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5"/>
  </p:notesMasterIdLst>
  <p:sldIdLst>
    <p:sldId id="3004" r:id="rId2"/>
    <p:sldId id="2952" r:id="rId3"/>
    <p:sldId id="2988" r:id="rId4"/>
    <p:sldId id="2989" r:id="rId5"/>
    <p:sldId id="2999" r:id="rId6"/>
    <p:sldId id="2990" r:id="rId7"/>
    <p:sldId id="2992" r:id="rId8"/>
    <p:sldId id="3000" r:id="rId9"/>
    <p:sldId id="3001" r:id="rId10"/>
    <p:sldId id="2997" r:id="rId11"/>
    <p:sldId id="3002" r:id="rId12"/>
    <p:sldId id="2998"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117" d="100"/>
          <a:sy n="117" d="100"/>
        </p:scale>
        <p:origin x="-360"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04/10/2022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29270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3" name="Picture 2" descr="A picture containing dark, night sky&#10;&#10;Description automatically generated">
            <a:extLst>
              <a:ext uri="{FF2B5EF4-FFF2-40B4-BE49-F238E27FC236}">
                <a16:creationId xmlns:a16="http://schemas.microsoft.com/office/drawing/2014/main" xmlns="" id="{845E9901-4C31-4340-B601-A4AB9DCF37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057" y="837957"/>
            <a:ext cx="6717885" cy="5182085"/>
          </a:xfrm>
          <a:prstGeom prst="rect">
            <a:avLst/>
          </a:prstGeom>
        </p:spPr>
      </p:pic>
      <p:sp>
        <p:nvSpPr>
          <p:cNvPr id="4" name="Rectangle: Diagonal Corners Rounded 3">
            <a:extLst>
              <a:ext uri="{FF2B5EF4-FFF2-40B4-BE49-F238E27FC236}">
                <a16:creationId xmlns:a16="http://schemas.microsoft.com/office/drawing/2014/main" xmlns="" id="{9EE587B0-FA33-4DA5-8DD3-696EB0DAD33D}"/>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26ADB0E1-9829-45E9-B95D-D04A7B9894F7}"/>
              </a:ext>
            </a:extLst>
          </p:cNvPr>
          <p:cNvPicPr>
            <a:picLocks noChangeAspect="1"/>
          </p:cNvPicPr>
          <p:nvPr userDrawn="1"/>
        </p:nvPicPr>
        <p:blipFill>
          <a:blip r:embed="rId3"/>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xmlns=""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xmlns=""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xmlns=""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xmlns=""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24798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a:prstGeom prst="rect">
            <a:avLst/>
          </a:prstGeom>
        </p:spPr>
        <p:txBody>
          <a:bodyPr lIns="121917" tIns="60958" rIns="121917" bIns="60958"/>
          <a:lstStyle/>
          <a:p>
            <a:r>
              <a:rPr kumimoji="0" lang="en-US" smtClean="0"/>
              <a:t>Click to edit Master title style</a:t>
            </a:r>
            <a:endParaRPr kumimoji="0" lang="en-US"/>
          </a:p>
        </p:txBody>
      </p:sp>
      <p:sp>
        <p:nvSpPr>
          <p:cNvPr id="3" name="Content Placeholder 2"/>
          <p:cNvSpPr>
            <a:spLocks noGrp="1"/>
          </p:cNvSpPr>
          <p:nvPr>
            <p:ph idx="1"/>
          </p:nvPr>
        </p:nvSpPr>
        <p:spPr>
          <a:xfrm>
            <a:off x="609600" y="1935480"/>
            <a:ext cx="10972800" cy="4389120"/>
          </a:xfrm>
          <a:prstGeom prst="rect">
            <a:avLst/>
          </a:prstGeom>
        </p:spPr>
        <p:txBody>
          <a:bodyPr lIns="121917" tIns="60958" rIns="121917" bIns="60958"/>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09600" y="6356352"/>
            <a:ext cx="2844800" cy="365125"/>
          </a:xfrm>
          <a:prstGeom prst="rect">
            <a:avLst/>
          </a:prstGeom>
        </p:spPr>
        <p:txBody>
          <a:bodyPr lIns="121917" tIns="60958" rIns="121917" bIns="60958"/>
          <a:lstStyle/>
          <a:p>
            <a:fld id="{DAF79128-69C2-498D-A7AC-EED03F046473}" type="datetime1">
              <a:rPr lang="en-US" smtClean="0"/>
              <a:pPr/>
              <a:t>10/4/2022</a:t>
            </a:fld>
            <a:endParaRPr lang="en-US"/>
          </a:p>
        </p:txBody>
      </p:sp>
      <p:sp>
        <p:nvSpPr>
          <p:cNvPr id="5" name="Footer Placeholder 4"/>
          <p:cNvSpPr>
            <a:spLocks noGrp="1"/>
          </p:cNvSpPr>
          <p:nvPr>
            <p:ph type="ftr" sz="quarter" idx="11"/>
          </p:nvPr>
        </p:nvSpPr>
        <p:spPr>
          <a:xfrm>
            <a:off x="3556000" y="6356352"/>
            <a:ext cx="4470400" cy="365125"/>
          </a:xfrm>
          <a:prstGeom prst="rect">
            <a:avLst/>
          </a:prstGeom>
        </p:spPr>
        <p:txBody>
          <a:bodyPr lIns="121917" tIns="60958" rIns="121917" bIns="60958"/>
          <a:lstStyle/>
          <a:p>
            <a:endParaRPr lang="en-US"/>
          </a:p>
        </p:txBody>
      </p:sp>
      <p:sp>
        <p:nvSpPr>
          <p:cNvPr id="6" name="Slide Number Placeholder 5"/>
          <p:cNvSpPr>
            <a:spLocks noGrp="1"/>
          </p:cNvSpPr>
          <p:nvPr>
            <p:ph type="sldNum" sz="quarter" idx="12"/>
          </p:nvPr>
        </p:nvSpPr>
        <p:spPr>
          <a:xfrm>
            <a:off x="10566400" y="6356352"/>
            <a:ext cx="1016000" cy="365125"/>
          </a:xfrm>
          <a:prstGeom prst="rect">
            <a:avLst/>
          </a:prstGeom>
        </p:spPr>
        <p:txBody>
          <a:bodyPr lIns="121917" tIns="60958" rIns="121917" bIns="60958"/>
          <a:lstStyle/>
          <a:p>
            <a:fld id="{458F2358-0FDF-4AB0-B45F-82FF94FDAC23}" type="slidenum">
              <a:rPr lang="en-US" smtClean="0"/>
              <a:pPr/>
              <a:t>‹#›</a:t>
            </a:fld>
            <a:endParaRPr lang="en-US"/>
          </a:p>
        </p:txBody>
      </p:sp>
    </p:spTree>
    <p:extLst>
      <p:ext uri="{BB962C8B-B14F-4D97-AF65-F5344CB8AC3E}">
        <p14:creationId xmlns:p14="http://schemas.microsoft.com/office/powerpoint/2010/main" val="40696057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61" r:id="rId3"/>
    <p:sldLayoutId id="2147483762" r:id="rId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gif"/><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29.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32.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1.xml"/><Relationship Id="rId7"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18.sv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0" y="0"/>
            <a:ext cx="12192000" cy="685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en-US"/>
          </a:p>
        </p:txBody>
      </p:sp>
      <p:sp>
        <p:nvSpPr>
          <p:cNvPr id="3074" name="AutoShape 2"/>
          <p:cNvSpPr>
            <a:spLocks noChangeArrowheads="1"/>
          </p:cNvSpPr>
          <p:nvPr/>
        </p:nvSpPr>
        <p:spPr bwMode="auto">
          <a:xfrm>
            <a:off x="2" y="44452"/>
            <a:ext cx="12153900" cy="6753225"/>
          </a:xfrm>
          <a:prstGeom prst="roundRect">
            <a:avLst>
              <a:gd name="adj" fmla="val 4259"/>
            </a:avLst>
          </a:prstGeom>
          <a:noFill/>
          <a:ln w="127000" cmpd="thickThin">
            <a:solidFill>
              <a:srgbClr val="0000FF"/>
            </a:solidFill>
            <a:round/>
            <a:headEnd/>
            <a:tailEnd/>
          </a:ln>
          <a:extLst/>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endParaRPr lang="vi-VN" altLang="vi-VN" sz="1800">
              <a:latin typeface="Arial" panose="020B0604020202020204" pitchFamily="34" charset="0"/>
            </a:endParaRPr>
          </a:p>
        </p:txBody>
      </p:sp>
      <p:sp>
        <p:nvSpPr>
          <p:cNvPr id="26637" name="WordArt 13"/>
          <p:cNvSpPr>
            <a:spLocks noChangeArrowheads="1" noChangeShapeType="1" noTextEdit="1"/>
          </p:cNvSpPr>
          <p:nvPr/>
        </p:nvSpPr>
        <p:spPr bwMode="auto">
          <a:xfrm>
            <a:off x="1727200" y="2000251"/>
            <a:ext cx="9245600" cy="4229100"/>
          </a:xfrm>
          <a:prstGeom prst="rect">
            <a:avLst/>
          </a:prstGeom>
        </p:spPr>
        <p:txBody>
          <a:bodyPr spcFirstLastPara="1" wrap="none" lIns="121917" tIns="60958" rIns="121917" bIns="60958" fromWordArt="1">
            <a:prstTxWarp prst="textArchUp">
              <a:avLst>
                <a:gd name="adj" fmla="val 10800004"/>
              </a:avLst>
            </a:prstTxWarp>
          </a:bodyPr>
          <a:lstStyle/>
          <a:p>
            <a:pPr algn="ctr"/>
            <a:endParaRPr lang="en-US" sz="4000" kern="10">
              <a:ln w="28575">
                <a:solidFill>
                  <a:srgbClr val="FF3300"/>
                </a:solidFill>
                <a:round/>
                <a:headEnd/>
                <a:tailEnd/>
              </a:ln>
              <a:solidFill>
                <a:schemeClr val="folHlink"/>
              </a:solidFill>
              <a:effectLst>
                <a:outerShdw dist="35921" dir="2700000" algn="ctr" rotWithShape="0">
                  <a:srgbClr val="990000"/>
                </a:outerShdw>
              </a:effectLst>
              <a:latin typeface="Times New Roman"/>
              <a:cs typeface="Times New Roman"/>
            </a:endParaRPr>
          </a:p>
        </p:txBody>
      </p:sp>
      <p:pic>
        <p:nvPicPr>
          <p:cNvPr id="3077" name="Picture 15" descr="670883"/>
          <p:cNvPicPr>
            <a:picLocks noChangeAspect="1" noChangeArrowheads="1" noCrop="1"/>
          </p:cNvPicPr>
          <p:nvPr/>
        </p:nvPicPr>
        <p:blipFill>
          <a:blip r:embed="rId2"/>
          <a:srcRect/>
          <a:stretch>
            <a:fillRect/>
          </a:stretch>
        </p:blipFill>
        <p:spPr bwMode="auto">
          <a:xfrm>
            <a:off x="4064000" y="1397000"/>
            <a:ext cx="4106571" cy="1727200"/>
          </a:xfrm>
          <a:prstGeom prst="rect">
            <a:avLst/>
          </a:prstGeom>
          <a:noFill/>
          <a:ln w="9525">
            <a:noFill/>
            <a:miter lim="800000"/>
            <a:headEnd/>
            <a:tailEnd/>
          </a:ln>
        </p:spPr>
      </p:pic>
      <p:sp>
        <p:nvSpPr>
          <p:cNvPr id="3078" name="WordArt 19"/>
          <p:cNvSpPr>
            <a:spLocks noChangeArrowheads="1" noChangeShapeType="1" noTextEdit="1"/>
          </p:cNvSpPr>
          <p:nvPr/>
        </p:nvSpPr>
        <p:spPr bwMode="auto">
          <a:xfrm>
            <a:off x="3251200" y="3327401"/>
            <a:ext cx="5181600" cy="819151"/>
          </a:xfrm>
          <a:prstGeom prst="rect">
            <a:avLst/>
          </a:prstGeom>
        </p:spPr>
        <p:txBody>
          <a:bodyPr wrap="none" lIns="121917" tIns="60958" rIns="121917" bIns="60958" fromWordArt="1">
            <a:prstTxWarp prst="textPlain">
              <a:avLst>
                <a:gd name="adj" fmla="val 50000"/>
              </a:avLst>
            </a:prstTxWarp>
          </a:bodyPr>
          <a:lstStyle/>
          <a:p>
            <a:pPr algn="ctr"/>
            <a:r>
              <a:rPr lang="en-US" sz="3600" b="1" kern="10" dirty="0">
                <a:ln w="9525">
                  <a:noFill/>
                  <a:round/>
                  <a:headEnd/>
                  <a:tailEnd/>
                </a:ln>
                <a:solidFill>
                  <a:srgbClr val="0000FF"/>
                </a:solidFill>
                <a:latin typeface="Times New Roman"/>
                <a:cs typeface="Times New Roman"/>
              </a:rPr>
              <a:t>MÔN : TIN HỌC</a:t>
            </a:r>
          </a:p>
        </p:txBody>
      </p:sp>
      <p:sp>
        <p:nvSpPr>
          <p:cNvPr id="3079" name="WordArt 20"/>
          <p:cNvSpPr>
            <a:spLocks noChangeArrowheads="1" noChangeShapeType="1" noTextEdit="1"/>
          </p:cNvSpPr>
          <p:nvPr/>
        </p:nvSpPr>
        <p:spPr bwMode="auto">
          <a:xfrm>
            <a:off x="4267200" y="4445000"/>
            <a:ext cx="4053840" cy="711200"/>
          </a:xfrm>
          <a:prstGeom prst="rect">
            <a:avLst/>
          </a:prstGeom>
        </p:spPr>
        <p:txBody>
          <a:bodyPr wrap="none" lIns="121917" tIns="60958" rIns="121917" bIns="60958" fromWordArt="1">
            <a:prstTxWarp prst="textPlain">
              <a:avLst>
                <a:gd name="adj" fmla="val 50000"/>
              </a:avLst>
            </a:prstTxWarp>
          </a:bodyPr>
          <a:lstStyle/>
          <a:p>
            <a:pPr algn="ctr"/>
            <a:r>
              <a:rPr lang="en-US" sz="3600" b="1" kern="10" dirty="0" err="1">
                <a:ln w="9525">
                  <a:solidFill>
                    <a:srgbClr val="CC00CC"/>
                  </a:solidFill>
                  <a:round/>
                  <a:headEnd/>
                  <a:tailEnd/>
                </a:ln>
                <a:solidFill>
                  <a:srgbClr val="336699"/>
                </a:solidFill>
                <a:latin typeface="Times New Roman"/>
                <a:cs typeface="Times New Roman"/>
              </a:rPr>
              <a:t>Lớp</a:t>
            </a:r>
            <a:r>
              <a:rPr lang="en-US" sz="3600" b="1" kern="10" dirty="0">
                <a:ln w="9525">
                  <a:solidFill>
                    <a:srgbClr val="CC00CC"/>
                  </a:solidFill>
                  <a:round/>
                  <a:headEnd/>
                  <a:tailEnd/>
                </a:ln>
                <a:solidFill>
                  <a:srgbClr val="336699"/>
                </a:solidFill>
                <a:latin typeface="Times New Roman"/>
                <a:cs typeface="Times New Roman"/>
              </a:rPr>
              <a:t>: </a:t>
            </a:r>
            <a:r>
              <a:rPr lang="en-US" sz="3600" b="1" kern="10" dirty="0" smtClean="0">
                <a:ln w="9525">
                  <a:solidFill>
                    <a:srgbClr val="CC00CC"/>
                  </a:solidFill>
                  <a:round/>
                  <a:headEnd/>
                  <a:tailEnd/>
                </a:ln>
                <a:solidFill>
                  <a:srgbClr val="336699"/>
                </a:solidFill>
                <a:latin typeface="Times New Roman"/>
                <a:cs typeface="Times New Roman"/>
              </a:rPr>
              <a:t>3 KNTT &amp; CS</a:t>
            </a:r>
            <a:endParaRPr lang="en-US" sz="3600" b="1" kern="10" dirty="0">
              <a:ln w="9525">
                <a:solidFill>
                  <a:srgbClr val="CC00CC"/>
                </a:solidFill>
                <a:round/>
                <a:headEnd/>
                <a:tailEnd/>
              </a:ln>
              <a:solidFill>
                <a:srgbClr val="336699"/>
              </a:solidFill>
              <a:latin typeface="Times New Roman"/>
              <a:cs typeface="Times New Roman"/>
            </a:endParaRPr>
          </a:p>
        </p:txBody>
      </p:sp>
      <p:sp>
        <p:nvSpPr>
          <p:cNvPr id="3080" name="TextBox 1"/>
          <p:cNvSpPr txBox="1">
            <a:spLocks noChangeArrowheads="1"/>
          </p:cNvSpPr>
          <p:nvPr/>
        </p:nvSpPr>
        <p:spPr bwMode="auto">
          <a:xfrm>
            <a:off x="0" y="214313"/>
            <a:ext cx="12192000" cy="400105"/>
          </a:xfrm>
          <a:prstGeom prst="rect">
            <a:avLst/>
          </a:prstGeom>
          <a:noFill/>
          <a:ln w="9525">
            <a:noFill/>
            <a:miter lim="800000"/>
            <a:headEnd/>
            <a:tailEnd/>
          </a:ln>
        </p:spPr>
        <p:txBody>
          <a:bodyPr lIns="121917" tIns="60958" rIns="121917" bIns="60958">
            <a:spAutoFit/>
          </a:bodyPr>
          <a:lstStyle/>
          <a:p>
            <a:pPr algn="ctr"/>
            <a:r>
              <a:rPr lang="en-US" dirty="0">
                <a:solidFill>
                  <a:srgbClr val="0000FF"/>
                </a:solidFill>
                <a:latin typeface="Times New Roman" pitchFamily="18" charset="0"/>
                <a:cs typeface="Times New Roman" pitchFamily="18" charset="0"/>
              </a:rPr>
              <a:t>PHÒNG GD - ĐT HUYỆN </a:t>
            </a:r>
            <a:r>
              <a:rPr lang="en-US" dirty="0" smtClean="0">
                <a:solidFill>
                  <a:srgbClr val="0000FF"/>
                </a:solidFill>
                <a:latin typeface="Times New Roman" pitchFamily="18" charset="0"/>
                <a:cs typeface="Times New Roman" pitchFamily="18" charset="0"/>
              </a:rPr>
              <a:t>ĐẠI LỘC</a:t>
            </a:r>
            <a:endParaRPr lang="en-US" dirty="0">
              <a:solidFill>
                <a:srgbClr val="0000FF"/>
              </a:solidFill>
              <a:latin typeface="Times New Roman" pitchFamily="18" charset="0"/>
              <a:cs typeface="Times New Roman" pitchFamily="18" charset="0"/>
            </a:endParaRPr>
          </a:p>
        </p:txBody>
      </p:sp>
      <p:sp>
        <p:nvSpPr>
          <p:cNvPr id="3084" name="TextBox 2"/>
          <p:cNvSpPr txBox="1">
            <a:spLocks noChangeArrowheads="1"/>
          </p:cNvSpPr>
          <p:nvPr/>
        </p:nvSpPr>
        <p:spPr bwMode="auto">
          <a:xfrm>
            <a:off x="-5467351" y="7072314"/>
            <a:ext cx="10934701" cy="1108337"/>
          </a:xfrm>
          <a:prstGeom prst="rect">
            <a:avLst/>
          </a:prstGeom>
          <a:noFill/>
          <a:ln>
            <a:noFill/>
          </a:ln>
          <a:extLst/>
        </p:spPr>
        <p:txBody>
          <a:bodyPr lIns="121917" tIns="60958" rIns="121917" bIns="6095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defRPr/>
            </a:pPr>
            <a:r>
              <a:rPr lang="en-US" dirty="0">
                <a:solidFill>
                  <a:srgbClr val="FF0000"/>
                </a:solidFill>
                <a:latin typeface="Times New Roman" panose="02020603050405020304" pitchFamily="18" charset="0"/>
                <a:cs typeface="Times New Roman" panose="02020603050405020304" pitchFamily="18" charset="0"/>
              </a:rPr>
              <a:t>NHIỆT LIỆT CHÀO MỪNG CÁC QUÝ THẦY CÔ </a:t>
            </a:r>
          </a:p>
          <a:p>
            <a:pPr algn="ctr">
              <a:spcBef>
                <a:spcPct val="0"/>
              </a:spcBef>
              <a:buNone/>
              <a:defRPr/>
            </a:pPr>
            <a:r>
              <a:rPr lang="en-US" dirty="0">
                <a:solidFill>
                  <a:srgbClr val="FF0000"/>
                </a:solidFill>
                <a:latin typeface="Times New Roman" panose="02020603050405020304" pitchFamily="18" charset="0"/>
                <a:cs typeface="Times New Roman" panose="02020603050405020304" pitchFamily="18" charset="0"/>
              </a:rPr>
              <a:t>VỀ DỰ GIỜ THĂM LỚP</a:t>
            </a:r>
          </a:p>
        </p:txBody>
      </p:sp>
      <p:sp>
        <p:nvSpPr>
          <p:cNvPr id="3082" name="TextBox 16"/>
          <p:cNvSpPr txBox="1">
            <a:spLocks noChangeArrowheads="1"/>
          </p:cNvSpPr>
          <p:nvPr/>
        </p:nvSpPr>
        <p:spPr bwMode="auto">
          <a:xfrm>
            <a:off x="14817" y="500063"/>
            <a:ext cx="12192000" cy="533480"/>
          </a:xfrm>
          <a:prstGeom prst="rect">
            <a:avLst/>
          </a:prstGeom>
          <a:noFill/>
          <a:ln w="9525">
            <a:noFill/>
            <a:miter lim="800000"/>
            <a:headEnd/>
            <a:tailEnd/>
          </a:ln>
        </p:spPr>
        <p:txBody>
          <a:bodyPr lIns="121917" tIns="60958" rIns="121917" bIns="60958">
            <a:spAutoFit/>
          </a:bodyPr>
          <a:lstStyle/>
          <a:p>
            <a:pPr algn="ctr"/>
            <a:r>
              <a:rPr lang="en-US" sz="2700" b="1" dirty="0">
                <a:solidFill>
                  <a:srgbClr val="0000FF"/>
                </a:solidFill>
                <a:latin typeface="Times New Roman" pitchFamily="18" charset="0"/>
                <a:cs typeface="Times New Roman" pitchFamily="18" charset="0"/>
              </a:rPr>
              <a:t>TRƯỜNG TIỂU HỌC </a:t>
            </a:r>
            <a:r>
              <a:rPr lang="en-US" sz="2700" b="1" dirty="0" smtClean="0">
                <a:solidFill>
                  <a:srgbClr val="0000FF"/>
                </a:solidFill>
                <a:latin typeface="Times New Roman" pitchFamily="18" charset="0"/>
                <a:cs typeface="Times New Roman" pitchFamily="18" charset="0"/>
              </a:rPr>
              <a:t>ĐOÀN NGHIÊN</a:t>
            </a:r>
            <a:endParaRPr lang="en-US" sz="2700" b="1" dirty="0">
              <a:solidFill>
                <a:srgbClr val="0000FF"/>
              </a:solidFill>
              <a:latin typeface="Times New Roman" pitchFamily="18" charset="0"/>
              <a:cs typeface="Times New Roman" pitchFamily="18" charset="0"/>
            </a:endParaRPr>
          </a:p>
        </p:txBody>
      </p:sp>
      <p:sp>
        <p:nvSpPr>
          <p:cNvPr id="3083" name="WordArt 19"/>
          <p:cNvSpPr>
            <a:spLocks noChangeArrowheads="1" noChangeShapeType="1" noTextEdit="1"/>
          </p:cNvSpPr>
          <p:nvPr/>
        </p:nvSpPr>
        <p:spPr bwMode="auto">
          <a:xfrm>
            <a:off x="3556000" y="5562601"/>
            <a:ext cx="4902200" cy="711200"/>
          </a:xfrm>
          <a:prstGeom prst="rect">
            <a:avLst/>
          </a:prstGeom>
        </p:spPr>
        <p:txBody>
          <a:bodyPr wrap="none" lIns="121917" tIns="60958" rIns="121917" bIns="60958" fromWordArt="1">
            <a:prstTxWarp prst="textPlain">
              <a:avLst>
                <a:gd name="adj" fmla="val 50000"/>
              </a:avLst>
            </a:prstTxWarp>
          </a:bodyPr>
          <a:lstStyle/>
          <a:p>
            <a:pPr algn="ctr"/>
            <a:r>
              <a:rPr lang="en-US" sz="3600" b="1" kern="10" dirty="0" err="1">
                <a:ln w="9525">
                  <a:noFill/>
                  <a:round/>
                  <a:headEnd/>
                  <a:tailEnd/>
                </a:ln>
                <a:solidFill>
                  <a:srgbClr val="002060"/>
                </a:solidFill>
                <a:latin typeface="Times New Roman"/>
                <a:cs typeface="Times New Roman"/>
              </a:rPr>
              <a:t>Giáo</a:t>
            </a:r>
            <a:r>
              <a:rPr lang="en-US" sz="3600" b="1" kern="10" dirty="0">
                <a:ln w="9525">
                  <a:noFill/>
                  <a:round/>
                  <a:headEnd/>
                  <a:tailEnd/>
                </a:ln>
                <a:solidFill>
                  <a:srgbClr val="002060"/>
                </a:solidFill>
                <a:latin typeface="Times New Roman"/>
                <a:cs typeface="Times New Roman"/>
              </a:rPr>
              <a:t> </a:t>
            </a:r>
            <a:r>
              <a:rPr lang="en-US" sz="3600" b="1" kern="10" dirty="0" err="1">
                <a:ln w="9525">
                  <a:noFill/>
                  <a:round/>
                  <a:headEnd/>
                  <a:tailEnd/>
                </a:ln>
                <a:solidFill>
                  <a:srgbClr val="002060"/>
                </a:solidFill>
                <a:latin typeface="Times New Roman"/>
                <a:cs typeface="Times New Roman"/>
              </a:rPr>
              <a:t>viên</a:t>
            </a:r>
            <a:r>
              <a:rPr lang="en-US" sz="3600" b="1" kern="10" dirty="0">
                <a:ln w="9525">
                  <a:noFill/>
                  <a:round/>
                  <a:headEnd/>
                  <a:tailEnd/>
                </a:ln>
                <a:solidFill>
                  <a:srgbClr val="002060"/>
                </a:solidFill>
                <a:latin typeface="Times New Roman"/>
                <a:cs typeface="Times New Roman"/>
              </a:rPr>
              <a:t> </a:t>
            </a:r>
            <a:r>
              <a:rPr lang="en-US" sz="3600" b="1" kern="10" dirty="0" err="1">
                <a:ln w="9525">
                  <a:noFill/>
                  <a:round/>
                  <a:headEnd/>
                  <a:tailEnd/>
                </a:ln>
                <a:solidFill>
                  <a:srgbClr val="002060"/>
                </a:solidFill>
                <a:latin typeface="Times New Roman"/>
                <a:cs typeface="Times New Roman"/>
              </a:rPr>
              <a:t>thực</a:t>
            </a:r>
            <a:r>
              <a:rPr lang="en-US" sz="3600" b="1" kern="10" dirty="0">
                <a:ln w="9525">
                  <a:noFill/>
                  <a:round/>
                  <a:headEnd/>
                  <a:tailEnd/>
                </a:ln>
                <a:solidFill>
                  <a:srgbClr val="002060"/>
                </a:solidFill>
                <a:latin typeface="Times New Roman"/>
                <a:cs typeface="Times New Roman"/>
              </a:rPr>
              <a:t> </a:t>
            </a:r>
            <a:r>
              <a:rPr lang="en-US" sz="3600" b="1" kern="10" dirty="0" err="1">
                <a:ln w="9525">
                  <a:noFill/>
                  <a:round/>
                  <a:headEnd/>
                  <a:tailEnd/>
                </a:ln>
                <a:solidFill>
                  <a:srgbClr val="002060"/>
                </a:solidFill>
                <a:latin typeface="Times New Roman"/>
                <a:cs typeface="Times New Roman"/>
              </a:rPr>
              <a:t>hiện</a:t>
            </a:r>
            <a:r>
              <a:rPr lang="en-US" sz="3600" b="1" kern="10" dirty="0">
                <a:ln w="9525">
                  <a:noFill/>
                  <a:round/>
                  <a:headEnd/>
                  <a:tailEnd/>
                </a:ln>
                <a:solidFill>
                  <a:srgbClr val="002060"/>
                </a:solidFill>
                <a:latin typeface="Times New Roman"/>
                <a:cs typeface="Times New Roman"/>
              </a:rPr>
              <a:t>: </a:t>
            </a:r>
            <a:r>
              <a:rPr lang="en-US" sz="3600" b="1" kern="10" dirty="0" err="1" smtClean="0">
                <a:ln w="9525">
                  <a:noFill/>
                  <a:round/>
                  <a:headEnd/>
                  <a:tailEnd/>
                </a:ln>
                <a:solidFill>
                  <a:srgbClr val="002060"/>
                </a:solidFill>
                <a:latin typeface="Times New Roman"/>
                <a:cs typeface="Times New Roman"/>
              </a:rPr>
              <a:t>Nguyễn</a:t>
            </a:r>
            <a:r>
              <a:rPr lang="en-US" sz="3600" b="1" kern="10" dirty="0" smtClean="0">
                <a:ln w="9525">
                  <a:noFill/>
                  <a:round/>
                  <a:headEnd/>
                  <a:tailEnd/>
                </a:ln>
                <a:solidFill>
                  <a:srgbClr val="002060"/>
                </a:solidFill>
                <a:latin typeface="Times New Roman"/>
                <a:cs typeface="Times New Roman"/>
              </a:rPr>
              <a:t> </a:t>
            </a:r>
            <a:r>
              <a:rPr lang="en-US" sz="3600" b="1" kern="10" dirty="0" err="1" smtClean="0">
                <a:ln w="9525">
                  <a:noFill/>
                  <a:round/>
                  <a:headEnd/>
                  <a:tailEnd/>
                </a:ln>
                <a:solidFill>
                  <a:srgbClr val="002060"/>
                </a:solidFill>
                <a:latin typeface="Times New Roman"/>
                <a:cs typeface="Times New Roman"/>
              </a:rPr>
              <a:t>Thị</a:t>
            </a:r>
            <a:r>
              <a:rPr lang="en-US" sz="3600" b="1" kern="10" dirty="0" smtClean="0">
                <a:ln w="9525">
                  <a:noFill/>
                  <a:round/>
                  <a:headEnd/>
                  <a:tailEnd/>
                </a:ln>
                <a:solidFill>
                  <a:srgbClr val="002060"/>
                </a:solidFill>
                <a:latin typeface="Times New Roman"/>
                <a:cs typeface="Times New Roman"/>
              </a:rPr>
              <a:t> </a:t>
            </a:r>
            <a:r>
              <a:rPr lang="en-US" sz="3600" b="1" kern="10" dirty="0" err="1" smtClean="0">
                <a:ln w="9525">
                  <a:noFill/>
                  <a:round/>
                  <a:headEnd/>
                  <a:tailEnd/>
                </a:ln>
                <a:solidFill>
                  <a:srgbClr val="002060"/>
                </a:solidFill>
                <a:latin typeface="Times New Roman"/>
                <a:cs typeface="Times New Roman"/>
              </a:rPr>
              <a:t>Ái</a:t>
            </a:r>
            <a:r>
              <a:rPr lang="en-US" sz="3600" b="1" kern="10" dirty="0" smtClean="0">
                <a:ln w="9525">
                  <a:noFill/>
                  <a:round/>
                  <a:headEnd/>
                  <a:tailEnd/>
                </a:ln>
                <a:solidFill>
                  <a:srgbClr val="002060"/>
                </a:solidFill>
                <a:latin typeface="Times New Roman"/>
                <a:cs typeface="Times New Roman"/>
              </a:rPr>
              <a:t> </a:t>
            </a:r>
            <a:r>
              <a:rPr lang="en-US" sz="3600" b="1" kern="10" dirty="0" err="1" smtClean="0">
                <a:ln w="9525">
                  <a:noFill/>
                  <a:round/>
                  <a:headEnd/>
                  <a:tailEnd/>
                </a:ln>
                <a:solidFill>
                  <a:srgbClr val="002060"/>
                </a:solidFill>
                <a:latin typeface="Times New Roman"/>
                <a:cs typeface="Times New Roman"/>
              </a:rPr>
              <a:t>Thùy</a:t>
            </a:r>
            <a:endParaRPr lang="en-US" sz="3600" b="1" kern="10" dirty="0">
              <a:ln w="9525">
                <a:noFill/>
                <a:round/>
                <a:headEnd/>
                <a:tailEnd/>
              </a:ln>
              <a:solidFill>
                <a:srgbClr val="002060"/>
              </a:solidFill>
              <a:latin typeface="Times New Roman"/>
              <a:cs typeface="Times New Roman"/>
            </a:endParaRPr>
          </a:p>
        </p:txBody>
      </p:sp>
      <p:pic>
        <p:nvPicPr>
          <p:cNvPr id="2" name="Picture 6" descr="POINSET2"/>
          <p:cNvPicPr>
            <a:picLocks noChangeAspect="1" noChangeArrowheads="1"/>
          </p:cNvPicPr>
          <p:nvPr/>
        </p:nvPicPr>
        <p:blipFill>
          <a:blip r:embed="rId3"/>
          <a:srcRect/>
          <a:stretch>
            <a:fillRect/>
          </a:stretch>
        </p:blipFill>
        <p:spPr bwMode="auto">
          <a:xfrm>
            <a:off x="190500" y="106363"/>
            <a:ext cx="1100667" cy="822325"/>
          </a:xfrm>
          <a:prstGeom prst="rect">
            <a:avLst/>
          </a:prstGeom>
          <a:noFill/>
          <a:ln w="9525">
            <a:noFill/>
            <a:miter lim="800000"/>
            <a:headEnd/>
            <a:tailEnd/>
          </a:ln>
        </p:spPr>
      </p:pic>
      <p:pic>
        <p:nvPicPr>
          <p:cNvPr id="3085" name="Picture 6" descr="POINSET2"/>
          <p:cNvPicPr>
            <a:picLocks noChangeAspect="1" noChangeArrowheads="1"/>
          </p:cNvPicPr>
          <p:nvPr/>
        </p:nvPicPr>
        <p:blipFill>
          <a:blip r:embed="rId3"/>
          <a:srcRect/>
          <a:stretch>
            <a:fillRect/>
          </a:stretch>
        </p:blipFill>
        <p:spPr bwMode="auto">
          <a:xfrm rot="5400000">
            <a:off x="11079165" y="38101"/>
            <a:ext cx="765175" cy="1016000"/>
          </a:xfrm>
          <a:prstGeom prst="rect">
            <a:avLst/>
          </a:prstGeom>
          <a:noFill/>
          <a:ln w="9525">
            <a:noFill/>
            <a:miter lim="800000"/>
            <a:headEnd/>
            <a:tailEnd/>
          </a:ln>
        </p:spPr>
      </p:pic>
      <p:pic>
        <p:nvPicPr>
          <p:cNvPr id="3086" name="Picture 6" descr="POINSET2"/>
          <p:cNvPicPr>
            <a:picLocks noChangeAspect="1" noChangeArrowheads="1"/>
          </p:cNvPicPr>
          <p:nvPr/>
        </p:nvPicPr>
        <p:blipFill>
          <a:blip r:embed="rId3"/>
          <a:srcRect/>
          <a:stretch>
            <a:fillRect/>
          </a:stretch>
        </p:blipFill>
        <p:spPr bwMode="auto">
          <a:xfrm rot="10800000">
            <a:off x="11049002" y="6000751"/>
            <a:ext cx="1020233" cy="762000"/>
          </a:xfrm>
          <a:prstGeom prst="rect">
            <a:avLst/>
          </a:prstGeom>
          <a:noFill/>
          <a:ln w="9525">
            <a:noFill/>
            <a:miter lim="800000"/>
            <a:headEnd/>
            <a:tailEnd/>
          </a:ln>
        </p:spPr>
      </p:pic>
      <p:pic>
        <p:nvPicPr>
          <p:cNvPr id="3087" name="Picture 6" descr="POINSET2"/>
          <p:cNvPicPr>
            <a:picLocks noChangeAspect="1" noChangeArrowheads="1"/>
          </p:cNvPicPr>
          <p:nvPr/>
        </p:nvPicPr>
        <p:blipFill>
          <a:blip r:embed="rId3"/>
          <a:srcRect/>
          <a:stretch>
            <a:fillRect/>
          </a:stretch>
        </p:blipFill>
        <p:spPr bwMode="auto">
          <a:xfrm rot="-5400000">
            <a:off x="182035" y="5754160"/>
            <a:ext cx="825500" cy="1096433"/>
          </a:xfrm>
          <a:prstGeom prst="rect">
            <a:avLst/>
          </a:prstGeom>
          <a:noFill/>
          <a:ln w="9525">
            <a:noFill/>
            <a:miter lim="800000"/>
            <a:headEnd/>
            <a:tailEnd/>
          </a:ln>
        </p:spPr>
      </p:pic>
    </p:spTree>
    <p:extLst>
      <p:ext uri="{BB962C8B-B14F-4D97-AF65-F5344CB8AC3E}">
        <p14:creationId xmlns:p14="http://schemas.microsoft.com/office/powerpoint/2010/main" val="18569949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withEffect" nodePh="1">
                                  <p:stCondLst>
                                    <p:cond delay="0"/>
                                  </p:stCondLst>
                                  <p:endCondLst>
                                    <p:cond evt="begin" delay="0">
                                      <p:tn val="5"/>
                                    </p:cond>
                                  </p:endCondLst>
                                  <p:iterate type="lt">
                                    <p:tmPct val="5000"/>
                                  </p:iterate>
                                  <p:childTnLst>
                                    <p:set>
                                      <p:cBhvr>
                                        <p:cTn id="6" dur="1" fill="hold">
                                          <p:stCondLst>
                                            <p:cond delay="0"/>
                                          </p:stCondLst>
                                        </p:cTn>
                                        <p:tgtEl>
                                          <p:spTgt spid="26637"/>
                                        </p:tgtEl>
                                        <p:attrNameLst>
                                          <p:attrName>style.visibility</p:attrName>
                                        </p:attrNameLst>
                                      </p:cBhvr>
                                      <p:to>
                                        <p:strVal val="visible"/>
                                      </p:to>
                                    </p:set>
                                    <p:anim calcmode="lin" valueType="num">
                                      <p:cBhvr>
                                        <p:cTn id="7" dur="1000" fill="hold"/>
                                        <p:tgtEl>
                                          <p:spTgt spid="26637"/>
                                        </p:tgtEl>
                                        <p:attrNameLst>
                                          <p:attrName>ppt_w</p:attrName>
                                        </p:attrNameLst>
                                      </p:cBhvr>
                                      <p:tavLst>
                                        <p:tav tm="0">
                                          <p:val>
                                            <p:fltVal val="0"/>
                                          </p:val>
                                        </p:tav>
                                        <p:tav tm="100000">
                                          <p:val>
                                            <p:strVal val="#ppt_w"/>
                                          </p:val>
                                        </p:tav>
                                      </p:tavLst>
                                    </p:anim>
                                    <p:anim calcmode="lin" valueType="num">
                                      <p:cBhvr>
                                        <p:cTn id="8" dur="1000" fill="hold"/>
                                        <p:tgtEl>
                                          <p:spTgt spid="26637"/>
                                        </p:tgtEl>
                                        <p:attrNameLst>
                                          <p:attrName>ppt_h</p:attrName>
                                        </p:attrNameLst>
                                      </p:cBhvr>
                                      <p:tavLst>
                                        <p:tav tm="0">
                                          <p:val>
                                            <p:fltVal val="0"/>
                                          </p:val>
                                        </p:tav>
                                        <p:tav tm="100000">
                                          <p:val>
                                            <p:strVal val="#ppt_h"/>
                                          </p:val>
                                        </p:tav>
                                      </p:tavLst>
                                    </p:anim>
                                    <p:anim calcmode="lin" valueType="num">
                                      <p:cBhvr>
                                        <p:cTn id="9" dur="1000" fill="hold"/>
                                        <p:tgtEl>
                                          <p:spTgt spid="26637"/>
                                        </p:tgtEl>
                                        <p:attrNameLst>
                                          <p:attrName>style.rotation</p:attrName>
                                        </p:attrNameLst>
                                      </p:cBhvr>
                                      <p:tavLst>
                                        <p:tav tm="0">
                                          <p:val>
                                            <p:fltVal val="90"/>
                                          </p:val>
                                        </p:tav>
                                        <p:tav tm="100000">
                                          <p:val>
                                            <p:fltVal val="0"/>
                                          </p:val>
                                        </p:tav>
                                      </p:tavLst>
                                    </p:anim>
                                    <p:animEffect transition="in" filter="fade">
                                      <p:cBhvr>
                                        <p:cTn id="10" dur="1000"/>
                                        <p:tgtEl>
                                          <p:spTgt spid="26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a16="http://schemas.microsoft.com/office/drawing/2014/main" xmlns=""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xmlns=""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xmlns="" id="{ECB7D36B-B1AE-4BF0-8A2D-25E99CAF3FA0}"/>
              </a:ext>
            </a:extLst>
          </p:cNvPr>
          <p:cNvSpPr/>
          <p:nvPr/>
        </p:nvSpPr>
        <p:spPr>
          <a:xfrm>
            <a:off x="1652195" y="1425059"/>
            <a:ext cx="9751340" cy="950325"/>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Bố vừa kể cho Minh nghe một câu chuyện hay. Mình nghĩ là sẽ kể lại cho An và Khoa. Em hãy ghép mỗi mục ở cột A với một mục thích hợp</a:t>
            </a:r>
            <a:r>
              <a:rPr lang="en-US" sz="2000">
                <a:latin typeface="UTM Avo" panose="02040603050506020204" pitchFamily="18" charset="0"/>
                <a:cs typeface="Times New Roman" panose="02020603050405020304" pitchFamily="18" charset="0"/>
              </a:rPr>
              <a:t> ở cột B.</a:t>
            </a:r>
            <a:endParaRPr lang="vi-VN" sz="2000">
              <a:latin typeface="UTM Avo" panose="02040603050506020204" pitchFamily="18" charset="0"/>
              <a:cs typeface="Times New Roman" panose="02020603050405020304" pitchFamily="18" charset="0"/>
            </a:endParaRPr>
          </a:p>
        </p:txBody>
      </p:sp>
      <p:pic>
        <p:nvPicPr>
          <p:cNvPr id="5" name="Picture 4" descr="A picture containing text, vector graphics, businesscard&#10;&#10;Description automatically generated">
            <a:extLst>
              <a:ext uri="{FF2B5EF4-FFF2-40B4-BE49-F238E27FC236}">
                <a16:creationId xmlns:a16="http://schemas.microsoft.com/office/drawing/2014/main" xmlns=""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graphicFrame>
        <p:nvGraphicFramePr>
          <p:cNvPr id="18" name="Table 28">
            <a:extLst>
              <a:ext uri="{FF2B5EF4-FFF2-40B4-BE49-F238E27FC236}">
                <a16:creationId xmlns:a16="http://schemas.microsoft.com/office/drawing/2014/main" xmlns="" id="{A74C4E37-D8FB-4881-A14E-B4F6D37150E1}"/>
              </a:ext>
            </a:extLst>
          </p:cNvPr>
          <p:cNvGraphicFramePr>
            <a:graphicFrameLocks noGrp="1"/>
          </p:cNvGraphicFramePr>
          <p:nvPr>
            <p:extLst>
              <p:ext uri="{D42A27DB-BD31-4B8C-83A1-F6EECF244321}">
                <p14:modId xmlns:p14="http://schemas.microsoft.com/office/powerpoint/2010/main" val="1019409216"/>
              </p:ext>
            </p:extLst>
          </p:nvPr>
        </p:nvGraphicFramePr>
        <p:xfrm>
          <a:off x="2256340" y="2504136"/>
          <a:ext cx="8543049" cy="2258898"/>
        </p:xfrm>
        <a:graphic>
          <a:graphicData uri="http://schemas.openxmlformats.org/drawingml/2006/table">
            <a:tbl>
              <a:tblPr firstRow="1" bandRow="1">
                <a:tableStyleId>{21E4AEA4-8DFA-4A89-87EB-49C32662AFE0}</a:tableStyleId>
              </a:tblPr>
              <a:tblGrid>
                <a:gridCol w="4438659">
                  <a:extLst>
                    <a:ext uri="{9D8B030D-6E8A-4147-A177-3AD203B41FA5}">
                      <a16:colId xmlns:a16="http://schemas.microsoft.com/office/drawing/2014/main" xmlns="" val="3049472007"/>
                    </a:ext>
                  </a:extLst>
                </a:gridCol>
                <a:gridCol w="4104390">
                  <a:extLst>
                    <a:ext uri="{9D8B030D-6E8A-4147-A177-3AD203B41FA5}">
                      <a16:colId xmlns:a16="http://schemas.microsoft.com/office/drawing/2014/main" xmlns="" val="3745305114"/>
                    </a:ext>
                  </a:extLst>
                </a:gridCol>
              </a:tblGrid>
              <a:tr h="547966">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A</a:t>
                      </a:r>
                    </a:p>
                  </a:txBody>
                  <a:tcPr anchor="ctr">
                    <a:solidFill>
                      <a:srgbClr val="6DCFF6"/>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B</a:t>
                      </a:r>
                    </a:p>
                  </a:txBody>
                  <a:tcPr anchor="ctr">
                    <a:solidFill>
                      <a:srgbClr val="6DCFF6"/>
                    </a:solidFill>
                  </a:tcPr>
                </a:tc>
                <a:extLst>
                  <a:ext uri="{0D108BD9-81ED-4DB2-BD59-A6C34878D82A}">
                    <a16:rowId xmlns:a16="http://schemas.microsoft.com/office/drawing/2014/main" xmlns="" val="3104845030"/>
                  </a:ext>
                </a:extLst>
              </a:tr>
              <a:tr h="855466">
                <a:tc>
                  <a:txBody>
                    <a:bodyPr/>
                    <a:lstStyle/>
                    <a:p>
                      <a:pPr marL="112713" indent="0" algn="l">
                        <a:lnSpc>
                          <a:spcPct val="120000"/>
                        </a:lnSpc>
                      </a:pPr>
                      <a:r>
                        <a:rPr lang="vi-VN" sz="2000" kern="1200">
                          <a:solidFill>
                            <a:schemeClr val="tx1"/>
                          </a:solidFill>
                          <a:latin typeface="UTM Avo" panose="02040603050506020204" pitchFamily="18" charset="0"/>
                          <a:ea typeface="+mn-ea"/>
                          <a:cs typeface="Times New Roman" panose="02020603050405020304" pitchFamily="18" charset="0"/>
                        </a:rPr>
                        <a:t>1) Câu chuyện hay mà Minh được bố</a:t>
                      </a:r>
                      <a:r>
                        <a:rPr lang="en-US" sz="2000" kern="1200">
                          <a:solidFill>
                            <a:schemeClr val="tx1"/>
                          </a:solidFill>
                          <a:latin typeface="UTM Avo" panose="02040603050506020204" pitchFamily="18" charset="0"/>
                          <a:ea typeface="+mn-ea"/>
                          <a:cs typeface="Times New Roman" panose="02020603050405020304" pitchFamily="18" charset="0"/>
                        </a:rPr>
                        <a:t> </a:t>
                      </a:r>
                      <a:r>
                        <a:rPr lang="vi-VN" sz="2000" kern="1200">
                          <a:solidFill>
                            <a:schemeClr val="tx1"/>
                          </a:solidFill>
                          <a:latin typeface="UTM Avo" panose="02040603050506020204" pitchFamily="18" charset="0"/>
                          <a:ea typeface="+mn-ea"/>
                          <a:cs typeface="Times New Roman" panose="02020603050405020304" pitchFamily="18" charset="0"/>
                        </a:rPr>
                        <a:t>kể cho nghe.</a:t>
                      </a:r>
                    </a:p>
                  </a:txBody>
                  <a:tcPr anchor="ctr">
                    <a:solidFill>
                      <a:srgbClr val="C7EAF5"/>
                    </a:solidFill>
                  </a:tcPr>
                </a:tc>
                <a:tc>
                  <a:txBody>
                    <a:bodyPr/>
                    <a:lstStyle/>
                    <a:p>
                      <a:pPr marL="112713" indent="0" algn="l">
                        <a:lnSpc>
                          <a:spcPct val="120000"/>
                        </a:lnSpc>
                      </a:pPr>
                      <a:r>
                        <a:rPr lang="pt-BR" sz="2000" kern="1200">
                          <a:solidFill>
                            <a:schemeClr val="tx1"/>
                          </a:solidFill>
                          <a:latin typeface="UTM Avo" panose="02040603050506020204" pitchFamily="18" charset="0"/>
                          <a:ea typeface="+mn-ea"/>
                          <a:cs typeface="Times New Roman" panose="02020603050405020304" pitchFamily="18" charset="0"/>
                        </a:rPr>
                        <a:t>a) Thông tin bộ não tiếp nhận.</a:t>
                      </a:r>
                      <a:endParaRPr lang="vi-VN"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extLst>
                  <a:ext uri="{0D108BD9-81ED-4DB2-BD59-A6C34878D82A}">
                    <a16:rowId xmlns:a16="http://schemas.microsoft.com/office/drawing/2014/main" xmlns="" val="500905725"/>
                  </a:ext>
                </a:extLst>
              </a:tr>
              <a:tr h="855466">
                <a:tc>
                  <a:txBody>
                    <a:bodyPr/>
                    <a:lstStyle/>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2) Minh quyết định sẽ kể lại cho An và Khoa.</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b) Kết quả xử lí thông tin của</a:t>
                      </a:r>
                    </a:p>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bộ não.</a:t>
                      </a:r>
                    </a:p>
                  </a:txBody>
                  <a:tcPr anchor="ctr">
                    <a:solidFill>
                      <a:srgbClr val="C7EAF5"/>
                    </a:solidFill>
                  </a:tcPr>
                </a:tc>
                <a:extLst>
                  <a:ext uri="{0D108BD9-81ED-4DB2-BD59-A6C34878D82A}">
                    <a16:rowId xmlns:a16="http://schemas.microsoft.com/office/drawing/2014/main" xmlns="" val="3944550153"/>
                  </a:ext>
                </a:extLst>
              </a:tr>
            </a:tbl>
          </a:graphicData>
        </a:graphic>
      </p:graphicFrame>
      <p:sp>
        <p:nvSpPr>
          <p:cNvPr id="9" name="Rectangle 8">
            <a:extLst>
              <a:ext uri="{FF2B5EF4-FFF2-40B4-BE49-F238E27FC236}">
                <a16:creationId xmlns:a16="http://schemas.microsoft.com/office/drawing/2014/main" xmlns="" id="{D9E22CFE-7471-4486-A3DD-7A9AF6F60F94}"/>
              </a:ext>
            </a:extLst>
          </p:cNvPr>
          <p:cNvSpPr/>
          <p:nvPr/>
        </p:nvSpPr>
        <p:spPr>
          <a:xfrm>
            <a:off x="6096000" y="4891786"/>
            <a:ext cx="1152305" cy="876394"/>
          </a:xfrm>
          <a:prstGeom prst="rect">
            <a:avLst/>
          </a:prstGeom>
        </p:spPr>
        <p:txBody>
          <a:bodyPr wrap="square">
            <a:spAutoFit/>
          </a:bodyPr>
          <a:lstStyle/>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1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a</a:t>
            </a:r>
          </a:p>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2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b</a:t>
            </a:r>
          </a:p>
        </p:txBody>
      </p:sp>
    </p:spTree>
    <p:extLst>
      <p:ext uri="{BB962C8B-B14F-4D97-AF65-F5344CB8AC3E}">
        <p14:creationId xmlns:p14="http://schemas.microsoft.com/office/powerpoint/2010/main" val="37928155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randombar(horizontal)">
                                      <p:cBhvr>
                                        <p:cTn id="18" dur="5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Effect transition="in" filter="randombar(horizontal)">
                                      <p:cBhvr>
                                        <p:cTn id="23"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a16="http://schemas.microsoft.com/office/drawing/2014/main" xmlns=""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xmlns=""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xmlns="" id="{ECB7D36B-B1AE-4BF0-8A2D-25E99CAF3FA0}"/>
              </a:ext>
            </a:extLst>
          </p:cNvPr>
          <p:cNvSpPr/>
          <p:nvPr/>
        </p:nvSpPr>
        <p:spPr>
          <a:xfrm>
            <a:off x="1652195" y="1425059"/>
            <a:ext cx="9751340" cy="1121846"/>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2. </a:t>
            </a:r>
            <a:r>
              <a:rPr lang="vi-VN" sz="2400">
                <a:latin typeface="UTM Avo" panose="02040603050506020204" pitchFamily="18" charset="0"/>
                <a:cs typeface="Times New Roman" panose="02020603050405020304" pitchFamily="18" charset="0"/>
              </a:rPr>
              <a:t>Khi nhấn vào nút dấu cộng (+) của</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bếp từ, bếp đã tiếp nhận được thông tin gì và đã quyết định hành động như thế nào?</a:t>
            </a:r>
          </a:p>
        </p:txBody>
      </p:sp>
      <p:pic>
        <p:nvPicPr>
          <p:cNvPr id="5" name="Picture 4" descr="A picture containing text, vector graphics, businesscard&#10;&#10;Description automatically generated">
            <a:extLst>
              <a:ext uri="{FF2B5EF4-FFF2-40B4-BE49-F238E27FC236}">
                <a16:creationId xmlns:a16="http://schemas.microsoft.com/office/drawing/2014/main" xmlns=""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pic>
        <p:nvPicPr>
          <p:cNvPr id="16" name="Picture 15">
            <a:extLst>
              <a:ext uri="{FF2B5EF4-FFF2-40B4-BE49-F238E27FC236}">
                <a16:creationId xmlns:a16="http://schemas.microsoft.com/office/drawing/2014/main" xmlns="" id="{CC95B043-5F8E-47B1-BFBA-A0A4E442146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907228" y="2878387"/>
            <a:ext cx="4077301" cy="3057977"/>
          </a:xfrm>
          <a:prstGeom prst="rect">
            <a:avLst/>
          </a:prstGeom>
        </p:spPr>
      </p:pic>
    </p:spTree>
    <p:extLst>
      <p:ext uri="{BB962C8B-B14F-4D97-AF65-F5344CB8AC3E}">
        <p14:creationId xmlns:p14="http://schemas.microsoft.com/office/powerpoint/2010/main" val="18923192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a16="http://schemas.microsoft.com/office/drawing/2014/main" xmlns="" id="{8FC48B3D-BB5C-4C78-998C-7136AD938817}"/>
                </a:ext>
              </a:extLst>
            </p:cNvPr>
            <p:cNvPicPr>
              <a:picLocks noChangeAspect="1"/>
            </p:cNvPicPr>
            <p:nvPr/>
          </p:nvPicPr>
          <p:blipFill>
            <a:blip r:embed="rId2"/>
            <a:stretch>
              <a:fillRect/>
            </a:stretch>
          </p:blipFill>
          <p:spPr>
            <a:xfrm>
              <a:off x="371924" y="384240"/>
              <a:ext cx="1280271" cy="1181202"/>
            </a:xfrm>
            <a:prstGeom prst="rect">
              <a:avLst/>
            </a:prstGeom>
          </p:spPr>
        </p:pic>
        <p:sp>
          <p:nvSpPr>
            <p:cNvPr id="3" name="Rectangle 2">
              <a:extLst>
                <a:ext uri="{FF2B5EF4-FFF2-40B4-BE49-F238E27FC236}">
                  <a16:creationId xmlns:a16="http://schemas.microsoft.com/office/drawing/2014/main" xmlns=""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xmlns="" id="{B3047003-BDC1-441F-A0E1-7728E4169670}"/>
              </a:ext>
            </a:extLst>
          </p:cNvPr>
          <p:cNvSpPr/>
          <p:nvPr/>
        </p:nvSpPr>
        <p:spPr>
          <a:xfrm>
            <a:off x="1652195" y="1425059"/>
            <a:ext cx="9751340"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Em hãy lấy ví dụ một việc làm hằng ngày của em và cho biết thông tin</a:t>
            </a:r>
          </a:p>
          <a:p>
            <a:pPr algn="just" defTabSz="342900">
              <a:lnSpc>
                <a:spcPct val="150000"/>
              </a:lnSpc>
            </a:pPr>
            <a:r>
              <a:rPr lang="vi-VN" sz="2000">
                <a:latin typeface="UTM Avo" panose="02040603050506020204" pitchFamily="18" charset="0"/>
                <a:cs typeface="Times New Roman" panose="02020603050405020304" pitchFamily="18" charset="0"/>
              </a:rPr>
              <a:t>được thu nhận là gì? Kết quả của việc xử lí là gì?</a:t>
            </a:r>
          </a:p>
        </p:txBody>
      </p:sp>
      <p:sp>
        <p:nvSpPr>
          <p:cNvPr id="7" name="Rectangle 6">
            <a:extLst>
              <a:ext uri="{FF2B5EF4-FFF2-40B4-BE49-F238E27FC236}">
                <a16:creationId xmlns:a16="http://schemas.microsoft.com/office/drawing/2014/main" xmlns="" id="{8C875063-5E58-402C-B578-B01DBE6398A5}"/>
              </a:ext>
            </a:extLst>
          </p:cNvPr>
          <p:cNvSpPr/>
          <p:nvPr/>
        </p:nvSpPr>
        <p:spPr>
          <a:xfrm>
            <a:off x="1652195" y="2504136"/>
            <a:ext cx="9751340"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Em hãy cho biết điểm giống nhau của các thiết bị tiếp nhận thông tin để</a:t>
            </a:r>
          </a:p>
          <a:p>
            <a:pPr algn="just" defTabSz="342900">
              <a:lnSpc>
                <a:spcPct val="150000"/>
              </a:lnSpc>
            </a:pPr>
            <a:r>
              <a:rPr lang="vi-VN" sz="2000">
                <a:latin typeface="UTM Avo" panose="02040603050506020204" pitchFamily="18" charset="0"/>
                <a:cs typeface="Times New Roman" panose="02020603050405020304" pitchFamily="18" charset="0"/>
              </a:rPr>
              <a:t>quyết định hành động là gì?</a:t>
            </a:r>
          </a:p>
        </p:txBody>
      </p:sp>
      <p:pic>
        <p:nvPicPr>
          <p:cNvPr id="8" name="Picture 7" descr="A picture containing toy&#10;&#10;Description automatically generated">
            <a:extLst>
              <a:ext uri="{FF2B5EF4-FFF2-40B4-BE49-F238E27FC236}">
                <a16:creationId xmlns:a16="http://schemas.microsoft.com/office/drawing/2014/main" xmlns="" id="{F369F1F4-4247-42F6-96A7-85BC8D08FEC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9092046" y="3860717"/>
            <a:ext cx="2975264" cy="2975264"/>
          </a:xfrm>
          <a:prstGeom prst="rect">
            <a:avLst/>
          </a:prstGeom>
        </p:spPr>
      </p:pic>
    </p:spTree>
    <p:extLst>
      <p:ext uri="{BB962C8B-B14F-4D97-AF65-F5344CB8AC3E}">
        <p14:creationId xmlns:p14="http://schemas.microsoft.com/office/powerpoint/2010/main" val="18390253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xmlns=""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xmlns=""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xmlns=""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xmlns=""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xmlns=""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xmlns=""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xmlns=""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xmlns=""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xmlns=""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xmlns=""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xmlns=""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xmlns=""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xmlns=""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xmlns=""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xmlns=""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xmlns=""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xmlns=""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xmlns=""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xmlns=""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xmlns=""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xmlns=""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xmlns=""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xmlns=""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xmlns=""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xmlns=""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xmlns=""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xmlns=""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xmlns=""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xmlns=""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xmlns=""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xmlns=""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xmlns=""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xmlns=""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xmlns=""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xmlns=""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xmlns=""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xmlns=""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xmlns=""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xmlns=""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xmlns=""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xmlns=""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xmlns=""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xmlns=""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xmlns=""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xmlns=""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xmlns=""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xmlns=""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xmlns=""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xmlns=""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xmlns=""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xmlns=""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xmlns=""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xmlns=""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xmlns=""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xmlns=""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xmlns=""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xmlns=""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xmlns=""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xmlns="" id="{FF85D3EF-17EE-4619-83D9-5AC6D9348B15}"/>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xmlns=""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xmlns=""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57733" y="740863"/>
            <a:ext cx="1664763" cy="1512215"/>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xmlns="" id="{3922A00C-DC75-49F2-8662-5FF3D010A82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69504" y="902002"/>
            <a:ext cx="6145301" cy="2017951"/>
          </a:xfrm>
          <a:prstGeom prst="rect">
            <a:avLst/>
          </a:prstGeom>
        </p:spPr>
      </p:pic>
      <p:pic>
        <p:nvPicPr>
          <p:cNvPr id="8" name="Picture 7">
            <a:extLst>
              <a:ext uri="{FF2B5EF4-FFF2-40B4-BE49-F238E27FC236}">
                <a16:creationId xmlns:a16="http://schemas.microsoft.com/office/drawing/2014/main" xmlns="" id="{748F9F63-7B1A-4025-A4D0-0EDFB103C152}"/>
              </a:ext>
            </a:extLst>
          </p:cNvPr>
          <p:cNvPicPr>
            <a:picLocks noChangeAspect="1"/>
          </p:cNvPicPr>
          <p:nvPr/>
        </p:nvPicPr>
        <p:blipFill>
          <a:blip r:embed="rId9"/>
          <a:stretch>
            <a:fillRect/>
          </a:stretch>
        </p:blipFill>
        <p:spPr>
          <a:xfrm>
            <a:off x="132402" y="2491800"/>
            <a:ext cx="589731" cy="520622"/>
          </a:xfrm>
          <a:prstGeom prst="rect">
            <a:avLst/>
          </a:prstGeom>
        </p:spPr>
      </p:pic>
    </p:spTree>
    <p:custDataLst>
      <p:tags r:id="rId1"/>
    </p:custDataLst>
    <p:extLst>
      <p:ext uri="{BB962C8B-B14F-4D97-AF65-F5344CB8AC3E}">
        <p14:creationId xmlns:p14="http://schemas.microsoft.com/office/powerpoint/2010/main" val="27466642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F2A6422E-1239-424D-A9AC-7C016DFA5003}"/>
              </a:ext>
            </a:extLst>
          </p:cNvPr>
          <p:cNvGrpSpPr/>
          <p:nvPr/>
        </p:nvGrpSpPr>
        <p:grpSpPr>
          <a:xfrm>
            <a:off x="394269" y="387692"/>
            <a:ext cx="4134561" cy="2508169"/>
            <a:chOff x="301091" y="301982"/>
            <a:chExt cx="4134561" cy="2508169"/>
          </a:xfrm>
        </p:grpSpPr>
        <p:pic>
          <p:nvPicPr>
            <p:cNvPr id="6" name="Picture 5">
              <a:extLst>
                <a:ext uri="{FF2B5EF4-FFF2-40B4-BE49-F238E27FC236}">
                  <a16:creationId xmlns:a16="http://schemas.microsoft.com/office/drawing/2014/main" xmlns=""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xmlns=""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sp>
        <p:nvSpPr>
          <p:cNvPr id="20" name="Rectangle 19">
            <a:extLst>
              <a:ext uri="{FF2B5EF4-FFF2-40B4-BE49-F238E27FC236}">
                <a16:creationId xmlns:a16="http://schemas.microsoft.com/office/drawing/2014/main" xmlns="" id="{BEF1B6C6-026F-4FB9-8D32-25D1F67CD14F}"/>
              </a:ext>
            </a:extLst>
          </p:cNvPr>
          <p:cNvSpPr/>
          <p:nvPr/>
        </p:nvSpPr>
        <p:spPr>
          <a:xfrm>
            <a:off x="852865" y="990744"/>
            <a:ext cx="3628754" cy="1015663"/>
          </a:xfrm>
          <a:prstGeom prst="rect">
            <a:avLst/>
          </a:prstGeom>
        </p:spPr>
        <p:txBody>
          <a:bodyPr wrap="square">
            <a:spAutoFit/>
          </a:bodyPr>
          <a:lstStyle/>
          <a:p>
            <a:pPr defTabSz="342900">
              <a:lnSpc>
                <a:spcPct val="150000"/>
              </a:lnSpc>
            </a:pPr>
            <a:r>
              <a:rPr lang="en-US" sz="4000" b="1" dirty="0">
                <a:solidFill>
                  <a:srgbClr val="0998D7"/>
                </a:solidFill>
                <a:latin typeface="SVN-SAF" panose="02040603050506020204" pitchFamily="18" charset="0"/>
                <a:cs typeface="Times New Roman" panose="02020603050405020304" pitchFamily="18" charset="0"/>
              </a:rPr>
              <a:t>KHỞI ĐỘNG</a:t>
            </a:r>
            <a:endParaRPr lang="vi-VN" sz="4000" b="1" dirty="0">
              <a:solidFill>
                <a:srgbClr val="0998D7"/>
              </a:solidFill>
              <a:latin typeface="SVN-SAF" panose="02040603050506020204" pitchFamily="18" charset="0"/>
              <a:cs typeface="Times New Roman" panose="02020603050405020304" pitchFamily="18" charset="0"/>
            </a:endParaRPr>
          </a:p>
        </p:txBody>
      </p:sp>
      <p:grpSp>
        <p:nvGrpSpPr>
          <p:cNvPr id="21" name="Group 20">
            <a:extLst>
              <a:ext uri="{FF2B5EF4-FFF2-40B4-BE49-F238E27FC236}">
                <a16:creationId xmlns:a16="http://schemas.microsoft.com/office/drawing/2014/main" xmlns="" id="{3B1B756A-8D3A-4F0D-8677-F220A4F44D9B}"/>
              </a:ext>
            </a:extLst>
          </p:cNvPr>
          <p:cNvGrpSpPr/>
          <p:nvPr/>
        </p:nvGrpSpPr>
        <p:grpSpPr>
          <a:xfrm>
            <a:off x="214476" y="2928056"/>
            <a:ext cx="11049552" cy="2950001"/>
            <a:chOff x="122562" y="900102"/>
            <a:chExt cx="11049552" cy="2950001"/>
          </a:xfrm>
        </p:grpSpPr>
        <p:sp>
          <p:nvSpPr>
            <p:cNvPr id="22" name="Rectangle 21">
              <a:extLst>
                <a:ext uri="{FF2B5EF4-FFF2-40B4-BE49-F238E27FC236}">
                  <a16:creationId xmlns:a16="http://schemas.microsoft.com/office/drawing/2014/main" xmlns="" id="{535DDC69-E8F5-4EE1-A10A-75C3BB9C91B0}"/>
                </a:ext>
              </a:extLst>
            </p:cNvPr>
            <p:cNvSpPr/>
            <p:nvPr/>
          </p:nvSpPr>
          <p:spPr>
            <a:xfrm>
              <a:off x="2842800" y="900102"/>
              <a:ext cx="8329314" cy="661207"/>
            </a:xfrm>
            <a:prstGeom prst="rect">
              <a:avLst/>
            </a:prstGeom>
          </p:spPr>
          <p:txBody>
            <a:bodyPr wrap="square">
              <a:spAutoFit/>
            </a:bodyPr>
            <a:lstStyle/>
            <a:p>
              <a:pPr defTabSz="342900">
                <a:lnSpc>
                  <a:spcPct val="150000"/>
                </a:lnSpc>
              </a:pPr>
              <a:r>
                <a:rPr lang="en-US" sz="2800" b="1" dirty="0" err="1">
                  <a:solidFill>
                    <a:srgbClr val="7FC354"/>
                  </a:solidFill>
                  <a:latin typeface="SVN-Androgyne" panose="02040603050506020204" pitchFamily="18" charset="0"/>
                  <a:cs typeface="Times New Roman" panose="02020603050405020304" pitchFamily="18" charset="0"/>
                </a:rPr>
                <a:t>Hát</a:t>
              </a:r>
              <a:r>
                <a:rPr lang="en-US" sz="2800" b="1" dirty="0">
                  <a:solidFill>
                    <a:srgbClr val="7FC354"/>
                  </a:solidFill>
                  <a:latin typeface="SVN-Androgyne" panose="02040603050506020204" pitchFamily="18" charset="0"/>
                  <a:cs typeface="Times New Roman" panose="02020603050405020304" pitchFamily="18" charset="0"/>
                </a:rPr>
                <a:t> </a:t>
              </a:r>
              <a:r>
                <a:rPr lang="en-US" sz="2800" b="1" dirty="0" err="1">
                  <a:solidFill>
                    <a:srgbClr val="7FC354"/>
                  </a:solidFill>
                  <a:latin typeface="SVN-Androgyne" panose="02040603050506020204" pitchFamily="18" charset="0"/>
                  <a:cs typeface="Times New Roman" panose="02020603050405020304" pitchFamily="18" charset="0"/>
                </a:rPr>
                <a:t>theo</a:t>
              </a:r>
              <a:r>
                <a:rPr lang="en-US" sz="2800" b="1" dirty="0">
                  <a:solidFill>
                    <a:srgbClr val="7FC354"/>
                  </a:solidFill>
                  <a:latin typeface="SVN-Androgyne" panose="02040603050506020204" pitchFamily="18" charset="0"/>
                  <a:cs typeface="Times New Roman" panose="02020603050405020304" pitchFamily="18" charset="0"/>
                </a:rPr>
                <a:t> </a:t>
              </a:r>
              <a:r>
                <a:rPr lang="en-US" sz="2800" b="1" dirty="0" smtClean="0">
                  <a:solidFill>
                    <a:srgbClr val="7FC354"/>
                  </a:solidFill>
                  <a:latin typeface="SVN-Androgyne" panose="02040603050506020204" pitchFamily="18" charset="0"/>
                  <a:cs typeface="Times New Roman" panose="02020603050405020304" pitchFamily="18" charset="0"/>
                </a:rPr>
                <a:t>video </a:t>
              </a:r>
              <a:r>
                <a:rPr lang="en-US" sz="2800" b="1" dirty="0" smtClean="0">
                  <a:solidFill>
                    <a:srgbClr val="7FC354"/>
                  </a:solidFill>
                  <a:latin typeface="SVN-Androgyne" panose="02040603050506020204" pitchFamily="18" charset="0"/>
                  <a:cs typeface="Times New Roman" panose="02020603050405020304" pitchFamily="18" charset="0"/>
                </a:rPr>
                <a:t>(</a:t>
              </a:r>
              <a:r>
                <a:rPr lang="en-US" sz="2400" b="1" dirty="0" err="1" smtClean="0">
                  <a:solidFill>
                    <a:srgbClr val="7FC354"/>
                  </a:solidFill>
                  <a:latin typeface="SVN-Androgyne" panose="02040603050506020204" pitchFamily="18" charset="0"/>
                  <a:cs typeface="Times New Roman" panose="02020603050405020304" pitchFamily="18" charset="0"/>
                </a:rPr>
                <a:t>Cả</a:t>
              </a:r>
              <a:r>
                <a:rPr lang="en-US" sz="2400" b="1" dirty="0" smtClean="0">
                  <a:solidFill>
                    <a:srgbClr val="7FC354"/>
                  </a:solidFill>
                  <a:latin typeface="SVN-Androgyne" panose="02040603050506020204" pitchFamily="18" charset="0"/>
                  <a:cs typeface="Times New Roman" panose="02020603050405020304" pitchFamily="18" charset="0"/>
                </a:rPr>
                <a:t> </a:t>
              </a:r>
              <a:r>
                <a:rPr lang="en-US" sz="2400" b="1" dirty="0" err="1" smtClean="0">
                  <a:solidFill>
                    <a:srgbClr val="7FC354"/>
                  </a:solidFill>
                  <a:latin typeface="SVN-Androgyne" panose="02040603050506020204" pitchFamily="18" charset="0"/>
                  <a:cs typeface="Times New Roman" panose="02020603050405020304" pitchFamily="18" charset="0"/>
                </a:rPr>
                <a:t>lớp</a:t>
              </a:r>
              <a:r>
                <a:rPr lang="en-US" sz="2400" b="1" dirty="0" smtClean="0">
                  <a:solidFill>
                    <a:srgbClr val="7FC354"/>
                  </a:solidFill>
                  <a:latin typeface="SVN-Androgyne" panose="02040603050506020204" pitchFamily="18" charset="0"/>
                  <a:cs typeface="Times New Roman" panose="02020603050405020304" pitchFamily="18" charset="0"/>
                </a:rPr>
                <a:t> </a:t>
              </a:r>
              <a:r>
                <a:rPr lang="en-US" sz="2400" b="1" dirty="0" err="1" smtClean="0">
                  <a:solidFill>
                    <a:srgbClr val="7FC354"/>
                  </a:solidFill>
                  <a:latin typeface="SVN-Androgyne" panose="02040603050506020204" pitchFamily="18" charset="0"/>
                  <a:cs typeface="Times New Roman" panose="02020603050405020304" pitchFamily="18" charset="0"/>
                </a:rPr>
                <a:t>hát</a:t>
              </a:r>
              <a:r>
                <a:rPr lang="en-US" sz="2400" b="1" dirty="0" smtClean="0">
                  <a:solidFill>
                    <a:srgbClr val="7FC354"/>
                  </a:solidFill>
                  <a:latin typeface="SVN-Androgyne" panose="02040603050506020204" pitchFamily="18" charset="0"/>
                  <a:cs typeface="Times New Roman" panose="02020603050405020304" pitchFamily="18" charset="0"/>
                </a:rPr>
                <a:t> </a:t>
              </a:r>
              <a:r>
                <a:rPr lang="en-US" sz="2400" b="1" dirty="0" err="1" smtClean="0">
                  <a:solidFill>
                    <a:srgbClr val="7FC354"/>
                  </a:solidFill>
                  <a:latin typeface="SVN-Androgyne" panose="02040603050506020204" pitchFamily="18" charset="0"/>
                  <a:cs typeface="Times New Roman" panose="02020603050405020304" pitchFamily="18" charset="0"/>
                </a:rPr>
                <a:t>theo</a:t>
              </a:r>
              <a:r>
                <a:rPr lang="en-US" sz="2400" b="1" dirty="0" smtClean="0">
                  <a:solidFill>
                    <a:srgbClr val="7FC354"/>
                  </a:solidFill>
                  <a:latin typeface="SVN-Androgyne" panose="02040603050506020204" pitchFamily="18" charset="0"/>
                  <a:cs typeface="Times New Roman" panose="02020603050405020304" pitchFamily="18" charset="0"/>
                </a:rPr>
                <a:t> video </a:t>
              </a:r>
              <a:r>
                <a:rPr lang="en-US" sz="2400" b="1" dirty="0" err="1" smtClean="0">
                  <a:solidFill>
                    <a:srgbClr val="7FC354"/>
                  </a:solidFill>
                  <a:latin typeface="SVN-Androgyne" panose="02040603050506020204" pitchFamily="18" charset="0"/>
                  <a:cs typeface="Times New Roman" panose="02020603050405020304" pitchFamily="18" charset="0"/>
                </a:rPr>
                <a:t>Em</a:t>
              </a:r>
              <a:r>
                <a:rPr lang="en-US" sz="2400" b="1" dirty="0" smtClean="0">
                  <a:solidFill>
                    <a:srgbClr val="7FC354"/>
                  </a:solidFill>
                  <a:latin typeface="SVN-Androgyne" panose="02040603050506020204" pitchFamily="18" charset="0"/>
                  <a:cs typeface="Times New Roman" panose="02020603050405020304" pitchFamily="18" charset="0"/>
                </a:rPr>
                <a:t> </a:t>
              </a:r>
              <a:r>
                <a:rPr lang="en-US" sz="2400" b="1" dirty="0" err="1" smtClean="0">
                  <a:solidFill>
                    <a:srgbClr val="7FC354"/>
                  </a:solidFill>
                  <a:latin typeface="SVN-Androgyne" panose="02040603050506020204" pitchFamily="18" charset="0"/>
                  <a:cs typeface="Times New Roman" panose="02020603050405020304" pitchFamily="18" charset="0"/>
                </a:rPr>
                <a:t>yêu</a:t>
              </a:r>
              <a:r>
                <a:rPr lang="en-US" sz="2400" b="1" dirty="0" smtClean="0">
                  <a:solidFill>
                    <a:srgbClr val="7FC354"/>
                  </a:solidFill>
                  <a:latin typeface="SVN-Androgyne" panose="02040603050506020204" pitchFamily="18" charset="0"/>
                  <a:cs typeface="Times New Roman" panose="02020603050405020304" pitchFamily="18" charset="0"/>
                </a:rPr>
                <a:t> </a:t>
              </a:r>
              <a:r>
                <a:rPr lang="en-US" sz="2400" b="1" dirty="0" err="1" smtClean="0">
                  <a:solidFill>
                    <a:srgbClr val="7FC354"/>
                  </a:solidFill>
                  <a:latin typeface="SVN-Androgyne" panose="02040603050506020204" pitchFamily="18" charset="0"/>
                  <a:cs typeface="Times New Roman" panose="02020603050405020304" pitchFamily="18" charset="0"/>
                </a:rPr>
                <a:t>trường</a:t>
              </a:r>
              <a:r>
                <a:rPr lang="en-US" sz="2400" b="1" dirty="0" smtClean="0">
                  <a:solidFill>
                    <a:srgbClr val="7FC354"/>
                  </a:solidFill>
                  <a:latin typeface="SVN-Androgyne" panose="02040603050506020204" pitchFamily="18" charset="0"/>
                  <a:cs typeface="Times New Roman" panose="02020603050405020304" pitchFamily="18" charset="0"/>
                </a:rPr>
                <a:t> </a:t>
              </a:r>
              <a:r>
                <a:rPr lang="en-US" sz="2400" b="1" dirty="0" err="1" smtClean="0">
                  <a:solidFill>
                    <a:srgbClr val="7FC354"/>
                  </a:solidFill>
                  <a:latin typeface="SVN-Androgyne" panose="02040603050506020204" pitchFamily="18" charset="0"/>
                  <a:cs typeface="Times New Roman" panose="02020603050405020304" pitchFamily="18" charset="0"/>
                </a:rPr>
                <a:t>em</a:t>
              </a:r>
              <a:r>
                <a:rPr lang="en-US" sz="2400" b="1" dirty="0" smtClean="0">
                  <a:solidFill>
                    <a:srgbClr val="7FC354"/>
                  </a:solidFill>
                  <a:latin typeface="SVN-Androgyne" panose="02040603050506020204" pitchFamily="18" charset="0"/>
                  <a:cs typeface="Times New Roman" panose="02020603050405020304" pitchFamily="18" charset="0"/>
                </a:rPr>
                <a:t>”</a:t>
              </a:r>
              <a:endParaRPr lang="en-US" sz="2400" b="1" dirty="0" smtClean="0">
                <a:solidFill>
                  <a:srgbClr val="7FC354"/>
                </a:solidFill>
                <a:latin typeface="SVN-Androgyne" panose="02040603050506020204" pitchFamily="18" charset="0"/>
                <a:cs typeface="Times New Roman" panose="02020603050405020304" pitchFamily="18" charset="0"/>
              </a:endParaRPr>
            </a:p>
          </p:txBody>
        </p:sp>
        <p:sp>
          <p:nvSpPr>
            <p:cNvPr id="23" name="Rectangle: Rounded Corners 22">
              <a:extLst>
                <a:ext uri="{FF2B5EF4-FFF2-40B4-BE49-F238E27FC236}">
                  <a16:creationId xmlns:a16="http://schemas.microsoft.com/office/drawing/2014/main" xmlns="" id="{3724FC73-7A2A-4EFB-A419-ED721F6100FF}"/>
                </a:ext>
              </a:extLst>
            </p:cNvPr>
            <p:cNvSpPr/>
            <p:nvPr/>
          </p:nvSpPr>
          <p:spPr>
            <a:xfrm>
              <a:off x="12256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F4257426-4B4F-406D-97AA-114E6E88D707}"/>
                </a:ext>
              </a:extLst>
            </p:cNvPr>
            <p:cNvSpPr/>
            <p:nvPr/>
          </p:nvSpPr>
          <p:spPr>
            <a:xfrm>
              <a:off x="946823" y="1848239"/>
              <a:ext cx="9134572" cy="1121846"/>
            </a:xfrm>
            <a:prstGeom prst="rect">
              <a:avLst/>
            </a:prstGeom>
          </p:spPr>
          <p:txBody>
            <a:bodyPr wrap="square">
              <a:spAutoFit/>
            </a:bodyPr>
            <a:lstStyle/>
            <a:p>
              <a:pPr defTabSz="342900">
                <a:lnSpc>
                  <a:spcPct val="150000"/>
                </a:lnSpc>
              </a:pPr>
              <a:r>
                <a:rPr lang="vi-VN" sz="2400" dirty="0">
                  <a:latin typeface="UTM Avo" panose="02040603050506020204" pitchFamily="18" charset="0"/>
                  <a:cs typeface="Times New Roman" panose="02020603050405020304" pitchFamily="18" charset="0"/>
                </a:rPr>
                <a:t>Hãy hình dung một người hát theo video </a:t>
              </a:r>
              <a:endParaRPr lang="en-US" sz="2400" dirty="0">
                <a:latin typeface="UTM Avo" panose="02040603050506020204" pitchFamily="18" charset="0"/>
                <a:cs typeface="Times New Roman" panose="02020603050405020304" pitchFamily="18" charset="0"/>
              </a:endParaRPr>
            </a:p>
            <a:p>
              <a:pPr defTabSz="342900">
                <a:lnSpc>
                  <a:spcPct val="150000"/>
                </a:lnSpc>
              </a:pPr>
              <a:r>
                <a:rPr lang="vi-VN" sz="2400" dirty="0">
                  <a:latin typeface="UTM Avo" panose="02040603050506020204" pitchFamily="18" charset="0"/>
                  <a:cs typeface="Times New Roman" panose="02020603050405020304" pitchFamily="18" charset="0"/>
                </a:rPr>
                <a:t>1. T</a:t>
              </a:r>
              <a:r>
                <a:rPr lang="en-US" sz="2400" dirty="0">
                  <a:latin typeface="UTM Avo" panose="02040603050506020204" pitchFamily="18" charset="0"/>
                  <a:cs typeface="Times New Roman" panose="02020603050405020304" pitchFamily="18" charset="0"/>
                </a:rPr>
                <a:t>a</a:t>
              </a:r>
              <a:r>
                <a:rPr lang="vi-VN" sz="2400" dirty="0">
                  <a:latin typeface="UTM Avo" panose="02040603050506020204" pitchFamily="18" charset="0"/>
                  <a:cs typeface="Times New Roman" panose="02020603050405020304" pitchFamily="18" charset="0"/>
                </a:rPr>
                <a:t>i và mắt của người đó làm nhiệm vụ gì trong lúc hát?</a:t>
              </a:r>
            </a:p>
          </p:txBody>
        </p:sp>
        <p:grpSp>
          <p:nvGrpSpPr>
            <p:cNvPr id="25" name="Group 24">
              <a:extLst>
                <a:ext uri="{FF2B5EF4-FFF2-40B4-BE49-F238E27FC236}">
                  <a16:creationId xmlns:a16="http://schemas.microsoft.com/office/drawing/2014/main" xmlns="" id="{25799B56-34F3-44A9-AA87-C344680CCAB8}"/>
                </a:ext>
              </a:extLst>
            </p:cNvPr>
            <p:cNvGrpSpPr/>
            <p:nvPr/>
          </p:nvGrpSpPr>
          <p:grpSpPr>
            <a:xfrm>
              <a:off x="122562" y="971394"/>
              <a:ext cx="2918807" cy="880803"/>
              <a:chOff x="122562" y="971394"/>
              <a:chExt cx="2918807" cy="880803"/>
            </a:xfrm>
          </p:grpSpPr>
          <p:grpSp>
            <p:nvGrpSpPr>
              <p:cNvPr id="27" name="Group 26">
                <a:extLst>
                  <a:ext uri="{FF2B5EF4-FFF2-40B4-BE49-F238E27FC236}">
                    <a16:creationId xmlns:a16="http://schemas.microsoft.com/office/drawing/2014/main" xmlns="" id="{78E4813D-400D-4881-9C0E-9E7630023E59}"/>
                  </a:ext>
                </a:extLst>
              </p:cNvPr>
              <p:cNvGrpSpPr/>
              <p:nvPr/>
            </p:nvGrpSpPr>
            <p:grpSpPr>
              <a:xfrm>
                <a:off x="122562" y="1080968"/>
                <a:ext cx="2373637" cy="661656"/>
                <a:chOff x="5506325" y="1390107"/>
                <a:chExt cx="2373637" cy="661656"/>
              </a:xfrm>
            </p:grpSpPr>
            <p:sp>
              <p:nvSpPr>
                <p:cNvPr id="32" name="Rectangle: Top Corners Rounded 31">
                  <a:extLst>
                    <a:ext uri="{FF2B5EF4-FFF2-40B4-BE49-F238E27FC236}">
                      <a16:creationId xmlns:a16="http://schemas.microsoft.com/office/drawing/2014/main" xmlns="" id="{85207E77-C60E-462C-918B-98C976124954}"/>
                    </a:ext>
                  </a:extLst>
                </p:cNvPr>
                <p:cNvSpPr/>
                <p:nvPr/>
              </p:nvSpPr>
              <p:spPr>
                <a:xfrm>
                  <a:off x="5581621" y="1390107"/>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33" name="Rectangle 32">
                  <a:extLst>
                    <a:ext uri="{FF2B5EF4-FFF2-40B4-BE49-F238E27FC236}">
                      <a16:creationId xmlns:a16="http://schemas.microsoft.com/office/drawing/2014/main" xmlns="" id="{EFEADF0E-4D83-4C21-8158-88D6342FAA64}"/>
                    </a:ext>
                  </a:extLst>
                </p:cNvPr>
                <p:cNvSpPr/>
                <p:nvPr/>
              </p:nvSpPr>
              <p:spPr>
                <a:xfrm>
                  <a:off x="5506325" y="1412056"/>
                  <a:ext cx="2135017" cy="533223"/>
                </a:xfrm>
                <a:prstGeom prst="rect">
                  <a:avLst/>
                </a:prstGeom>
              </p:spPr>
              <p:txBody>
                <a:bodyPr wrap="square">
                  <a:spAutoFit/>
                </a:bodyPr>
                <a:lstStyle/>
                <a:p>
                  <a:pPr algn="ctr" defTabSz="342900">
                    <a:lnSpc>
                      <a:spcPct val="150000"/>
                    </a:lnSpc>
                  </a:pPr>
                  <a:r>
                    <a:rPr lang="en-US" sz="2200" b="1" dirty="0">
                      <a:solidFill>
                        <a:schemeClr val="bg1"/>
                      </a:solidFill>
                      <a:latin typeface="UTM Bienvenue" panose="02040603050506020204" pitchFamily="18" charset="0"/>
                      <a:cs typeface="Times New Roman" panose="02020603050405020304" pitchFamily="18" charset="0"/>
                    </a:rPr>
                    <a:t>HOẠT ĐỘNG </a:t>
                  </a:r>
                  <a:endParaRPr lang="vi-VN" sz="2200" b="1" dirty="0">
                    <a:solidFill>
                      <a:schemeClr val="bg1"/>
                    </a:solidFill>
                    <a:latin typeface="UTM Avo" panose="02040603050506020204" pitchFamily="18" charset="0"/>
                    <a:cs typeface="Times New Roman" panose="02020603050405020304" pitchFamily="18" charset="0"/>
                  </a:endParaRPr>
                </a:p>
              </p:txBody>
            </p:sp>
          </p:grpSp>
          <p:grpSp>
            <p:nvGrpSpPr>
              <p:cNvPr id="28" name="Group 27">
                <a:extLst>
                  <a:ext uri="{FF2B5EF4-FFF2-40B4-BE49-F238E27FC236}">
                    <a16:creationId xmlns:a16="http://schemas.microsoft.com/office/drawing/2014/main" xmlns="" id="{97DE59F1-A36C-44F9-BBF8-652DB641113B}"/>
                  </a:ext>
                </a:extLst>
              </p:cNvPr>
              <p:cNvGrpSpPr/>
              <p:nvPr/>
            </p:nvGrpSpPr>
            <p:grpSpPr>
              <a:xfrm rot="20419193">
                <a:off x="2088416" y="971394"/>
                <a:ext cx="952953" cy="880803"/>
                <a:chOff x="7613338" y="57270"/>
                <a:chExt cx="3397170" cy="3224225"/>
              </a:xfrm>
            </p:grpSpPr>
            <p:pic>
              <p:nvPicPr>
                <p:cNvPr id="30" name="Picture 5">
                  <a:extLst>
                    <a:ext uri="{FF2B5EF4-FFF2-40B4-BE49-F238E27FC236}">
                      <a16:creationId xmlns:a16="http://schemas.microsoft.com/office/drawing/2014/main" xmlns="" id="{1CC5FAD1-ABCE-444A-BD7D-FA2A1B3F791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613338" y="57270"/>
                  <a:ext cx="3397170" cy="3224225"/>
                </a:xfrm>
                <a:prstGeom prst="rect">
                  <a:avLst/>
                </a:prstGeom>
              </p:spPr>
            </p:pic>
            <p:pic>
              <p:nvPicPr>
                <p:cNvPr id="31" name="Picture 6">
                  <a:extLst>
                    <a:ext uri="{FF2B5EF4-FFF2-40B4-BE49-F238E27FC236}">
                      <a16:creationId xmlns:a16="http://schemas.microsoft.com/office/drawing/2014/main" xmlns="" id="{2061E464-4138-4914-BBAB-34C3EE55059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006379" y="341416"/>
                  <a:ext cx="2916628" cy="2768146"/>
                </a:xfrm>
                <a:prstGeom prst="rect">
                  <a:avLst/>
                </a:prstGeom>
              </p:spPr>
            </p:pic>
          </p:grpSp>
          <p:sp>
            <p:nvSpPr>
              <p:cNvPr id="29" name="Rectangle 28">
                <a:extLst>
                  <a:ext uri="{FF2B5EF4-FFF2-40B4-BE49-F238E27FC236}">
                    <a16:creationId xmlns:a16="http://schemas.microsoft.com/office/drawing/2014/main" xmlns="" id="{989E9CA8-A1CA-4126-8CED-73D73584EF88}"/>
                  </a:ext>
                </a:extLst>
              </p:cNvPr>
              <p:cNvSpPr/>
              <p:nvPr/>
            </p:nvSpPr>
            <p:spPr>
              <a:xfrm>
                <a:off x="2428457" y="1038700"/>
                <a:ext cx="363894" cy="661656"/>
              </a:xfrm>
              <a:prstGeom prst="rect">
                <a:avLst/>
              </a:prstGeom>
            </p:spPr>
            <p:txBody>
              <a:bodyPr wrap="square">
                <a:spAutoFit/>
              </a:bodyPr>
              <a:lstStyle/>
              <a:p>
                <a:pPr algn="ctr" defTabSz="342900">
                  <a:lnSpc>
                    <a:spcPct val="150000"/>
                  </a:lnSpc>
                </a:pPr>
                <a:r>
                  <a:rPr lang="en-US" sz="2800" b="1" dirty="0">
                    <a:solidFill>
                      <a:schemeClr val="bg1"/>
                    </a:solidFill>
                    <a:latin typeface="UTM HelvetIns" panose="02040603050506020204" pitchFamily="18" charset="0"/>
                    <a:cs typeface="Times New Roman" panose="02020603050405020304" pitchFamily="18" charset="0"/>
                  </a:rPr>
                  <a:t>1</a:t>
                </a:r>
                <a:endParaRPr lang="vi-VN" sz="2800" b="1" dirty="0">
                  <a:solidFill>
                    <a:schemeClr val="bg1"/>
                  </a:solidFill>
                  <a:latin typeface="UTM Avo" panose="02040603050506020204" pitchFamily="18" charset="0"/>
                  <a:cs typeface="Times New Roman" panose="02020603050405020304" pitchFamily="18" charset="0"/>
                </a:endParaRPr>
              </a:p>
            </p:txBody>
          </p:sp>
        </p:grpSp>
        <p:sp>
          <p:nvSpPr>
            <p:cNvPr id="26" name="Rectangle 25">
              <a:extLst>
                <a:ext uri="{FF2B5EF4-FFF2-40B4-BE49-F238E27FC236}">
                  <a16:creationId xmlns:a16="http://schemas.microsoft.com/office/drawing/2014/main" xmlns="" id="{24AA8518-EA89-44DB-855A-19C03E1A4067}"/>
                </a:ext>
              </a:extLst>
            </p:cNvPr>
            <p:cNvSpPr/>
            <p:nvPr/>
          </p:nvSpPr>
          <p:spPr>
            <a:xfrm>
              <a:off x="946823" y="2957077"/>
              <a:ext cx="9134572" cy="567848"/>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2. Bộ não của ng</a:t>
              </a:r>
              <a:r>
                <a:rPr lang="vi-VN" sz="2400">
                  <a:latin typeface="UTM Avo" panose="02040603050506020204" pitchFamily="18" charset="0"/>
                  <a:cs typeface="Times New Roman" panose="02020603050405020304" pitchFamily="18" charset="0"/>
                </a:rPr>
                <a:t>ười</a:t>
              </a:r>
              <a:r>
                <a:rPr lang="en-US" sz="2400">
                  <a:latin typeface="UTM Avo" panose="02040603050506020204" pitchFamily="18" charset="0"/>
                  <a:cs typeface="Times New Roman" panose="02020603050405020304" pitchFamily="18" charset="0"/>
                </a:rPr>
                <a:t> đó làm nhiệm vụ gì trong lúc hát?</a:t>
              </a:r>
              <a:endParaRPr lang="vi-VN" sz="2400">
                <a:latin typeface="UTM Avo" panose="02040603050506020204" pitchFamily="18" charset="0"/>
                <a:cs typeface="Times New Roman" panose="02020603050405020304" pitchFamily="18" charset="0"/>
              </a:endParaRPr>
            </a:p>
          </p:txBody>
        </p:sp>
      </p:grpSp>
      <p:pic>
        <p:nvPicPr>
          <p:cNvPr id="19" name="图片 14">
            <a:extLst>
              <a:ext uri="{FF2B5EF4-FFF2-40B4-BE49-F238E27FC236}">
                <a16:creationId xmlns:a16="http://schemas.microsoft.com/office/drawing/2014/main" xmlns="" id="{8AD5845F-1260-4879-8420-9F716B56591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60425" y="1237185"/>
            <a:ext cx="4084635" cy="2041582"/>
          </a:xfrm>
          <a:prstGeom prst="rect">
            <a:avLst/>
          </a:prstGeom>
        </p:spPr>
      </p:pic>
    </p:spTree>
    <p:extLst>
      <p:ext uri="{BB962C8B-B14F-4D97-AF65-F5344CB8AC3E}">
        <p14:creationId xmlns:p14="http://schemas.microsoft.com/office/powerpoint/2010/main" val="4030243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3.33333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ppt_x"/>
                                          </p:val>
                                        </p:tav>
                                        <p:tav tm="100000">
                                          <p:val>
                                            <p:strVal val="#ppt_x"/>
                                          </p:val>
                                        </p:tav>
                                      </p:tavLst>
                                    </p:anim>
                                    <p:anim calcmode="lin" valueType="num">
                                      <p:cBhvr additive="base">
                                        <p:cTn id="23" dur="500" fill="hold"/>
                                        <p:tgtEl>
                                          <p:spTgt spid="21"/>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 presetClass="entr" presetSubtype="2"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1+#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CON NG</a:t>
            </a:r>
            <a:r>
              <a:rPr lang="vi-VN" sz="2800" b="1">
                <a:solidFill>
                  <a:srgbClr val="F03C69"/>
                </a:solidFill>
                <a:latin typeface="SVN-SAF" panose="02040603050506020204" pitchFamily="18" charset="0"/>
                <a:cs typeface="Times New Roman" panose="02020603050405020304" pitchFamily="18" charset="0"/>
              </a:rPr>
              <a:t>ƯỜI</a:t>
            </a:r>
            <a:r>
              <a:rPr lang="en-US" sz="2800" b="1">
                <a:solidFill>
                  <a:srgbClr val="F03C69"/>
                </a:solidFill>
                <a:latin typeface="SVN-SAF" panose="02040603050506020204" pitchFamily="18" charset="0"/>
                <a:cs typeface="Times New Roman" panose="02020603050405020304" pitchFamily="18" charset="0"/>
              </a:rPr>
              <a:t> XỬ LÍ Thông tin</a:t>
            </a:r>
            <a:endParaRPr lang="vi-VN" sz="2800" b="1">
              <a:solidFill>
                <a:srgbClr val="F03C69"/>
              </a:solidFill>
              <a:cs typeface="Times New Roman" panose="02020603050405020304" pitchFamily="18" charset="0"/>
            </a:endParaRPr>
          </a:p>
        </p:txBody>
      </p:sp>
      <p:sp>
        <p:nvSpPr>
          <p:cNvPr id="27" name="Rectangle 26">
            <a:extLst>
              <a:ext uri="{FF2B5EF4-FFF2-40B4-BE49-F238E27FC236}">
                <a16:creationId xmlns:a16="http://schemas.microsoft.com/office/drawing/2014/main" xmlns="" id="{39558349-1F9F-48F3-830E-5BABDBF449D9}"/>
              </a:ext>
            </a:extLst>
          </p:cNvPr>
          <p:cNvSpPr/>
          <p:nvPr/>
        </p:nvSpPr>
        <p:spPr>
          <a:xfrm>
            <a:off x="916131" y="1267927"/>
            <a:ext cx="6743359" cy="3337837"/>
          </a:xfrm>
          <a:prstGeom prst="rect">
            <a:avLst/>
          </a:prstGeom>
        </p:spPr>
        <p:txBody>
          <a:bodyPr wrap="square">
            <a:spAutoFit/>
          </a:bodyPr>
          <a:lstStyle/>
          <a:p>
            <a:pPr algn="just" defTabSz="342900">
              <a:lnSpc>
                <a:spcPct val="150000"/>
              </a:lnSpc>
            </a:pP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Khi hát, mắt theo dõi lời bài hát, tai nghe tiếng nhạc, bộ não kết hợp</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chúng lại tạo nên hứng thú, chuyển thành câu hát. Thông tin được thu nhận là lời và nhạc bài hát. Những thông tin này được bộ não xử lí, chuyển thành cảm xúc và hành động (hát).</a:t>
            </a:r>
          </a:p>
        </p:txBody>
      </p:sp>
      <p:pic>
        <p:nvPicPr>
          <p:cNvPr id="23" name="Picture 22">
            <a:extLst>
              <a:ext uri="{FF2B5EF4-FFF2-40B4-BE49-F238E27FC236}">
                <a16:creationId xmlns:a16="http://schemas.microsoft.com/office/drawing/2014/main" xmlns="" id="{29FE8D73-EEBA-4A68-839D-0413B27904D5}"/>
              </a:ext>
            </a:extLst>
          </p:cNvPr>
          <p:cNvPicPr>
            <a:picLocks noChangeAspect="1"/>
          </p:cNvPicPr>
          <p:nvPr/>
        </p:nvPicPr>
        <p:blipFill>
          <a:blip r:embed="rId2"/>
          <a:stretch>
            <a:fillRect/>
          </a:stretch>
        </p:blipFill>
        <p:spPr>
          <a:xfrm>
            <a:off x="824474" y="1175657"/>
            <a:ext cx="797359" cy="755780"/>
          </a:xfrm>
          <a:prstGeom prst="rect">
            <a:avLst/>
          </a:prstGeom>
        </p:spPr>
      </p:pic>
      <p:pic>
        <p:nvPicPr>
          <p:cNvPr id="7" name="Picture 6" descr="Icon&#10;&#10;Description automatically generated">
            <a:extLst>
              <a:ext uri="{FF2B5EF4-FFF2-40B4-BE49-F238E27FC236}">
                <a16:creationId xmlns:a16="http://schemas.microsoft.com/office/drawing/2014/main" xmlns="" id="{90AFA4E4-7B7E-4823-8469-DCEE6845D9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1147" y="1267927"/>
            <a:ext cx="4695372" cy="4695372"/>
          </a:xfrm>
          <a:prstGeom prst="rect">
            <a:avLst/>
          </a:prstGeom>
        </p:spPr>
      </p:pic>
    </p:spTree>
    <p:extLst>
      <p:ext uri="{BB962C8B-B14F-4D97-AF65-F5344CB8AC3E}">
        <p14:creationId xmlns:p14="http://schemas.microsoft.com/office/powerpoint/2010/main" val="26074892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001CB12-C158-4B3B-A400-9263CE26958A}"/>
              </a:ext>
            </a:extLst>
          </p:cNvPr>
          <p:cNvPicPr>
            <a:picLocks noChangeAspect="1"/>
          </p:cNvPicPr>
          <p:nvPr/>
        </p:nvPicPr>
        <p:blipFill>
          <a:blip r:embed="rId2"/>
          <a:stretch>
            <a:fillRect/>
          </a:stretch>
        </p:blipFill>
        <p:spPr>
          <a:xfrm>
            <a:off x="2190275" y="402481"/>
            <a:ext cx="8072707" cy="3068529"/>
          </a:xfrm>
          <a:prstGeom prst="rect">
            <a:avLst/>
          </a:prstGeom>
        </p:spPr>
      </p:pic>
      <p:sp>
        <p:nvSpPr>
          <p:cNvPr id="6" name="Rectangle 5">
            <a:extLst>
              <a:ext uri="{FF2B5EF4-FFF2-40B4-BE49-F238E27FC236}">
                <a16:creationId xmlns:a16="http://schemas.microsoft.com/office/drawing/2014/main" xmlns="" id="{25EECE07-38C4-4557-8F88-B84EB0562E1A}"/>
              </a:ext>
            </a:extLst>
          </p:cNvPr>
          <p:cNvSpPr/>
          <p:nvPr/>
        </p:nvSpPr>
        <p:spPr>
          <a:xfrm>
            <a:off x="2940154" y="3598004"/>
            <a:ext cx="6572948" cy="528286"/>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Hình 4.</a:t>
            </a:r>
            <a:r>
              <a:rPr lang="en-US" sz="2200">
                <a:latin typeface="UTM Avo" panose="02040603050506020204" pitchFamily="18" charset="0"/>
                <a:cs typeface="Times New Roman" panose="02020603050405020304" pitchFamily="18" charset="0"/>
              </a:rPr>
              <a:t> Quá trình xử lí thông tin của con ng</a:t>
            </a:r>
            <a:r>
              <a:rPr lang="vi-VN" sz="2200">
                <a:latin typeface="UTM Avo" panose="02040603050506020204" pitchFamily="18" charset="0"/>
                <a:cs typeface="Times New Roman" panose="02020603050405020304" pitchFamily="18" charset="0"/>
              </a:rPr>
              <a:t>ười</a:t>
            </a:r>
          </a:p>
        </p:txBody>
      </p:sp>
      <p:grpSp>
        <p:nvGrpSpPr>
          <p:cNvPr id="7" name="Group 6">
            <a:extLst>
              <a:ext uri="{FF2B5EF4-FFF2-40B4-BE49-F238E27FC236}">
                <a16:creationId xmlns:a16="http://schemas.microsoft.com/office/drawing/2014/main" xmlns="" id="{0803AA95-0DCA-4F83-9DD0-B30CCBAB229D}"/>
              </a:ext>
            </a:extLst>
          </p:cNvPr>
          <p:cNvGrpSpPr/>
          <p:nvPr/>
        </p:nvGrpSpPr>
        <p:grpSpPr>
          <a:xfrm>
            <a:off x="1148494" y="4253284"/>
            <a:ext cx="9895012" cy="1951609"/>
            <a:chOff x="1329714" y="458216"/>
            <a:chExt cx="9895012" cy="1951609"/>
          </a:xfrm>
        </p:grpSpPr>
        <p:grpSp>
          <p:nvGrpSpPr>
            <p:cNvPr id="8" name="Group 7">
              <a:extLst>
                <a:ext uri="{FF2B5EF4-FFF2-40B4-BE49-F238E27FC236}">
                  <a16:creationId xmlns:a16="http://schemas.microsoft.com/office/drawing/2014/main" xmlns="" id="{7B3B8460-B5D5-4133-8324-6B46506FC905}"/>
                </a:ext>
              </a:extLst>
            </p:cNvPr>
            <p:cNvGrpSpPr/>
            <p:nvPr/>
          </p:nvGrpSpPr>
          <p:grpSpPr>
            <a:xfrm>
              <a:off x="1329714" y="458216"/>
              <a:ext cx="9895012" cy="1951609"/>
              <a:chOff x="1329714" y="458216"/>
              <a:chExt cx="9895012" cy="1951609"/>
            </a:xfrm>
          </p:grpSpPr>
          <p:grpSp>
            <p:nvGrpSpPr>
              <p:cNvPr id="10" name="Group 9">
                <a:extLst>
                  <a:ext uri="{FF2B5EF4-FFF2-40B4-BE49-F238E27FC236}">
                    <a16:creationId xmlns:a16="http://schemas.microsoft.com/office/drawing/2014/main" xmlns="" id="{A8534B99-3990-4FC8-B23F-332CCDD77020}"/>
                  </a:ext>
                </a:extLst>
              </p:cNvPr>
              <p:cNvGrpSpPr/>
              <p:nvPr/>
            </p:nvGrpSpPr>
            <p:grpSpPr>
              <a:xfrm>
                <a:off x="1925021" y="911578"/>
                <a:ext cx="9299705" cy="1498247"/>
                <a:chOff x="2572721" y="934090"/>
                <a:chExt cx="8366420" cy="2210326"/>
              </a:xfrm>
            </p:grpSpPr>
            <p:sp>
              <p:nvSpPr>
                <p:cNvPr id="13" name="Rectangle: Rounded Corners 12">
                  <a:extLst>
                    <a:ext uri="{FF2B5EF4-FFF2-40B4-BE49-F238E27FC236}">
                      <a16:creationId xmlns:a16="http://schemas.microsoft.com/office/drawing/2014/main" xmlns="" id="{3430CAAA-BD0B-4155-A088-B651D32D6511}"/>
                    </a:ext>
                  </a:extLst>
                </p:cNvPr>
                <p:cNvSpPr/>
                <p:nvPr/>
              </p:nvSpPr>
              <p:spPr>
                <a:xfrm>
                  <a:off x="2659224" y="1054359"/>
                  <a:ext cx="8279917"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xmlns="" id="{51F888A9-29B4-49DC-8E13-B6CBBC5ECC11}"/>
                    </a:ext>
                  </a:extLst>
                </p:cNvPr>
                <p:cNvSpPr/>
                <p:nvPr/>
              </p:nvSpPr>
              <p:spPr>
                <a:xfrm>
                  <a:off x="2572721" y="934090"/>
                  <a:ext cx="8279917"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a:extLst>
                  <a:ext uri="{FF2B5EF4-FFF2-40B4-BE49-F238E27FC236}">
                    <a16:creationId xmlns:a16="http://schemas.microsoft.com/office/drawing/2014/main" xmlns="" id="{06F1906D-F09F-4ACC-A7E3-984E830346D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9" name="Rectangle 8">
              <a:extLst>
                <a:ext uri="{FF2B5EF4-FFF2-40B4-BE49-F238E27FC236}">
                  <a16:creationId xmlns:a16="http://schemas.microsoft.com/office/drawing/2014/main" xmlns="" id="{D6BB3DC6-166E-4B4A-AA19-5972FC5B0219}"/>
                </a:ext>
              </a:extLst>
            </p:cNvPr>
            <p:cNvSpPr/>
            <p:nvPr/>
          </p:nvSpPr>
          <p:spPr>
            <a:xfrm>
              <a:off x="2127783" y="1087604"/>
              <a:ext cx="8832174" cy="1121846"/>
            </a:xfrm>
            <a:prstGeom prst="rect">
              <a:avLst/>
            </a:prstGeom>
          </p:spPr>
          <p:txBody>
            <a:bodyPr wrap="square">
              <a:spAutoFit/>
            </a:bodyPr>
            <a:lstStyle/>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Bộ não là nơi xử lí thông tin, tạo ra quyết định, </a:t>
              </a:r>
              <a:endParaRPr lang="en-US" sz="2400" b="1">
                <a:solidFill>
                  <a:srgbClr val="F03C69"/>
                </a:solidFill>
                <a:latin typeface="UTM Avo" panose="02040603050506020204" pitchFamily="18" charset="0"/>
                <a:cs typeface="Times New Roman" panose="02020603050405020304" pitchFamily="18" charset="0"/>
              </a:endParaRPr>
            </a:p>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điều khiển các suy nghĩ và hành động của con người.</a:t>
              </a:r>
            </a:p>
          </p:txBody>
        </p:sp>
      </p:grpSp>
    </p:spTree>
    <p:extLst>
      <p:ext uri="{BB962C8B-B14F-4D97-AF65-F5344CB8AC3E}">
        <p14:creationId xmlns:p14="http://schemas.microsoft.com/office/powerpoint/2010/main" val="1832335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Table 28">
            <a:extLst>
              <a:ext uri="{FF2B5EF4-FFF2-40B4-BE49-F238E27FC236}">
                <a16:creationId xmlns:a16="http://schemas.microsoft.com/office/drawing/2014/main" xmlns="" id="{FEA5F96B-A416-47DA-A5A8-F5E48C906ED2}"/>
              </a:ext>
            </a:extLst>
          </p:cNvPr>
          <p:cNvGraphicFramePr>
            <a:graphicFrameLocks noGrp="1"/>
          </p:cNvGraphicFramePr>
          <p:nvPr>
            <p:extLst>
              <p:ext uri="{D42A27DB-BD31-4B8C-83A1-F6EECF244321}">
                <p14:modId xmlns:p14="http://schemas.microsoft.com/office/powerpoint/2010/main" val="982284477"/>
              </p:ext>
            </p:extLst>
          </p:nvPr>
        </p:nvGraphicFramePr>
        <p:xfrm>
          <a:off x="1475066" y="3964488"/>
          <a:ext cx="6623905" cy="2258898"/>
        </p:xfrm>
        <a:graphic>
          <a:graphicData uri="http://schemas.openxmlformats.org/drawingml/2006/table">
            <a:tbl>
              <a:tblPr firstRow="1" bandRow="1">
                <a:tableStyleId>{21E4AEA4-8DFA-4A89-87EB-49C32662AFE0}</a:tableStyleId>
              </a:tblPr>
              <a:tblGrid>
                <a:gridCol w="2779693">
                  <a:extLst>
                    <a:ext uri="{9D8B030D-6E8A-4147-A177-3AD203B41FA5}">
                      <a16:colId xmlns:a16="http://schemas.microsoft.com/office/drawing/2014/main" xmlns="" val="3049472007"/>
                    </a:ext>
                  </a:extLst>
                </a:gridCol>
                <a:gridCol w="3844212">
                  <a:extLst>
                    <a:ext uri="{9D8B030D-6E8A-4147-A177-3AD203B41FA5}">
                      <a16:colId xmlns:a16="http://schemas.microsoft.com/office/drawing/2014/main" xmlns="" val="3745305114"/>
                    </a:ext>
                  </a:extLst>
                </a:gridCol>
              </a:tblGrid>
              <a:tr h="547966">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A</a:t>
                      </a:r>
                    </a:p>
                  </a:txBody>
                  <a:tcPr anchor="ctr">
                    <a:solidFill>
                      <a:srgbClr val="6DCFF6"/>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B</a:t>
                      </a:r>
                    </a:p>
                  </a:txBody>
                  <a:tcPr anchor="ctr">
                    <a:solidFill>
                      <a:srgbClr val="6DCFF6"/>
                    </a:solidFill>
                  </a:tcPr>
                </a:tc>
                <a:extLst>
                  <a:ext uri="{0D108BD9-81ED-4DB2-BD59-A6C34878D82A}">
                    <a16:rowId xmlns:a16="http://schemas.microsoft.com/office/drawing/2014/main" xmlns="" val="3104845030"/>
                  </a:ext>
                </a:extLst>
              </a:tr>
              <a:tr h="855466">
                <a:tc>
                  <a:txBody>
                    <a:bodyPr/>
                    <a:lstStyle/>
                    <a:p>
                      <a:pPr marL="112713" indent="0" algn="l">
                        <a:lnSpc>
                          <a:spcPct val="120000"/>
                        </a:lnSpc>
                      </a:pPr>
                      <a:r>
                        <a:rPr lang="vi-VN" sz="2000" kern="1200">
                          <a:solidFill>
                            <a:schemeClr val="tx1"/>
                          </a:solidFill>
                          <a:latin typeface="UTM Avo" panose="02040603050506020204" pitchFamily="18" charset="0"/>
                          <a:ea typeface="+mn-ea"/>
                          <a:cs typeface="Times New Roman" panose="02020603050405020304" pitchFamily="18" charset="0"/>
                        </a:rPr>
                        <a:t>1) Thông tin được </a:t>
                      </a:r>
                      <a:endParaRPr lang="en-US" sz="2000" kern="1200">
                        <a:solidFill>
                          <a:schemeClr val="tx1"/>
                        </a:solidFill>
                        <a:latin typeface="UTM Avo" panose="02040603050506020204" pitchFamily="18" charset="0"/>
                        <a:ea typeface="+mn-ea"/>
                        <a:cs typeface="Times New Roman" panose="02020603050405020304" pitchFamily="18" charset="0"/>
                      </a:endParaRPr>
                    </a:p>
                    <a:p>
                      <a:pPr marL="112713" indent="0" algn="l">
                        <a:lnSpc>
                          <a:spcPct val="120000"/>
                        </a:lnSpc>
                      </a:pPr>
                      <a:r>
                        <a:rPr lang="vi-VN" sz="2000" kern="1200">
                          <a:solidFill>
                            <a:schemeClr val="tx1"/>
                          </a:solidFill>
                          <a:latin typeface="UTM Avo" panose="02040603050506020204" pitchFamily="18" charset="0"/>
                          <a:ea typeface="+mn-ea"/>
                          <a:cs typeface="Times New Roman" panose="02020603050405020304" pitchFamily="18" charset="0"/>
                        </a:rPr>
                        <a:t>thu nhận</a:t>
                      </a:r>
                      <a:r>
                        <a:rPr lang="en-US" sz="2000" kern="1200">
                          <a:solidFill>
                            <a:schemeClr val="tx1"/>
                          </a:solidFill>
                          <a:latin typeface="UTM Avo" panose="02040603050506020204" pitchFamily="18" charset="0"/>
                          <a:ea typeface="+mn-ea"/>
                          <a:cs typeface="Times New Roman" panose="02020603050405020304" pitchFamily="18" charset="0"/>
                        </a:rPr>
                        <a:t> và xử lí</a:t>
                      </a:r>
                    </a:p>
                  </a:txBody>
                  <a:tcPr anchor="ctr">
                    <a:solidFill>
                      <a:srgbClr val="C7EAF5"/>
                    </a:solidFill>
                  </a:tcPr>
                </a:tc>
                <a:tc>
                  <a:txBody>
                    <a:bodyPr/>
                    <a:lstStyle/>
                    <a:p>
                      <a:pPr marL="112713" indent="0" algn="l">
                        <a:lnSpc>
                          <a:spcPct val="120000"/>
                        </a:lnSpc>
                      </a:pPr>
                      <a:r>
                        <a:rPr lang="vi-VN" sz="2000" kern="1200">
                          <a:solidFill>
                            <a:schemeClr val="tx1"/>
                          </a:solidFill>
                          <a:latin typeface="UTM Avo" panose="02040603050506020204" pitchFamily="18" charset="0"/>
                          <a:ea typeface="+mn-ea"/>
                          <a:cs typeface="Times New Roman" panose="02020603050405020304" pitchFamily="18" charset="0"/>
                        </a:rPr>
                        <a:t>a) Chạy ngược chiều gió để </a:t>
                      </a:r>
                      <a:endParaRPr lang="en-US" sz="2000" kern="1200">
                        <a:solidFill>
                          <a:schemeClr val="tx1"/>
                        </a:solidFill>
                        <a:latin typeface="UTM Avo" panose="02040603050506020204" pitchFamily="18" charset="0"/>
                        <a:ea typeface="+mn-ea"/>
                        <a:cs typeface="Times New Roman" panose="02020603050405020304" pitchFamily="18" charset="0"/>
                      </a:endParaRPr>
                    </a:p>
                    <a:p>
                      <a:pPr marL="112713" indent="0" algn="l">
                        <a:lnSpc>
                          <a:spcPct val="120000"/>
                        </a:lnSpc>
                      </a:pPr>
                      <a:r>
                        <a:rPr lang="vi-VN" sz="2000" kern="1200">
                          <a:solidFill>
                            <a:schemeClr val="tx1"/>
                          </a:solidFill>
                          <a:latin typeface="UTM Avo" panose="02040603050506020204" pitchFamily="18" charset="0"/>
                          <a:ea typeface="+mn-ea"/>
                          <a:cs typeface="Times New Roman" panose="02020603050405020304" pitchFamily="18" charset="0"/>
                        </a:rPr>
                        <a:t>dây diều</a:t>
                      </a:r>
                      <a:r>
                        <a:rPr lang="en-US" sz="2000" kern="1200">
                          <a:solidFill>
                            <a:schemeClr val="tx1"/>
                          </a:solidFill>
                          <a:latin typeface="UTM Avo" panose="02040603050506020204" pitchFamily="18" charset="0"/>
                          <a:ea typeface="+mn-ea"/>
                          <a:cs typeface="Times New Roman" panose="02020603050405020304" pitchFamily="18" charset="0"/>
                        </a:rPr>
                        <a:t> </a:t>
                      </a:r>
                      <a:r>
                        <a:rPr lang="vi-VN" sz="2000" kern="1200">
                          <a:solidFill>
                            <a:schemeClr val="tx1"/>
                          </a:solidFill>
                          <a:latin typeface="UTM Avo" panose="02040603050506020204" pitchFamily="18" charset="0"/>
                          <a:ea typeface="+mn-ea"/>
                          <a:cs typeface="Times New Roman" panose="02020603050405020304" pitchFamily="18" charset="0"/>
                        </a:rPr>
                        <a:t>căng ra.</a:t>
                      </a:r>
                    </a:p>
                  </a:txBody>
                  <a:tcPr anchor="ctr">
                    <a:solidFill>
                      <a:srgbClr val="C7EAF5"/>
                    </a:solidFill>
                  </a:tcPr>
                </a:tc>
                <a:extLst>
                  <a:ext uri="{0D108BD9-81ED-4DB2-BD59-A6C34878D82A}">
                    <a16:rowId xmlns:a16="http://schemas.microsoft.com/office/drawing/2014/main" xmlns="" val="500905725"/>
                  </a:ext>
                </a:extLst>
              </a:tr>
              <a:tr h="855466">
                <a:tc>
                  <a:txBody>
                    <a:bodyPr/>
                    <a:lstStyle/>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2) Kết quả của việc </a:t>
                      </a:r>
                    </a:p>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xử lí thông tin</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b) Diều không lên cao và </a:t>
                      </a:r>
                    </a:p>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dây diều bị chùng.</a:t>
                      </a:r>
                    </a:p>
                  </a:txBody>
                  <a:tcPr anchor="ctr">
                    <a:solidFill>
                      <a:srgbClr val="C7EAF5"/>
                    </a:solidFill>
                  </a:tcPr>
                </a:tc>
                <a:extLst>
                  <a:ext uri="{0D108BD9-81ED-4DB2-BD59-A6C34878D82A}">
                    <a16:rowId xmlns:a16="http://schemas.microsoft.com/office/drawing/2014/main" xmlns="" val="3944550153"/>
                  </a:ext>
                </a:extLst>
              </a:tr>
            </a:tbl>
          </a:graphicData>
        </a:graphic>
      </p:graphicFrame>
      <p:sp>
        <p:nvSpPr>
          <p:cNvPr id="13" name="Rectangle 12">
            <a:extLst>
              <a:ext uri="{FF2B5EF4-FFF2-40B4-BE49-F238E27FC236}">
                <a16:creationId xmlns:a16="http://schemas.microsoft.com/office/drawing/2014/main" xmlns="" id="{C6DBBEEA-14DC-41CA-A25D-875543634C23}"/>
              </a:ext>
            </a:extLst>
          </p:cNvPr>
          <p:cNvSpPr/>
          <p:nvPr/>
        </p:nvSpPr>
        <p:spPr>
          <a:xfrm>
            <a:off x="1475066" y="518209"/>
            <a:ext cx="9759820" cy="493148"/>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Bộ phận nào của con người làm nhiệm vụ xử lý thông tin?</a:t>
            </a:r>
          </a:p>
        </p:txBody>
      </p:sp>
      <p:sp>
        <p:nvSpPr>
          <p:cNvPr id="15" name="Rectangle 14">
            <a:extLst>
              <a:ext uri="{FF2B5EF4-FFF2-40B4-BE49-F238E27FC236}">
                <a16:creationId xmlns:a16="http://schemas.microsoft.com/office/drawing/2014/main" xmlns="" id="{F27B5BD4-BFB5-49D9-9605-FB10C2A19ADD}"/>
              </a:ext>
            </a:extLst>
          </p:cNvPr>
          <p:cNvSpPr/>
          <p:nvPr/>
        </p:nvSpPr>
        <p:spPr>
          <a:xfrm>
            <a:off x="1929728" y="1164399"/>
            <a:ext cx="2177214"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a:t>
            </a:r>
            <a:r>
              <a:rPr lang="en-US" sz="2000">
                <a:latin typeface="UTM Avo" panose="02040603050506020204" pitchFamily="18" charset="0"/>
                <a:cs typeface="Times New Roman" panose="02020603050405020304" pitchFamily="18" charset="0"/>
              </a:rPr>
              <a:t> Chân tay</a:t>
            </a:r>
            <a:endParaRPr lang="vi-VN" sz="2000">
              <a:latin typeface="UTM Avo" panose="020406030505060202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xmlns="" id="{54C463C2-99BD-41F9-9DB8-532FC0A03C0C}"/>
              </a:ext>
            </a:extLst>
          </p:cNvPr>
          <p:cNvPicPr>
            <a:picLocks noChangeAspect="1"/>
          </p:cNvPicPr>
          <p:nvPr/>
        </p:nvPicPr>
        <p:blipFill>
          <a:blip r:embed="rId2"/>
          <a:stretch>
            <a:fillRect/>
          </a:stretch>
        </p:blipFill>
        <p:spPr>
          <a:xfrm>
            <a:off x="350362" y="366329"/>
            <a:ext cx="983065" cy="967824"/>
          </a:xfrm>
          <a:prstGeom prst="rect">
            <a:avLst/>
          </a:prstGeom>
        </p:spPr>
      </p:pic>
      <p:sp>
        <p:nvSpPr>
          <p:cNvPr id="18" name="Rectangle 17">
            <a:extLst>
              <a:ext uri="{FF2B5EF4-FFF2-40B4-BE49-F238E27FC236}">
                <a16:creationId xmlns:a16="http://schemas.microsoft.com/office/drawing/2014/main" xmlns="" id="{EF91B5E4-A838-4112-A0B2-6D8AB3210F0F}"/>
              </a:ext>
            </a:extLst>
          </p:cNvPr>
          <p:cNvSpPr/>
          <p:nvPr/>
        </p:nvSpPr>
        <p:spPr>
          <a:xfrm>
            <a:off x="4289647" y="1164399"/>
            <a:ext cx="2177214"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a:t>
            </a:r>
            <a:r>
              <a:rPr lang="en-US" sz="2000">
                <a:latin typeface="UTM Avo" panose="02040603050506020204" pitchFamily="18" charset="0"/>
                <a:cs typeface="Times New Roman" panose="02020603050405020304" pitchFamily="18" charset="0"/>
              </a:rPr>
              <a:t> Đôi tai</a:t>
            </a:r>
            <a:endParaRPr lang="vi-VN" sz="2000">
              <a:latin typeface="UTM Avo" panose="020406030505060202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xmlns="" id="{5D4F8EA6-8068-4B6D-B5FE-2B4A268D6BA1}"/>
              </a:ext>
            </a:extLst>
          </p:cNvPr>
          <p:cNvSpPr/>
          <p:nvPr/>
        </p:nvSpPr>
        <p:spPr>
          <a:xfrm>
            <a:off x="6649566" y="1161145"/>
            <a:ext cx="2177214"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a:t>
            </a:r>
            <a:r>
              <a:rPr lang="en-US" sz="2000">
                <a:latin typeface="UTM Avo" panose="02040603050506020204" pitchFamily="18" charset="0"/>
                <a:cs typeface="Times New Roman" panose="02020603050405020304" pitchFamily="18" charset="0"/>
              </a:rPr>
              <a:t> Bộ não</a:t>
            </a:r>
            <a:endParaRPr lang="vi-VN" sz="200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xmlns="" id="{8BD49975-0CFF-4D28-B9F0-8738147220EC}"/>
              </a:ext>
            </a:extLst>
          </p:cNvPr>
          <p:cNvSpPr/>
          <p:nvPr/>
        </p:nvSpPr>
        <p:spPr>
          <a:xfrm>
            <a:off x="9009485" y="1161145"/>
            <a:ext cx="2177214"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D.</a:t>
            </a:r>
            <a:r>
              <a:rPr lang="en-US" sz="2000">
                <a:latin typeface="UTM Avo" panose="02040603050506020204" pitchFamily="18" charset="0"/>
                <a:cs typeface="Times New Roman" panose="02020603050405020304" pitchFamily="18" charset="0"/>
              </a:rPr>
              <a:t> Đôi mắt</a:t>
            </a:r>
            <a:endParaRPr lang="vi-VN" sz="2000">
              <a:latin typeface="UTM Avo" panose="02040603050506020204" pitchFamily="18" charset="0"/>
              <a:cs typeface="Times New Roman" panose="02020603050405020304" pitchFamily="18" charset="0"/>
            </a:endParaRPr>
          </a:p>
        </p:txBody>
      </p:sp>
      <p:sp>
        <p:nvSpPr>
          <p:cNvPr id="2" name="Oval 1">
            <a:extLst>
              <a:ext uri="{FF2B5EF4-FFF2-40B4-BE49-F238E27FC236}">
                <a16:creationId xmlns:a16="http://schemas.microsoft.com/office/drawing/2014/main" xmlns="" id="{1ED6B12A-29DD-4B83-97B8-D57A71ACA323}"/>
              </a:ext>
            </a:extLst>
          </p:cNvPr>
          <p:cNvSpPr/>
          <p:nvPr/>
        </p:nvSpPr>
        <p:spPr>
          <a:xfrm>
            <a:off x="6630085" y="1242062"/>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4" name="Picture 3">
            <a:extLst>
              <a:ext uri="{FF2B5EF4-FFF2-40B4-BE49-F238E27FC236}">
                <a16:creationId xmlns:a16="http://schemas.microsoft.com/office/drawing/2014/main" xmlns="" id="{84FD8892-92B0-47F9-89E6-D80D94B530E0}"/>
              </a:ext>
            </a:extLst>
          </p:cNvPr>
          <p:cNvPicPr>
            <a:picLocks noChangeAspect="1"/>
          </p:cNvPicPr>
          <p:nvPr/>
        </p:nvPicPr>
        <p:blipFill>
          <a:blip r:embed="rId3"/>
          <a:stretch>
            <a:fillRect/>
          </a:stretch>
        </p:blipFill>
        <p:spPr>
          <a:xfrm>
            <a:off x="8455674" y="2072098"/>
            <a:ext cx="2972198" cy="2873125"/>
          </a:xfrm>
          <a:prstGeom prst="rect">
            <a:avLst/>
          </a:prstGeom>
        </p:spPr>
      </p:pic>
      <p:sp>
        <p:nvSpPr>
          <p:cNvPr id="21" name="Rectangle 20">
            <a:extLst>
              <a:ext uri="{FF2B5EF4-FFF2-40B4-BE49-F238E27FC236}">
                <a16:creationId xmlns:a16="http://schemas.microsoft.com/office/drawing/2014/main" xmlns="" id="{DE8B558F-19AB-430E-AF51-CC565CBEA9D1}"/>
              </a:ext>
            </a:extLst>
          </p:cNvPr>
          <p:cNvSpPr/>
          <p:nvPr/>
        </p:nvSpPr>
        <p:spPr>
          <a:xfrm>
            <a:off x="1475066" y="1920414"/>
            <a:ext cx="6353317" cy="1873654"/>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Quan sát một người đang thả diều</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Người đó đang cố gắng làm cho cánh diều bay cao</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Em hãy ghép mỗi mục ở cột A với một mục thích hợp ở cột B.</a:t>
            </a:r>
          </a:p>
        </p:txBody>
      </p:sp>
      <p:sp>
        <p:nvSpPr>
          <p:cNvPr id="16" name="Rectangle 15">
            <a:extLst>
              <a:ext uri="{FF2B5EF4-FFF2-40B4-BE49-F238E27FC236}">
                <a16:creationId xmlns:a16="http://schemas.microsoft.com/office/drawing/2014/main" xmlns="" id="{7F3634A7-70E4-45D2-A41D-F71E65397F54}"/>
              </a:ext>
            </a:extLst>
          </p:cNvPr>
          <p:cNvSpPr/>
          <p:nvPr/>
        </p:nvSpPr>
        <p:spPr>
          <a:xfrm>
            <a:off x="9365620" y="5150610"/>
            <a:ext cx="1152305" cy="876394"/>
          </a:xfrm>
          <a:prstGeom prst="rect">
            <a:avLst/>
          </a:prstGeom>
        </p:spPr>
        <p:txBody>
          <a:bodyPr wrap="square">
            <a:spAutoFit/>
          </a:bodyPr>
          <a:lstStyle/>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1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b</a:t>
            </a:r>
          </a:p>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2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a</a:t>
            </a:r>
          </a:p>
        </p:txBody>
      </p:sp>
    </p:spTree>
    <p:extLst>
      <p:ext uri="{BB962C8B-B14F-4D97-AF65-F5344CB8AC3E}">
        <p14:creationId xmlns:p14="http://schemas.microsoft.com/office/powerpoint/2010/main" val="11790615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par>
                          <p:cTn id="33" fill="hold">
                            <p:stCondLst>
                              <p:cond delay="500"/>
                            </p:stCondLst>
                            <p:childTnLst>
                              <p:par>
                                <p:cTn id="34" presetID="42" presetClass="entr" presetSubtype="0"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43" dur="500"/>
                                        <p:tgtEl>
                                          <p:spTgt spid="16">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16">
                                            <p:txEl>
                                              <p:pRg st="1" end="1"/>
                                            </p:txEl>
                                          </p:spTgt>
                                        </p:tgtEl>
                                        <p:attrNameLst>
                                          <p:attrName>style.visibility</p:attrName>
                                        </p:attrNameLst>
                                      </p:cBhvr>
                                      <p:to>
                                        <p:strVal val="visible"/>
                                      </p:to>
                                    </p:set>
                                    <p:animEffect transition="in" filter="randombar(horizontal)">
                                      <p:cBhvr>
                                        <p:cTn id="48"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8" grpId="0"/>
      <p:bldP spid="19" grpId="0"/>
      <p:bldP spid="20" grpId="0"/>
      <p:bldP spid="2" grpId="0" animBg="1"/>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E9CEAD2-7F67-44D0-8C05-C025C33F2B9E}"/>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MÁY XỬ LÍ THÔNG TIN</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xmlns="" id="{B6B46150-747C-44D3-8ADD-3C9183BFEC10}"/>
              </a:ext>
            </a:extLst>
          </p:cNvPr>
          <p:cNvGrpSpPr/>
          <p:nvPr/>
        </p:nvGrpSpPr>
        <p:grpSpPr>
          <a:xfrm>
            <a:off x="614526" y="968721"/>
            <a:ext cx="10962947" cy="2100220"/>
            <a:chOff x="522612" y="900102"/>
            <a:chExt cx="10962947" cy="2100220"/>
          </a:xfrm>
        </p:grpSpPr>
        <p:sp>
          <p:nvSpPr>
            <p:cNvPr id="4" name="Rectangle 3">
              <a:extLst>
                <a:ext uri="{FF2B5EF4-FFF2-40B4-BE49-F238E27FC236}">
                  <a16:creationId xmlns:a16="http://schemas.microsoft.com/office/drawing/2014/main" xmlns="" id="{779E57AC-B41F-4EBA-9A3C-3FA14918A914}"/>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Thiết bị điều khiển được</a:t>
              </a:r>
            </a:p>
          </p:txBody>
        </p:sp>
        <p:sp>
          <p:nvSpPr>
            <p:cNvPr id="5" name="Rectangle: Rounded Corners 4">
              <a:extLst>
                <a:ext uri="{FF2B5EF4-FFF2-40B4-BE49-F238E27FC236}">
                  <a16:creationId xmlns:a16="http://schemas.microsoft.com/office/drawing/2014/main" xmlns="" id="{275D43A7-8584-4C1E-93BA-C7DC7533867F}"/>
                </a:ext>
              </a:extLst>
            </p:cNvPr>
            <p:cNvSpPr/>
            <p:nvPr/>
          </p:nvSpPr>
          <p:spPr>
            <a:xfrm>
              <a:off x="522612" y="1036931"/>
              <a:ext cx="10962947" cy="1963391"/>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5B678708-28DD-4966-9FB7-B41AB3EFB5FE}"/>
                </a:ext>
              </a:extLst>
            </p:cNvPr>
            <p:cNvSpPr/>
            <p:nvPr/>
          </p:nvSpPr>
          <p:spPr>
            <a:xfrm>
              <a:off x="791594" y="1829045"/>
              <a:ext cx="10425193" cy="1036117"/>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Hãy kể tên một số thiết bị điện trong gia đình có thể điều khiển được. Em hãy cho biết những thiết bị đó được điều khiển như thế nào?</a:t>
              </a:r>
            </a:p>
          </p:txBody>
        </p:sp>
        <p:grpSp>
          <p:nvGrpSpPr>
            <p:cNvPr id="7" name="Group 6">
              <a:extLst>
                <a:ext uri="{FF2B5EF4-FFF2-40B4-BE49-F238E27FC236}">
                  <a16:creationId xmlns:a16="http://schemas.microsoft.com/office/drawing/2014/main" xmlns="" id="{E6A72B9F-FEFB-4C8E-AE4E-72BFC344F1EA}"/>
                </a:ext>
              </a:extLst>
            </p:cNvPr>
            <p:cNvGrpSpPr/>
            <p:nvPr/>
          </p:nvGrpSpPr>
          <p:grpSpPr>
            <a:xfrm>
              <a:off x="522612" y="900102"/>
              <a:ext cx="2898644" cy="880803"/>
              <a:chOff x="522612" y="900102"/>
              <a:chExt cx="2898644" cy="880803"/>
            </a:xfrm>
          </p:grpSpPr>
          <p:grpSp>
            <p:nvGrpSpPr>
              <p:cNvPr id="9" name="Group 8">
                <a:extLst>
                  <a:ext uri="{FF2B5EF4-FFF2-40B4-BE49-F238E27FC236}">
                    <a16:creationId xmlns:a16="http://schemas.microsoft.com/office/drawing/2014/main" xmlns="" id="{0CF6394F-7878-4454-ADC1-7BA17A242C5D}"/>
                  </a:ext>
                </a:extLst>
              </p:cNvPr>
              <p:cNvGrpSpPr/>
              <p:nvPr/>
            </p:nvGrpSpPr>
            <p:grpSpPr>
              <a:xfrm>
                <a:off x="522612" y="1095583"/>
                <a:ext cx="2372989" cy="661656"/>
                <a:chOff x="5906375" y="1404722"/>
                <a:chExt cx="2372989" cy="661656"/>
              </a:xfrm>
            </p:grpSpPr>
            <p:sp>
              <p:nvSpPr>
                <p:cNvPr id="14" name="Rectangle: Top Corners Rounded 13">
                  <a:extLst>
                    <a:ext uri="{FF2B5EF4-FFF2-40B4-BE49-F238E27FC236}">
                      <a16:creationId xmlns:a16="http://schemas.microsoft.com/office/drawing/2014/main" xmlns="" id="{1B035D7B-D848-41AA-8444-D698D85C6601}"/>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a:extLst>
                    <a:ext uri="{FF2B5EF4-FFF2-40B4-BE49-F238E27FC236}">
                      <a16:creationId xmlns:a16="http://schemas.microsoft.com/office/drawing/2014/main" xmlns="" id="{55C2BBA2-90D1-4647-BE5A-40CF0AA3029D}"/>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xmlns="" id="{29C26FE0-D2CB-466D-917A-B836B1DE503A}"/>
                  </a:ext>
                </a:extLst>
              </p:cNvPr>
              <p:cNvGrpSpPr/>
              <p:nvPr/>
            </p:nvGrpSpPr>
            <p:grpSpPr>
              <a:xfrm rot="20419193">
                <a:off x="2468303" y="900102"/>
                <a:ext cx="952953" cy="880803"/>
                <a:chOff x="8974078" y="279854"/>
                <a:chExt cx="3397172" cy="3224225"/>
              </a:xfrm>
            </p:grpSpPr>
            <p:pic>
              <p:nvPicPr>
                <p:cNvPr id="12" name="Picture 5">
                  <a:extLst>
                    <a:ext uri="{FF2B5EF4-FFF2-40B4-BE49-F238E27FC236}">
                      <a16:creationId xmlns:a16="http://schemas.microsoft.com/office/drawing/2014/main" xmlns="" id="{EBED9A27-3011-4F73-9732-FA489139AF2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13" name="Picture 6">
                  <a:extLst>
                    <a:ext uri="{FF2B5EF4-FFF2-40B4-BE49-F238E27FC236}">
                      <a16:creationId xmlns:a16="http://schemas.microsoft.com/office/drawing/2014/main" xmlns="" id="{C67AE980-D4AF-4533-B07D-A9E05365001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1" name="Rectangle 10">
                <a:extLst>
                  <a:ext uri="{FF2B5EF4-FFF2-40B4-BE49-F238E27FC236}">
                    <a16:creationId xmlns:a16="http://schemas.microsoft.com/office/drawing/2014/main" xmlns="" id="{D52FB17F-4C70-41AD-83E8-A57A0BED47F6}"/>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16" name="Rectangle 15">
            <a:extLst>
              <a:ext uri="{FF2B5EF4-FFF2-40B4-BE49-F238E27FC236}">
                <a16:creationId xmlns:a16="http://schemas.microsoft.com/office/drawing/2014/main" xmlns="" id="{891DAD61-1AEC-4619-8343-9F19A8621F4D}"/>
              </a:ext>
            </a:extLst>
          </p:cNvPr>
          <p:cNvSpPr/>
          <p:nvPr/>
        </p:nvSpPr>
        <p:spPr>
          <a:xfrm>
            <a:off x="1021161" y="3602509"/>
            <a:ext cx="10149675" cy="2051780"/>
          </a:xfrm>
          <a:prstGeom prst="rect">
            <a:avLst/>
          </a:prstGeom>
        </p:spPr>
        <p:txBody>
          <a:bodyPr wrap="square">
            <a:spAutoFit/>
          </a:bodyPr>
          <a:lstStyle/>
          <a:p>
            <a:pPr algn="just" defTabSz="342900">
              <a:lnSpc>
                <a:spcPct val="150000"/>
              </a:lnSpc>
            </a:pP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Có nhiều thiết bị điện điều khiển được như ti vi, máy giặt, điều hoà nhiệt độ,... Con người điều khiển một thiết bị bằng cách cung cấp thông tin cho nó. Từ thông tin nhận được thiết bị sẽ xử và thực hiện yêu cầu của người điều khiển.</a:t>
            </a:r>
          </a:p>
        </p:txBody>
      </p:sp>
      <p:pic>
        <p:nvPicPr>
          <p:cNvPr id="17" name="Picture 16">
            <a:extLst>
              <a:ext uri="{FF2B5EF4-FFF2-40B4-BE49-F238E27FC236}">
                <a16:creationId xmlns:a16="http://schemas.microsoft.com/office/drawing/2014/main" xmlns="" id="{C729697E-8B81-4267-80D6-C87A4F9ABABB}"/>
              </a:ext>
            </a:extLst>
          </p:cNvPr>
          <p:cNvPicPr>
            <a:picLocks noChangeAspect="1"/>
          </p:cNvPicPr>
          <p:nvPr/>
        </p:nvPicPr>
        <p:blipFill>
          <a:blip r:embed="rId6"/>
          <a:stretch>
            <a:fillRect/>
          </a:stretch>
        </p:blipFill>
        <p:spPr>
          <a:xfrm>
            <a:off x="1021161" y="3534416"/>
            <a:ext cx="689218" cy="653278"/>
          </a:xfrm>
          <a:prstGeom prst="rect">
            <a:avLst/>
          </a:prstGeom>
        </p:spPr>
      </p:pic>
    </p:spTree>
    <p:extLst>
      <p:ext uri="{BB962C8B-B14F-4D97-AF65-F5344CB8AC3E}">
        <p14:creationId xmlns:p14="http://schemas.microsoft.com/office/powerpoint/2010/main" val="31233044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par>
                                <p:cTn id="24" presetID="14" presetClass="entr" presetSubtype="1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randombar(horizontal)">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EAF164D-B23E-4352-A290-4625F001338C}"/>
              </a:ext>
            </a:extLst>
          </p:cNvPr>
          <p:cNvSpPr/>
          <p:nvPr/>
        </p:nvSpPr>
        <p:spPr>
          <a:xfrm>
            <a:off x="618347" y="411763"/>
            <a:ext cx="10955305" cy="141199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Em bấm phím số trên điều khiển, ti v</a:t>
            </a:r>
            <a:r>
              <a:rPr lang="en-US" sz="2000">
                <a:latin typeface="UTM Avo" panose="02040603050506020204" pitchFamily="18" charset="0"/>
                <a:cs typeface="Times New Roman" panose="02020603050405020304" pitchFamily="18" charset="0"/>
              </a:rPr>
              <a:t>i</a:t>
            </a:r>
            <a:r>
              <a:rPr lang="vi-VN" sz="2000">
                <a:latin typeface="UTM Avo" panose="02040603050506020204" pitchFamily="18" charset="0"/>
                <a:cs typeface="Times New Roman" panose="02020603050405020304" pitchFamily="18" charset="0"/>
              </a:rPr>
              <a:t> chuyển đến kênh tương ứng. Ví dụ, khi em bấm phím 3, thông tin ti vi nhận được là số 3. Khi đó, bộ phận xử lý trong ti vi quyết định chuyển kênh. Kết quả, ti vi hiển thị chương trình trên kênh số 3, chẳng hạn VTV3.</a:t>
            </a:r>
          </a:p>
        </p:txBody>
      </p:sp>
      <p:grpSp>
        <p:nvGrpSpPr>
          <p:cNvPr id="12" name="Group 11">
            <a:extLst>
              <a:ext uri="{FF2B5EF4-FFF2-40B4-BE49-F238E27FC236}">
                <a16:creationId xmlns:a16="http://schemas.microsoft.com/office/drawing/2014/main" xmlns="" id="{C81D30B5-C2B1-402F-B863-A8BC8163D589}"/>
              </a:ext>
            </a:extLst>
          </p:cNvPr>
          <p:cNvGrpSpPr/>
          <p:nvPr/>
        </p:nvGrpSpPr>
        <p:grpSpPr>
          <a:xfrm>
            <a:off x="1234906" y="2075839"/>
            <a:ext cx="5862083" cy="4367576"/>
            <a:chOff x="2939015" y="2112100"/>
            <a:chExt cx="5862083" cy="4367576"/>
          </a:xfrm>
        </p:grpSpPr>
        <p:pic>
          <p:nvPicPr>
            <p:cNvPr id="4" name="Picture 3">
              <a:extLst>
                <a:ext uri="{FF2B5EF4-FFF2-40B4-BE49-F238E27FC236}">
                  <a16:creationId xmlns:a16="http://schemas.microsoft.com/office/drawing/2014/main" xmlns="" id="{1250EA16-3A77-4ED0-9B19-7CE2D0D5749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939015" y="2112100"/>
              <a:ext cx="5803900" cy="3878916"/>
            </a:xfrm>
            <a:prstGeom prst="rect">
              <a:avLst/>
            </a:prstGeom>
          </p:spPr>
        </p:pic>
        <p:sp>
          <p:nvSpPr>
            <p:cNvPr id="5" name="Rectangle 4">
              <a:extLst>
                <a:ext uri="{FF2B5EF4-FFF2-40B4-BE49-F238E27FC236}">
                  <a16:creationId xmlns:a16="http://schemas.microsoft.com/office/drawing/2014/main" xmlns="" id="{117F8757-9CF7-4784-AD4F-4176108744CC}"/>
                </a:ext>
              </a:extLst>
            </p:cNvPr>
            <p:cNvSpPr/>
            <p:nvPr/>
          </p:nvSpPr>
          <p:spPr>
            <a:xfrm>
              <a:off x="3202221" y="3889254"/>
              <a:ext cx="2128316" cy="488660"/>
            </a:xfrm>
            <a:prstGeom prst="rect">
              <a:avLst/>
            </a:prstGeom>
          </p:spPr>
          <p:txBody>
            <a:bodyPr wrap="square">
              <a:spAutoFit/>
            </a:bodyPr>
            <a:lstStyle/>
            <a:p>
              <a:pPr algn="ctr" defTabSz="342900">
                <a:lnSpc>
                  <a:spcPct val="150000"/>
                </a:lnSpc>
              </a:pPr>
              <a:r>
                <a:rPr lang="en-US" sz="2000">
                  <a:latin typeface="UTM Avo" panose="02040603050506020204" pitchFamily="18" charset="0"/>
                  <a:cs typeface="Times New Roman" panose="02020603050405020304" pitchFamily="18" charset="0"/>
                </a:rPr>
                <a:t>Kênh ban đầu</a:t>
              </a:r>
              <a:endParaRPr lang="vi-VN" sz="20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xmlns="" id="{622C9D3C-564A-4813-BC8F-5A365ACD0659}"/>
                </a:ext>
              </a:extLst>
            </p:cNvPr>
            <p:cNvSpPr/>
            <p:nvPr/>
          </p:nvSpPr>
          <p:spPr>
            <a:xfrm>
              <a:off x="6064826" y="3889254"/>
              <a:ext cx="2736272" cy="488660"/>
            </a:xfrm>
            <a:prstGeom prst="rect">
              <a:avLst/>
            </a:prstGeom>
          </p:spPr>
          <p:txBody>
            <a:bodyPr wrap="square">
              <a:spAutoFit/>
            </a:bodyPr>
            <a:lstStyle/>
            <a:p>
              <a:pPr algn="ctr" defTabSz="342900">
                <a:lnSpc>
                  <a:spcPct val="150000"/>
                </a:lnSpc>
              </a:pPr>
              <a:r>
                <a:rPr lang="en-US" sz="2000">
                  <a:latin typeface="UTM Avo" panose="02040603050506020204" pitchFamily="18" charset="0"/>
                  <a:cs typeface="Times New Roman" panose="02020603050405020304" pitchFamily="18" charset="0"/>
                </a:rPr>
                <a:t>Kênh sau khi chuyển</a:t>
              </a:r>
              <a:endParaRPr lang="vi-VN" sz="200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xmlns="" id="{6701E6F8-0E27-466A-B87F-0E6653E7D915}"/>
                </a:ext>
              </a:extLst>
            </p:cNvPr>
            <p:cNvSpPr/>
            <p:nvPr/>
          </p:nvSpPr>
          <p:spPr>
            <a:xfrm>
              <a:off x="4613563" y="5991016"/>
              <a:ext cx="2964871" cy="488660"/>
            </a:xfrm>
            <a:prstGeom prst="rect">
              <a:avLst/>
            </a:prstGeom>
          </p:spPr>
          <p:txBody>
            <a:bodyPr wrap="square">
              <a:spAutoFit/>
            </a:bodyPr>
            <a:lstStyle/>
            <a:p>
              <a:pPr algn="ctr" defTabSz="342900">
                <a:lnSpc>
                  <a:spcPct val="150000"/>
                </a:lnSpc>
              </a:pPr>
              <a:r>
                <a:rPr lang="en-US" sz="2000" b="1">
                  <a:latin typeface="UTM Avo" panose="02040603050506020204" pitchFamily="18" charset="0"/>
                  <a:cs typeface="Times New Roman" panose="02020603050405020304" pitchFamily="18" charset="0"/>
                </a:rPr>
                <a:t>Hình 5. </a:t>
              </a:r>
              <a:r>
                <a:rPr lang="en-US" sz="2000">
                  <a:latin typeface="UTM Avo" panose="02040603050506020204" pitchFamily="18" charset="0"/>
                  <a:cs typeface="Times New Roman" panose="02020603050405020304" pitchFamily="18" charset="0"/>
                </a:rPr>
                <a:t>Điều khiển ti vi </a:t>
              </a:r>
              <a:endParaRPr lang="vi-VN" sz="2000">
                <a:latin typeface="UTM Avo" panose="02040603050506020204" pitchFamily="18" charset="0"/>
                <a:cs typeface="Times New Roman" panose="02020603050405020304" pitchFamily="18" charset="0"/>
              </a:endParaRPr>
            </a:p>
          </p:txBody>
        </p:sp>
      </p:grpSp>
      <p:grpSp>
        <p:nvGrpSpPr>
          <p:cNvPr id="3" name="Group 2">
            <a:extLst>
              <a:ext uri="{FF2B5EF4-FFF2-40B4-BE49-F238E27FC236}">
                <a16:creationId xmlns:a16="http://schemas.microsoft.com/office/drawing/2014/main" xmlns="" id="{D9293BAE-F71F-44C4-BC4E-A973053427BF}"/>
              </a:ext>
            </a:extLst>
          </p:cNvPr>
          <p:cNvGrpSpPr/>
          <p:nvPr/>
        </p:nvGrpSpPr>
        <p:grpSpPr>
          <a:xfrm>
            <a:off x="7755210" y="2685480"/>
            <a:ext cx="3818442" cy="2659632"/>
            <a:chOff x="7755210" y="2685480"/>
            <a:chExt cx="3818442" cy="2659632"/>
          </a:xfrm>
        </p:grpSpPr>
        <p:grpSp>
          <p:nvGrpSpPr>
            <p:cNvPr id="13" name="Group 12">
              <a:extLst>
                <a:ext uri="{FF2B5EF4-FFF2-40B4-BE49-F238E27FC236}">
                  <a16:creationId xmlns:a16="http://schemas.microsoft.com/office/drawing/2014/main" xmlns="" id="{05455A8F-14CA-49F4-905D-926988182E03}"/>
                </a:ext>
              </a:extLst>
            </p:cNvPr>
            <p:cNvGrpSpPr/>
            <p:nvPr/>
          </p:nvGrpSpPr>
          <p:grpSpPr>
            <a:xfrm flipH="1">
              <a:off x="7755210" y="2685480"/>
              <a:ext cx="3818442" cy="2659632"/>
              <a:chOff x="1768766" y="4552258"/>
              <a:chExt cx="7300588" cy="2237383"/>
            </a:xfrm>
          </p:grpSpPr>
          <p:sp>
            <p:nvSpPr>
              <p:cNvPr id="14" name="Speech Bubble: Rectangle with Corners Rounded 13">
                <a:extLst>
                  <a:ext uri="{FF2B5EF4-FFF2-40B4-BE49-F238E27FC236}">
                    <a16:creationId xmlns:a16="http://schemas.microsoft.com/office/drawing/2014/main" xmlns="" id="{2C4A0B38-3588-4EC4-89AF-F6D351935C5A}"/>
                  </a:ext>
                </a:extLst>
              </p:cNvPr>
              <p:cNvSpPr/>
              <p:nvPr/>
            </p:nvSpPr>
            <p:spPr>
              <a:xfrm>
                <a:off x="1768766" y="4644318"/>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peech Bubble: Rectangle with Corners Rounded 14">
                <a:extLst>
                  <a:ext uri="{FF2B5EF4-FFF2-40B4-BE49-F238E27FC236}">
                    <a16:creationId xmlns:a16="http://schemas.microsoft.com/office/drawing/2014/main" xmlns="" id="{2128405E-142D-4097-BC1B-17484450937B}"/>
                  </a:ext>
                </a:extLst>
              </p:cNvPr>
              <p:cNvSpPr/>
              <p:nvPr/>
            </p:nvSpPr>
            <p:spPr>
              <a:xfrm>
                <a:off x="1856791" y="4552258"/>
                <a:ext cx="7212563" cy="2145323"/>
              </a:xfrm>
              <a:prstGeom prst="wedgeRoundRectCallout">
                <a:avLst>
                  <a:gd name="adj1" fmla="val 56269"/>
                  <a:gd name="adj2" fmla="val 37274"/>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xmlns="" id="{9A4CF503-64AB-4107-A4AD-536F35CB5B57}"/>
                </a:ext>
              </a:extLst>
            </p:cNvPr>
            <p:cNvSpPr/>
            <p:nvPr/>
          </p:nvSpPr>
          <p:spPr>
            <a:xfrm>
              <a:off x="7909207" y="2792919"/>
              <a:ext cx="3556488" cy="2335319"/>
            </a:xfrm>
            <a:prstGeom prst="rect">
              <a:avLst/>
            </a:prstGeom>
          </p:spPr>
          <p:txBody>
            <a:bodyPr wrap="square">
              <a:spAutoFit/>
            </a:bodyPr>
            <a:lstStyle/>
            <a:p>
              <a:pPr algn="ctr" defTabSz="342900">
                <a:lnSpc>
                  <a:spcPct val="150000"/>
                </a:lnSpc>
              </a:pPr>
              <a:r>
                <a:rPr lang="vi-VN" sz="2000">
                  <a:latin typeface="UTM Avo" panose="02040603050506020204" pitchFamily="18" charset="0"/>
                  <a:cs typeface="Times New Roman" panose="02020603050405020304" pitchFamily="18" charset="0"/>
                </a:rPr>
                <a:t>Hiện nay đã có ti v</a:t>
              </a:r>
              <a:r>
                <a:rPr lang="en-US" sz="2000">
                  <a:latin typeface="UTM Avo" panose="02040603050506020204" pitchFamily="18" charset="0"/>
                  <a:cs typeface="Times New Roman" panose="02020603050405020304" pitchFamily="18" charset="0"/>
                </a:rPr>
                <a:t>i</a:t>
              </a:r>
              <a:r>
                <a:rPr lang="vi-VN" sz="2000">
                  <a:latin typeface="UTM Avo" panose="02040603050506020204" pitchFamily="18" charset="0"/>
                  <a:cs typeface="Times New Roman" panose="02020603050405020304" pitchFamily="18" charset="0"/>
                </a:rPr>
                <a:t> được điều khiển bằng giọng nói. Khi đó, thông tin ti vi </a:t>
              </a:r>
              <a:endParaRPr lang="en-US" sz="2000">
                <a:latin typeface="UTM Avo" panose="02040603050506020204" pitchFamily="18" charset="0"/>
                <a:cs typeface="Times New Roman" panose="02020603050405020304" pitchFamily="18" charset="0"/>
              </a:endParaRPr>
            </a:p>
            <a:p>
              <a:pPr algn="ctr" defTabSz="342900">
                <a:lnSpc>
                  <a:spcPct val="150000"/>
                </a:lnSpc>
              </a:pPr>
              <a:r>
                <a:rPr lang="vi-VN" sz="2000">
                  <a:latin typeface="UTM Avo" panose="02040603050506020204" pitchFamily="18" charset="0"/>
                  <a:cs typeface="Times New Roman" panose="02020603050405020304" pitchFamily="18" charset="0"/>
                </a:rPr>
                <a:t>nhận được thuộc </a:t>
              </a:r>
              <a:endParaRPr lang="en-US" sz="2000">
                <a:latin typeface="UTM Avo" panose="02040603050506020204" pitchFamily="18" charset="0"/>
                <a:cs typeface="Times New Roman" panose="02020603050405020304" pitchFamily="18" charset="0"/>
              </a:endParaRPr>
            </a:p>
            <a:p>
              <a:pPr algn="ctr" defTabSz="342900">
                <a:lnSpc>
                  <a:spcPct val="150000"/>
                </a:lnSpc>
              </a:pPr>
              <a:r>
                <a:rPr lang="vi-VN" sz="2000">
                  <a:latin typeface="UTM Avo" panose="02040603050506020204" pitchFamily="18" charset="0"/>
                  <a:cs typeface="Times New Roman" panose="02020603050405020304" pitchFamily="18" charset="0"/>
                </a:rPr>
                <a:t>dạng âm thanh.</a:t>
              </a:r>
            </a:p>
          </p:txBody>
        </p:sp>
      </p:grpSp>
    </p:spTree>
    <p:extLst>
      <p:ext uri="{BB962C8B-B14F-4D97-AF65-F5344CB8AC3E}">
        <p14:creationId xmlns:p14="http://schemas.microsoft.com/office/powerpoint/2010/main" val="25647360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3"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1+#ppt_w/2"/>
                                          </p:val>
                                        </p:tav>
                                        <p:tav tm="100000">
                                          <p:val>
                                            <p:strVal val="#ppt_x"/>
                                          </p:val>
                                        </p:tav>
                                      </p:tavLst>
                                    </p:anim>
                                    <p:anim calcmode="lin" valueType="num">
                                      <p:cBhvr additive="base">
                                        <p:cTn id="19"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7A31E0DF-2414-4386-B6B2-2C2F1986EEAE}"/>
              </a:ext>
            </a:extLst>
          </p:cNvPr>
          <p:cNvGrpSpPr/>
          <p:nvPr/>
        </p:nvGrpSpPr>
        <p:grpSpPr>
          <a:xfrm>
            <a:off x="1689595" y="396855"/>
            <a:ext cx="8812810" cy="1951609"/>
            <a:chOff x="1329714" y="458216"/>
            <a:chExt cx="8812810" cy="1951609"/>
          </a:xfrm>
        </p:grpSpPr>
        <p:grpSp>
          <p:nvGrpSpPr>
            <p:cNvPr id="10" name="Group 9">
              <a:extLst>
                <a:ext uri="{FF2B5EF4-FFF2-40B4-BE49-F238E27FC236}">
                  <a16:creationId xmlns:a16="http://schemas.microsoft.com/office/drawing/2014/main" xmlns="" id="{A2B0C841-1C9C-4F24-A6AF-4308784DDFCB}"/>
                </a:ext>
              </a:extLst>
            </p:cNvPr>
            <p:cNvGrpSpPr/>
            <p:nvPr/>
          </p:nvGrpSpPr>
          <p:grpSpPr>
            <a:xfrm>
              <a:off x="1329714" y="458216"/>
              <a:ext cx="8812810" cy="1951609"/>
              <a:chOff x="1329714" y="458216"/>
              <a:chExt cx="8812810" cy="1951609"/>
            </a:xfrm>
          </p:grpSpPr>
          <p:grpSp>
            <p:nvGrpSpPr>
              <p:cNvPr id="12" name="Group 11">
                <a:extLst>
                  <a:ext uri="{FF2B5EF4-FFF2-40B4-BE49-F238E27FC236}">
                    <a16:creationId xmlns:a16="http://schemas.microsoft.com/office/drawing/2014/main" xmlns="" id="{C00732DE-295F-4BDA-9B5E-C3993D38C42E}"/>
                  </a:ext>
                </a:extLst>
              </p:cNvPr>
              <p:cNvGrpSpPr/>
              <p:nvPr/>
            </p:nvGrpSpPr>
            <p:grpSpPr>
              <a:xfrm>
                <a:off x="1925021" y="911578"/>
                <a:ext cx="8217503" cy="1498247"/>
                <a:chOff x="2572721" y="934090"/>
                <a:chExt cx="7392824" cy="2210326"/>
              </a:xfrm>
            </p:grpSpPr>
            <p:sp>
              <p:nvSpPr>
                <p:cNvPr id="14" name="Rectangle: Rounded Corners 13">
                  <a:extLst>
                    <a:ext uri="{FF2B5EF4-FFF2-40B4-BE49-F238E27FC236}">
                      <a16:creationId xmlns:a16="http://schemas.microsoft.com/office/drawing/2014/main" xmlns="" id="{9851D3E9-C415-42B8-9917-5CD79C52561C}"/>
                    </a:ext>
                  </a:extLst>
                </p:cNvPr>
                <p:cNvSpPr/>
                <p:nvPr/>
              </p:nvSpPr>
              <p:spPr>
                <a:xfrm>
                  <a:off x="2659224" y="1054359"/>
                  <a:ext cx="7306321"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xmlns="" id="{FC8A4868-8B0A-46FD-93E0-B344D9CAB44A}"/>
                    </a:ext>
                  </a:extLst>
                </p:cNvPr>
                <p:cNvSpPr/>
                <p:nvPr/>
              </p:nvSpPr>
              <p:spPr>
                <a:xfrm>
                  <a:off x="2572721" y="934090"/>
                  <a:ext cx="7306322"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xmlns="" id="{04509FB5-EBB3-41FB-9083-F59742CC164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11" name="Rectangle 10">
              <a:extLst>
                <a:ext uri="{FF2B5EF4-FFF2-40B4-BE49-F238E27FC236}">
                  <a16:creationId xmlns:a16="http://schemas.microsoft.com/office/drawing/2014/main" xmlns="" id="{C7B97D61-2F74-4522-A021-CE215EC84AB0}"/>
                </a:ext>
              </a:extLst>
            </p:cNvPr>
            <p:cNvSpPr/>
            <p:nvPr/>
          </p:nvSpPr>
          <p:spPr>
            <a:xfrm>
              <a:off x="2281570" y="1048154"/>
              <a:ext cx="7408253" cy="1121846"/>
            </a:xfrm>
            <a:prstGeom prst="rect">
              <a:avLst/>
            </a:prstGeom>
          </p:spPr>
          <p:txBody>
            <a:bodyPr wrap="square">
              <a:spAutoFit/>
            </a:bodyPr>
            <a:lstStyle/>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Có nhiều thiết bị tiếp nhận thông tin</a:t>
              </a:r>
            </a:p>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để quyết định hành động.</a:t>
              </a:r>
            </a:p>
          </p:txBody>
        </p:sp>
      </p:grpSp>
      <p:sp>
        <p:nvSpPr>
          <p:cNvPr id="18" name="Rectangle 17">
            <a:extLst>
              <a:ext uri="{FF2B5EF4-FFF2-40B4-BE49-F238E27FC236}">
                <a16:creationId xmlns:a16="http://schemas.microsoft.com/office/drawing/2014/main" xmlns="" id="{79F5F4AC-96A8-4E05-988A-0E77D50D41E9}"/>
              </a:ext>
            </a:extLst>
          </p:cNvPr>
          <p:cNvSpPr/>
          <p:nvPr/>
        </p:nvSpPr>
        <p:spPr>
          <a:xfrm>
            <a:off x="1489289" y="2629975"/>
            <a:ext cx="10117355"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Minh chụp ảnh cánh đồng lúa bằng điện thoại thông minh. Khi đó,</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thông tin được điện thoại thu nhận thuộc dạng gì? Sau khi xử lí,</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kết quả là gì?</a:t>
            </a:r>
          </a:p>
        </p:txBody>
      </p:sp>
      <p:pic>
        <p:nvPicPr>
          <p:cNvPr id="19" name="Picture 18">
            <a:extLst>
              <a:ext uri="{FF2B5EF4-FFF2-40B4-BE49-F238E27FC236}">
                <a16:creationId xmlns:a16="http://schemas.microsoft.com/office/drawing/2014/main" xmlns="" id="{B62AD197-8EC0-4F06-A0FC-8E9FFA19031B}"/>
              </a:ext>
            </a:extLst>
          </p:cNvPr>
          <p:cNvPicPr>
            <a:picLocks noChangeAspect="1"/>
          </p:cNvPicPr>
          <p:nvPr/>
        </p:nvPicPr>
        <p:blipFill>
          <a:blip r:embed="rId3"/>
          <a:stretch>
            <a:fillRect/>
          </a:stretch>
        </p:blipFill>
        <p:spPr>
          <a:xfrm>
            <a:off x="506225" y="2429987"/>
            <a:ext cx="983065" cy="967824"/>
          </a:xfrm>
          <a:prstGeom prst="rect">
            <a:avLst/>
          </a:prstGeom>
        </p:spPr>
      </p:pic>
      <p:sp>
        <p:nvSpPr>
          <p:cNvPr id="20" name="Rectangle 19">
            <a:extLst>
              <a:ext uri="{FF2B5EF4-FFF2-40B4-BE49-F238E27FC236}">
                <a16:creationId xmlns:a16="http://schemas.microsoft.com/office/drawing/2014/main" xmlns="" id="{B47A0B8D-420C-435A-8865-FA530FA1BA18}"/>
              </a:ext>
            </a:extLst>
          </p:cNvPr>
          <p:cNvSpPr/>
          <p:nvPr/>
        </p:nvSpPr>
        <p:spPr>
          <a:xfrm>
            <a:off x="1489289" y="3741901"/>
            <a:ext cx="6467281" cy="1873654"/>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Em hãy nêu ví dụ về một hoạt</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động của chiếc quạt máy </a:t>
            </a:r>
            <a:r>
              <a:rPr lang="en-US" sz="2000">
                <a:latin typeface="UTM Avo" panose="02040603050506020204" pitchFamily="18" charset="0"/>
                <a:cs typeface="Times New Roman" panose="02020603050405020304" pitchFamily="18" charset="0"/>
              </a:rPr>
              <a:t>có</a:t>
            </a:r>
            <a:r>
              <a:rPr lang="vi-VN" sz="2000">
                <a:latin typeface="UTM Avo" panose="02040603050506020204" pitchFamily="18" charset="0"/>
                <a:cs typeface="Times New Roman" panose="02020603050405020304" pitchFamily="18" charset="0"/>
              </a:rPr>
              <a:t> điều khiển từ xa. Trong hoạt động đó thông tin tiếp nhận là gì? Chiếc quạt quyết định hành động thể nào?</a:t>
            </a:r>
          </a:p>
        </p:txBody>
      </p:sp>
      <p:pic>
        <p:nvPicPr>
          <p:cNvPr id="7" name="Picture 6">
            <a:extLst>
              <a:ext uri="{FF2B5EF4-FFF2-40B4-BE49-F238E27FC236}">
                <a16:creationId xmlns:a16="http://schemas.microsoft.com/office/drawing/2014/main" xmlns="" id="{61CC3836-CD26-4415-8E32-FA3C6309E379}"/>
              </a:ext>
            </a:extLst>
          </p:cNvPr>
          <p:cNvPicPr>
            <a:picLocks noChangeAspect="1"/>
          </p:cNvPicPr>
          <p:nvPr/>
        </p:nvPicPr>
        <p:blipFill>
          <a:blip r:embed="rId4"/>
          <a:stretch>
            <a:fillRect/>
          </a:stretch>
        </p:blipFill>
        <p:spPr>
          <a:xfrm>
            <a:off x="8499339" y="3780287"/>
            <a:ext cx="2421448" cy="2613627"/>
          </a:xfrm>
          <a:prstGeom prst="rect">
            <a:avLst/>
          </a:prstGeom>
        </p:spPr>
      </p:pic>
    </p:spTree>
    <p:extLst>
      <p:ext uri="{BB962C8B-B14F-4D97-AF65-F5344CB8AC3E}">
        <p14:creationId xmlns:p14="http://schemas.microsoft.com/office/powerpoint/2010/main" val="12449063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5588</TotalTime>
  <Words>737</Words>
  <Application>Microsoft Office PowerPoint</Application>
  <PresentationFormat>Custom</PresentationFormat>
  <Paragraphs>86</Paragraphs>
  <Slides>13</Slides>
  <Notes>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cp:lastModifiedBy>
  <dcterms:created xsi:type="dcterms:W3CDTF">2021-11-14T08:33:55Z</dcterms:created>
  <dcterms:modified xsi:type="dcterms:W3CDTF">2022-10-04T00:57:47Z</dcterms:modified>
</cp:coreProperties>
</file>