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71" r:id="rId2"/>
    <p:sldId id="3072" r:id="rId3"/>
    <p:sldId id="3073" r:id="rId4"/>
    <p:sldId id="3074" r:id="rId5"/>
    <p:sldId id="3075" r:id="rId6"/>
    <p:sldId id="2957" r:id="rId7"/>
    <p:sldId id="3059" r:id="rId8"/>
    <p:sldId id="3060" r:id="rId9"/>
    <p:sldId id="3061" r:id="rId10"/>
    <p:sldId id="3062" r:id="rId11"/>
    <p:sldId id="3063" r:id="rId12"/>
    <p:sldId id="3064" r:id="rId13"/>
    <p:sldId id="3066" r:id="rId14"/>
    <p:sldId id="3067" r:id="rId15"/>
    <p:sldId id="3068" r:id="rId16"/>
    <p:sldId id="3069" r:id="rId17"/>
    <p:sldId id="280" r:id="rId1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p:scale>
          <a:sx n="122" d="100"/>
          <a:sy n="122" d="100"/>
        </p:scale>
        <p:origin x="-1326" y="-6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177282" y="171450"/>
            <a:ext cx="8789437" cy="48006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Picture 3">
            <a:extLst>
              <a:ext uri="{FF2B5EF4-FFF2-40B4-BE49-F238E27FC236}">
                <a16:creationId xmlns="" xmlns:a16="http://schemas.microsoft.com/office/drawing/2014/main" id="{ACB36CF7-A9A4-4F8E-8787-E0CE28DA2FA5}"/>
              </a:ext>
            </a:extLst>
          </p:cNvPr>
          <p:cNvPicPr>
            <a:picLocks noChangeAspect="1"/>
          </p:cNvPicPr>
          <p:nvPr userDrawn="1"/>
        </p:nvPicPr>
        <p:blipFill>
          <a:blip r:embed="rId2"/>
          <a:stretch>
            <a:fillRect/>
          </a:stretch>
        </p:blipFill>
        <p:spPr>
          <a:xfrm>
            <a:off x="8474375" y="217220"/>
            <a:ext cx="442298" cy="390467"/>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84" y="0"/>
            <a:ext cx="9166584" cy="5156204"/>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22584" y="3800261"/>
            <a:ext cx="1254790" cy="1355943"/>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22584" y="-1"/>
            <a:ext cx="9166584" cy="2204807"/>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91418" y="330883"/>
            <a:ext cx="2756092" cy="910549"/>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771775" y="2669381"/>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1 TRÀNG PHÁO TAY</a:t>
            </a:r>
          </a:p>
        </p:txBody>
      </p:sp>
      <p:sp>
        <p:nvSpPr>
          <p:cNvPr id="19" name="Rounded Rectangle 18"/>
          <p:cNvSpPr/>
          <p:nvPr/>
        </p:nvSpPr>
        <p:spPr>
          <a:xfrm>
            <a:off x="5708650" y="2603897"/>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MỘT MÓN QUÀ</a:t>
            </a:r>
          </a:p>
        </p:txBody>
      </p:sp>
      <p:sp>
        <p:nvSpPr>
          <p:cNvPr id="18" name="Rounded Rectangle 17"/>
          <p:cNvSpPr/>
          <p:nvPr/>
        </p:nvSpPr>
        <p:spPr>
          <a:xfrm>
            <a:off x="5638800" y="457200"/>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a:t>
            </a:r>
            <a:r>
              <a:rPr lang="en-US" sz="1800" dirty="0" smtClean="0">
                <a:solidFill>
                  <a:schemeClr val="tx1"/>
                </a:solidFill>
              </a:rPr>
              <a:t>1 </a:t>
            </a:r>
            <a:r>
              <a:rPr lang="en-US" sz="1800" dirty="0">
                <a:solidFill>
                  <a:schemeClr val="tx1"/>
                </a:solidFill>
              </a:rPr>
              <a:t>TRÀNG PHÁO TAY</a:t>
            </a:r>
          </a:p>
        </p:txBody>
      </p:sp>
      <p:sp>
        <p:nvSpPr>
          <p:cNvPr id="16" name="Rounded Rectangle 15"/>
          <p:cNvSpPr/>
          <p:nvPr/>
        </p:nvSpPr>
        <p:spPr>
          <a:xfrm>
            <a:off x="2847975" y="409575"/>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MỘT MÓN QUÀ</a:t>
            </a:r>
          </a:p>
        </p:txBody>
      </p:sp>
      <p:sp>
        <p:nvSpPr>
          <p:cNvPr id="4" name="Rounded Rectangle 3"/>
          <p:cNvSpPr/>
          <p:nvPr/>
        </p:nvSpPr>
        <p:spPr>
          <a:xfrm>
            <a:off x="2596080" y="409509"/>
            <a:ext cx="2761735" cy="2122273"/>
          </a:xfrm>
          <a:prstGeom prst="roundRect">
            <a:avLst/>
          </a:prstGeom>
          <a:solidFill>
            <a:srgbClr val="FF0000"/>
          </a:solidFill>
        </p:spPr>
        <p:style>
          <a:lnRef idx="0">
            <a:schemeClr val="accent5"/>
          </a:lnRef>
          <a:fillRef idx="3">
            <a:schemeClr val="accent5"/>
          </a:fillRef>
          <a:effectRef idx="3">
            <a:schemeClr val="accent5"/>
          </a:effectRef>
          <a:fontRef idx="minor">
            <a:schemeClr val="lt1"/>
          </a:fontRef>
        </p:style>
        <p:txBody>
          <a:bodyPr lIns="68580" tIns="34290" rIns="68580" bIns="34290" anchor="ctr"/>
          <a:lstStyle/>
          <a:p>
            <a:pPr algn="ctr" eaLnBrk="1" hangingPunct="1">
              <a:defRPr/>
            </a:pPr>
            <a:endParaRPr lang="en-US"/>
          </a:p>
        </p:txBody>
      </p:sp>
      <p:sp>
        <p:nvSpPr>
          <p:cNvPr id="5" name="Rounded Rectangle 4"/>
          <p:cNvSpPr/>
          <p:nvPr/>
        </p:nvSpPr>
        <p:spPr>
          <a:xfrm>
            <a:off x="5438517" y="336207"/>
            <a:ext cx="2838965" cy="2146986"/>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lIns="68580" tIns="34290" rIns="68580" bIns="34290" anchor="ctr"/>
          <a:lstStyle/>
          <a:p>
            <a:pPr algn="ctr" eaLnBrk="1" hangingPunct="1">
              <a:defRPr/>
            </a:pPr>
            <a:endParaRPr lang="en-US"/>
          </a:p>
        </p:txBody>
      </p:sp>
      <p:sp>
        <p:nvSpPr>
          <p:cNvPr id="7" name="Rounded Rectangle 6"/>
          <p:cNvSpPr/>
          <p:nvPr/>
        </p:nvSpPr>
        <p:spPr>
          <a:xfrm>
            <a:off x="2659525" y="2557023"/>
            <a:ext cx="2761735" cy="213463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en-US"/>
          </a:p>
        </p:txBody>
      </p:sp>
      <p:sp>
        <p:nvSpPr>
          <p:cNvPr id="15" name="Rounded Rectangle 14"/>
          <p:cNvSpPr/>
          <p:nvPr/>
        </p:nvSpPr>
        <p:spPr>
          <a:xfrm>
            <a:off x="5481412" y="2544665"/>
            <a:ext cx="2838965" cy="2146986"/>
          </a:xfrm>
          <a:prstGeom prst="roundRect">
            <a:avLst/>
          </a:prstGeom>
          <a:solidFill>
            <a:srgbClr val="FF66FF"/>
          </a:solidFill>
        </p:spPr>
        <p:style>
          <a:lnRef idx="0">
            <a:schemeClr val="accent6"/>
          </a:lnRef>
          <a:fillRef idx="3">
            <a:schemeClr val="accent6"/>
          </a:fillRef>
          <a:effectRef idx="3">
            <a:schemeClr val="accent6"/>
          </a:effectRef>
          <a:fontRef idx="minor">
            <a:schemeClr val="lt1"/>
          </a:fontRef>
        </p:style>
        <p:txBody>
          <a:bodyPr lIns="68580" tIns="34290" rIns="68580" bIns="34290" anchor="ctr"/>
          <a:lstStyle/>
          <a:p>
            <a:pPr algn="ctr" eaLnBrk="1" hangingPunct="1">
              <a:defRPr/>
            </a:pPr>
            <a:endParaRPr lang="en-US"/>
          </a:p>
        </p:txBody>
      </p:sp>
      <p:sp>
        <p:nvSpPr>
          <p:cNvPr id="2" name="Rounded Rectangle 1">
            <a:hlinkClick r:id="rId2" action="ppaction://hlinksldjump"/>
          </p:cNvPr>
          <p:cNvSpPr/>
          <p:nvPr/>
        </p:nvSpPr>
        <p:spPr>
          <a:xfrm>
            <a:off x="304800" y="742950"/>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a:latin typeface="time new roman"/>
              </a:rPr>
              <a:t>CÂU 1</a:t>
            </a:r>
          </a:p>
        </p:txBody>
      </p:sp>
      <p:sp>
        <p:nvSpPr>
          <p:cNvPr id="11" name="Rounded Rectangle 10">
            <a:hlinkClick r:id="rId3" action="ppaction://hlinksldjump"/>
          </p:cNvPr>
          <p:cNvSpPr/>
          <p:nvPr/>
        </p:nvSpPr>
        <p:spPr>
          <a:xfrm>
            <a:off x="297824" y="1273518"/>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a:latin typeface="time new roman"/>
              </a:rPr>
              <a:t>CÂU 2</a:t>
            </a:r>
          </a:p>
        </p:txBody>
      </p:sp>
      <p:sp>
        <p:nvSpPr>
          <p:cNvPr id="12" name="Rounded Rectangle 11">
            <a:hlinkClick r:id="rId4" action="ppaction://hlinksldjump"/>
          </p:cNvPr>
          <p:cNvSpPr/>
          <p:nvPr/>
        </p:nvSpPr>
        <p:spPr>
          <a:xfrm>
            <a:off x="297824" y="1804086"/>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a:latin typeface="time new roman"/>
              </a:rPr>
              <a:t>CÂU 3</a:t>
            </a:r>
          </a:p>
        </p:txBody>
      </p:sp>
      <p:sp>
        <p:nvSpPr>
          <p:cNvPr id="13" name="Rounded Rectangle 12"/>
          <p:cNvSpPr/>
          <p:nvPr/>
        </p:nvSpPr>
        <p:spPr>
          <a:xfrm>
            <a:off x="297824" y="2334654"/>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smtClean="0">
                <a:solidFill>
                  <a:schemeClr val="bg1"/>
                </a:solidFill>
                <a:latin typeface="time new roman"/>
                <a:hlinkClick r:id="rId5" action="ppaction://hlinksldjump"/>
              </a:rPr>
              <a:t>CÂU</a:t>
            </a:r>
            <a:r>
              <a:rPr lang="en-US" b="1" dirty="0" smtClean="0">
                <a:solidFill>
                  <a:schemeClr val="bg1"/>
                </a:solidFill>
                <a:latin typeface="time new roman"/>
                <a:hlinkClick r:id="rId5" action="ppaction://hlinksldjump"/>
              </a:rPr>
              <a:t> 4</a:t>
            </a:r>
            <a:endParaRPr lang="vi-VN" b="1" dirty="0">
              <a:solidFill>
                <a:schemeClr val="bg1"/>
              </a:solidFill>
              <a:latin typeface="time new roman"/>
            </a:endParaRPr>
          </a:p>
        </p:txBody>
      </p:sp>
      <p:sp>
        <p:nvSpPr>
          <p:cNvPr id="6" name="Sun 5">
            <a:hlinkClick r:id="rId6" action="ppaction://hlinksldjump"/>
          </p:cNvPr>
          <p:cNvSpPr/>
          <p:nvPr/>
        </p:nvSpPr>
        <p:spPr>
          <a:xfrm>
            <a:off x="8267700" y="4457701"/>
            <a:ext cx="876300" cy="669582"/>
          </a:xfrm>
          <a:prstGeom prst="sun">
            <a:avLst/>
          </a:prstGeom>
          <a:solidFill>
            <a:srgbClr val="C00000"/>
          </a:solidFill>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690688400"/>
      </p:ext>
    </p:extLst>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xit" presetSubtype="16" fill="hold" nodeType="clickEffect">
                                  <p:stCondLst>
                                    <p:cond delay="0"/>
                                  </p:stCondLst>
                                  <p:childTnLst>
                                    <p:animEffect transition="out" filter="diamond(in)">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713FBEC-EB68-475E-8887-889EE01F7AF2}"/>
              </a:ext>
            </a:extLst>
          </p:cNvPr>
          <p:cNvPicPr>
            <a:picLocks noChangeAspect="1"/>
          </p:cNvPicPr>
          <p:nvPr/>
        </p:nvPicPr>
        <p:blipFill>
          <a:blip r:embed="rId2"/>
          <a:stretch>
            <a:fillRect/>
          </a:stretch>
        </p:blipFill>
        <p:spPr>
          <a:xfrm>
            <a:off x="250394" y="977857"/>
            <a:ext cx="737299" cy="725868"/>
          </a:xfrm>
          <a:prstGeom prst="rect">
            <a:avLst/>
          </a:prstGeom>
        </p:spPr>
      </p:pic>
      <p:sp>
        <p:nvSpPr>
          <p:cNvPr id="3" name="Rectangle 2">
            <a:extLst>
              <a:ext uri="{FF2B5EF4-FFF2-40B4-BE49-F238E27FC236}">
                <a16:creationId xmlns="" xmlns:a16="http://schemas.microsoft.com/office/drawing/2014/main" id="{B437E9CC-34D6-462E-A3E3-838E142BCC53}"/>
              </a:ext>
            </a:extLst>
          </p:cNvPr>
          <p:cNvSpPr/>
          <p:nvPr/>
        </p:nvSpPr>
        <p:spPr>
          <a:xfrm>
            <a:off x="1176756" y="1144445"/>
            <a:ext cx="7327666" cy="854080"/>
          </a:xfrm>
          <a:prstGeom prst="rect">
            <a:avLst/>
          </a:prstGeom>
        </p:spPr>
        <p:txBody>
          <a:bodyPr wrap="square" lIns="68580" tIns="34290" rIns="68580" bIns="34290">
            <a:spAutoFit/>
          </a:bodyPr>
          <a:lstStyle/>
          <a:p>
            <a:pPr defTabSz="257175">
              <a:lnSpc>
                <a:spcPct val="150000"/>
              </a:lnSpc>
            </a:pPr>
            <a:r>
              <a:rPr lang="en-US" sz="1700" b="1" dirty="0">
                <a:latin typeface="UTM Avo" panose="02040603050506020204" pitchFamily="18" charset="0"/>
                <a:cs typeface="Times New Roman" panose="02020603050405020304" pitchFamily="18" charset="0"/>
              </a:rPr>
              <a:t>1. </a:t>
            </a:r>
            <a:r>
              <a:rPr lang="vi-VN" sz="1700" dirty="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1700" dirty="0">
                <a:latin typeface="UTM Avo" panose="02040603050506020204" pitchFamily="18" charset="0"/>
                <a:cs typeface="Times New Roman" panose="02020603050405020304" pitchFamily="18" charset="0"/>
              </a:rPr>
              <a:t>?</a:t>
            </a:r>
            <a:endParaRPr lang="vi-VN" sz="1700" dirty="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5D9A1839-3388-45F5-9F22-2C3960116CFC}"/>
              </a:ext>
            </a:extLst>
          </p:cNvPr>
          <p:cNvSpPr/>
          <p:nvPr/>
        </p:nvSpPr>
        <p:spPr>
          <a:xfrm>
            <a:off x="1382168" y="1973218"/>
            <a:ext cx="6191129" cy="461665"/>
          </a:xfrm>
          <a:prstGeom prst="rect">
            <a:avLst/>
          </a:prstGeom>
        </p:spPr>
        <p:txBody>
          <a:bodyPr wrap="square" lIns="68580" tIns="34290" rIns="68580" bIns="34290">
            <a:spAutoFit/>
          </a:bodyPr>
          <a:lstStyle/>
          <a:p>
            <a:pPr defTabSz="257175">
              <a:lnSpc>
                <a:spcPct val="150000"/>
              </a:lnSpc>
            </a:pPr>
            <a:r>
              <a:rPr lang="en-US" sz="1700" b="1">
                <a:solidFill>
                  <a:srgbClr val="7FC354"/>
                </a:solidFill>
                <a:latin typeface="UTM Avo" panose="02040603050506020204" pitchFamily="18" charset="0"/>
                <a:cs typeface="Times New Roman" panose="02020603050405020304" pitchFamily="18" charset="0"/>
              </a:rPr>
              <a:t>A. </a:t>
            </a:r>
            <a:r>
              <a:rPr lang="en-US" sz="1700">
                <a:latin typeface="UTM Avo" panose="02040603050506020204" pitchFamily="18" charset="0"/>
                <a:cs typeface="Times New Roman" panose="02020603050405020304" pitchFamily="18" charset="0"/>
              </a:rPr>
              <a:t>Lịch thi đấu bóng đá. </a:t>
            </a:r>
            <a:endParaRPr lang="vi-VN" sz="17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AC32FBB8-B56E-49A2-8CA7-A1334859026E}"/>
              </a:ext>
            </a:extLst>
          </p:cNvPr>
          <p:cNvSpPr/>
          <p:nvPr/>
        </p:nvSpPr>
        <p:spPr>
          <a:xfrm>
            <a:off x="1382168" y="2424821"/>
            <a:ext cx="6191129" cy="461665"/>
          </a:xfrm>
          <a:prstGeom prst="rect">
            <a:avLst/>
          </a:prstGeom>
        </p:spPr>
        <p:txBody>
          <a:bodyPr wrap="square" lIns="68580" tIns="34290" rIns="68580" bIns="34290">
            <a:spAutoFit/>
          </a:bodyPr>
          <a:lstStyle/>
          <a:p>
            <a:pPr defTabSz="257175">
              <a:lnSpc>
                <a:spcPct val="150000"/>
              </a:lnSpc>
            </a:pPr>
            <a:r>
              <a:rPr lang="en-US" sz="1700" b="1">
                <a:solidFill>
                  <a:srgbClr val="7FC354"/>
                </a:solidFill>
                <a:latin typeface="UTM Avo" panose="02040603050506020204" pitchFamily="18" charset="0"/>
                <a:cs typeface="Times New Roman" panose="02020603050405020304" pitchFamily="18" charset="0"/>
              </a:rPr>
              <a:t>B. </a:t>
            </a:r>
            <a:r>
              <a:rPr lang="en-US" sz="1700">
                <a:latin typeface="UTM Avo" panose="02040603050506020204" pitchFamily="18" charset="0"/>
                <a:cs typeface="Times New Roman" panose="02020603050405020304" pitchFamily="18" charset="0"/>
              </a:rPr>
              <a:t>Phim hoạt hình dành cho thiếu nhi. </a:t>
            </a:r>
            <a:endParaRPr lang="vi-VN" sz="17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F531947E-638F-4A34-AF88-93DD98EEBEA6}"/>
              </a:ext>
            </a:extLst>
          </p:cNvPr>
          <p:cNvSpPr/>
          <p:nvPr/>
        </p:nvSpPr>
        <p:spPr>
          <a:xfrm>
            <a:off x="1366581" y="2862881"/>
            <a:ext cx="7566447" cy="461665"/>
          </a:xfrm>
          <a:prstGeom prst="rect">
            <a:avLst/>
          </a:prstGeom>
        </p:spPr>
        <p:txBody>
          <a:bodyPr wrap="square" lIns="68580" tIns="34290" rIns="68580" bIns="34290">
            <a:spAutoFit/>
          </a:bodyPr>
          <a:lstStyle/>
          <a:p>
            <a:pPr defTabSz="257175">
              <a:lnSpc>
                <a:spcPct val="150000"/>
              </a:lnSpc>
            </a:pPr>
            <a:r>
              <a:rPr lang="en-US" sz="1700" b="1" dirty="0">
                <a:solidFill>
                  <a:srgbClr val="7FC354"/>
                </a:solidFill>
                <a:latin typeface="UTM Avo" panose="02040603050506020204" pitchFamily="18" charset="0"/>
                <a:cs typeface="Times New Roman" panose="02020603050405020304" pitchFamily="18" charset="0"/>
              </a:rPr>
              <a:t>C. </a:t>
            </a:r>
            <a:r>
              <a:rPr lang="en-US" sz="1700" dirty="0">
                <a:latin typeface="UTM Avo" panose="02040603050506020204" pitchFamily="18" charset="0"/>
                <a:cs typeface="Times New Roman" panose="02020603050405020304" pitchFamily="18" charset="0"/>
              </a:rPr>
              <a:t>Video </a:t>
            </a:r>
            <a:r>
              <a:rPr lang="en-US" sz="1700" dirty="0" err="1">
                <a:latin typeface="UTM Avo" panose="02040603050506020204" pitchFamily="18" charset="0"/>
                <a:cs typeface="Times New Roman" panose="02020603050405020304" pitchFamily="18" charset="0"/>
              </a:rPr>
              <a:t>giới</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thiệu</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các</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danh</a:t>
            </a:r>
            <a:r>
              <a:rPr lang="en-US" sz="1700" dirty="0">
                <a:latin typeface="UTM Avo" panose="02040603050506020204" pitchFamily="18" charset="0"/>
                <a:cs typeface="Times New Roman" panose="02020603050405020304" pitchFamily="18" charset="0"/>
              </a:rPr>
              <a:t> lam </a:t>
            </a:r>
            <a:r>
              <a:rPr lang="en-US" sz="1700" dirty="0" err="1">
                <a:latin typeface="UTM Avo" panose="02040603050506020204" pitchFamily="18" charset="0"/>
                <a:cs typeface="Times New Roman" panose="02020603050405020304" pitchFamily="18" charset="0"/>
              </a:rPr>
              <a:t>thắng</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cảnh</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điểm</a:t>
            </a:r>
            <a:r>
              <a:rPr lang="en-US" sz="1700" dirty="0">
                <a:latin typeface="UTM Avo" panose="02040603050506020204" pitchFamily="18" charset="0"/>
                <a:cs typeface="Times New Roman" panose="02020603050405020304" pitchFamily="18" charset="0"/>
              </a:rPr>
              <a:t> du </a:t>
            </a:r>
            <a:r>
              <a:rPr lang="en-US" sz="1700" dirty="0" err="1">
                <a:latin typeface="UTM Avo" panose="02040603050506020204" pitchFamily="18" charset="0"/>
                <a:cs typeface="Times New Roman" panose="02020603050405020304" pitchFamily="18" charset="0"/>
              </a:rPr>
              <a:t>lịch</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nổi</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tiếng</a:t>
            </a:r>
            <a:r>
              <a:rPr lang="en-US" sz="1700" dirty="0">
                <a:latin typeface="UTM Avo" panose="02040603050506020204" pitchFamily="18" charset="0"/>
                <a:cs typeface="Times New Roman" panose="02020603050405020304" pitchFamily="18" charset="0"/>
              </a:rPr>
              <a:t>. </a:t>
            </a:r>
            <a:endParaRPr lang="vi-VN" sz="17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FB3967A-9058-4772-9CA8-C01D349EB71C}"/>
              </a:ext>
            </a:extLst>
          </p:cNvPr>
          <p:cNvSpPr/>
          <p:nvPr/>
        </p:nvSpPr>
        <p:spPr>
          <a:xfrm>
            <a:off x="1382168" y="3324547"/>
            <a:ext cx="6191129" cy="461665"/>
          </a:xfrm>
          <a:prstGeom prst="rect">
            <a:avLst/>
          </a:prstGeom>
        </p:spPr>
        <p:txBody>
          <a:bodyPr wrap="square" lIns="68580" tIns="34290" rIns="68580" bIns="34290">
            <a:spAutoFit/>
          </a:bodyPr>
          <a:lstStyle/>
          <a:p>
            <a:pPr defTabSz="257175">
              <a:lnSpc>
                <a:spcPct val="150000"/>
              </a:lnSpc>
            </a:pPr>
            <a:r>
              <a:rPr lang="en-US" sz="1700" b="1" dirty="0">
                <a:solidFill>
                  <a:srgbClr val="7FC354"/>
                </a:solidFill>
                <a:latin typeface="UTM Avo" panose="02040603050506020204" pitchFamily="18" charset="0"/>
                <a:cs typeface="Times New Roman" panose="02020603050405020304" pitchFamily="18" charset="0"/>
              </a:rPr>
              <a:t>D. </a:t>
            </a:r>
            <a:r>
              <a:rPr lang="en-US" sz="1700" dirty="0" err="1">
                <a:latin typeface="UTM Avo" panose="02040603050506020204" pitchFamily="18" charset="0"/>
                <a:cs typeface="Times New Roman" panose="02020603050405020304" pitchFamily="18" charset="0"/>
              </a:rPr>
              <a:t>Cả</a:t>
            </a:r>
            <a:r>
              <a:rPr lang="en-US" sz="1700" dirty="0">
                <a:latin typeface="UTM Avo" panose="02040603050506020204" pitchFamily="18" charset="0"/>
                <a:cs typeface="Times New Roman" panose="02020603050405020304" pitchFamily="18" charset="0"/>
              </a:rPr>
              <a:t> A, B </a:t>
            </a:r>
            <a:r>
              <a:rPr lang="en-US" sz="1700" dirty="0" err="1">
                <a:latin typeface="UTM Avo" panose="02040603050506020204" pitchFamily="18" charset="0"/>
                <a:cs typeface="Times New Roman" panose="02020603050405020304" pitchFamily="18" charset="0"/>
              </a:rPr>
              <a:t>và</a:t>
            </a:r>
            <a:r>
              <a:rPr lang="en-US" sz="1700" dirty="0">
                <a:latin typeface="UTM Avo" panose="02040603050506020204" pitchFamily="18" charset="0"/>
                <a:cs typeface="Times New Roman" panose="02020603050405020304" pitchFamily="18" charset="0"/>
              </a:rPr>
              <a:t> C. </a:t>
            </a:r>
            <a:endParaRPr lang="vi-VN" sz="1700" dirty="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 xmlns:a16="http://schemas.microsoft.com/office/drawing/2014/main" id="{D1D7AE82-D16D-46FB-BBEE-678A24EC1572}"/>
              </a:ext>
            </a:extLst>
          </p:cNvPr>
          <p:cNvSpPr/>
          <p:nvPr/>
        </p:nvSpPr>
        <p:spPr>
          <a:xfrm>
            <a:off x="1366581" y="3391758"/>
            <a:ext cx="332706" cy="33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a:p>
        </p:txBody>
      </p:sp>
      <p:sp>
        <p:nvSpPr>
          <p:cNvPr id="12" name="TextBox 11"/>
          <p:cNvSpPr txBox="1"/>
          <p:nvPr/>
        </p:nvSpPr>
        <p:spPr>
          <a:xfrm>
            <a:off x="1014042" y="67993"/>
            <a:ext cx="7490380"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sáu</a:t>
            </a:r>
            <a:r>
              <a:rPr lang="en-US" sz="2800" dirty="0" smtClean="0"/>
              <a:t> </a:t>
            </a:r>
            <a:r>
              <a:rPr lang="en-US" sz="2800" dirty="0" err="1" smtClean="0"/>
              <a:t>ngày</a:t>
            </a:r>
            <a:r>
              <a:rPr lang="en-US" sz="2800" dirty="0" smtClean="0"/>
              <a:t> 25 </a:t>
            </a:r>
            <a:r>
              <a:rPr lang="en-US" sz="2800" dirty="0" err="1" smtClean="0"/>
              <a:t>tháng</a:t>
            </a:r>
            <a:r>
              <a:rPr lang="en-US" sz="2800" dirty="0" smtClean="0"/>
              <a:t> 11 </a:t>
            </a:r>
            <a:r>
              <a:rPr lang="en-US" sz="2800" dirty="0" err="1" smtClean="0"/>
              <a:t>năm</a:t>
            </a:r>
            <a:r>
              <a:rPr lang="en-US" sz="2800" dirty="0" smtClean="0"/>
              <a:t> 2022</a:t>
            </a:r>
            <a:endParaRPr lang="en-US" sz="2800" dirty="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460894" y="219717"/>
            <a:ext cx="6158360" cy="553998"/>
          </a:xfrm>
          <a:prstGeom prst="rect">
            <a:avLst/>
          </a:prstGeom>
        </p:spPr>
        <p:txBody>
          <a:bodyPr wrap="square" lIns="68580" tIns="34290" rIns="68580" bIns="34290">
            <a:spAutoFit/>
          </a:bodyPr>
          <a:lstStyle/>
          <a:p>
            <a:pPr defTabSz="257175">
              <a:lnSpc>
                <a:spcPct val="150000"/>
              </a:lnSpc>
            </a:pPr>
            <a:r>
              <a:rPr lang="en-US" sz="2100" b="1">
                <a:solidFill>
                  <a:srgbClr val="F03C69"/>
                </a:solidFill>
                <a:latin typeface="SVN-SAF" panose="02040603050506020204" pitchFamily="18" charset="0"/>
                <a:cs typeface="Times New Roman" panose="02020603050405020304" pitchFamily="18" charset="0"/>
              </a:rPr>
              <a:t>2. </a:t>
            </a:r>
            <a:r>
              <a:rPr lang="vi-VN" sz="2100" b="1">
                <a:solidFill>
                  <a:srgbClr val="F03C69"/>
                </a:solidFill>
                <a:latin typeface="SVN-SAF" panose="02040603050506020204" pitchFamily="18" charset="0"/>
                <a:cs typeface="Times New Roman" panose="02020603050405020304" pitchFamily="18" charset="0"/>
              </a:rPr>
              <a:t>KHÁM PHÁ THÔNG TIN TRÊN INTERNET</a:t>
            </a:r>
            <a:endParaRPr lang="vi-VN" sz="21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453100" y="726541"/>
            <a:ext cx="8222210" cy="4023472"/>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69441"/>
            </a:xfrm>
            <a:prstGeom prst="rect">
              <a:avLst/>
            </a:prstGeom>
          </p:spPr>
          <p:txBody>
            <a:bodyPr wrap="square">
              <a:spAutoFit/>
            </a:bodyPr>
            <a:lstStyle/>
            <a:p>
              <a:pPr defTabSz="257175">
                <a:lnSpc>
                  <a:spcPct val="150000"/>
                </a:lnSpc>
              </a:pPr>
              <a:r>
                <a:rPr lang="vi-VN" sz="21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0" y="1807237"/>
              <a:ext cx="10506270" cy="1508105"/>
            </a:xfrm>
            <a:prstGeom prst="rect">
              <a:avLst/>
            </a:prstGeom>
          </p:spPr>
          <p:txBody>
            <a:bodyPr wrap="square">
              <a:spAutoFit/>
            </a:bodyPr>
            <a:lstStyle/>
            <a:p>
              <a:pPr algn="just" defTabSz="257175">
                <a:lnSpc>
                  <a:spcPct val="150000"/>
                </a:lnSpc>
              </a:pPr>
              <a:r>
                <a:rPr lang="vi-VN" sz="15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1500">
                  <a:latin typeface="UTM Avo" panose="02040603050506020204" pitchFamily="18" charset="0"/>
                  <a:cs typeface="Times New Roman" panose="02020603050405020304" pitchFamily="18" charset="0"/>
                </a:rPr>
                <a:t>c</a:t>
              </a:r>
              <a:r>
                <a:rPr lang="vi-VN" sz="15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902152"/>
              <a:chOff x="522612" y="900102"/>
              <a:chExt cx="2898644" cy="902152"/>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706671"/>
                <a:chOff x="5906375" y="1404722"/>
                <a:chExt cx="2372989" cy="706671"/>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646331"/>
                </a:xfrm>
                <a:prstGeom prst="rect">
                  <a:avLst/>
                </a:prstGeom>
              </p:spPr>
              <p:txBody>
                <a:bodyPr wrap="square">
                  <a:spAutoFit/>
                </a:bodyPr>
                <a:lstStyle/>
                <a:p>
                  <a:pPr algn="ctr" defTabSz="257175">
                    <a:lnSpc>
                      <a:spcPct val="150000"/>
                    </a:lnSpc>
                  </a:pPr>
                  <a:r>
                    <a:rPr lang="en-US" sz="1700" b="1">
                      <a:solidFill>
                        <a:schemeClr val="bg1"/>
                      </a:solidFill>
                      <a:latin typeface="UTM Bienvenue" panose="02040603050506020204" pitchFamily="18" charset="0"/>
                      <a:cs typeface="Times New Roman" panose="02020603050405020304" pitchFamily="18" charset="0"/>
                    </a:rPr>
                    <a:t>HOẠT ĐỘNG </a:t>
                  </a:r>
                  <a:endParaRPr lang="vi-VN" sz="17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5" cy="769441"/>
              </a:xfrm>
              <a:prstGeom prst="rect">
                <a:avLst/>
              </a:prstGeom>
            </p:spPr>
            <p:txBody>
              <a:bodyPr wrap="square">
                <a:spAutoFit/>
              </a:bodyPr>
              <a:lstStyle/>
              <a:p>
                <a:pPr algn="ctr" defTabSz="257175">
                  <a:lnSpc>
                    <a:spcPct val="150000"/>
                  </a:lnSpc>
                </a:pPr>
                <a:r>
                  <a:rPr lang="en-US" sz="2100" b="1">
                    <a:solidFill>
                      <a:schemeClr val="bg1"/>
                    </a:solidFill>
                    <a:latin typeface="UTM HelvetIns" panose="02040603050506020204" pitchFamily="18" charset="0"/>
                    <a:cs typeface="Times New Roman" panose="02020603050405020304" pitchFamily="18" charset="0"/>
                  </a:rPr>
                  <a:t>1</a:t>
                </a:r>
                <a:endParaRPr lang="vi-VN" sz="21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 xmlns:a16="http://schemas.microsoft.com/office/drawing/2014/main" id="{5355AECD-C797-48F0-9DCA-FAA47569C464}"/>
              </a:ext>
            </a:extLst>
          </p:cNvPr>
          <p:cNvPicPr>
            <a:picLocks noChangeAspect="1"/>
          </p:cNvPicPr>
          <p:nvPr/>
        </p:nvPicPr>
        <p:blipFill>
          <a:blip r:embed="rId6"/>
          <a:stretch>
            <a:fillRect/>
          </a:stretch>
        </p:blipFill>
        <p:spPr>
          <a:xfrm>
            <a:off x="4066450" y="2317282"/>
            <a:ext cx="3484724" cy="2001524"/>
          </a:xfrm>
          <a:prstGeom prst="rect">
            <a:avLst/>
          </a:prstGeom>
        </p:spPr>
      </p:pic>
      <p:sp>
        <p:nvSpPr>
          <p:cNvPr id="28" name="Rectangle 27">
            <a:extLst>
              <a:ext uri="{FF2B5EF4-FFF2-40B4-BE49-F238E27FC236}">
                <a16:creationId xmlns="" xmlns:a16="http://schemas.microsoft.com/office/drawing/2014/main" id="{F9043955-7485-4B13-BCB9-263E99A71D5A}"/>
              </a:ext>
            </a:extLst>
          </p:cNvPr>
          <p:cNvSpPr/>
          <p:nvPr/>
        </p:nvSpPr>
        <p:spPr>
          <a:xfrm>
            <a:off x="3355620" y="4325959"/>
            <a:ext cx="4682251" cy="415498"/>
          </a:xfrm>
          <a:prstGeom prst="rect">
            <a:avLst/>
          </a:prstGeom>
        </p:spPr>
        <p:txBody>
          <a:bodyPr wrap="square" lIns="68580" tIns="34290" rIns="68580" bIns="34290">
            <a:spAutoFit/>
          </a:bodyPr>
          <a:lstStyle/>
          <a:p>
            <a:pPr algn="ctr" defTabSz="257175">
              <a:lnSpc>
                <a:spcPct val="150000"/>
              </a:lnSpc>
            </a:pPr>
            <a:r>
              <a:rPr lang="en-US" sz="1500" b="1">
                <a:latin typeface="UTM Avo" panose="02040603050506020204" pitchFamily="18" charset="0"/>
                <a:cs typeface="Times New Roman" panose="02020603050405020304" pitchFamily="18" charset="0"/>
              </a:rPr>
              <a:t>Hình 38. </a:t>
            </a:r>
            <a:r>
              <a:rPr lang="en-US" sz="15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43D504-AD7E-423B-96C7-B063E4EDED21}"/>
              </a:ext>
            </a:extLst>
          </p:cNvPr>
          <p:cNvSpPr/>
          <p:nvPr/>
        </p:nvSpPr>
        <p:spPr>
          <a:xfrm>
            <a:off x="558155" y="554418"/>
            <a:ext cx="8279325" cy="761747"/>
          </a:xfrm>
          <a:prstGeom prst="rect">
            <a:avLst/>
          </a:prstGeom>
        </p:spPr>
        <p:txBody>
          <a:bodyPr wrap="square" lIns="68580" tIns="34290" rIns="68580" bIns="34290">
            <a:spAutoFit/>
          </a:bodyPr>
          <a:lstStyle/>
          <a:p>
            <a:pPr algn="just" defTabSz="257175">
              <a:lnSpc>
                <a:spcPct val="150000"/>
              </a:lnSpc>
            </a:pP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 xmlns:a16="http://schemas.microsoft.com/office/drawing/2014/main" id="{F007AC94-CF22-403C-838F-FACC5CA01456}"/>
              </a:ext>
            </a:extLst>
          </p:cNvPr>
          <p:cNvPicPr>
            <a:picLocks noChangeAspect="1"/>
          </p:cNvPicPr>
          <p:nvPr/>
        </p:nvPicPr>
        <p:blipFill>
          <a:blip r:embed="rId2"/>
          <a:stretch>
            <a:fillRect/>
          </a:stretch>
        </p:blipFill>
        <p:spPr>
          <a:xfrm>
            <a:off x="304737" y="508666"/>
            <a:ext cx="550885" cy="489959"/>
          </a:xfrm>
          <a:prstGeom prst="rect">
            <a:avLst/>
          </a:prstGeom>
        </p:spPr>
      </p:pic>
      <p:grpSp>
        <p:nvGrpSpPr>
          <p:cNvPr id="5" name="Group 4">
            <a:extLst>
              <a:ext uri="{FF2B5EF4-FFF2-40B4-BE49-F238E27FC236}">
                <a16:creationId xmlns="" xmlns:a16="http://schemas.microsoft.com/office/drawing/2014/main" id="{49FB5D05-AF62-4FFF-B396-261938B58083}"/>
              </a:ext>
            </a:extLst>
          </p:cNvPr>
          <p:cNvGrpSpPr/>
          <p:nvPr/>
        </p:nvGrpSpPr>
        <p:grpSpPr>
          <a:xfrm>
            <a:off x="1252769" y="1312911"/>
            <a:ext cx="6601695" cy="1223813"/>
            <a:chOff x="176038" y="533052"/>
            <a:chExt cx="8802259" cy="1631750"/>
          </a:xfrm>
        </p:grpSpPr>
        <p:grpSp>
          <p:nvGrpSpPr>
            <p:cNvPr id="6" name="Group 5">
              <a:extLst>
                <a:ext uri="{FF2B5EF4-FFF2-40B4-BE49-F238E27FC236}">
                  <a16:creationId xmlns=""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 xmlns:a16="http://schemas.microsoft.com/office/drawing/2014/main" id="{25BCF052-873E-4B09-B278-B6C8D3A0301C}"/>
                </a:ext>
              </a:extLst>
            </p:cNvPr>
            <p:cNvSpPr/>
            <p:nvPr/>
          </p:nvSpPr>
          <p:spPr>
            <a:xfrm>
              <a:off x="176039" y="975050"/>
              <a:ext cx="8802258" cy="1064906"/>
            </a:xfrm>
            <a:prstGeom prst="rect">
              <a:avLst/>
            </a:prstGeom>
          </p:spPr>
          <p:txBody>
            <a:bodyPr wrap="square">
              <a:spAutoFit/>
            </a:bodyPr>
            <a:lstStyle/>
            <a:p>
              <a:pPr algn="ctr" defTabSz="257175">
                <a:lnSpc>
                  <a:spcPct val="135000"/>
                </a:lnSpc>
              </a:pPr>
              <a:r>
                <a:rPr lang="vi-VN" sz="1700" b="1" dirty="0">
                  <a:solidFill>
                    <a:srgbClr val="F03C69"/>
                  </a:solidFill>
                  <a:latin typeface="UTM Avo" panose="02040603050506020204" pitchFamily="18" charset="0"/>
                  <a:cs typeface="Times New Roman" panose="02020603050405020304" pitchFamily="18" charset="0"/>
                </a:rPr>
                <a:t> Internet là kho thông tin khổng lồ. </a:t>
              </a:r>
              <a:endParaRPr lang="en-US" sz="1700" b="1" dirty="0">
                <a:solidFill>
                  <a:srgbClr val="F03C69"/>
                </a:solidFill>
                <a:latin typeface="UTM Avo" panose="02040603050506020204" pitchFamily="18" charset="0"/>
                <a:cs typeface="Times New Roman" panose="02020603050405020304" pitchFamily="18" charset="0"/>
              </a:endParaRPr>
            </a:p>
            <a:p>
              <a:pPr algn="ctr" defTabSz="257175">
                <a:lnSpc>
                  <a:spcPct val="135000"/>
                </a:lnSpc>
              </a:pPr>
              <a:r>
                <a:rPr lang="vi-VN" sz="1700" b="1" dirty="0">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 xmlns:a16="http://schemas.microsoft.com/office/drawing/2014/main" id="{810B64AB-0B5B-480C-971D-375685FBA22F}"/>
              </a:ext>
            </a:extLst>
          </p:cNvPr>
          <p:cNvPicPr>
            <a:picLocks noChangeAspect="1"/>
          </p:cNvPicPr>
          <p:nvPr/>
        </p:nvPicPr>
        <p:blipFill>
          <a:blip r:embed="rId4"/>
          <a:stretch>
            <a:fillRect/>
          </a:stretch>
        </p:blipFill>
        <p:spPr>
          <a:xfrm>
            <a:off x="5493773" y="2658302"/>
            <a:ext cx="3067664" cy="1913267"/>
          </a:xfrm>
          <a:prstGeom prst="rect">
            <a:avLst/>
          </a:prstGeom>
        </p:spPr>
      </p:pic>
      <p:pic>
        <p:nvPicPr>
          <p:cNvPr id="13" name="Picture 12">
            <a:extLst>
              <a:ext uri="{FF2B5EF4-FFF2-40B4-BE49-F238E27FC236}">
                <a16:creationId xmlns="" xmlns:a16="http://schemas.microsoft.com/office/drawing/2014/main" id="{4A398E04-0178-4120-88DE-48653A84F7E6}"/>
              </a:ext>
            </a:extLst>
          </p:cNvPr>
          <p:cNvPicPr>
            <a:picLocks noChangeAspect="1"/>
          </p:cNvPicPr>
          <p:nvPr/>
        </p:nvPicPr>
        <p:blipFill>
          <a:blip r:embed="rId5"/>
          <a:stretch>
            <a:fillRect/>
          </a:stretch>
        </p:blipFill>
        <p:spPr>
          <a:xfrm>
            <a:off x="296578" y="2662619"/>
            <a:ext cx="559044" cy="550377"/>
          </a:xfrm>
          <a:prstGeom prst="rect">
            <a:avLst/>
          </a:prstGeom>
        </p:spPr>
      </p:pic>
      <p:sp>
        <p:nvSpPr>
          <p:cNvPr id="14" name="Rectangle 13">
            <a:extLst>
              <a:ext uri="{FF2B5EF4-FFF2-40B4-BE49-F238E27FC236}">
                <a16:creationId xmlns="" xmlns:a16="http://schemas.microsoft.com/office/drawing/2014/main" id="{5E487462-4C5F-4D86-B7C3-89A7527A004B}"/>
              </a:ext>
            </a:extLst>
          </p:cNvPr>
          <p:cNvSpPr/>
          <p:nvPr/>
        </p:nvSpPr>
        <p:spPr>
          <a:xfrm>
            <a:off x="855621" y="2781511"/>
            <a:ext cx="4257891" cy="1877437"/>
          </a:xfrm>
          <a:prstGeom prst="rect">
            <a:avLst/>
          </a:prstGeom>
        </p:spPr>
        <p:txBody>
          <a:bodyPr wrap="square" lIns="68580" tIns="34290" rIns="68580" bIns="34290">
            <a:spAutoFit/>
          </a:bodyPr>
          <a:lstStyle/>
          <a:p>
            <a:pPr algn="just" defTabSz="257175">
              <a:lnSpc>
                <a:spcPct val="150000"/>
              </a:lnSpc>
            </a:pPr>
            <a:r>
              <a:rPr lang="vi-VN" sz="15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1500">
              <a:latin typeface="UTM Avo" panose="02040603050506020204" pitchFamily="18" charset="0"/>
              <a:cs typeface="Times New Roman" panose="02020603050405020304" pitchFamily="18" charset="0"/>
            </a:endParaRPr>
          </a:p>
          <a:p>
            <a:pPr algn="just" defTabSz="257175">
              <a:lnSpc>
                <a:spcPct val="150000"/>
              </a:lnSpc>
              <a:spcBef>
                <a:spcPts val="600"/>
              </a:spcBef>
            </a:pPr>
            <a:r>
              <a:rPr lang="vi-VN" sz="1500">
                <a:latin typeface="UTM Avo" panose="02040603050506020204" pitchFamily="18" charset="0"/>
                <a:cs typeface="Times New Roman" panose="02020603050405020304" pitchFamily="18" charset="0"/>
              </a:rPr>
              <a:t>Em hãy quan sát và cho biết: Ngày thứ</a:t>
            </a: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 xmlns:a16="http://schemas.microsoft.com/office/drawing/2014/main" id="{BB4FC036-18F1-4F36-9129-2B20616139F1}"/>
              </a:ext>
            </a:extLst>
          </p:cNvPr>
          <p:cNvSpPr/>
          <p:nvPr/>
        </p:nvSpPr>
        <p:spPr>
          <a:xfrm>
            <a:off x="5777861" y="4565384"/>
            <a:ext cx="2499490" cy="415498"/>
          </a:xfrm>
          <a:prstGeom prst="rect">
            <a:avLst/>
          </a:prstGeom>
        </p:spPr>
        <p:txBody>
          <a:bodyPr wrap="square" lIns="68580" tIns="34290" rIns="68580" bIns="34290">
            <a:spAutoFit/>
          </a:bodyPr>
          <a:lstStyle/>
          <a:p>
            <a:pPr algn="ctr" defTabSz="257175">
              <a:lnSpc>
                <a:spcPct val="150000"/>
              </a:lnSpc>
            </a:pPr>
            <a:r>
              <a:rPr lang="en-US" sz="1500" b="1">
                <a:latin typeface="UTM Avo" panose="02040603050506020204" pitchFamily="18" charset="0"/>
                <a:cs typeface="Times New Roman" panose="02020603050405020304" pitchFamily="18" charset="0"/>
              </a:rPr>
              <a:t>Hình 39. </a:t>
            </a:r>
            <a:r>
              <a:rPr lang="en-US" sz="15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460894" y="219717"/>
            <a:ext cx="6158360" cy="553998"/>
          </a:xfrm>
          <a:prstGeom prst="rect">
            <a:avLst/>
          </a:prstGeom>
        </p:spPr>
        <p:txBody>
          <a:bodyPr wrap="square" lIns="68580" tIns="34290" rIns="68580" bIns="34290">
            <a:spAutoFit/>
          </a:bodyPr>
          <a:lstStyle/>
          <a:p>
            <a:pPr defTabSz="257175">
              <a:lnSpc>
                <a:spcPct val="150000"/>
              </a:lnSpc>
            </a:pPr>
            <a:r>
              <a:rPr lang="en-US" sz="2100" b="1" dirty="0">
                <a:solidFill>
                  <a:srgbClr val="F03C69"/>
                </a:solidFill>
                <a:latin typeface="SVN-SAF" panose="02040603050506020204" pitchFamily="18" charset="0"/>
                <a:cs typeface="Times New Roman" panose="02020603050405020304" pitchFamily="18" charset="0"/>
              </a:rPr>
              <a:t>3. </a:t>
            </a:r>
            <a:r>
              <a:rPr lang="vi-VN" sz="2100" b="1" dirty="0">
                <a:solidFill>
                  <a:srgbClr val="F03C69"/>
                </a:solidFill>
                <a:latin typeface="SVN-SAF" panose="02040603050506020204" pitchFamily="18" charset="0"/>
                <a:cs typeface="Times New Roman" panose="02020603050405020304" pitchFamily="18" charset="0"/>
              </a:rPr>
              <a:t>THÔNG TIN </a:t>
            </a:r>
            <a:r>
              <a:rPr lang="en-US" sz="2100" b="1" dirty="0">
                <a:solidFill>
                  <a:srgbClr val="F03C69"/>
                </a:solidFill>
                <a:latin typeface="SVN-SAF" panose="02040603050506020204" pitchFamily="18" charset="0"/>
                <a:cs typeface="Times New Roman" panose="02020603050405020304" pitchFamily="18" charset="0"/>
              </a:rPr>
              <a:t>PHÙ HỢP </a:t>
            </a:r>
            <a:r>
              <a:rPr lang="vi-VN" sz="2100" b="1" dirty="0">
                <a:solidFill>
                  <a:srgbClr val="F03C69"/>
                </a:solidFill>
                <a:latin typeface="SVN-SAF" panose="02040603050506020204" pitchFamily="18" charset="0"/>
                <a:cs typeface="Times New Roman" panose="02020603050405020304" pitchFamily="18" charset="0"/>
              </a:rPr>
              <a:t>TRÊN </a:t>
            </a:r>
            <a:r>
              <a:rPr lang="vi-VN" sz="2100" b="1" dirty="0" smtClean="0">
                <a:solidFill>
                  <a:srgbClr val="F03C69"/>
                </a:solidFill>
                <a:latin typeface="SVN-SAF" panose="02040603050506020204" pitchFamily="18" charset="0"/>
                <a:cs typeface="Times New Roman" panose="02020603050405020304" pitchFamily="18" charset="0"/>
              </a:rPr>
              <a:t>INTERNET</a:t>
            </a:r>
            <a:r>
              <a:rPr lang="en-US" sz="2100" b="1" dirty="0" smtClean="0">
                <a:solidFill>
                  <a:srgbClr val="F03C69"/>
                </a:solidFill>
                <a:latin typeface="SVN-SAF" panose="02040603050506020204" pitchFamily="18" charset="0"/>
                <a:cs typeface="Times New Roman" panose="02020603050405020304" pitchFamily="18" charset="0"/>
              </a:rPr>
              <a:t> (t2)</a:t>
            </a:r>
            <a:endParaRPr lang="vi-VN" sz="2100" b="1" dirty="0">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453100" y="726541"/>
            <a:ext cx="8222210" cy="4023472"/>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69441"/>
            </a:xfrm>
            <a:prstGeom prst="rect">
              <a:avLst/>
            </a:prstGeom>
          </p:spPr>
          <p:txBody>
            <a:bodyPr wrap="square">
              <a:spAutoFit/>
            </a:bodyPr>
            <a:lstStyle/>
            <a:p>
              <a:pPr defTabSz="257175">
                <a:lnSpc>
                  <a:spcPct val="150000"/>
                </a:lnSpc>
              </a:pPr>
              <a:r>
                <a:rPr lang="vi-VN" sz="21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74770" y="1803019"/>
              <a:ext cx="10437844" cy="984885"/>
            </a:xfrm>
            <a:prstGeom prst="rect">
              <a:avLst/>
            </a:prstGeom>
          </p:spPr>
          <p:txBody>
            <a:bodyPr wrap="square">
              <a:spAutoFit/>
            </a:bodyPr>
            <a:lstStyle/>
            <a:p>
              <a:pPr algn="just" defTabSz="257175">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902152"/>
              <a:chOff x="522612" y="900102"/>
              <a:chExt cx="2898644" cy="902152"/>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706671"/>
                <a:chOff x="5906375" y="1404722"/>
                <a:chExt cx="2372989" cy="706671"/>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646331"/>
                </a:xfrm>
                <a:prstGeom prst="rect">
                  <a:avLst/>
                </a:prstGeom>
              </p:spPr>
              <p:txBody>
                <a:bodyPr wrap="square">
                  <a:spAutoFit/>
                </a:bodyPr>
                <a:lstStyle/>
                <a:p>
                  <a:pPr algn="ctr" defTabSz="257175">
                    <a:lnSpc>
                      <a:spcPct val="150000"/>
                    </a:lnSpc>
                  </a:pPr>
                  <a:r>
                    <a:rPr lang="en-US" sz="1700" b="1">
                      <a:solidFill>
                        <a:schemeClr val="bg1"/>
                      </a:solidFill>
                      <a:latin typeface="UTM Bienvenue" panose="02040603050506020204" pitchFamily="18" charset="0"/>
                      <a:cs typeface="Times New Roman" panose="02020603050405020304" pitchFamily="18" charset="0"/>
                    </a:rPr>
                    <a:t>HOẠT ĐỘNG </a:t>
                  </a:r>
                  <a:endParaRPr lang="vi-VN" sz="17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5" cy="769441"/>
              </a:xfrm>
              <a:prstGeom prst="rect">
                <a:avLst/>
              </a:prstGeom>
            </p:spPr>
            <p:txBody>
              <a:bodyPr wrap="square">
                <a:spAutoFit/>
              </a:bodyPr>
              <a:lstStyle/>
              <a:p>
                <a:pPr algn="ctr" defTabSz="257175">
                  <a:lnSpc>
                    <a:spcPct val="150000"/>
                  </a:lnSpc>
                </a:pPr>
                <a:r>
                  <a:rPr lang="en-US" sz="2100" b="1">
                    <a:solidFill>
                      <a:schemeClr val="bg1"/>
                    </a:solidFill>
                    <a:latin typeface="UTM HelvetIns" panose="02040603050506020204" pitchFamily="18" charset="0"/>
                    <a:cs typeface="Times New Roman" panose="02020603050405020304" pitchFamily="18" charset="0"/>
                  </a:rPr>
                  <a:t>1</a:t>
                </a:r>
                <a:endParaRPr lang="vi-VN" sz="21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 xmlns:a16="http://schemas.microsoft.com/office/drawing/2014/main" id="{D8A6B8DE-CF22-4C37-890F-E1BDCBB097A5}"/>
              </a:ext>
            </a:extLst>
          </p:cNvPr>
          <p:cNvPicPr>
            <a:picLocks noChangeAspect="1"/>
          </p:cNvPicPr>
          <p:nvPr/>
        </p:nvPicPr>
        <p:blipFill>
          <a:blip r:embed="rId6"/>
          <a:stretch>
            <a:fillRect/>
          </a:stretch>
        </p:blipFill>
        <p:spPr>
          <a:xfrm>
            <a:off x="5723023" y="1934632"/>
            <a:ext cx="2755373" cy="2620064"/>
          </a:xfrm>
          <a:prstGeom prst="rect">
            <a:avLst/>
          </a:prstGeom>
        </p:spPr>
      </p:pic>
      <p:sp>
        <p:nvSpPr>
          <p:cNvPr id="25" name="Rectangle 24">
            <a:extLst>
              <a:ext uri="{FF2B5EF4-FFF2-40B4-BE49-F238E27FC236}">
                <a16:creationId xmlns="" xmlns:a16="http://schemas.microsoft.com/office/drawing/2014/main" id="{61F68BA7-9A6A-4438-941F-641740ECF715}"/>
              </a:ext>
            </a:extLst>
          </p:cNvPr>
          <p:cNvSpPr/>
          <p:nvPr/>
        </p:nvSpPr>
        <p:spPr>
          <a:xfrm>
            <a:off x="650013" y="2107411"/>
            <a:ext cx="4878707" cy="2654573"/>
          </a:xfrm>
          <a:prstGeom prst="rect">
            <a:avLst/>
          </a:prstGeom>
        </p:spPr>
        <p:txBody>
          <a:bodyPr wrap="square" lIns="68580" tIns="34290" rIns="68580" bIns="34290">
            <a:spAutoFit/>
          </a:bodyPr>
          <a:lstStyle/>
          <a:p>
            <a:pPr algn="just" defTabSz="257175">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257175">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257175">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257175">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43D504-AD7E-423B-96C7-B063E4EDED21}"/>
              </a:ext>
            </a:extLst>
          </p:cNvPr>
          <p:cNvSpPr/>
          <p:nvPr/>
        </p:nvSpPr>
        <p:spPr>
          <a:xfrm>
            <a:off x="636974" y="468026"/>
            <a:ext cx="8026658" cy="1627369"/>
          </a:xfrm>
          <a:prstGeom prst="rect">
            <a:avLst/>
          </a:prstGeom>
        </p:spPr>
        <p:txBody>
          <a:bodyPr wrap="square" lIns="68580" tIns="34290" rIns="68580" bIns="34290">
            <a:spAutoFit/>
          </a:bodyPr>
          <a:lstStyle/>
          <a:p>
            <a:pPr algn="just" defTabSz="257175">
              <a:lnSpc>
                <a:spcPct val="135000"/>
              </a:lnSpc>
            </a:pP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1500">
                <a:latin typeface="UTM Avo" panose="02040603050506020204" pitchFamily="18" charset="0"/>
                <a:cs typeface="Times New Roman" panose="02020603050405020304" pitchFamily="18" charset="0"/>
              </a:rPr>
              <a:t> c</a:t>
            </a:r>
            <a:r>
              <a:rPr lang="vi-VN" sz="15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 xmlns:a16="http://schemas.microsoft.com/office/drawing/2014/main" id="{F007AC94-CF22-403C-838F-FACC5CA01456}"/>
              </a:ext>
            </a:extLst>
          </p:cNvPr>
          <p:cNvPicPr>
            <a:picLocks noChangeAspect="1"/>
          </p:cNvPicPr>
          <p:nvPr/>
        </p:nvPicPr>
        <p:blipFill>
          <a:blip r:embed="rId2"/>
          <a:stretch>
            <a:fillRect/>
          </a:stretch>
        </p:blipFill>
        <p:spPr>
          <a:xfrm>
            <a:off x="351618" y="344805"/>
            <a:ext cx="550885" cy="489959"/>
          </a:xfrm>
          <a:prstGeom prst="rect">
            <a:avLst/>
          </a:prstGeom>
        </p:spPr>
      </p:pic>
      <p:grpSp>
        <p:nvGrpSpPr>
          <p:cNvPr id="5" name="Group 4">
            <a:extLst>
              <a:ext uri="{FF2B5EF4-FFF2-40B4-BE49-F238E27FC236}">
                <a16:creationId xmlns="" xmlns:a16="http://schemas.microsoft.com/office/drawing/2014/main" id="{49FB5D05-AF62-4FFF-B396-261938B58083}"/>
              </a:ext>
            </a:extLst>
          </p:cNvPr>
          <p:cNvGrpSpPr/>
          <p:nvPr/>
        </p:nvGrpSpPr>
        <p:grpSpPr>
          <a:xfrm>
            <a:off x="1322463" y="2063440"/>
            <a:ext cx="6499074" cy="1223813"/>
            <a:chOff x="176038" y="533052"/>
            <a:chExt cx="8665432" cy="1631750"/>
          </a:xfrm>
        </p:grpSpPr>
        <p:grpSp>
          <p:nvGrpSpPr>
            <p:cNvPr id="6" name="Group 5">
              <a:extLst>
                <a:ext uri="{FF2B5EF4-FFF2-40B4-BE49-F238E27FC236}">
                  <a16:creationId xmlns=""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 xmlns:a16="http://schemas.microsoft.com/office/drawing/2014/main" id="{25BCF052-873E-4B09-B278-B6C8D3A0301C}"/>
                </a:ext>
              </a:extLst>
            </p:cNvPr>
            <p:cNvSpPr/>
            <p:nvPr/>
          </p:nvSpPr>
          <p:spPr>
            <a:xfrm>
              <a:off x="771341" y="1014378"/>
              <a:ext cx="7777336" cy="1064906"/>
            </a:xfrm>
            <a:prstGeom prst="rect">
              <a:avLst/>
            </a:prstGeom>
          </p:spPr>
          <p:txBody>
            <a:bodyPr wrap="square">
              <a:spAutoFit/>
            </a:bodyPr>
            <a:lstStyle/>
            <a:p>
              <a:pPr algn="ctr" defTabSz="257175">
                <a:lnSpc>
                  <a:spcPct val="135000"/>
                </a:lnSpc>
              </a:pPr>
              <a:r>
                <a:rPr lang="vi-VN" sz="17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257175">
                <a:lnSpc>
                  <a:spcPct val="135000"/>
                </a:lnSpc>
              </a:pPr>
              <a:r>
                <a:rPr lang="vi-VN" sz="17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 xmlns:a16="http://schemas.microsoft.com/office/drawing/2014/main" id="{EE3F0B0A-4877-4919-8B96-0147A3472F89}"/>
              </a:ext>
            </a:extLst>
          </p:cNvPr>
          <p:cNvPicPr>
            <a:picLocks noChangeAspect="1"/>
          </p:cNvPicPr>
          <p:nvPr/>
        </p:nvPicPr>
        <p:blipFill>
          <a:blip r:embed="rId4"/>
          <a:stretch>
            <a:fillRect/>
          </a:stretch>
        </p:blipFill>
        <p:spPr>
          <a:xfrm>
            <a:off x="389246" y="3274231"/>
            <a:ext cx="559044" cy="550377"/>
          </a:xfrm>
          <a:prstGeom prst="rect">
            <a:avLst/>
          </a:prstGeom>
        </p:spPr>
      </p:pic>
      <p:sp>
        <p:nvSpPr>
          <p:cNvPr id="17" name="Rectangle 16">
            <a:extLst>
              <a:ext uri="{FF2B5EF4-FFF2-40B4-BE49-F238E27FC236}">
                <a16:creationId xmlns="" xmlns:a16="http://schemas.microsoft.com/office/drawing/2014/main" id="{6B1FE36F-9FDA-4844-8146-E2177F9FF6F1}"/>
              </a:ext>
            </a:extLst>
          </p:cNvPr>
          <p:cNvSpPr/>
          <p:nvPr/>
        </p:nvSpPr>
        <p:spPr>
          <a:xfrm>
            <a:off x="1078829" y="3366172"/>
            <a:ext cx="6986343" cy="415498"/>
          </a:xfrm>
          <a:prstGeom prst="rect">
            <a:avLst/>
          </a:prstGeom>
        </p:spPr>
        <p:txBody>
          <a:bodyPr wrap="square" lIns="68580" tIns="34290" rIns="68580" bIns="34290">
            <a:spAutoFit/>
          </a:bodyPr>
          <a:lstStyle/>
          <a:p>
            <a:pPr algn="just" defTabSz="257175">
              <a:lnSpc>
                <a:spcPct val="150000"/>
              </a:lnSpc>
            </a:pPr>
            <a:r>
              <a:rPr lang="vi-VN" sz="15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 xmlns:a16="http://schemas.microsoft.com/office/drawing/2014/main" id="{70EA7827-7EBE-4C2C-9E8F-FCECF2FD42E7}"/>
              </a:ext>
            </a:extLst>
          </p:cNvPr>
          <p:cNvSpPr/>
          <p:nvPr/>
        </p:nvSpPr>
        <p:spPr>
          <a:xfrm>
            <a:off x="1078829" y="3732667"/>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A. </a:t>
            </a:r>
            <a:r>
              <a:rPr lang="vi-VN" sz="1500">
                <a:latin typeface="UTM Avo" panose="02040603050506020204" pitchFamily="18" charset="0"/>
                <a:cs typeface="Times New Roman" panose="02020603050405020304" pitchFamily="18" charset="0"/>
              </a:rPr>
              <a:t>Trang thông tin về các trò chơi dân gian</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CDE4DD4F-1A20-4895-A3DC-C8DAE2968F1A}"/>
              </a:ext>
            </a:extLst>
          </p:cNvPr>
          <p:cNvSpPr/>
          <p:nvPr/>
        </p:nvSpPr>
        <p:spPr>
          <a:xfrm>
            <a:off x="1078829" y="4099162"/>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B. </a:t>
            </a:r>
            <a:r>
              <a:rPr lang="vi-VN" sz="1500">
                <a:latin typeface="UTM Avo" panose="02040603050506020204" pitchFamily="18" charset="0"/>
                <a:cs typeface="Times New Roman" panose="02020603050405020304" pitchFamily="18" charset="0"/>
              </a:rPr>
              <a:t>Trang thông tin về lịch sử, địa lí</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04E309F9-896E-49ED-8A46-4EC9D6E9B5BC}"/>
              </a:ext>
            </a:extLst>
          </p:cNvPr>
          <p:cNvSpPr/>
          <p:nvPr/>
        </p:nvSpPr>
        <p:spPr>
          <a:xfrm>
            <a:off x="1078829" y="4465657"/>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C. </a:t>
            </a:r>
            <a:r>
              <a:rPr lang="vi-VN" sz="1500">
                <a:latin typeface="UTM Avo" panose="02040603050506020204" pitchFamily="18" charset="0"/>
                <a:cs typeface="Times New Roman" panose="02020603050405020304" pitchFamily="18" charset="0"/>
              </a:rPr>
              <a:t>Trang thông tin có nội dung bạo lực</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 xmlns:a16="http://schemas.microsoft.com/office/drawing/2014/main" id="{AC74CD05-F234-4142-9131-AE51EA63561E}"/>
              </a:ext>
            </a:extLst>
          </p:cNvPr>
          <p:cNvSpPr/>
          <p:nvPr/>
        </p:nvSpPr>
        <p:spPr>
          <a:xfrm>
            <a:off x="1063242" y="4519460"/>
            <a:ext cx="332706" cy="33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10902" y="307598"/>
            <a:ext cx="2821153" cy="761197"/>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5"/>
              <a:ext cx="2380601" cy="769441"/>
            </a:xfrm>
            <a:prstGeom prst="rect">
              <a:avLst/>
            </a:prstGeom>
          </p:spPr>
          <p:txBody>
            <a:bodyPr wrap="square">
              <a:spAutoFit/>
            </a:bodyPr>
            <a:lstStyle/>
            <a:p>
              <a:pPr defTabSz="257175">
                <a:lnSpc>
                  <a:spcPct val="150000"/>
                </a:lnSpc>
              </a:pPr>
              <a:r>
                <a:rPr lang="en-US" sz="2100" b="1">
                  <a:solidFill>
                    <a:srgbClr val="0998D7"/>
                  </a:solidFill>
                  <a:latin typeface="SVN-SAF" panose="02040603050506020204" pitchFamily="18" charset="0"/>
                  <a:cs typeface="Times New Roman" panose="02020603050405020304" pitchFamily="18" charset="0"/>
                </a:rPr>
                <a:t>LUYỆN TẬP</a:t>
              </a:r>
              <a:endParaRPr lang="vi-VN" sz="21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CFA3C315-AA91-476B-A7B7-B4D787C9E3A9}"/>
              </a:ext>
            </a:extLst>
          </p:cNvPr>
          <p:cNvSpPr/>
          <p:nvPr/>
        </p:nvSpPr>
        <p:spPr>
          <a:xfrm>
            <a:off x="420329" y="1068794"/>
            <a:ext cx="8190533" cy="415498"/>
          </a:xfrm>
          <a:prstGeom prst="rect">
            <a:avLst/>
          </a:prstGeom>
        </p:spPr>
        <p:txBody>
          <a:bodyPr wrap="square" lIns="68580" tIns="34290" rIns="68580" bIns="34290">
            <a:spAutoFit/>
          </a:bodyPr>
          <a:lstStyle/>
          <a:p>
            <a:pPr algn="just" defTabSz="257175">
              <a:lnSpc>
                <a:spcPct val="150000"/>
              </a:lnSpc>
            </a:pPr>
            <a:r>
              <a:rPr lang="en-US" sz="1500" b="1">
                <a:latin typeface="UTM Avo" panose="02040603050506020204" pitchFamily="18" charset="0"/>
                <a:cs typeface="Times New Roman" panose="02020603050405020304" pitchFamily="18" charset="0"/>
              </a:rPr>
              <a:t>1. </a:t>
            </a:r>
            <a:r>
              <a:rPr lang="vi-VN" sz="15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 xmlns:a16="http://schemas.microsoft.com/office/drawing/2014/main" id="{519AE2ED-4440-4D28-98F3-366ED24AEF3F}"/>
              </a:ext>
            </a:extLst>
          </p:cNvPr>
          <p:cNvSpPr/>
          <p:nvPr/>
        </p:nvSpPr>
        <p:spPr>
          <a:xfrm>
            <a:off x="533138" y="1435289"/>
            <a:ext cx="7888191"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A. </a:t>
            </a:r>
            <a:r>
              <a:rPr lang="vi-VN" sz="1500">
                <a:latin typeface="UTM Avo" panose="02040603050506020204" pitchFamily="18" charset="0"/>
                <a:cs typeface="Times New Roman" panose="02020603050405020304" pitchFamily="18" charset="0"/>
              </a:rPr>
              <a:t>Em muốn xem lại những bàn thắng đẹp mắt của đội bóng mà em</a:t>
            </a: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yêu thích</a:t>
            </a:r>
            <a:r>
              <a:rPr lang="en-US" sz="1500">
                <a:latin typeface="UTM Avo" panose="02040603050506020204" pitchFamily="18" charset="0"/>
                <a:cs typeface="Times New Roman" panose="02020603050405020304" pitchFamily="18" charset="0"/>
              </a:rPr>
              <a:t>.</a:t>
            </a:r>
            <a:endParaRPr lang="vi-VN" sz="15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25B95543-6EFE-477A-B58B-9A7F128B98C8}"/>
              </a:ext>
            </a:extLst>
          </p:cNvPr>
          <p:cNvSpPr/>
          <p:nvPr/>
        </p:nvSpPr>
        <p:spPr>
          <a:xfrm>
            <a:off x="533138" y="1801784"/>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B. </a:t>
            </a:r>
            <a:r>
              <a:rPr lang="vi-VN" sz="1500">
                <a:latin typeface="UTM Avo" panose="02040603050506020204" pitchFamily="18" charset="0"/>
                <a:cs typeface="Times New Roman" panose="02020603050405020304" pitchFamily="18" charset="0"/>
              </a:rPr>
              <a:t>Em muốn giúp mẹ quét nhà sau khi học bài xong</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3E186B27-2DB5-4F3C-BBA3-E66842FF1946}"/>
              </a:ext>
            </a:extLst>
          </p:cNvPr>
          <p:cNvSpPr/>
          <p:nvPr/>
        </p:nvSpPr>
        <p:spPr>
          <a:xfrm>
            <a:off x="533138" y="2168280"/>
            <a:ext cx="8190533" cy="761747"/>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C. </a:t>
            </a:r>
            <a:r>
              <a:rPr lang="vi-VN" sz="1500">
                <a:latin typeface="UTM Avo" panose="02040603050506020204" pitchFamily="18" charset="0"/>
                <a:cs typeface="Times New Roman" panose="02020603050405020304" pitchFamily="18" charset="0"/>
              </a:rPr>
              <a:t>Em muốn biết kỉ lục Xoay ru-bíc 3 3 3 hiện nay trên thế giới là bao</a:t>
            </a: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nhiêu giây và tên người lập kỉ lục</a:t>
            </a:r>
            <a:r>
              <a:rPr lang="en-US" sz="1500">
                <a:latin typeface="UTM Avo" panose="02040603050506020204" pitchFamily="18" charset="0"/>
                <a:cs typeface="Times New Roman" panose="02020603050405020304" pitchFamily="18" charset="0"/>
              </a:rPr>
              <a:t>.</a:t>
            </a:r>
            <a:endParaRPr lang="vi-VN" sz="15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D76B4C0D-BA51-48FA-BA86-D87EB8EC7ECA}"/>
              </a:ext>
            </a:extLst>
          </p:cNvPr>
          <p:cNvSpPr/>
          <p:nvPr/>
        </p:nvSpPr>
        <p:spPr>
          <a:xfrm>
            <a:off x="533138" y="2881023"/>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D. </a:t>
            </a:r>
            <a:r>
              <a:rPr lang="vi-VN" sz="1500">
                <a:latin typeface="UTM Avo" panose="02040603050506020204" pitchFamily="18" charset="0"/>
                <a:cs typeface="Times New Roman" panose="02020603050405020304" pitchFamily="18" charset="0"/>
              </a:rPr>
              <a:t>Em muốn nói chuyện, hỏi thăm ông bà, người thân hay bạn bè ở xa</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BD32BAAE-06EA-4CC7-91DE-74881536AC87}"/>
              </a:ext>
            </a:extLst>
          </p:cNvPr>
          <p:cNvSpPr/>
          <p:nvPr/>
        </p:nvSpPr>
        <p:spPr>
          <a:xfrm>
            <a:off x="420329" y="3312570"/>
            <a:ext cx="8190533" cy="415498"/>
          </a:xfrm>
          <a:prstGeom prst="rect">
            <a:avLst/>
          </a:prstGeom>
        </p:spPr>
        <p:txBody>
          <a:bodyPr wrap="square" lIns="68580" tIns="34290" rIns="68580" bIns="34290">
            <a:spAutoFit/>
          </a:bodyPr>
          <a:lstStyle/>
          <a:p>
            <a:pPr algn="just" defTabSz="257175">
              <a:lnSpc>
                <a:spcPct val="150000"/>
              </a:lnSpc>
            </a:pPr>
            <a:r>
              <a:rPr lang="en-US" sz="1500" b="1">
                <a:latin typeface="UTM Avo" panose="02040603050506020204" pitchFamily="18" charset="0"/>
                <a:cs typeface="Times New Roman" panose="02020603050405020304" pitchFamily="18" charset="0"/>
              </a:rPr>
              <a:t>2. </a:t>
            </a:r>
            <a:r>
              <a:rPr lang="vi-VN" sz="1500">
                <a:latin typeface="UTM Avo" panose="02040603050506020204" pitchFamily="18" charset="0"/>
                <a:cs typeface="Times New Roman" panose="02020603050405020304" pitchFamily="18" charset="0"/>
              </a:rPr>
              <a:t>Ý nào dưới đây </a:t>
            </a:r>
            <a:r>
              <a:rPr lang="vi-VN" sz="1500" b="1">
                <a:solidFill>
                  <a:srgbClr val="C00000"/>
                </a:solidFill>
                <a:latin typeface="UTM Avo" panose="02040603050506020204" pitchFamily="18" charset="0"/>
                <a:cs typeface="Times New Roman" panose="02020603050405020304" pitchFamily="18" charset="0"/>
              </a:rPr>
              <a:t>không phải </a:t>
            </a:r>
            <a:r>
              <a:rPr lang="vi-VN" sz="15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 xmlns:a16="http://schemas.microsoft.com/office/drawing/2014/main" id="{56F7C74E-422E-40E3-962E-808B0DA46541}"/>
              </a:ext>
            </a:extLst>
          </p:cNvPr>
          <p:cNvSpPr/>
          <p:nvPr/>
        </p:nvSpPr>
        <p:spPr>
          <a:xfrm>
            <a:off x="533138" y="3679065"/>
            <a:ext cx="7888191"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A. </a:t>
            </a:r>
            <a:r>
              <a:rPr lang="vi-VN" sz="1500">
                <a:latin typeface="UTM Avo" panose="02040603050506020204" pitchFamily="18" charset="0"/>
                <a:cs typeface="Times New Roman" panose="02020603050405020304" pitchFamily="18" charset="0"/>
              </a:rPr>
              <a:t>Đáng tin cậy, luôn chính xác</a:t>
            </a:r>
            <a:r>
              <a:rPr lang="en-US" sz="1500">
                <a:latin typeface="UTM Avo" panose="02040603050506020204" pitchFamily="18" charset="0"/>
                <a:cs typeface="Times New Roman" panose="02020603050405020304" pitchFamily="18" charset="0"/>
              </a:rPr>
              <a:t>.</a:t>
            </a:r>
            <a:endParaRPr lang="vi-VN" sz="15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8E054A1A-54D0-4B04-8F0F-4A82F469FCF1}"/>
              </a:ext>
            </a:extLst>
          </p:cNvPr>
          <p:cNvSpPr/>
          <p:nvPr/>
        </p:nvSpPr>
        <p:spPr>
          <a:xfrm>
            <a:off x="533138" y="4045560"/>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B. </a:t>
            </a:r>
            <a:r>
              <a:rPr lang="vi-VN" sz="1500">
                <a:latin typeface="UTM Avo" panose="02040603050506020204" pitchFamily="18" charset="0"/>
                <a:cs typeface="Times New Roman" panose="02020603050405020304" pitchFamily="18" charset="0"/>
              </a:rPr>
              <a:t>Được cập nhật thường xuyên</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3D577479-C3CB-4986-8DBA-DDFA453FA5A8}"/>
              </a:ext>
            </a:extLst>
          </p:cNvPr>
          <p:cNvSpPr/>
          <p:nvPr/>
        </p:nvSpPr>
        <p:spPr>
          <a:xfrm>
            <a:off x="533138" y="4412055"/>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C. </a:t>
            </a:r>
            <a:r>
              <a:rPr lang="vi-VN" sz="1500">
                <a:latin typeface="UTM Avo" panose="02040603050506020204" pitchFamily="18" charset="0"/>
                <a:cs typeface="Times New Roman" panose="02020603050405020304" pitchFamily="18" charset="0"/>
              </a:rPr>
              <a:t>Đa dạng và phong phú</a:t>
            </a:r>
            <a:r>
              <a:rPr lang="en-US" sz="1500">
                <a:latin typeface="UTM Avo" panose="02040603050506020204" pitchFamily="18" charset="0"/>
                <a:cs typeface="Times New Roman" panose="02020603050405020304" pitchFamily="18" charset="0"/>
              </a:rPr>
              <a:t>.</a:t>
            </a:r>
            <a:endParaRPr lang="vi-VN" sz="15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 xmlns:a16="http://schemas.microsoft.com/office/drawing/2014/main" id="{76AA117D-5B3E-4572-9368-8B5E64A2047A}"/>
              </a:ext>
            </a:extLst>
          </p:cNvPr>
          <p:cNvSpPr/>
          <p:nvPr/>
        </p:nvSpPr>
        <p:spPr>
          <a:xfrm>
            <a:off x="508949" y="3718149"/>
            <a:ext cx="332706" cy="33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a:p>
        </p:txBody>
      </p:sp>
      <p:sp>
        <p:nvSpPr>
          <p:cNvPr id="20" name="Rectangle 19">
            <a:extLst>
              <a:ext uri="{FF2B5EF4-FFF2-40B4-BE49-F238E27FC236}">
                <a16:creationId xmlns="" xmlns:a16="http://schemas.microsoft.com/office/drawing/2014/main" id="{CF2E5E95-920F-4983-A207-F645D4982522}"/>
              </a:ext>
            </a:extLst>
          </p:cNvPr>
          <p:cNvSpPr/>
          <p:nvPr/>
        </p:nvSpPr>
        <p:spPr>
          <a:xfrm>
            <a:off x="251104" y="1340553"/>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012E12DA-2A5B-4927-86B6-08C83C5F0D5D}"/>
              </a:ext>
            </a:extLst>
          </p:cNvPr>
          <p:cNvSpPr/>
          <p:nvPr/>
        </p:nvSpPr>
        <p:spPr>
          <a:xfrm>
            <a:off x="251104" y="2048576"/>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C8653D5C-5E11-440D-AE45-CC9B93892C73}"/>
              </a:ext>
            </a:extLst>
          </p:cNvPr>
          <p:cNvSpPr/>
          <p:nvPr/>
        </p:nvSpPr>
        <p:spPr>
          <a:xfrm>
            <a:off x="252081" y="2759967"/>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6694E0AD-9193-4CF6-8C5F-F7399EE661DD}"/>
              </a:ext>
            </a:extLst>
          </p:cNvPr>
          <p:cNvSpPr/>
          <p:nvPr/>
        </p:nvSpPr>
        <p:spPr>
          <a:xfrm>
            <a:off x="223766" y="1712337"/>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278943" y="288180"/>
            <a:ext cx="2821153" cy="8859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5"/>
              <a:ext cx="2380601" cy="769441"/>
            </a:xfrm>
            <a:prstGeom prst="rect">
              <a:avLst/>
            </a:prstGeom>
          </p:spPr>
          <p:txBody>
            <a:bodyPr wrap="square">
              <a:spAutoFit/>
            </a:bodyPr>
            <a:lstStyle/>
            <a:p>
              <a:pPr defTabSz="257175">
                <a:lnSpc>
                  <a:spcPct val="150000"/>
                </a:lnSpc>
              </a:pPr>
              <a:r>
                <a:rPr lang="en-US" sz="2100" b="1">
                  <a:solidFill>
                    <a:srgbClr val="0998D7"/>
                  </a:solidFill>
                  <a:latin typeface="SVN-SAF" panose="02040603050506020204" pitchFamily="18" charset="0"/>
                  <a:cs typeface="Times New Roman" panose="02020603050405020304" pitchFamily="18" charset="0"/>
                </a:rPr>
                <a:t>VẬN DỤNG</a:t>
              </a:r>
              <a:endParaRPr lang="vi-VN" sz="21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C88AA0B7-FA09-4418-A490-83C200BCB64D}"/>
              </a:ext>
            </a:extLst>
          </p:cNvPr>
          <p:cNvSpPr/>
          <p:nvPr/>
        </p:nvSpPr>
        <p:spPr>
          <a:xfrm>
            <a:off x="1239146" y="1068795"/>
            <a:ext cx="7373912" cy="761747"/>
          </a:xfrm>
          <a:prstGeom prst="rect">
            <a:avLst/>
          </a:prstGeom>
        </p:spPr>
        <p:txBody>
          <a:bodyPr wrap="square" lIns="68580" tIns="34290" rIns="68580" bIns="34290">
            <a:spAutoFit/>
          </a:bodyPr>
          <a:lstStyle/>
          <a:p>
            <a:pPr algn="just" defTabSz="257175">
              <a:lnSpc>
                <a:spcPct val="150000"/>
              </a:lnSpc>
            </a:pPr>
            <a:r>
              <a:rPr lang="en-US" sz="1500" b="1">
                <a:latin typeface="UTM Avo" panose="02040603050506020204" pitchFamily="18" charset="0"/>
                <a:cs typeface="Times New Roman" panose="02020603050405020304" pitchFamily="18" charset="0"/>
              </a:rPr>
              <a:t>1. </a:t>
            </a:r>
            <a:r>
              <a:rPr lang="vi-VN" sz="1500">
                <a:latin typeface="UTM Avo" panose="02040603050506020204" pitchFamily="18" charset="0"/>
                <a:cs typeface="Times New Roman" panose="02020603050405020304" pitchFamily="18" charset="0"/>
              </a:rPr>
              <a:t>Trước khi đi mua một món đồ nào đó, chị của Khoa thường vào Internet</a:t>
            </a: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 xmlns:a16="http://schemas.microsoft.com/office/drawing/2014/main" id="{8D1FCF2D-DF3D-4F95-A9A1-4F98FB836F38}"/>
              </a:ext>
            </a:extLst>
          </p:cNvPr>
          <p:cNvSpPr/>
          <p:nvPr/>
        </p:nvSpPr>
        <p:spPr>
          <a:xfrm>
            <a:off x="1239146" y="1878102"/>
            <a:ext cx="7373912" cy="761747"/>
          </a:xfrm>
          <a:prstGeom prst="rect">
            <a:avLst/>
          </a:prstGeom>
        </p:spPr>
        <p:txBody>
          <a:bodyPr wrap="square" lIns="68580" tIns="34290" rIns="68580" bIns="34290">
            <a:spAutoFit/>
          </a:bodyPr>
          <a:lstStyle/>
          <a:p>
            <a:pPr algn="just" defTabSz="257175">
              <a:lnSpc>
                <a:spcPct val="150000"/>
              </a:lnSpc>
            </a:pPr>
            <a:r>
              <a:rPr lang="en-US" sz="1500" b="1">
                <a:latin typeface="UTM Avo" panose="02040603050506020204" pitchFamily="18" charset="0"/>
                <a:cs typeface="Times New Roman" panose="02020603050405020304" pitchFamily="18" charset="0"/>
              </a:rPr>
              <a:t>2. </a:t>
            </a:r>
            <a:r>
              <a:rPr lang="vi-VN" sz="15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257175">
              <a:lnSpc>
                <a:spcPct val="150000"/>
              </a:lnSpc>
            </a:pPr>
            <a:r>
              <a:rPr lang="vi-VN" sz="15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475702" y="2436781"/>
            <a:ext cx="6313219" cy="623248"/>
          </a:xfrm>
          <a:prstGeom prst="rect">
            <a:avLst/>
          </a:prstGeom>
          <a:solidFill>
            <a:schemeClr val="bg1"/>
          </a:solidFill>
        </p:spPr>
        <p:txBody>
          <a:bodyPr wrap="none" lIns="68580" tIns="34290" rIns="68580" bIns="34290">
            <a:spAutoFit/>
          </a:bodyPr>
          <a:lstStyle/>
          <a:p>
            <a:pPr algn="ctr"/>
            <a:r>
              <a:rPr lang="en-US" sz="36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66" y="3131002"/>
            <a:ext cx="3063476" cy="1531187"/>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7906" y="-257168"/>
            <a:ext cx="1621562" cy="1941242"/>
          </a:xfrm>
          <a:prstGeom prst="rect">
            <a:avLst/>
          </a:prstGeom>
        </p:spPr>
      </p:pic>
      <p:pic>
        <p:nvPicPr>
          <p:cNvPr id="80" name="Picture 79">
            <a:extLst>
              <a:ext uri="{FF2B5EF4-FFF2-40B4-BE49-F238E27FC236}">
                <a16:creationId xmlns="" xmlns:a16="http://schemas.microsoft.com/office/drawing/2014/main" id="{C23B1580-C93F-4579-B504-AFFCDDB57E22}"/>
              </a:ext>
            </a:extLst>
          </p:cNvPr>
          <p:cNvPicPr>
            <a:picLocks noChangeAspect="1"/>
          </p:cNvPicPr>
          <p:nvPr/>
        </p:nvPicPr>
        <p:blipFill>
          <a:blip r:embed="rId5"/>
          <a:stretch>
            <a:fillRect/>
          </a:stretch>
        </p:blipFill>
        <p:spPr>
          <a:xfrm>
            <a:off x="99302" y="1868850"/>
            <a:ext cx="442298" cy="390467"/>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1" y="571501"/>
            <a:ext cx="8340725" cy="10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Khu vực chính của bàn phím máy tính gồm mấy hàng phím?</a:t>
            </a:r>
          </a:p>
        </p:txBody>
      </p:sp>
      <p:sp>
        <p:nvSpPr>
          <p:cNvPr id="15363" name="TextBox 3"/>
          <p:cNvSpPr txBox="1">
            <a:spLocks noChangeArrowheads="1"/>
          </p:cNvSpPr>
          <p:nvPr/>
        </p:nvSpPr>
        <p:spPr bwMode="auto">
          <a:xfrm>
            <a:off x="762001" y="2514600"/>
            <a:ext cx="1633538"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A. 3</a:t>
            </a:r>
          </a:p>
        </p:txBody>
      </p:sp>
      <p:sp>
        <p:nvSpPr>
          <p:cNvPr id="15364" name="TextBox 5"/>
          <p:cNvSpPr txBox="1">
            <a:spLocks noChangeArrowheads="1"/>
          </p:cNvSpPr>
          <p:nvPr/>
        </p:nvSpPr>
        <p:spPr bwMode="auto">
          <a:xfrm>
            <a:off x="3581401" y="2457450"/>
            <a:ext cx="11271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B. 4</a:t>
            </a:r>
          </a:p>
        </p:txBody>
      </p:sp>
      <p:sp>
        <p:nvSpPr>
          <p:cNvPr id="15365" name="TextBox 6"/>
          <p:cNvSpPr txBox="1">
            <a:spLocks noChangeArrowheads="1"/>
          </p:cNvSpPr>
          <p:nvPr/>
        </p:nvSpPr>
        <p:spPr bwMode="auto">
          <a:xfrm>
            <a:off x="6019801" y="2400300"/>
            <a:ext cx="160655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C. 5</a:t>
            </a:r>
          </a:p>
        </p:txBody>
      </p:sp>
      <p:sp>
        <p:nvSpPr>
          <p:cNvPr id="9" name="Oval 8"/>
          <p:cNvSpPr/>
          <p:nvPr/>
        </p:nvSpPr>
        <p:spPr>
          <a:xfrm>
            <a:off x="5867400" y="2171701"/>
            <a:ext cx="1468438" cy="970360"/>
          </a:xfrm>
          <a:prstGeom prst="ellipse">
            <a:avLst/>
          </a:prstGeom>
          <a:noFill/>
          <a:ln w="381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eaLnBrk="1" hangingPunct="1">
              <a:defRPr/>
            </a:pPr>
            <a:endParaRPr lang="en-US"/>
          </a:p>
        </p:txBody>
      </p:sp>
      <p:sp>
        <p:nvSpPr>
          <p:cNvPr id="2" name="Up Arrow 1">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204447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57201" y="571500"/>
            <a:ext cx="83407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dirty="0" err="1">
                <a:latin typeface="Times New Roman" pitchFamily="18" charset="0"/>
                <a:cs typeface="Times New Roman" pitchFamily="18" charset="0"/>
              </a:rPr>
              <a:t>Hai</a:t>
            </a:r>
            <a:r>
              <a:rPr lang="en-US" altLang="vi-VN" sz="3300" dirty="0">
                <a:latin typeface="Times New Roman" pitchFamily="18" charset="0"/>
                <a:cs typeface="Times New Roman" pitchFamily="18" charset="0"/>
              </a:rPr>
              <a:t> </a:t>
            </a:r>
            <a:r>
              <a:rPr lang="en-US" altLang="vi-VN" sz="3300" dirty="0" err="1">
                <a:latin typeface="Times New Roman" pitchFamily="18" charset="0"/>
                <a:cs typeface="Times New Roman" pitchFamily="18" charset="0"/>
              </a:rPr>
              <a:t>phím</a:t>
            </a:r>
            <a:r>
              <a:rPr lang="en-US" altLang="vi-VN" sz="3300" dirty="0">
                <a:latin typeface="Times New Roman" pitchFamily="18" charset="0"/>
                <a:cs typeface="Times New Roman" pitchFamily="18" charset="0"/>
              </a:rPr>
              <a:t> có </a:t>
            </a:r>
            <a:r>
              <a:rPr lang="en-US" altLang="vi-VN" sz="3300" dirty="0" err="1" smtClean="0">
                <a:latin typeface="Times New Roman" pitchFamily="18" charset="0"/>
                <a:cs typeface="Times New Roman" pitchFamily="18" charset="0"/>
              </a:rPr>
              <a:t>gờ</a:t>
            </a:r>
            <a:r>
              <a:rPr lang="en-US" altLang="vi-VN" sz="3300" dirty="0" smtClean="0">
                <a:latin typeface="Times New Roman" pitchFamily="18" charset="0"/>
                <a:cs typeface="Times New Roman" pitchFamily="18" charset="0"/>
              </a:rPr>
              <a:t>(</a:t>
            </a:r>
            <a:r>
              <a:rPr lang="en-US" altLang="vi-VN" sz="3300" dirty="0" err="1" smtClean="0">
                <a:latin typeface="Times New Roman" pitchFamily="18" charset="0"/>
                <a:cs typeface="Times New Roman" pitchFamily="18" charset="0"/>
              </a:rPr>
              <a:t>gai</a:t>
            </a:r>
            <a:r>
              <a:rPr lang="en-US" altLang="vi-VN" sz="3300" dirty="0" smtClean="0">
                <a:latin typeface="Times New Roman" pitchFamily="18" charset="0"/>
                <a:cs typeface="Times New Roman" pitchFamily="18" charset="0"/>
              </a:rPr>
              <a:t>) </a:t>
            </a:r>
            <a:r>
              <a:rPr lang="en-US" altLang="vi-VN" sz="3300" dirty="0">
                <a:latin typeface="Times New Roman" pitchFamily="18" charset="0"/>
                <a:cs typeface="Times New Roman" pitchFamily="18" charset="0"/>
              </a:rPr>
              <a:t>là?</a:t>
            </a:r>
          </a:p>
        </p:txBody>
      </p:sp>
      <p:sp>
        <p:nvSpPr>
          <p:cNvPr id="16387" name="TextBox 3"/>
          <p:cNvSpPr txBox="1">
            <a:spLocks noChangeArrowheads="1"/>
          </p:cNvSpPr>
          <p:nvPr/>
        </p:nvSpPr>
        <p:spPr bwMode="auto">
          <a:xfrm>
            <a:off x="762000" y="2457450"/>
            <a:ext cx="19050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A. </a:t>
            </a:r>
            <a:r>
              <a:rPr lang="en-US" altLang="vi-VN" sz="3300">
                <a:latin typeface="Times New Roman" pitchFamily="18" charset="0"/>
                <a:cs typeface="Times New Roman" pitchFamily="18" charset="0"/>
              </a:rPr>
              <a:t>F, S</a:t>
            </a:r>
          </a:p>
        </p:txBody>
      </p:sp>
      <p:sp>
        <p:nvSpPr>
          <p:cNvPr id="16388" name="TextBox 5"/>
          <p:cNvSpPr txBox="1">
            <a:spLocks noChangeArrowheads="1"/>
          </p:cNvSpPr>
          <p:nvPr/>
        </p:nvSpPr>
        <p:spPr bwMode="auto">
          <a:xfrm>
            <a:off x="3581400" y="2457450"/>
            <a:ext cx="18288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B. </a:t>
            </a:r>
            <a:r>
              <a:rPr lang="en-US" altLang="vi-VN" sz="3300">
                <a:latin typeface="Times New Roman" pitchFamily="18" charset="0"/>
                <a:cs typeface="Times New Roman" pitchFamily="18" charset="0"/>
              </a:rPr>
              <a:t>F, J</a:t>
            </a:r>
          </a:p>
        </p:txBody>
      </p:sp>
      <p:sp>
        <p:nvSpPr>
          <p:cNvPr id="16389" name="TextBox 6"/>
          <p:cNvSpPr txBox="1">
            <a:spLocks noChangeArrowheads="1"/>
          </p:cNvSpPr>
          <p:nvPr/>
        </p:nvSpPr>
        <p:spPr bwMode="auto">
          <a:xfrm>
            <a:off x="6400800" y="2400300"/>
            <a:ext cx="19812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C. </a:t>
            </a:r>
            <a:r>
              <a:rPr lang="en-US" altLang="vi-VN" sz="3300">
                <a:latin typeface="Times New Roman" pitchFamily="18" charset="0"/>
                <a:cs typeface="Times New Roman" pitchFamily="18" charset="0"/>
              </a:rPr>
              <a:t>L, K</a:t>
            </a:r>
          </a:p>
        </p:txBody>
      </p:sp>
      <p:sp>
        <p:nvSpPr>
          <p:cNvPr id="9" name="Oval 8"/>
          <p:cNvSpPr/>
          <p:nvPr/>
        </p:nvSpPr>
        <p:spPr>
          <a:xfrm>
            <a:off x="3429000" y="2171701"/>
            <a:ext cx="1828800" cy="1027510"/>
          </a:xfrm>
          <a:prstGeom prst="ellipse">
            <a:avLst/>
          </a:prstGeom>
          <a:noFill/>
          <a:ln w="381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eaLnBrk="1" hangingPunct="1">
              <a:defRPr/>
            </a:pPr>
            <a:endParaRPr lang="en-US"/>
          </a:p>
        </p:txBody>
      </p:sp>
      <p:sp>
        <p:nvSpPr>
          <p:cNvPr id="7" name="Up Arrow 6">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3415092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1" y="571500"/>
            <a:ext cx="83407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Phím </a:t>
            </a:r>
            <a:r>
              <a:rPr lang="en-US" altLang="vi-VN" sz="3300">
                <a:solidFill>
                  <a:srgbClr val="FF0000"/>
                </a:solidFill>
                <a:latin typeface="Times New Roman" pitchFamily="18" charset="0"/>
                <a:cs typeface="Times New Roman" pitchFamily="18" charset="0"/>
              </a:rPr>
              <a:t>A</a:t>
            </a:r>
            <a:r>
              <a:rPr lang="en-US" altLang="vi-VN" sz="3300">
                <a:latin typeface="Times New Roman" pitchFamily="18" charset="0"/>
                <a:cs typeface="Times New Roman" pitchFamily="18" charset="0"/>
              </a:rPr>
              <a:t> thuộc hàng phím nào?</a:t>
            </a:r>
          </a:p>
        </p:txBody>
      </p:sp>
      <p:sp>
        <p:nvSpPr>
          <p:cNvPr id="17411" name="TextBox 3"/>
          <p:cNvSpPr txBox="1">
            <a:spLocks noChangeArrowheads="1"/>
          </p:cNvSpPr>
          <p:nvPr/>
        </p:nvSpPr>
        <p:spPr bwMode="auto">
          <a:xfrm>
            <a:off x="609600" y="142875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A. Hàng phím cơ sở</a:t>
            </a:r>
          </a:p>
        </p:txBody>
      </p:sp>
      <p:sp>
        <p:nvSpPr>
          <p:cNvPr id="17412" name="TextBox 3"/>
          <p:cNvSpPr txBox="1">
            <a:spLocks noChangeArrowheads="1"/>
          </p:cNvSpPr>
          <p:nvPr/>
        </p:nvSpPr>
        <p:spPr bwMode="auto">
          <a:xfrm>
            <a:off x="585788" y="2069306"/>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B. Hàng phím trên</a:t>
            </a:r>
          </a:p>
        </p:txBody>
      </p:sp>
      <p:sp>
        <p:nvSpPr>
          <p:cNvPr id="17413" name="TextBox 3"/>
          <p:cNvSpPr txBox="1">
            <a:spLocks noChangeArrowheads="1"/>
          </p:cNvSpPr>
          <p:nvPr/>
        </p:nvSpPr>
        <p:spPr bwMode="auto">
          <a:xfrm>
            <a:off x="609600" y="274320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C. Hàng phím dưới</a:t>
            </a:r>
          </a:p>
        </p:txBody>
      </p:sp>
      <p:sp>
        <p:nvSpPr>
          <p:cNvPr id="12" name="Rectangle 11"/>
          <p:cNvSpPr/>
          <p:nvPr/>
        </p:nvSpPr>
        <p:spPr>
          <a:xfrm>
            <a:off x="609600" y="1485900"/>
            <a:ext cx="5334000"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n-US"/>
          </a:p>
        </p:txBody>
      </p:sp>
      <p:sp>
        <p:nvSpPr>
          <p:cNvPr id="7" name="Up Arrow 6">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2016344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1" y="571500"/>
            <a:ext cx="83407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Phím </a:t>
            </a:r>
            <a:r>
              <a:rPr lang="en-US" altLang="vi-VN" sz="3300">
                <a:solidFill>
                  <a:srgbClr val="FF0000"/>
                </a:solidFill>
                <a:latin typeface="Times New Roman" pitchFamily="18" charset="0"/>
                <a:cs typeface="Times New Roman" pitchFamily="18" charset="0"/>
              </a:rPr>
              <a:t>Q</a:t>
            </a:r>
            <a:r>
              <a:rPr lang="en-US" altLang="vi-VN" sz="3300">
                <a:latin typeface="Times New Roman" pitchFamily="18" charset="0"/>
                <a:cs typeface="Times New Roman" pitchFamily="18" charset="0"/>
              </a:rPr>
              <a:t> thuộc hàng phím nào?</a:t>
            </a:r>
          </a:p>
        </p:txBody>
      </p:sp>
      <p:sp>
        <p:nvSpPr>
          <p:cNvPr id="18435" name="TextBox 3"/>
          <p:cNvSpPr txBox="1">
            <a:spLocks noChangeArrowheads="1"/>
          </p:cNvSpPr>
          <p:nvPr/>
        </p:nvSpPr>
        <p:spPr bwMode="auto">
          <a:xfrm>
            <a:off x="609600" y="142875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A. Hàng phím cơ sở</a:t>
            </a:r>
          </a:p>
        </p:txBody>
      </p:sp>
      <p:sp>
        <p:nvSpPr>
          <p:cNvPr id="18436" name="TextBox 3"/>
          <p:cNvSpPr txBox="1">
            <a:spLocks noChangeArrowheads="1"/>
          </p:cNvSpPr>
          <p:nvPr/>
        </p:nvSpPr>
        <p:spPr bwMode="auto">
          <a:xfrm>
            <a:off x="585788" y="2069306"/>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B. Hàng phím trên</a:t>
            </a:r>
          </a:p>
        </p:txBody>
      </p:sp>
      <p:sp>
        <p:nvSpPr>
          <p:cNvPr id="18437" name="TextBox 3"/>
          <p:cNvSpPr txBox="1">
            <a:spLocks noChangeArrowheads="1"/>
          </p:cNvSpPr>
          <p:nvPr/>
        </p:nvSpPr>
        <p:spPr bwMode="auto">
          <a:xfrm>
            <a:off x="609600" y="274320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C. Hàng phím dưới</a:t>
            </a:r>
          </a:p>
        </p:txBody>
      </p:sp>
      <p:sp>
        <p:nvSpPr>
          <p:cNvPr id="12" name="Rectangle 11"/>
          <p:cNvSpPr/>
          <p:nvPr/>
        </p:nvSpPr>
        <p:spPr>
          <a:xfrm>
            <a:off x="533400" y="2114550"/>
            <a:ext cx="5334000"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n-US"/>
          </a:p>
        </p:txBody>
      </p:sp>
      <p:sp>
        <p:nvSpPr>
          <p:cNvPr id="7" name="Up Arrow 6">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452386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74891" y="2953536"/>
            <a:ext cx="9493781" cy="2189965"/>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7372" y="268498"/>
            <a:ext cx="1248572" cy="1134161"/>
          </a:xfrm>
          <a:prstGeom prst="rect">
            <a:avLst/>
          </a:prstGeom>
        </p:spPr>
      </p:pic>
      <p:pic>
        <p:nvPicPr>
          <p:cNvPr id="11" name="Picture 10" descr="Graphical user interface, application&#10;&#10;Description automatically generated">
            <a:extLst>
              <a:ext uri="{FF2B5EF4-FFF2-40B4-BE49-F238E27FC236}">
                <a16:creationId xmlns="" xmlns:a16="http://schemas.microsoft.com/office/drawing/2014/main" id="{E27FCB4D-52A6-471B-880F-3C50A691A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62" y="606108"/>
            <a:ext cx="7109460" cy="1126949"/>
          </a:xfrm>
          <a:prstGeom prst="rect">
            <a:avLst/>
          </a:prstGeom>
        </p:spPr>
      </p:pic>
      <p:pic>
        <p:nvPicPr>
          <p:cNvPr id="18" name="Picture 17" descr="Graphical user interface&#10;&#10;Description automatically generated with medium confidence">
            <a:extLst>
              <a:ext uri="{FF2B5EF4-FFF2-40B4-BE49-F238E27FC236}">
                <a16:creationId xmlns="" xmlns:a16="http://schemas.microsoft.com/office/drawing/2014/main" id="{B60B6698-D99E-45D6-9D4D-57D2A0FFC8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965" y="1451086"/>
            <a:ext cx="7361558" cy="1454022"/>
          </a:xfrm>
          <a:prstGeom prst="rect">
            <a:avLst/>
          </a:prstGeom>
        </p:spPr>
      </p:pic>
      <p:pic>
        <p:nvPicPr>
          <p:cNvPr id="8" name="Picture 7">
            <a:extLst>
              <a:ext uri="{FF2B5EF4-FFF2-40B4-BE49-F238E27FC236}">
                <a16:creationId xmlns="" xmlns:a16="http://schemas.microsoft.com/office/drawing/2014/main" id="{CF3C6666-6B3F-4034-B559-6F918368033E}"/>
              </a:ext>
            </a:extLst>
          </p:cNvPr>
          <p:cNvPicPr>
            <a:picLocks noChangeAspect="1"/>
          </p:cNvPicPr>
          <p:nvPr/>
        </p:nvPicPr>
        <p:blipFill>
          <a:blip r:embed="rId9"/>
          <a:stretch>
            <a:fillRect/>
          </a:stretch>
        </p:blipFill>
        <p:spPr>
          <a:xfrm>
            <a:off x="0" y="67993"/>
            <a:ext cx="1301928" cy="411578"/>
          </a:xfrm>
          <a:prstGeom prst="rect">
            <a:avLst/>
          </a:prstGeom>
        </p:spPr>
      </p:pic>
      <p:pic>
        <p:nvPicPr>
          <p:cNvPr id="9" name="Picture 8">
            <a:extLst>
              <a:ext uri="{FF2B5EF4-FFF2-40B4-BE49-F238E27FC236}">
                <a16:creationId xmlns="" xmlns:a16="http://schemas.microsoft.com/office/drawing/2014/main" id="{822529BD-043F-4DD0-8656-D5601180717E}"/>
              </a:ext>
            </a:extLst>
          </p:cNvPr>
          <p:cNvPicPr>
            <a:picLocks noChangeAspect="1"/>
          </p:cNvPicPr>
          <p:nvPr/>
        </p:nvPicPr>
        <p:blipFill>
          <a:blip r:embed="rId10"/>
          <a:stretch>
            <a:fillRect/>
          </a:stretch>
        </p:blipFill>
        <p:spPr>
          <a:xfrm>
            <a:off x="99302" y="1868850"/>
            <a:ext cx="442298" cy="390467"/>
          </a:xfrm>
          <a:prstGeom prst="rect">
            <a:avLst/>
          </a:prstGeom>
        </p:spPr>
      </p:pic>
      <p:sp>
        <p:nvSpPr>
          <p:cNvPr id="2" name="TextBox 1"/>
          <p:cNvSpPr txBox="1"/>
          <p:nvPr/>
        </p:nvSpPr>
        <p:spPr>
          <a:xfrm>
            <a:off x="1301928" y="67993"/>
            <a:ext cx="7490380"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sáu</a:t>
            </a:r>
            <a:r>
              <a:rPr lang="en-US" sz="2800" dirty="0" smtClean="0"/>
              <a:t> </a:t>
            </a:r>
            <a:r>
              <a:rPr lang="en-US" sz="2800" dirty="0" err="1" smtClean="0"/>
              <a:t>ngày</a:t>
            </a:r>
            <a:r>
              <a:rPr lang="en-US" sz="2800" dirty="0" smtClean="0"/>
              <a:t> 25 </a:t>
            </a:r>
            <a:r>
              <a:rPr lang="en-US" sz="2800" dirty="0" err="1" smtClean="0"/>
              <a:t>tháng</a:t>
            </a:r>
            <a:r>
              <a:rPr lang="en-US" sz="2800" dirty="0" smtClean="0"/>
              <a:t> 11 </a:t>
            </a:r>
            <a:r>
              <a:rPr lang="en-US" sz="2800" dirty="0" err="1" smtClean="0"/>
              <a:t>năm</a:t>
            </a:r>
            <a:r>
              <a:rPr lang="en-US" sz="2800" dirty="0" smtClean="0"/>
              <a:t> 2022</a:t>
            </a:r>
            <a:endParaRPr lang="en-US" sz="2800" dirty="0"/>
          </a:p>
        </p:txBody>
      </p:sp>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417054" y="258171"/>
            <a:ext cx="3100921" cy="1881127"/>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3517974" y="2139298"/>
            <a:ext cx="4999220" cy="1271516"/>
            <a:chOff x="1768766" y="4552258"/>
            <a:chExt cx="7300588" cy="1291045"/>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3585447" y="2309029"/>
            <a:ext cx="4803996" cy="900246"/>
          </a:xfrm>
          <a:prstGeom prst="rect">
            <a:avLst/>
          </a:prstGeom>
        </p:spPr>
        <p:txBody>
          <a:bodyPr wrap="square" lIns="68580" tIns="34290" rIns="68580" bIns="34290">
            <a:spAutoFit/>
          </a:bodyPr>
          <a:lstStyle/>
          <a:p>
            <a:pPr indent="257175" algn="just" defTabSz="257175">
              <a:lnSpc>
                <a:spcPct val="150000"/>
              </a:lnSpc>
            </a:pPr>
            <a:r>
              <a:rPr lang="vi-VN" sz="1800">
                <a:latin typeface="UTM Avo" panose="02040603050506020204" pitchFamily="18" charset="0"/>
                <a:cs typeface="Times New Roman" panose="02020603050405020304" pitchFamily="18" charset="0"/>
              </a:rPr>
              <a:t>Hãy kể những điều em biết về Internet. </a:t>
            </a:r>
            <a:endParaRPr lang="en-US" sz="1800">
              <a:latin typeface="UTM Avo" panose="02040603050506020204" pitchFamily="18" charset="0"/>
              <a:cs typeface="Times New Roman" panose="02020603050405020304" pitchFamily="18" charset="0"/>
            </a:endParaRPr>
          </a:p>
          <a:p>
            <a:pPr indent="257175" algn="just" defTabSz="257175">
              <a:lnSpc>
                <a:spcPct val="150000"/>
              </a:lnSpc>
            </a:pPr>
            <a:r>
              <a:rPr lang="vi-VN" sz="18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822266" y="788242"/>
            <a:ext cx="2755985" cy="761747"/>
          </a:xfrm>
          <a:prstGeom prst="rect">
            <a:avLst/>
          </a:prstGeom>
        </p:spPr>
        <p:txBody>
          <a:bodyPr wrap="square" lIns="68580" tIns="34290" rIns="68580" bIns="34290">
            <a:spAutoFit/>
          </a:bodyPr>
          <a:lstStyle/>
          <a:p>
            <a:pPr defTabSz="257175">
              <a:lnSpc>
                <a:spcPct val="150000"/>
              </a:lnSpc>
            </a:pPr>
            <a:r>
              <a:rPr lang="en-US" sz="3000" b="1" dirty="0">
                <a:solidFill>
                  <a:srgbClr val="0998D7"/>
                </a:solidFill>
                <a:latin typeface="SVN-SAF" panose="02040603050506020204" pitchFamily="18" charset="0"/>
                <a:cs typeface="Times New Roman" panose="02020603050405020304" pitchFamily="18" charset="0"/>
              </a:rPr>
              <a:t>KHỞI ĐỘNG</a:t>
            </a:r>
            <a:endParaRPr lang="vi-VN" sz="3000" b="1" dirty="0">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5990" y="2540872"/>
            <a:ext cx="2200647" cy="2166173"/>
          </a:xfrm>
          <a:prstGeom prst="rect">
            <a:avLst/>
          </a:prstGeom>
        </p:spPr>
      </p:pic>
      <p:pic>
        <p:nvPicPr>
          <p:cNvPr id="14" name="Picture 13" descr="A picture containing icon&#10;&#10;Description automatically generated">
            <a:extLst>
              <a:ext uri="{FF2B5EF4-FFF2-40B4-BE49-F238E27FC236}">
                <a16:creationId xmlns="" xmlns:a16="http://schemas.microsoft.com/office/drawing/2014/main" id="{08A9FBAE-7E42-48F7-8066-CC7CE76091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8526" y="1255776"/>
            <a:ext cx="2574212" cy="838189"/>
          </a:xfrm>
          <a:prstGeom prst="rect">
            <a:avLst/>
          </a:prstGeom>
        </p:spPr>
      </p:pic>
      <p:pic>
        <p:nvPicPr>
          <p:cNvPr id="15" name="Picture 14">
            <a:extLst>
              <a:ext uri="{FF2B5EF4-FFF2-40B4-BE49-F238E27FC236}">
                <a16:creationId xmlns="" xmlns:a16="http://schemas.microsoft.com/office/drawing/2014/main" id="{5478091D-4F2F-4D5C-8F08-2EFAE6E6CE72}"/>
              </a:ext>
            </a:extLst>
          </p:cNvPr>
          <p:cNvPicPr>
            <a:picLocks noChangeAspect="1"/>
          </p:cNvPicPr>
          <p:nvPr/>
        </p:nvPicPr>
        <p:blipFill>
          <a:blip r:embed="rId6"/>
          <a:stretch>
            <a:fillRect/>
          </a:stretch>
        </p:blipFill>
        <p:spPr>
          <a:xfrm>
            <a:off x="8517194" y="1003501"/>
            <a:ext cx="375197" cy="331229"/>
          </a:xfrm>
          <a:prstGeom prst="rect">
            <a:avLst/>
          </a:prstGeom>
        </p:spPr>
      </p:pic>
      <p:sp>
        <p:nvSpPr>
          <p:cNvPr id="16" name="TextBox 15"/>
          <p:cNvSpPr txBox="1"/>
          <p:nvPr/>
        </p:nvSpPr>
        <p:spPr>
          <a:xfrm>
            <a:off x="915578" y="67993"/>
            <a:ext cx="7490380"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sáu</a:t>
            </a:r>
            <a:r>
              <a:rPr lang="en-US" sz="2800" dirty="0" smtClean="0"/>
              <a:t> </a:t>
            </a:r>
            <a:r>
              <a:rPr lang="en-US" sz="2800" dirty="0" err="1" smtClean="0"/>
              <a:t>ngày</a:t>
            </a:r>
            <a:r>
              <a:rPr lang="en-US" sz="2800" dirty="0" smtClean="0"/>
              <a:t> 25 </a:t>
            </a:r>
            <a:r>
              <a:rPr lang="en-US" sz="2800" dirty="0" err="1" smtClean="0"/>
              <a:t>tháng</a:t>
            </a:r>
            <a:r>
              <a:rPr lang="en-US" sz="2800" dirty="0" smtClean="0"/>
              <a:t> 11 </a:t>
            </a:r>
            <a:r>
              <a:rPr lang="en-US" sz="2800" dirty="0" err="1" smtClean="0"/>
              <a:t>năm</a:t>
            </a:r>
            <a:r>
              <a:rPr lang="en-US" sz="2800" dirty="0" smtClean="0"/>
              <a:t> 2022</a:t>
            </a:r>
            <a:endParaRPr lang="en-US" sz="2800" dirty="0"/>
          </a:p>
        </p:txBody>
      </p:sp>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460894" y="219717"/>
            <a:ext cx="6158360" cy="553998"/>
          </a:xfrm>
          <a:prstGeom prst="rect">
            <a:avLst/>
          </a:prstGeom>
        </p:spPr>
        <p:txBody>
          <a:bodyPr wrap="square" lIns="68580" tIns="34290" rIns="68580" bIns="34290">
            <a:spAutoFit/>
          </a:bodyPr>
          <a:lstStyle/>
          <a:p>
            <a:pPr defTabSz="257175">
              <a:lnSpc>
                <a:spcPct val="150000"/>
              </a:lnSpc>
            </a:pPr>
            <a:r>
              <a:rPr lang="en-US" sz="2100" b="1">
                <a:solidFill>
                  <a:srgbClr val="F03C69"/>
                </a:solidFill>
                <a:latin typeface="SVN-SAF" panose="02040603050506020204" pitchFamily="18" charset="0"/>
                <a:cs typeface="Times New Roman" panose="02020603050405020304" pitchFamily="18" charset="0"/>
              </a:rPr>
              <a:t>1. </a:t>
            </a:r>
            <a:r>
              <a:rPr lang="vi-VN" sz="2100" b="1">
                <a:solidFill>
                  <a:srgbClr val="F03C69"/>
                </a:solidFill>
                <a:latin typeface="SVN-SAF" panose="02040603050506020204" pitchFamily="18" charset="0"/>
                <a:cs typeface="Times New Roman" panose="02020603050405020304" pitchFamily="18" charset="0"/>
              </a:rPr>
              <a:t>Thông tin trên Internet</a:t>
            </a:r>
            <a:endParaRPr lang="vi-VN" sz="21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453100" y="726541"/>
            <a:ext cx="8222210" cy="4023472"/>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69441"/>
            </a:xfrm>
            <a:prstGeom prst="rect">
              <a:avLst/>
            </a:prstGeom>
          </p:spPr>
          <p:txBody>
            <a:bodyPr wrap="square">
              <a:spAutoFit/>
            </a:bodyPr>
            <a:lstStyle/>
            <a:p>
              <a:pPr defTabSz="257175">
                <a:lnSpc>
                  <a:spcPct val="150000"/>
                </a:lnSpc>
              </a:pPr>
              <a:r>
                <a:rPr lang="vi-VN" sz="21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0" y="1807237"/>
              <a:ext cx="10506270" cy="1846660"/>
            </a:xfrm>
            <a:prstGeom prst="rect">
              <a:avLst/>
            </a:prstGeom>
          </p:spPr>
          <p:txBody>
            <a:bodyPr wrap="square">
              <a:spAutoFit/>
            </a:bodyPr>
            <a:lstStyle/>
            <a:p>
              <a:pPr defTabSz="257175">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257175">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902152"/>
              <a:chOff x="522612" y="900102"/>
              <a:chExt cx="2898644" cy="902152"/>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706671"/>
                <a:chOff x="5906375" y="1404722"/>
                <a:chExt cx="2372989" cy="706671"/>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646331"/>
                </a:xfrm>
                <a:prstGeom prst="rect">
                  <a:avLst/>
                </a:prstGeom>
              </p:spPr>
              <p:txBody>
                <a:bodyPr wrap="square">
                  <a:spAutoFit/>
                </a:bodyPr>
                <a:lstStyle/>
                <a:p>
                  <a:pPr algn="ctr" defTabSz="257175">
                    <a:lnSpc>
                      <a:spcPct val="150000"/>
                    </a:lnSpc>
                  </a:pPr>
                  <a:r>
                    <a:rPr lang="en-US" sz="1700" b="1">
                      <a:solidFill>
                        <a:schemeClr val="bg1"/>
                      </a:solidFill>
                      <a:latin typeface="UTM Bienvenue" panose="02040603050506020204" pitchFamily="18" charset="0"/>
                      <a:cs typeface="Times New Roman" panose="02020603050405020304" pitchFamily="18" charset="0"/>
                    </a:rPr>
                    <a:t>HOẠT ĐỘNG </a:t>
                  </a:r>
                  <a:endParaRPr lang="vi-VN" sz="17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5" cy="769441"/>
              </a:xfrm>
              <a:prstGeom prst="rect">
                <a:avLst/>
              </a:prstGeom>
            </p:spPr>
            <p:txBody>
              <a:bodyPr wrap="square">
                <a:spAutoFit/>
              </a:bodyPr>
              <a:lstStyle/>
              <a:p>
                <a:pPr algn="ctr" defTabSz="257175">
                  <a:lnSpc>
                    <a:spcPct val="150000"/>
                  </a:lnSpc>
                </a:pPr>
                <a:r>
                  <a:rPr lang="en-US" sz="2100" b="1">
                    <a:solidFill>
                      <a:schemeClr val="bg1"/>
                    </a:solidFill>
                    <a:latin typeface="UTM HelvetIns" panose="02040603050506020204" pitchFamily="18" charset="0"/>
                    <a:cs typeface="Times New Roman" panose="02020603050405020304" pitchFamily="18" charset="0"/>
                  </a:rPr>
                  <a:t>1</a:t>
                </a:r>
                <a:endParaRPr lang="vi-VN" sz="21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 xmlns:a16="http://schemas.microsoft.com/office/drawing/2014/main" id="{03901F6B-7B75-4AAC-92F6-3B3E1B4B291E}"/>
              </a:ext>
            </a:extLst>
          </p:cNvPr>
          <p:cNvPicPr>
            <a:picLocks noChangeAspect="1"/>
          </p:cNvPicPr>
          <p:nvPr/>
        </p:nvPicPr>
        <p:blipFill>
          <a:blip r:embed="rId6"/>
          <a:stretch>
            <a:fillRect/>
          </a:stretch>
        </p:blipFill>
        <p:spPr>
          <a:xfrm>
            <a:off x="1754850" y="2802867"/>
            <a:ext cx="1697857" cy="1318586"/>
          </a:xfrm>
          <a:prstGeom prst="rect">
            <a:avLst/>
          </a:prstGeom>
        </p:spPr>
      </p:pic>
      <p:pic>
        <p:nvPicPr>
          <p:cNvPr id="25" name="Picture 24">
            <a:extLst>
              <a:ext uri="{FF2B5EF4-FFF2-40B4-BE49-F238E27FC236}">
                <a16:creationId xmlns="" xmlns:a16="http://schemas.microsoft.com/office/drawing/2014/main" id="{1D5EF31F-3406-4F36-844B-87422A8B45A6}"/>
              </a:ext>
            </a:extLst>
          </p:cNvPr>
          <p:cNvPicPr>
            <a:picLocks noChangeAspect="1"/>
          </p:cNvPicPr>
          <p:nvPr/>
        </p:nvPicPr>
        <p:blipFill>
          <a:blip r:embed="rId7"/>
          <a:stretch>
            <a:fillRect/>
          </a:stretch>
        </p:blipFill>
        <p:spPr>
          <a:xfrm>
            <a:off x="5698645" y="2791270"/>
            <a:ext cx="1841218" cy="1341779"/>
          </a:xfrm>
          <a:prstGeom prst="rect">
            <a:avLst/>
          </a:prstGeom>
        </p:spPr>
      </p:pic>
      <p:sp>
        <p:nvSpPr>
          <p:cNvPr id="26" name="Rectangle 25">
            <a:extLst>
              <a:ext uri="{FF2B5EF4-FFF2-40B4-BE49-F238E27FC236}">
                <a16:creationId xmlns="" xmlns:a16="http://schemas.microsoft.com/office/drawing/2014/main" id="{035773EA-06C3-4D17-9CA4-42BB90626366}"/>
              </a:ext>
            </a:extLst>
          </p:cNvPr>
          <p:cNvSpPr/>
          <p:nvPr/>
        </p:nvSpPr>
        <p:spPr>
          <a:xfrm>
            <a:off x="614095" y="4104540"/>
            <a:ext cx="3867215" cy="623248"/>
          </a:xfrm>
          <a:prstGeom prst="rect">
            <a:avLst/>
          </a:prstGeom>
        </p:spPr>
        <p:txBody>
          <a:bodyPr wrap="square" lIns="68580" tIns="34290" rIns="68580" bIns="34290">
            <a:spAutoFit/>
          </a:bodyPr>
          <a:lstStyle/>
          <a:p>
            <a:pPr algn="ctr" defTabSz="257175">
              <a:lnSpc>
                <a:spcPct val="150000"/>
              </a:lnSpc>
            </a:pPr>
            <a:r>
              <a:rPr lang="vi-VN" sz="12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 xmlns:a16="http://schemas.microsoft.com/office/drawing/2014/main" id="{25A0314A-3F54-4634-AEC4-1508A509C08F}"/>
              </a:ext>
            </a:extLst>
          </p:cNvPr>
          <p:cNvSpPr/>
          <p:nvPr/>
        </p:nvSpPr>
        <p:spPr>
          <a:xfrm>
            <a:off x="4642303" y="4104540"/>
            <a:ext cx="3867215" cy="623248"/>
          </a:xfrm>
          <a:prstGeom prst="rect">
            <a:avLst/>
          </a:prstGeom>
        </p:spPr>
        <p:txBody>
          <a:bodyPr wrap="square" lIns="68580" tIns="34290" rIns="68580" bIns="34290">
            <a:spAutoFit/>
          </a:bodyPr>
          <a:lstStyle/>
          <a:p>
            <a:pPr algn="ctr" defTabSz="257175">
              <a:lnSpc>
                <a:spcPct val="150000"/>
              </a:lnSpc>
            </a:pPr>
            <a:r>
              <a:rPr lang="vi-VN" sz="1200" i="1">
                <a:latin typeface="UTM Avo" panose="02040603050506020204" pitchFamily="18" charset="0"/>
                <a:cs typeface="Times New Roman" panose="02020603050405020304" pitchFamily="18" charset="0"/>
              </a:rPr>
              <a:t>Mẹ và chị gái của Khoa cũng sử dụng Internet </a:t>
            </a:r>
            <a:endParaRPr lang="en-US" sz="1200" i="1">
              <a:latin typeface="UTM Avo" panose="02040603050506020204" pitchFamily="18" charset="0"/>
              <a:cs typeface="Times New Roman" panose="02020603050405020304" pitchFamily="18" charset="0"/>
            </a:endParaRPr>
          </a:p>
          <a:p>
            <a:pPr algn="ctr" defTabSz="257175">
              <a:lnSpc>
                <a:spcPct val="150000"/>
              </a:lnSpc>
            </a:pPr>
            <a:r>
              <a:rPr lang="vi-VN" sz="1200" i="1">
                <a:latin typeface="UTM Avo" panose="02040603050506020204" pitchFamily="18" charset="0"/>
                <a:cs typeface="Times New Roman" panose="02020603050405020304" pitchFamily="18" charset="0"/>
              </a:rPr>
              <a:t>để tìm một số công thức nấu ăn</a:t>
            </a:r>
          </a:p>
        </p:txBody>
      </p:sp>
      <p:sp>
        <p:nvSpPr>
          <p:cNvPr id="23" name="TextBox 22"/>
          <p:cNvSpPr txBox="1"/>
          <p:nvPr/>
        </p:nvSpPr>
        <p:spPr>
          <a:xfrm>
            <a:off x="1261225" y="0"/>
            <a:ext cx="7490380"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sáu</a:t>
            </a:r>
            <a:r>
              <a:rPr lang="en-US" sz="2800" dirty="0" smtClean="0"/>
              <a:t> </a:t>
            </a:r>
            <a:r>
              <a:rPr lang="en-US" sz="2800" dirty="0" err="1" smtClean="0"/>
              <a:t>ngày</a:t>
            </a:r>
            <a:r>
              <a:rPr lang="en-US" sz="2800" dirty="0" smtClean="0"/>
              <a:t> 25 </a:t>
            </a:r>
            <a:r>
              <a:rPr lang="en-US" sz="2800" dirty="0" err="1" smtClean="0"/>
              <a:t>tháng</a:t>
            </a:r>
            <a:r>
              <a:rPr lang="en-US" sz="2800" dirty="0" smtClean="0"/>
              <a:t> 11 </a:t>
            </a:r>
            <a:r>
              <a:rPr lang="en-US" sz="2800" dirty="0" err="1" smtClean="0"/>
              <a:t>năm</a:t>
            </a:r>
            <a:r>
              <a:rPr lang="en-US" sz="2800" dirty="0" smtClean="0"/>
              <a:t> 2022</a:t>
            </a:r>
            <a:endParaRPr lang="en-US" sz="2800" dirty="0"/>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097F16E9-B2FA-46EF-9589-1853F4DC3032}"/>
              </a:ext>
            </a:extLst>
          </p:cNvPr>
          <p:cNvSpPr/>
          <p:nvPr/>
        </p:nvSpPr>
        <p:spPr>
          <a:xfrm>
            <a:off x="460895" y="802719"/>
            <a:ext cx="8222210" cy="15410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 name="Picture 9">
            <a:extLst>
              <a:ext uri="{FF2B5EF4-FFF2-40B4-BE49-F238E27FC236}">
                <a16:creationId xmlns="" xmlns:a16="http://schemas.microsoft.com/office/drawing/2014/main" id="{834C9E49-4872-4627-9C82-95FD200DA704}"/>
              </a:ext>
            </a:extLst>
          </p:cNvPr>
          <p:cNvPicPr>
            <a:picLocks noChangeAspect="1"/>
          </p:cNvPicPr>
          <p:nvPr/>
        </p:nvPicPr>
        <p:blipFill>
          <a:blip r:embed="rId2"/>
          <a:stretch>
            <a:fillRect/>
          </a:stretch>
        </p:blipFill>
        <p:spPr>
          <a:xfrm>
            <a:off x="6378678" y="843186"/>
            <a:ext cx="2233918" cy="1463757"/>
          </a:xfrm>
          <a:prstGeom prst="rect">
            <a:avLst/>
          </a:prstGeom>
          <a:ln>
            <a:noFill/>
          </a:ln>
          <a:effectLst>
            <a:softEdge rad="112500"/>
          </a:effectLst>
        </p:spPr>
      </p:pic>
      <p:sp>
        <p:nvSpPr>
          <p:cNvPr id="11" name="Rectangle 10">
            <a:extLst>
              <a:ext uri="{FF2B5EF4-FFF2-40B4-BE49-F238E27FC236}">
                <a16:creationId xmlns="" xmlns:a16="http://schemas.microsoft.com/office/drawing/2014/main" id="{B4C63417-DA9E-42F2-BB69-56F2C9126703}"/>
              </a:ext>
            </a:extLst>
          </p:cNvPr>
          <p:cNvSpPr/>
          <p:nvPr/>
        </p:nvSpPr>
        <p:spPr>
          <a:xfrm>
            <a:off x="822241" y="1216893"/>
            <a:ext cx="5338443" cy="761747"/>
          </a:xfrm>
          <a:prstGeom prst="rect">
            <a:avLst/>
          </a:prstGeom>
        </p:spPr>
        <p:txBody>
          <a:bodyPr wrap="square" lIns="68580" tIns="34290" rIns="68580" bIns="34290">
            <a:spAutoFit/>
          </a:bodyPr>
          <a:lstStyle/>
          <a:p>
            <a:pPr algn="ctr" defTabSz="257175">
              <a:lnSpc>
                <a:spcPct val="150000"/>
              </a:lnSpc>
            </a:pPr>
            <a:r>
              <a:rPr lang="vi-VN" sz="1500" i="1">
                <a:latin typeface="UTM Avo" panose="02040603050506020204" pitchFamily="18" charset="0"/>
                <a:cs typeface="Times New Roman" panose="02020603050405020304" pitchFamily="18" charset="0"/>
              </a:rPr>
              <a:t>Sau bữa cơm tối vui vẻ, cả gia đình bật t</a:t>
            </a:r>
            <a:r>
              <a:rPr lang="en-US" sz="1500" i="1">
                <a:latin typeface="UTM Avo" panose="02040603050506020204" pitchFamily="18" charset="0"/>
                <a:cs typeface="Times New Roman" panose="02020603050405020304" pitchFamily="18" charset="0"/>
              </a:rPr>
              <a:t>i vi có </a:t>
            </a:r>
            <a:r>
              <a:rPr lang="vi-VN" sz="1500" i="1">
                <a:latin typeface="UTM Avo" panose="02040603050506020204" pitchFamily="18" charset="0"/>
                <a:cs typeface="Times New Roman" panose="02020603050405020304" pitchFamily="18" charset="0"/>
              </a:rPr>
              <a:t>kết nối Internet để xem một số chương trình giải trí</a:t>
            </a:r>
            <a:r>
              <a:rPr lang="en-US" sz="1500" i="1">
                <a:latin typeface="UTM Avo" panose="02040603050506020204" pitchFamily="18" charset="0"/>
                <a:cs typeface="Times New Roman" panose="02020603050405020304" pitchFamily="18" charset="0"/>
              </a:rPr>
              <a:t>.</a:t>
            </a:r>
            <a:endParaRPr lang="vi-VN" sz="15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ACE35AC4-4173-4CA6-B258-1B1C411E93F7}"/>
              </a:ext>
            </a:extLst>
          </p:cNvPr>
          <p:cNvGrpSpPr/>
          <p:nvPr/>
        </p:nvGrpSpPr>
        <p:grpSpPr>
          <a:xfrm>
            <a:off x="530955" y="2398738"/>
            <a:ext cx="8082089" cy="1387424"/>
            <a:chOff x="191274" y="435050"/>
            <a:chExt cx="10776118" cy="1849898"/>
          </a:xfrm>
        </p:grpSpPr>
        <p:grpSp>
          <p:nvGrpSpPr>
            <p:cNvPr id="13" name="Group 12">
              <a:extLst>
                <a:ext uri="{FF2B5EF4-FFF2-40B4-BE49-F238E27FC236}">
                  <a16:creationId xmlns=""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 xmlns:a16="http://schemas.microsoft.com/office/drawing/2014/main" id="{BB84CA58-B353-465A-9C66-46219ADAA41B}"/>
                </a:ext>
              </a:extLst>
            </p:cNvPr>
            <p:cNvSpPr/>
            <p:nvPr/>
          </p:nvSpPr>
          <p:spPr>
            <a:xfrm>
              <a:off x="771341" y="975051"/>
              <a:ext cx="10196051" cy="1169550"/>
            </a:xfrm>
            <a:prstGeom prst="rect">
              <a:avLst/>
            </a:prstGeom>
          </p:spPr>
          <p:txBody>
            <a:bodyPr wrap="square">
              <a:spAutoFit/>
            </a:bodyPr>
            <a:lstStyle/>
            <a:p>
              <a:pPr algn="ctr" defTabSz="257175">
                <a:lnSpc>
                  <a:spcPct val="150000"/>
                </a:lnSpc>
              </a:pPr>
              <a:r>
                <a:rPr lang="vi-VN" sz="17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257175">
                <a:lnSpc>
                  <a:spcPct val="150000"/>
                </a:lnSpc>
              </a:pPr>
              <a:r>
                <a:rPr lang="vi-VN" sz="17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
        <p:nvSpPr>
          <p:cNvPr id="19" name="TextBox 18"/>
          <p:cNvSpPr txBox="1"/>
          <p:nvPr/>
        </p:nvSpPr>
        <p:spPr>
          <a:xfrm>
            <a:off x="1044334" y="73463"/>
            <a:ext cx="7490380"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sáu</a:t>
            </a:r>
            <a:r>
              <a:rPr lang="en-US" sz="2800" dirty="0" smtClean="0"/>
              <a:t> </a:t>
            </a:r>
            <a:r>
              <a:rPr lang="en-US" sz="2800" dirty="0" err="1" smtClean="0"/>
              <a:t>ngày</a:t>
            </a:r>
            <a:r>
              <a:rPr lang="en-US" sz="2800" dirty="0" smtClean="0"/>
              <a:t> 25 </a:t>
            </a:r>
            <a:r>
              <a:rPr lang="en-US" sz="2800" dirty="0" err="1" smtClean="0"/>
              <a:t>tháng</a:t>
            </a:r>
            <a:r>
              <a:rPr lang="en-US" sz="2800" dirty="0" smtClean="0"/>
              <a:t> 11 </a:t>
            </a:r>
            <a:r>
              <a:rPr lang="en-US" sz="2800" dirty="0" err="1" smtClean="0"/>
              <a:t>năm</a:t>
            </a:r>
            <a:r>
              <a:rPr lang="en-US" sz="2800" dirty="0" smtClean="0"/>
              <a:t> 2022</a:t>
            </a:r>
            <a:endParaRPr lang="en-US" sz="2800" dirty="0"/>
          </a:p>
        </p:txBody>
      </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5752</TotalTime>
  <Words>1001</Words>
  <Application>Microsoft Office PowerPoint</Application>
  <PresentationFormat>On-screen Show (16:9)</PresentationFormat>
  <Paragraphs>98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192</cp:revision>
  <dcterms:created xsi:type="dcterms:W3CDTF">2021-11-14T08:33:55Z</dcterms:created>
  <dcterms:modified xsi:type="dcterms:W3CDTF">2022-11-28T07:40:02Z</dcterms:modified>
</cp:coreProperties>
</file>