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04" r:id="rId4"/>
    <p:sldMasterId id="2147483717" r:id="rId5"/>
  </p:sldMasterIdLst>
  <p:notesMasterIdLst>
    <p:notesMasterId r:id="rId28"/>
  </p:notesMasterIdLst>
  <p:sldIdLst>
    <p:sldId id="275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5" r:id="rId15"/>
    <p:sldId id="286" r:id="rId16"/>
    <p:sldId id="267" r:id="rId17"/>
    <p:sldId id="287" r:id="rId18"/>
    <p:sldId id="288" r:id="rId19"/>
    <p:sldId id="291" r:id="rId20"/>
    <p:sldId id="300" r:id="rId21"/>
    <p:sldId id="289" r:id="rId22"/>
    <p:sldId id="303" r:id="rId23"/>
    <p:sldId id="304" r:id="rId24"/>
    <p:sldId id="318" r:id="rId25"/>
    <p:sldId id="30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11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2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7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2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1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5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2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04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35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275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9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530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5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3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73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14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3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3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25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3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6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ar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24"/>
            <a:ext cx="120904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2" y="525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9" y="76713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6171780"/>
            <a:ext cx="117856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016001" y="457656"/>
            <a:ext cx="10058400" cy="228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1" tIns="54427" rIns="108851" bIns="5442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8519"/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233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3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696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724201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5105143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blumen-pflanzen0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3" y="2895681"/>
            <a:ext cx="3657599" cy="23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825842" y="2819442"/>
            <a:ext cx="3556001" cy="8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Lớp</a:t>
            </a:r>
            <a:r>
              <a:rPr lang="en-US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vi-VN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2B</a:t>
            </a:r>
            <a:endParaRPr lang="en-US" altLang="en-US" sz="5714" dirty="0">
              <a:solidFill>
                <a:srgbClr val="F79646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5181333"/>
            <a:ext cx="7112002" cy="12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 Trâm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Tiểu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Đoàn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Nghiên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9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5" grpId="0"/>
      <p:bldP spid="30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12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2022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376872" y="533600"/>
            <a:ext cx="5835148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Đường gấp khúc. Hình tứ giác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biết đường gấp khúc thông qua hình ảnh trực quan.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Tính được độ dài đường gấp khúc khi biết độ dài các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dạng được hình tứ giác thông qua việc sử dụng đồ dùng học tập các nhân hoặc vật thật.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ED0B44-AC10-1D8D-B974-9B51A657F5BD}"/>
              </a:ext>
            </a:extLst>
          </p:cNvPr>
          <p:cNvCxnSpPr>
            <a:cxnSpLocks/>
          </p:cNvCxnSpPr>
          <p:nvPr/>
        </p:nvCxnSpPr>
        <p:spPr>
          <a:xfrm flipV="1">
            <a:off x="7299960" y="734064"/>
            <a:ext cx="1498600" cy="1231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3D1B5C-FAC5-789C-6D9A-90DE8320F8F6}"/>
              </a:ext>
            </a:extLst>
          </p:cNvPr>
          <p:cNvCxnSpPr>
            <a:cxnSpLocks/>
          </p:cNvCxnSpPr>
          <p:nvPr/>
        </p:nvCxnSpPr>
        <p:spPr>
          <a:xfrm flipH="1" flipV="1">
            <a:off x="4673600" y="481330"/>
            <a:ext cx="2606040" cy="1507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5FC58-2710-92BC-B310-C013E267F550}"/>
              </a:ext>
            </a:extLst>
          </p:cNvPr>
          <p:cNvCxnSpPr>
            <a:cxnSpLocks/>
          </p:cNvCxnSpPr>
          <p:nvPr/>
        </p:nvCxnSpPr>
        <p:spPr>
          <a:xfrm flipV="1">
            <a:off x="3877310" y="528318"/>
            <a:ext cx="801370" cy="1231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33764D1-04F5-7E23-5BD2-2D6FAF6EB475}"/>
              </a:ext>
            </a:extLst>
          </p:cNvPr>
          <p:cNvSpPr/>
          <p:nvPr/>
        </p:nvSpPr>
        <p:spPr>
          <a:xfrm flipV="1">
            <a:off x="3820160" y="174243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6E1E4B5-3029-3B09-8D15-CD6933A12775}"/>
              </a:ext>
            </a:extLst>
          </p:cNvPr>
          <p:cNvSpPr/>
          <p:nvPr/>
        </p:nvSpPr>
        <p:spPr>
          <a:xfrm flipV="1">
            <a:off x="4653280" y="4825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DC2DB27D-946D-613F-A277-7856C7CEB5A5}"/>
              </a:ext>
            </a:extLst>
          </p:cNvPr>
          <p:cNvSpPr/>
          <p:nvPr/>
        </p:nvSpPr>
        <p:spPr>
          <a:xfrm flipV="1">
            <a:off x="7233920" y="196595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8DD033-19CC-1D54-336D-932F780C1673}"/>
              </a:ext>
            </a:extLst>
          </p:cNvPr>
          <p:cNvSpPr/>
          <p:nvPr/>
        </p:nvSpPr>
        <p:spPr>
          <a:xfrm flipV="1">
            <a:off x="8778240" y="6857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C6D07-C8FE-116E-D9A0-1CD30B3D7E36}"/>
              </a:ext>
            </a:extLst>
          </p:cNvPr>
          <p:cNvSpPr txBox="1"/>
          <p:nvPr/>
        </p:nvSpPr>
        <p:spPr>
          <a:xfrm>
            <a:off x="3566160" y="171704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736A8-7C27-87FA-3E92-7C674A14267D}"/>
              </a:ext>
            </a:extLst>
          </p:cNvPr>
          <p:cNvSpPr txBox="1"/>
          <p:nvPr/>
        </p:nvSpPr>
        <p:spPr>
          <a:xfrm>
            <a:off x="7132320" y="194056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P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501EF-FC30-6E99-C719-44ACFD822284}"/>
              </a:ext>
            </a:extLst>
          </p:cNvPr>
          <p:cNvSpPr txBox="1"/>
          <p:nvPr/>
        </p:nvSpPr>
        <p:spPr>
          <a:xfrm>
            <a:off x="4511040" y="508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4B884-3CBE-F2BB-7575-F22F40D3424A}"/>
              </a:ext>
            </a:extLst>
          </p:cNvPr>
          <p:cNvSpPr txBox="1"/>
          <p:nvPr/>
        </p:nvSpPr>
        <p:spPr>
          <a:xfrm>
            <a:off x="8676640" y="2540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Q</a:t>
            </a:r>
            <a:endParaRPr lang="en-US" sz="28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DE4C74-8C23-E67C-CE5C-6998ED8FA014}"/>
              </a:ext>
            </a:extLst>
          </p:cNvPr>
          <p:cNvSpPr txBox="1"/>
          <p:nvPr/>
        </p:nvSpPr>
        <p:spPr>
          <a:xfrm>
            <a:off x="1635760" y="2583184"/>
            <a:ext cx="531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9F1D53-A4FE-9117-3D37-CC60E65D4CCB}"/>
              </a:ext>
            </a:extLst>
          </p:cNvPr>
          <p:cNvSpPr txBox="1"/>
          <p:nvPr/>
        </p:nvSpPr>
        <p:spPr>
          <a:xfrm rot="1805763">
            <a:off x="5577840" y="773093"/>
            <a:ext cx="11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5 cm</a:t>
            </a:r>
            <a:endParaRPr lang="en-US" sz="28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5B85A1-1C6F-6502-881F-98C08D671F72}"/>
              </a:ext>
            </a:extLst>
          </p:cNvPr>
          <p:cNvSpPr txBox="1"/>
          <p:nvPr/>
        </p:nvSpPr>
        <p:spPr>
          <a:xfrm rot="18141981">
            <a:off x="3488690" y="820420"/>
            <a:ext cx="106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 cm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0B151A-3217-8BA3-157D-49AA5DD97955}"/>
              </a:ext>
            </a:extLst>
          </p:cNvPr>
          <p:cNvSpPr txBox="1"/>
          <p:nvPr/>
        </p:nvSpPr>
        <p:spPr>
          <a:xfrm rot="19399384">
            <a:off x="7614920" y="731520"/>
            <a:ext cx="10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3 cm</a:t>
            </a:r>
            <a:endParaRPr lang="en-US" sz="28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83770-BA58-887D-8701-17FBBB7D91BB}"/>
              </a:ext>
            </a:extLst>
          </p:cNvPr>
          <p:cNvSpPr txBox="1"/>
          <p:nvPr/>
        </p:nvSpPr>
        <p:spPr>
          <a:xfrm>
            <a:off x="1635760" y="3101344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 gồm ba đoạn thẳng: MN, NP, PQ</a:t>
            </a:r>
            <a:endParaRPr lang="en-US" sz="32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0AFA58-49D8-7E95-770D-3DF812C2C4A6}"/>
              </a:ext>
            </a:extLst>
          </p:cNvPr>
          <p:cNvSpPr txBox="1"/>
          <p:nvPr/>
        </p:nvSpPr>
        <p:spPr>
          <a:xfrm>
            <a:off x="670560" y="3649984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Độ dài đường gấp khúc </a:t>
            </a:r>
            <a:r>
              <a:rPr lang="vi-VN" sz="3200" dirty="0">
                <a:latin typeface="+mj-lt"/>
              </a:rPr>
              <a:t>MNPQ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là tổng đọ dài các đoạn thẳng</a:t>
            </a:r>
            <a:r>
              <a:rPr lang="vi-VN" sz="3200" dirty="0">
                <a:latin typeface="+mj-lt"/>
              </a:rPr>
              <a:t> MN, NP và PQ:</a:t>
            </a:r>
            <a:endParaRPr lang="en-US" sz="32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050FFA-90DC-48CE-C3D2-FAE0025B3835}"/>
              </a:ext>
            </a:extLst>
          </p:cNvPr>
          <p:cNvSpPr txBox="1"/>
          <p:nvPr/>
        </p:nvSpPr>
        <p:spPr>
          <a:xfrm>
            <a:off x="3433412" y="4713982"/>
            <a:ext cx="546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2 cm + 5 cm + 3 cm = 10 cm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Rectangles 6">
            <a:extLst>
              <a:ext uri="{FF2B5EF4-FFF2-40B4-BE49-F238E27FC236}">
                <a16:creationId xmlns:a16="http://schemas.microsoft.com/office/drawing/2014/main" id="{D5658E52-9FF2-344F-65E7-B28833BD1A2A}"/>
              </a:ext>
            </a:extLst>
          </p:cNvPr>
          <p:cNvSpPr/>
          <p:nvPr/>
        </p:nvSpPr>
        <p:spPr>
          <a:xfrm>
            <a:off x="894080" y="5438140"/>
            <a:ext cx="10363835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4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1" grpId="0"/>
      <p:bldP spid="12" grpId="0"/>
      <p:bldP spid="13" grpId="0"/>
      <p:bldP spid="14" grpId="0"/>
      <p:bldP spid="33" grpId="0"/>
      <p:bldP spid="36" grpId="0"/>
      <p:bldP spid="37" grpId="0"/>
      <p:bldP spid="39" grpId="0"/>
      <p:bldP spid="41" grpId="0"/>
      <p:bldP spid="42" grpId="0"/>
      <p:bldP spid="43" grpId="0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D76DDAC-B08E-EE7A-F29B-400CEAA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899920"/>
            <a:ext cx="1067970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A67802E3-3C24-950C-14EA-DCF563F952CA}"/>
              </a:ext>
            </a:extLst>
          </p:cNvPr>
          <p:cNvSpPr/>
          <p:nvPr/>
        </p:nvSpPr>
        <p:spPr>
          <a:xfrm>
            <a:off x="3769360" y="518160"/>
            <a:ext cx="4632960" cy="9829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Em cần nhớ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7091D-C1C4-B8EF-085D-024C3ADF0EC2}"/>
              </a:ext>
            </a:extLst>
          </p:cNvPr>
          <p:cNvSpPr txBox="1"/>
          <p:nvPr/>
        </p:nvSpPr>
        <p:spPr>
          <a:xfrm>
            <a:off x="1391920" y="2690336"/>
            <a:ext cx="9885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1/ Xác định số đoạn thẳng của mỗi đường gấp khúc.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2/ Xác định số đo mỗi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3/ Xác định độ dài đường gấp khúc ( tổng độ dài các đoạn thẳng).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578FC-D22E-C368-9917-E3318C38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Toán 2 Bài 26: Đường gấp khúc. Hình tứ giác - Kết nối tri thức">
            <a:extLst>
              <a:ext uri="{FF2B5EF4-FFF2-40B4-BE49-F238E27FC236}">
                <a16:creationId xmlns:a16="http://schemas.microsoft.com/office/drawing/2014/main" id="{8990FDE4-825F-7F13-9C30-D09588CB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"/>
            <a:ext cx="2854959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16A167F-1078-D850-14E6-B363C4B719AE}"/>
              </a:ext>
            </a:extLst>
          </p:cNvPr>
          <p:cNvSpPr/>
          <p:nvPr/>
        </p:nvSpPr>
        <p:spPr>
          <a:xfrm>
            <a:off x="1442720" y="731520"/>
            <a:ext cx="4683760" cy="2875280"/>
          </a:xfrm>
          <a:prstGeom prst="cloudCallout">
            <a:avLst>
              <a:gd name="adj1" fmla="val -24087"/>
              <a:gd name="adj2" fmla="val 78754"/>
            </a:avLst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Cầu thang lên Thác Bạc (Sa Pa) có dạng đường gấp khúc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2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5A719-10B6-06D0-7EC5-056A5D66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5 mẫu thang nhôm gấp 4 khúc được ưa chuộng tại Việt Nam">
            <a:extLst>
              <a:ext uri="{FF2B5EF4-FFF2-40B4-BE49-F238E27FC236}">
                <a16:creationId xmlns:a16="http://schemas.microsoft.com/office/drawing/2014/main" id="{884388A4-13D6-19A6-0842-98653042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456565"/>
            <a:ext cx="457454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8E949-4EB7-A004-EF20-BD7B2877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54" y="456565"/>
            <a:ext cx="4653946" cy="2632075"/>
          </a:xfrm>
          <a:prstGeom prst="rect">
            <a:avLst/>
          </a:prstGeom>
        </p:spPr>
      </p:pic>
      <p:pic>
        <p:nvPicPr>
          <p:cNvPr id="1028" name="Picture 4" descr="Trang trí cầu thang trường mầm non đẹp nhất, đáng yêu nhất">
            <a:extLst>
              <a:ext uri="{FF2B5EF4-FFF2-40B4-BE49-F238E27FC236}">
                <a16:creationId xmlns:a16="http://schemas.microsoft.com/office/drawing/2014/main" id="{2EF64F14-8616-EC37-F6B7-90DD6E94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3" y="3260408"/>
            <a:ext cx="44481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cầu thang đẹp 2022 đang được nhiều gia chủ lựa chọn">
            <a:extLst>
              <a:ext uri="{FF2B5EF4-FFF2-40B4-BE49-F238E27FC236}">
                <a16:creationId xmlns:a16="http://schemas.microsoft.com/office/drawing/2014/main" id="{C3491EE0-0E50-1E34-9F1D-6D7764AA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04" y="3260408"/>
            <a:ext cx="4448175" cy="32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ABE01-5E08-54A4-D298-41C7A356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459285-D95C-2715-B9B6-013F68A9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609600"/>
            <a:ext cx="10769600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726" y="362151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9726" y="885371"/>
            <a:ext cx="10376686" cy="54246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7188" y="885371"/>
            <a:ext cx="4369223" cy="9042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527E3-3052-6B8E-B24D-01EEA143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Móc Treo Quần Áo Hình Thoi Bằng Gỗ Hà Nội">
            <a:extLst>
              <a:ext uri="{FF2B5EF4-FFF2-40B4-BE49-F238E27FC236}">
                <a16:creationId xmlns:a16="http://schemas.microsoft.com/office/drawing/2014/main" id="{939FECCA-AAD1-9A44-D98E-94031450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" y="1440815"/>
            <a:ext cx="3044825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ủ nhựa Đài Loan C013A – 1 cánh 5 tầng-Nhựa Đoàn Khoa">
            <a:extLst>
              <a:ext uri="{FF2B5EF4-FFF2-40B4-BE49-F238E27FC236}">
                <a16:creationId xmlns:a16="http://schemas.microsoft.com/office/drawing/2014/main" id="{E8B4A0BB-28C8-070B-CBC8-618BF19B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1440815"/>
            <a:ext cx="3281680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ệ sách mầm non đẹp và tiện lợi cho trẻ em Mới 100%, giá: 850.000đ, gọi:  0932 769 097, Quận 7 - Hồ Chí Minh, id-07dc0600">
            <a:extLst>
              <a:ext uri="{FF2B5EF4-FFF2-40B4-BE49-F238E27FC236}">
                <a16:creationId xmlns:a16="http://schemas.microsoft.com/office/drawing/2014/main" id="{0BAF593A-317F-ED58-2B30-5681DF5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1440815"/>
            <a:ext cx="319024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391920"/>
            <a:ext cx="9958959" cy="147857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CE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8" name="TextBox 17"/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8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2022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6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296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biết đường gấp khúc thông qua hình ảnh trực quan.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Tính được độ dài đường gấp khúc khi biết độ dài các đoạn thẳng.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dạng được hình tứ giác thông qua việc sử dụng đồ dùng học tập các nhân hoặc vật thật.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7E018D-D8F0-4F65-0333-027FFE8FC068}"/>
              </a:ext>
            </a:extLst>
          </p:cNvPr>
          <p:cNvSpPr txBox="1"/>
          <p:nvPr/>
        </p:nvSpPr>
        <p:spPr>
          <a:xfrm>
            <a:off x="2040835" y="2767280"/>
            <a:ext cx="76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4F6228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0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/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+       +       =        (cm)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cm.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655</Words>
  <Application>Microsoft Office PowerPoint</Application>
  <PresentationFormat>Widescreen</PresentationFormat>
  <Paragraphs>188</Paragraphs>
  <Slides>22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ITC Avant Garde Std Bk</vt:lpstr>
      <vt:lpstr>Times New Roman</vt:lpstr>
      <vt:lpstr>UTM Cookies</vt:lpstr>
      <vt:lpstr>Wingdings</vt:lpstr>
      <vt:lpstr>3_Office Theme</vt:lpstr>
      <vt:lpstr>1_Office Theme</vt:lpstr>
      <vt:lpstr>4_Office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Tram Nguyen</cp:lastModifiedBy>
  <cp:revision>5</cp:revision>
  <dcterms:created xsi:type="dcterms:W3CDTF">2021-05-19T13:36:00Z</dcterms:created>
  <dcterms:modified xsi:type="dcterms:W3CDTF">2022-12-09T02:21:01Z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