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9"/>
  </p:notesMasterIdLst>
  <p:sldIdLst>
    <p:sldId id="257" r:id="rId4"/>
    <p:sldId id="327" r:id="rId5"/>
    <p:sldId id="261" r:id="rId6"/>
    <p:sldId id="331" r:id="rId7"/>
    <p:sldId id="262" r:id="rId8"/>
    <p:sldId id="332" r:id="rId9"/>
    <p:sldId id="333" r:id="rId10"/>
    <p:sldId id="337" r:id="rId11"/>
    <p:sldId id="326" r:id="rId12"/>
    <p:sldId id="264" r:id="rId13"/>
    <p:sldId id="265" r:id="rId14"/>
    <p:sldId id="334" r:id="rId15"/>
    <p:sldId id="335" r:id="rId16"/>
    <p:sldId id="336" r:id="rId17"/>
    <p:sldId id="33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  <a:srgbClr val="000000"/>
    <a:srgbClr val="EF1DD6"/>
    <a:srgbClr val="E8FBB7"/>
    <a:srgbClr val="F4F8BA"/>
    <a:srgbClr val="F6E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36945-9BC4-4C18-A0D2-B1E3751AB739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82B70-3FE7-4E39-AC27-6517DACD50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55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0F56DD6-FDDA-478D-BF8C-D9AF7CBD0200}" type="slidenum">
              <a:rPr lang="en-US" sz="1200">
                <a:latin typeface="Arial" charset="0"/>
              </a:rPr>
              <a:pPr eaLnBrk="1" hangingPunct="1"/>
              <a:t>1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866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876EC00-96FE-4D52-8F92-FACA7E42A7D7}" type="slidenum">
              <a:rPr lang="en-US" sz="1200">
                <a:latin typeface="Arial" charset="0"/>
              </a:rPr>
              <a:pPr eaLnBrk="1" hangingPunct="1"/>
              <a:t>11</a:t>
            </a:fld>
            <a:endParaRPr lang="en-US" sz="120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1919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876EC00-96FE-4D52-8F92-FACA7E42A7D7}" type="slidenum">
              <a:rPr lang="en-US" sz="1200">
                <a:latin typeface="Arial" charset="0"/>
              </a:rPr>
              <a:pPr eaLnBrk="1" hangingPunct="1"/>
              <a:t>12</a:t>
            </a:fld>
            <a:endParaRPr lang="en-US" sz="120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404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876EC00-96FE-4D52-8F92-FACA7E42A7D7}" type="slidenum">
              <a:rPr lang="en-US" sz="1200">
                <a:latin typeface="Arial" charset="0"/>
              </a:rPr>
              <a:pPr eaLnBrk="1" hangingPunct="1"/>
              <a:t>13</a:t>
            </a:fld>
            <a:endParaRPr lang="en-US" sz="120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5962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876EC00-96FE-4D52-8F92-FACA7E42A7D7}" type="slidenum">
              <a:rPr lang="en-US" sz="1200">
                <a:latin typeface="Arial" charset="0"/>
              </a:rPr>
              <a:pPr eaLnBrk="1" hangingPunct="1"/>
              <a:t>14</a:t>
            </a:fld>
            <a:endParaRPr lang="en-US" sz="120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70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3BEE47-5A4D-40CB-B8D0-D1E0BA03AE87}" type="slidenum">
              <a:rPr lang="en-US" altLang="en-US">
                <a:latin typeface=".VnAvant" panose="020B7200000000000000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468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03094C8-C52E-493C-9717-4D8B8AB3B332}" type="slidenum">
              <a:rPr lang="en-US" sz="1200">
                <a:latin typeface="Arial" charset="0"/>
              </a:rPr>
              <a:pPr eaLnBrk="1" hangingPunct="1"/>
              <a:t>3</a:t>
            </a:fld>
            <a:endParaRPr lang="en-US" sz="1200"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52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03094C8-C52E-493C-9717-4D8B8AB3B332}" type="slidenum">
              <a:rPr lang="en-US" sz="1200">
                <a:latin typeface="Arial" charset="0"/>
              </a:rPr>
              <a:pPr eaLnBrk="1" hangingPunct="1"/>
              <a:t>4</a:t>
            </a:fld>
            <a:endParaRPr lang="en-US" sz="1200"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975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7C7DD0C-F9D0-432F-81DD-3C56FBF2CEE3}" type="slidenum">
              <a:rPr lang="en-US" sz="1200">
                <a:latin typeface="Arial" charset="0"/>
              </a:rPr>
              <a:pPr eaLnBrk="1" hangingPunct="1"/>
              <a:t>5</a:t>
            </a:fld>
            <a:endParaRPr lang="en-US" sz="1200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92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7C7DD0C-F9D0-432F-81DD-3C56FBF2CEE3}" type="slidenum">
              <a:rPr lang="en-US" sz="1200">
                <a:latin typeface="Arial" charset="0"/>
              </a:rPr>
              <a:pPr eaLnBrk="1" hangingPunct="1"/>
              <a:t>6</a:t>
            </a:fld>
            <a:endParaRPr lang="en-US" sz="1200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23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7C7DD0C-F9D0-432F-81DD-3C56FBF2CEE3}" type="slidenum">
              <a:rPr lang="en-US" sz="1200">
                <a:latin typeface="Arial" charset="0"/>
              </a:rPr>
              <a:pPr eaLnBrk="1" hangingPunct="1"/>
              <a:t>7</a:t>
            </a:fld>
            <a:endParaRPr lang="en-US" sz="1200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22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3BEE47-5A4D-40CB-B8D0-D1E0BA03AE87}" type="slidenum">
              <a:rPr lang="en-US" altLang="en-US">
                <a:latin typeface=".VnAvant" panose="020B7200000000000000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599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FB5DB78-3DC2-4198-AF74-38FCE010AA92}" type="slidenum">
              <a:rPr lang="en-US" sz="1200">
                <a:latin typeface="Arial" charset="0"/>
              </a:rPr>
              <a:pPr eaLnBrk="1" hangingPunct="1"/>
              <a:t>10</a:t>
            </a:fld>
            <a:endParaRPr lang="en-US" sz="1200"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52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80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404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05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28F08-859F-4B25-820E-9E290F730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79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A2C76-583A-4AC4-BAFC-1FB25C4F9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661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72068-2173-4E72-95DE-A410D32A5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35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31956-D3BA-4213-9964-0FDFD0868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48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7984A-9C76-4E90-AE8A-9E099BEB7D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746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CE672-5071-4445-9ECA-8C58445F50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224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BC40F-7B61-47B6-BE8D-21CF7FF8AF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990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6F863-AD80-4394-8C0C-556F3700F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66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712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CCE76-5743-463B-B192-B9FB0038FB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71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463E9-60EC-4EEB-92DF-1530C7610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053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63ABB-2168-4CEF-8013-FF0CE13E6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917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28F08-859F-4B25-820E-9E290F730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2509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A2C76-583A-4AC4-BAFC-1FB25C4F9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038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72068-2173-4E72-95DE-A410D32A5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572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31956-D3BA-4213-9964-0FDFD0868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281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7984A-9C76-4E90-AE8A-9E099BEB7D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168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CE672-5071-4445-9ECA-8C58445F50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338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BC40F-7B61-47B6-BE8D-21CF7FF8AF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905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844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6F863-AD80-4394-8C0C-556F3700F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776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CCE76-5743-463B-B192-B9FB0038FB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940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463E9-60EC-4EEB-92DF-1530C7610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662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63ABB-2168-4CEF-8013-FF0CE13E6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463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03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38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75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94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2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97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3B116-E990-4B01-B004-D8EE8D3143D5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37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chemeClr val="bg1"/>
            </a:gs>
            <a:gs pos="100000">
              <a:srgbClr val="92D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589528-0F45-4099-9938-CDB81950B15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58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chemeClr val="bg1"/>
            </a:gs>
            <a:gs pos="100000">
              <a:srgbClr val="92D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589528-0F45-4099-9938-CDB81950B15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81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luu%20huong/But%20chi%20thong%20minh.lnk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eg"/><Relationship Id="rId4" Type="http://schemas.openxmlformats.org/officeDocument/2006/relationships/hyperlink" Target="../../../../luu%20huong/But%20chi%20thong%20minh.ln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8" name="Text Box 16"/>
          <p:cNvSpPr txBox="1">
            <a:spLocks noChangeArrowheads="1"/>
          </p:cNvSpPr>
          <p:nvPr/>
        </p:nvSpPr>
        <p:spPr bwMode="auto">
          <a:xfrm>
            <a:off x="914400" y="372070"/>
            <a:ext cx="69342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5400" b="1" dirty="0">
                <a:solidFill>
                  <a:srgbClr val="990099"/>
                </a:solidFill>
              </a:rPr>
              <a:t> </a:t>
            </a:r>
            <a:r>
              <a:rPr lang="en-US" sz="5400" u="sng" dirty="0">
                <a:solidFill>
                  <a:srgbClr val="FF0000"/>
                </a:solidFill>
              </a:rPr>
              <a:t>Toán:</a:t>
            </a:r>
            <a:r>
              <a:rPr lang="en-US" sz="5400" dirty="0">
                <a:solidFill>
                  <a:srgbClr val="FF0000"/>
                </a:solidFill>
              </a:rPr>
              <a:t>          Bài 14	 </a:t>
            </a:r>
          </a:p>
        </p:txBody>
      </p:sp>
      <p:pic>
        <p:nvPicPr>
          <p:cNvPr id="2059" name="Picture 24" descr="divider_11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780088"/>
            <a:ext cx="52578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25" descr="divider_11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166938" y="6950076"/>
            <a:ext cx="458152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42988" y="2632006"/>
            <a:ext cx="7186612" cy="221599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Khối lập phương,</a:t>
            </a:r>
          </a:p>
          <a:p>
            <a:r>
              <a:rPr lang="en-US" sz="5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khối hộp </a:t>
            </a:r>
            <a:r>
              <a:rPr lang="en-US" sz="54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chữ nhật</a:t>
            </a:r>
          </a:p>
          <a:p>
            <a:r>
              <a:rPr lang="en-US" sz="30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GV : Nguyễn Thị Lục</a:t>
            </a:r>
            <a:endParaRPr lang="en-US" sz="3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04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3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3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8" grpId="0"/>
      <p:bldP spid="54288" grpId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" y="152400"/>
            <a:ext cx="8762999" cy="1015663"/>
            <a:chOff x="394855" y="152400"/>
            <a:chExt cx="7606145" cy="1015663"/>
          </a:xfrm>
        </p:grpSpPr>
        <p:grpSp>
          <p:nvGrpSpPr>
            <p:cNvPr id="9225" name="Group 4"/>
            <p:cNvGrpSpPr>
              <a:grpSpLocks/>
            </p:cNvGrpSpPr>
            <p:nvPr/>
          </p:nvGrpSpPr>
          <p:grpSpPr bwMode="auto">
            <a:xfrm>
              <a:off x="394855" y="152400"/>
              <a:ext cx="900545" cy="831273"/>
              <a:chOff x="1104" y="2496"/>
              <a:chExt cx="599" cy="625"/>
            </a:xfrm>
          </p:grpSpPr>
          <p:grpSp>
            <p:nvGrpSpPr>
              <p:cNvPr id="9226" name="Group 5"/>
              <p:cNvGrpSpPr>
                <a:grpSpLocks/>
              </p:cNvGrpSpPr>
              <p:nvPr/>
            </p:nvGrpSpPr>
            <p:grpSpPr bwMode="auto">
              <a:xfrm>
                <a:off x="1104" y="2496"/>
                <a:ext cx="599" cy="625"/>
                <a:chOff x="884" y="2523"/>
                <a:chExt cx="862" cy="862"/>
              </a:xfrm>
            </p:grpSpPr>
            <p:sp>
              <p:nvSpPr>
                <p:cNvPr id="9228" name="Oval 6"/>
                <p:cNvSpPr>
                  <a:spLocks noChangeArrowheads="1"/>
                </p:cNvSpPr>
                <p:nvPr/>
              </p:nvSpPr>
              <p:spPr bwMode="gray">
                <a:xfrm>
                  <a:off x="884" y="2523"/>
                  <a:ext cx="862" cy="8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00CC66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229" name="Oval 7"/>
                <p:cNvSpPr>
                  <a:spLocks noChangeArrowheads="1"/>
                </p:cNvSpPr>
                <p:nvPr/>
              </p:nvSpPr>
              <p:spPr bwMode="gray">
                <a:xfrm>
                  <a:off x="884" y="2523"/>
                  <a:ext cx="862" cy="8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CC66">
                        <a:alpha val="32001"/>
                      </a:srgbClr>
                    </a:gs>
                    <a:gs pos="100000">
                      <a:srgbClr val="000000">
                        <a:alpha val="89998"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230" name="Oval 8"/>
                <p:cNvSpPr>
                  <a:spLocks noChangeArrowheads="1"/>
                </p:cNvSpPr>
                <p:nvPr/>
              </p:nvSpPr>
              <p:spPr bwMode="gray">
                <a:xfrm>
                  <a:off x="940" y="2579"/>
                  <a:ext cx="750" cy="75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E37"/>
                    </a:gs>
                    <a:gs pos="50000">
                      <a:srgbClr val="00CC66"/>
                    </a:gs>
                    <a:gs pos="100000">
                      <a:srgbClr val="006E37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231" name="Oval 9"/>
                <p:cNvSpPr>
                  <a:spLocks noChangeArrowheads="1"/>
                </p:cNvSpPr>
                <p:nvPr/>
              </p:nvSpPr>
              <p:spPr bwMode="gray">
                <a:xfrm>
                  <a:off x="941" y="2579"/>
                  <a:ext cx="749" cy="75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8241"/>
                    </a:gs>
                    <a:gs pos="100000">
                      <a:srgbClr val="00CC66">
                        <a:alpha val="0"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232" name="Oval 10"/>
                <p:cNvSpPr>
                  <a:spLocks noChangeArrowheads="1"/>
                </p:cNvSpPr>
                <p:nvPr/>
              </p:nvSpPr>
              <p:spPr bwMode="gray">
                <a:xfrm>
                  <a:off x="981" y="2617"/>
                  <a:ext cx="674" cy="674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233" name="Oval 11"/>
                <p:cNvSpPr>
                  <a:spLocks noChangeArrowheads="1"/>
                </p:cNvSpPr>
                <p:nvPr/>
              </p:nvSpPr>
              <p:spPr bwMode="gray">
                <a:xfrm>
                  <a:off x="992" y="2628"/>
                  <a:ext cx="653" cy="65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9234" name="Oval 12"/>
                <p:cNvSpPr>
                  <a:spLocks noChangeArrowheads="1"/>
                </p:cNvSpPr>
                <p:nvPr/>
              </p:nvSpPr>
              <p:spPr bwMode="gray">
                <a:xfrm>
                  <a:off x="1000" y="2632"/>
                  <a:ext cx="637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alpha val="0"/>
                      </a:srgbClr>
                    </a:gs>
                    <a:gs pos="100000">
                      <a:srgbClr val="E9E9E9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9235" name="Oval 13"/>
                <p:cNvSpPr>
                  <a:spLocks noChangeArrowheads="1"/>
                </p:cNvSpPr>
                <p:nvPr/>
              </p:nvSpPr>
              <p:spPr bwMode="gray">
                <a:xfrm>
                  <a:off x="1007" y="2638"/>
                  <a:ext cx="606" cy="5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89898"/>
                    </a:gs>
                    <a:gs pos="100000">
                      <a:srgbClr val="C0C0C0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9236" name="Oval 14"/>
                <p:cNvSpPr>
                  <a:spLocks noChangeArrowheads="1"/>
                </p:cNvSpPr>
                <p:nvPr/>
              </p:nvSpPr>
              <p:spPr bwMode="gray">
                <a:xfrm>
                  <a:off x="1042" y="2655"/>
                  <a:ext cx="539" cy="48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0C0C0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227" name="Text Box 15"/>
              <p:cNvSpPr txBox="1">
                <a:spLocks noChangeArrowheads="1"/>
              </p:cNvSpPr>
              <p:nvPr/>
            </p:nvSpPr>
            <p:spPr bwMode="auto">
              <a:xfrm>
                <a:off x="1178" y="2535"/>
                <a:ext cx="461" cy="4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4400" b="1" dirty="0">
                    <a:solidFill>
                      <a:srgbClr val="FF0000"/>
                    </a:solidFill>
                  </a:rPr>
                  <a:t>1</a:t>
                </a:r>
              </a:p>
            </p:txBody>
          </p:sp>
        </p:grpSp>
        <p:sp>
          <p:nvSpPr>
            <p:cNvPr id="9221" name="Text Box 20"/>
            <p:cNvSpPr txBox="1">
              <a:spLocks noChangeArrowheads="1"/>
            </p:cNvSpPr>
            <p:nvPr/>
          </p:nvSpPr>
          <p:spPr bwMode="auto">
            <a:xfrm>
              <a:off x="1410107" y="152400"/>
              <a:ext cx="6590893" cy="1015663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000" b="1" dirty="0"/>
                <a:t>Bạn Mai xếp được hình dưới đây. Trong hình đó:</a:t>
              </a:r>
            </a:p>
          </p:txBody>
        </p:sp>
      </p:grpSp>
      <p:sp>
        <p:nvSpPr>
          <p:cNvPr id="41" name="Text Box 20"/>
          <p:cNvSpPr txBox="1">
            <a:spLocks noChangeArrowheads="1"/>
          </p:cNvSpPr>
          <p:nvPr/>
        </p:nvSpPr>
        <p:spPr bwMode="auto">
          <a:xfrm>
            <a:off x="987985" y="1295400"/>
            <a:ext cx="7317815" cy="55399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 dirty="0"/>
              <a:t>a) Có bao nhiêu khối lập phương?</a:t>
            </a:r>
          </a:p>
        </p:txBody>
      </p:sp>
      <p:sp>
        <p:nvSpPr>
          <p:cNvPr id="42" name="Text Box 20"/>
          <p:cNvSpPr txBox="1">
            <a:spLocks noChangeArrowheads="1"/>
          </p:cNvSpPr>
          <p:nvPr/>
        </p:nvSpPr>
        <p:spPr bwMode="auto">
          <a:xfrm>
            <a:off x="987985" y="1981200"/>
            <a:ext cx="7775015" cy="55399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 dirty="0"/>
              <a:t>b) </a:t>
            </a:r>
            <a:r>
              <a:rPr lang="en-US" sz="3000" b="1" dirty="0" err="1"/>
              <a:t>Có</a:t>
            </a:r>
            <a:r>
              <a:rPr lang="en-US" sz="3000" b="1" dirty="0"/>
              <a:t> </a:t>
            </a:r>
            <a:r>
              <a:rPr lang="en-US" sz="3000" b="1" dirty="0" err="1"/>
              <a:t>bao</a:t>
            </a:r>
            <a:r>
              <a:rPr lang="en-US" sz="3000" b="1" dirty="0"/>
              <a:t> </a:t>
            </a:r>
            <a:r>
              <a:rPr lang="en-US" sz="3000" b="1" dirty="0" err="1"/>
              <a:t>nhiêu</a:t>
            </a:r>
            <a:r>
              <a:rPr lang="en-US" sz="3000" b="1" dirty="0"/>
              <a:t> </a:t>
            </a:r>
            <a:r>
              <a:rPr lang="en-US" sz="3000" b="1" dirty="0" err="1"/>
              <a:t>khối</a:t>
            </a:r>
            <a:r>
              <a:rPr lang="en-US" sz="3000" b="1" dirty="0"/>
              <a:t> </a:t>
            </a:r>
            <a:r>
              <a:rPr lang="en-US" sz="3000" b="1" dirty="0" err="1"/>
              <a:t>hộp</a:t>
            </a:r>
            <a:r>
              <a:rPr lang="en-US" sz="3000" b="1" dirty="0"/>
              <a:t> </a:t>
            </a:r>
            <a:r>
              <a:rPr lang="en-US" sz="3000" b="1" dirty="0" err="1"/>
              <a:t>chữ</a:t>
            </a:r>
            <a:r>
              <a:rPr lang="en-US" sz="3000" b="1" dirty="0"/>
              <a:t> </a:t>
            </a:r>
            <a:r>
              <a:rPr lang="en-US" sz="3000" b="1" dirty="0" err="1"/>
              <a:t>nhật</a:t>
            </a:r>
            <a:r>
              <a:rPr lang="en-US" sz="3000" b="1" dirty="0"/>
              <a:t> </a:t>
            </a:r>
            <a:r>
              <a:rPr lang="en-US" sz="3000" b="1" dirty="0" err="1"/>
              <a:t>màu</a:t>
            </a:r>
            <a:r>
              <a:rPr lang="en-US" sz="3000" b="1" dirty="0"/>
              <a:t> </a:t>
            </a:r>
            <a:r>
              <a:rPr lang="en-US" sz="3000" b="1" dirty="0" err="1"/>
              <a:t>đỏ</a:t>
            </a:r>
            <a:r>
              <a:rPr lang="en-US" sz="3000" b="1" dirty="0"/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1" t="24318" r="62500" b="48777"/>
          <a:stretch/>
        </p:blipFill>
        <p:spPr>
          <a:xfrm>
            <a:off x="1322066" y="2596363"/>
            <a:ext cx="6400800" cy="4261637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1752600" y="5791200"/>
            <a:ext cx="593130" cy="609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en-US" b="1" dirty="0"/>
          </a:p>
        </p:txBody>
      </p:sp>
      <p:sp>
        <p:nvSpPr>
          <p:cNvPr id="53" name="Oval 52"/>
          <p:cNvSpPr/>
          <p:nvPr/>
        </p:nvSpPr>
        <p:spPr>
          <a:xfrm>
            <a:off x="2667000" y="5791200"/>
            <a:ext cx="593130" cy="609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en-US" b="1" dirty="0"/>
          </a:p>
        </p:txBody>
      </p:sp>
      <p:sp>
        <p:nvSpPr>
          <p:cNvPr id="54" name="Oval 53"/>
          <p:cNvSpPr/>
          <p:nvPr/>
        </p:nvSpPr>
        <p:spPr>
          <a:xfrm>
            <a:off x="3750270" y="5791200"/>
            <a:ext cx="593130" cy="609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en-US" b="1" dirty="0"/>
          </a:p>
        </p:txBody>
      </p:sp>
      <p:sp>
        <p:nvSpPr>
          <p:cNvPr id="55" name="Oval 54"/>
          <p:cNvSpPr/>
          <p:nvPr/>
        </p:nvSpPr>
        <p:spPr>
          <a:xfrm>
            <a:off x="4822167" y="5791200"/>
            <a:ext cx="593130" cy="609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en-US" b="1" dirty="0"/>
          </a:p>
        </p:txBody>
      </p:sp>
      <p:sp>
        <p:nvSpPr>
          <p:cNvPr id="58" name="Oval 57"/>
          <p:cNvSpPr/>
          <p:nvPr/>
        </p:nvSpPr>
        <p:spPr>
          <a:xfrm>
            <a:off x="6003382" y="5791200"/>
            <a:ext cx="593130" cy="609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en-US" b="1" dirty="0"/>
          </a:p>
        </p:txBody>
      </p:sp>
      <p:sp>
        <p:nvSpPr>
          <p:cNvPr id="59" name="Oval 58"/>
          <p:cNvSpPr/>
          <p:nvPr/>
        </p:nvSpPr>
        <p:spPr>
          <a:xfrm>
            <a:off x="2377362" y="4768745"/>
            <a:ext cx="593130" cy="609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en-US" b="1" dirty="0"/>
          </a:p>
        </p:txBody>
      </p:sp>
      <p:sp>
        <p:nvSpPr>
          <p:cNvPr id="62" name="Oval 61"/>
          <p:cNvSpPr/>
          <p:nvPr/>
        </p:nvSpPr>
        <p:spPr>
          <a:xfrm>
            <a:off x="4653819" y="4754890"/>
            <a:ext cx="593130" cy="609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40981615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2" grpId="0" animBg="1"/>
      <p:bldP spid="13" grpId="0" animBg="1"/>
      <p:bldP spid="13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8" grpId="0" animBg="1"/>
      <p:bldP spid="58" grpId="1" animBg="1"/>
      <p:bldP spid="59" grpId="0" animBg="1"/>
      <p:bldP spid="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04801" y="12"/>
            <a:ext cx="8612829" cy="1079875"/>
            <a:chOff x="304801" y="12"/>
            <a:chExt cx="8612829" cy="1079875"/>
          </a:xfrm>
        </p:grpSpPr>
        <p:grpSp>
          <p:nvGrpSpPr>
            <p:cNvPr id="26" name="Group 8"/>
            <p:cNvGrpSpPr>
              <a:grpSpLocks/>
            </p:cNvGrpSpPr>
            <p:nvPr/>
          </p:nvGrpSpPr>
          <p:grpSpPr bwMode="auto">
            <a:xfrm>
              <a:off x="304801" y="12"/>
              <a:ext cx="955296" cy="990601"/>
              <a:chOff x="1440" y="3408"/>
              <a:chExt cx="460" cy="331"/>
            </a:xfrm>
          </p:grpSpPr>
          <p:grpSp>
            <p:nvGrpSpPr>
              <p:cNvPr id="27" name="Group 9"/>
              <p:cNvGrpSpPr>
                <a:grpSpLocks/>
              </p:cNvGrpSpPr>
              <p:nvPr/>
            </p:nvGrpSpPr>
            <p:grpSpPr bwMode="auto">
              <a:xfrm>
                <a:off x="1440" y="3418"/>
                <a:ext cx="455" cy="321"/>
                <a:chOff x="884" y="2523"/>
                <a:chExt cx="862" cy="862"/>
              </a:xfrm>
            </p:grpSpPr>
            <p:sp>
              <p:nvSpPr>
                <p:cNvPr id="29" name="Oval 10"/>
                <p:cNvSpPr>
                  <a:spLocks noChangeArrowheads="1"/>
                </p:cNvSpPr>
                <p:nvPr/>
              </p:nvSpPr>
              <p:spPr bwMode="gray">
                <a:xfrm>
                  <a:off x="884" y="2523"/>
                  <a:ext cx="862" cy="8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00CC66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Oval 11"/>
                <p:cNvSpPr>
                  <a:spLocks noChangeArrowheads="1"/>
                </p:cNvSpPr>
                <p:nvPr/>
              </p:nvSpPr>
              <p:spPr bwMode="gray">
                <a:xfrm>
                  <a:off x="884" y="2523"/>
                  <a:ext cx="862" cy="8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CC66">
                        <a:alpha val="32001"/>
                      </a:srgbClr>
                    </a:gs>
                    <a:gs pos="100000">
                      <a:srgbClr val="000000">
                        <a:alpha val="89998"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Oval 12"/>
                <p:cNvSpPr>
                  <a:spLocks noChangeArrowheads="1"/>
                </p:cNvSpPr>
                <p:nvPr/>
              </p:nvSpPr>
              <p:spPr bwMode="gray">
                <a:xfrm>
                  <a:off x="940" y="2579"/>
                  <a:ext cx="750" cy="75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E37"/>
                    </a:gs>
                    <a:gs pos="50000">
                      <a:srgbClr val="00CC66"/>
                    </a:gs>
                    <a:gs pos="100000">
                      <a:srgbClr val="006E37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Oval 13"/>
                <p:cNvSpPr>
                  <a:spLocks noChangeArrowheads="1"/>
                </p:cNvSpPr>
                <p:nvPr/>
              </p:nvSpPr>
              <p:spPr bwMode="gray">
                <a:xfrm>
                  <a:off x="941" y="2579"/>
                  <a:ext cx="749" cy="75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8241"/>
                    </a:gs>
                    <a:gs pos="100000">
                      <a:srgbClr val="00CC66">
                        <a:alpha val="0"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Oval 14"/>
                <p:cNvSpPr>
                  <a:spLocks noChangeArrowheads="1"/>
                </p:cNvSpPr>
                <p:nvPr/>
              </p:nvSpPr>
              <p:spPr bwMode="gray">
                <a:xfrm>
                  <a:off x="981" y="2617"/>
                  <a:ext cx="674" cy="674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Oval 15"/>
                <p:cNvSpPr>
                  <a:spLocks noChangeArrowheads="1"/>
                </p:cNvSpPr>
                <p:nvPr/>
              </p:nvSpPr>
              <p:spPr bwMode="gray">
                <a:xfrm>
                  <a:off x="992" y="2628"/>
                  <a:ext cx="653" cy="65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35" name="Oval 16"/>
                <p:cNvSpPr>
                  <a:spLocks noChangeArrowheads="1"/>
                </p:cNvSpPr>
                <p:nvPr/>
              </p:nvSpPr>
              <p:spPr bwMode="gray">
                <a:xfrm>
                  <a:off x="1000" y="2632"/>
                  <a:ext cx="637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alpha val="0"/>
                      </a:srgbClr>
                    </a:gs>
                    <a:gs pos="100000">
                      <a:srgbClr val="E9E9E9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36" name="Oval 17"/>
                <p:cNvSpPr>
                  <a:spLocks noChangeArrowheads="1"/>
                </p:cNvSpPr>
                <p:nvPr/>
              </p:nvSpPr>
              <p:spPr bwMode="gray">
                <a:xfrm>
                  <a:off x="1007" y="2638"/>
                  <a:ext cx="606" cy="5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89898"/>
                    </a:gs>
                    <a:gs pos="100000">
                      <a:srgbClr val="C0C0C0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37" name="Oval 18"/>
                <p:cNvSpPr>
                  <a:spLocks noChangeArrowheads="1"/>
                </p:cNvSpPr>
                <p:nvPr/>
              </p:nvSpPr>
              <p:spPr bwMode="gray">
                <a:xfrm>
                  <a:off x="1042" y="2655"/>
                  <a:ext cx="539" cy="48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0C0C0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" name="Text Box 19"/>
              <p:cNvSpPr txBox="1">
                <a:spLocks noChangeArrowheads="1"/>
              </p:cNvSpPr>
              <p:nvPr/>
            </p:nvSpPr>
            <p:spPr bwMode="auto">
              <a:xfrm>
                <a:off x="1550" y="3408"/>
                <a:ext cx="350" cy="2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5400" b="1" dirty="0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  <p:sp>
          <p:nvSpPr>
            <p:cNvPr id="38" name="Text Box 20"/>
            <p:cNvSpPr txBox="1">
              <a:spLocks noChangeArrowheads="1"/>
            </p:cNvSpPr>
            <p:nvPr/>
          </p:nvSpPr>
          <p:spPr bwMode="auto">
            <a:xfrm>
              <a:off x="1260097" y="125780"/>
              <a:ext cx="7657533" cy="954107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dirty="0"/>
                <a:t>Dùng các khối lập phương nhỏ như nhau, bạn Việt xếp thành các chữ T, H, C như sau:</a:t>
              </a:r>
            </a:p>
          </p:txBody>
        </p:sp>
      </p:grpSp>
      <p:sp>
        <p:nvSpPr>
          <p:cNvPr id="44" name="Text Box 20"/>
          <p:cNvSpPr txBox="1">
            <a:spLocks noChangeArrowheads="1"/>
          </p:cNvSpPr>
          <p:nvPr/>
        </p:nvSpPr>
        <p:spPr bwMode="auto">
          <a:xfrm>
            <a:off x="1" y="1112933"/>
            <a:ext cx="9144000" cy="95410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</a:rPr>
              <a:t>b) Hai chữ nào được xếp bởi số khối lập phương bằng nhau?</a:t>
            </a:r>
          </a:p>
        </p:txBody>
      </p:sp>
      <p:sp>
        <p:nvSpPr>
          <p:cNvPr id="45" name="Text Box 20"/>
          <p:cNvSpPr txBox="1">
            <a:spLocks noChangeArrowheads="1"/>
          </p:cNvSpPr>
          <p:nvPr/>
        </p:nvSpPr>
        <p:spPr bwMode="auto">
          <a:xfrm>
            <a:off x="41950" y="1268420"/>
            <a:ext cx="8726723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</a:rPr>
              <a:t>a) Chữ nào được xếp bởi nhiều khối lập phương nhất?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61007" r="55833" b="20649"/>
          <a:stretch/>
        </p:blipFill>
        <p:spPr>
          <a:xfrm>
            <a:off x="489275" y="1939216"/>
            <a:ext cx="8270241" cy="3292148"/>
          </a:xfrm>
          <a:prstGeom prst="rect">
            <a:avLst/>
          </a:prstGeom>
        </p:spPr>
      </p:pic>
      <p:sp>
        <p:nvSpPr>
          <p:cNvPr id="46" name="Oval 45"/>
          <p:cNvSpPr/>
          <p:nvPr/>
        </p:nvSpPr>
        <p:spPr>
          <a:xfrm>
            <a:off x="1149960" y="5545306"/>
            <a:ext cx="593130" cy="609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en-US" b="1" dirty="0"/>
          </a:p>
        </p:txBody>
      </p:sp>
      <p:sp>
        <p:nvSpPr>
          <p:cNvPr id="47" name="Oval 46"/>
          <p:cNvSpPr/>
          <p:nvPr/>
        </p:nvSpPr>
        <p:spPr>
          <a:xfrm>
            <a:off x="4058363" y="5573881"/>
            <a:ext cx="593130" cy="609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7</a:t>
            </a:r>
            <a:endParaRPr lang="en-US" b="1" dirty="0"/>
          </a:p>
        </p:txBody>
      </p:sp>
      <p:sp>
        <p:nvSpPr>
          <p:cNvPr id="48" name="Oval 47"/>
          <p:cNvSpPr/>
          <p:nvPr/>
        </p:nvSpPr>
        <p:spPr>
          <a:xfrm>
            <a:off x="6966766" y="5545306"/>
            <a:ext cx="593130" cy="609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en-US" b="1" dirty="0"/>
          </a:p>
        </p:txBody>
      </p:sp>
      <p:sp>
        <p:nvSpPr>
          <p:cNvPr id="4" name="Oval 3"/>
          <p:cNvSpPr/>
          <p:nvPr/>
        </p:nvSpPr>
        <p:spPr>
          <a:xfrm>
            <a:off x="2895600" y="2057400"/>
            <a:ext cx="3276600" cy="34879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90906" y="1883321"/>
            <a:ext cx="3190483" cy="33480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787715" y="2071687"/>
            <a:ext cx="3175295" cy="32155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04197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5" grpId="1" animBg="1"/>
      <p:bldP spid="46" grpId="0" animBg="1"/>
      <p:bldP spid="47" grpId="0" animBg="1"/>
      <p:bldP spid="48" grpId="0" animBg="1"/>
      <p:bldP spid="4" grpId="0" animBg="1"/>
      <p:bldP spid="4" grpId="1" animBg="1"/>
      <p:bldP spid="49" grpId="0" animBg="1"/>
      <p:bldP spid="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1" y="3002"/>
            <a:ext cx="8612829" cy="1138441"/>
            <a:chOff x="304801" y="3002"/>
            <a:chExt cx="8612829" cy="1138441"/>
          </a:xfrm>
        </p:grpSpPr>
        <p:grpSp>
          <p:nvGrpSpPr>
            <p:cNvPr id="26" name="Group 8"/>
            <p:cNvGrpSpPr>
              <a:grpSpLocks/>
            </p:cNvGrpSpPr>
            <p:nvPr/>
          </p:nvGrpSpPr>
          <p:grpSpPr bwMode="auto">
            <a:xfrm>
              <a:off x="304801" y="3002"/>
              <a:ext cx="955296" cy="987608"/>
              <a:chOff x="1440" y="3409"/>
              <a:chExt cx="460" cy="330"/>
            </a:xfrm>
          </p:grpSpPr>
          <p:grpSp>
            <p:nvGrpSpPr>
              <p:cNvPr id="27" name="Group 9"/>
              <p:cNvGrpSpPr>
                <a:grpSpLocks/>
              </p:cNvGrpSpPr>
              <p:nvPr/>
            </p:nvGrpSpPr>
            <p:grpSpPr bwMode="auto">
              <a:xfrm>
                <a:off x="1440" y="3409"/>
                <a:ext cx="455" cy="330"/>
                <a:chOff x="884" y="2499"/>
                <a:chExt cx="862" cy="886"/>
              </a:xfrm>
            </p:grpSpPr>
            <p:sp>
              <p:nvSpPr>
                <p:cNvPr id="29" name="Oval 10"/>
                <p:cNvSpPr>
                  <a:spLocks noChangeArrowheads="1"/>
                </p:cNvSpPr>
                <p:nvPr/>
              </p:nvSpPr>
              <p:spPr bwMode="gray">
                <a:xfrm>
                  <a:off x="884" y="2523"/>
                  <a:ext cx="862" cy="8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00CC66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Oval 11"/>
                <p:cNvSpPr>
                  <a:spLocks noChangeArrowheads="1"/>
                </p:cNvSpPr>
                <p:nvPr/>
              </p:nvSpPr>
              <p:spPr bwMode="gray">
                <a:xfrm>
                  <a:off x="884" y="2499"/>
                  <a:ext cx="862" cy="8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CC66">
                        <a:alpha val="32001"/>
                      </a:srgbClr>
                    </a:gs>
                    <a:gs pos="100000">
                      <a:srgbClr val="000000">
                        <a:alpha val="89998"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Oval 12"/>
                <p:cNvSpPr>
                  <a:spLocks noChangeArrowheads="1"/>
                </p:cNvSpPr>
                <p:nvPr/>
              </p:nvSpPr>
              <p:spPr bwMode="gray">
                <a:xfrm>
                  <a:off x="940" y="2579"/>
                  <a:ext cx="750" cy="75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E37"/>
                    </a:gs>
                    <a:gs pos="50000">
                      <a:srgbClr val="00CC66"/>
                    </a:gs>
                    <a:gs pos="100000">
                      <a:srgbClr val="006E37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Oval 13"/>
                <p:cNvSpPr>
                  <a:spLocks noChangeArrowheads="1"/>
                </p:cNvSpPr>
                <p:nvPr/>
              </p:nvSpPr>
              <p:spPr bwMode="gray">
                <a:xfrm>
                  <a:off x="941" y="2579"/>
                  <a:ext cx="749" cy="75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8241"/>
                    </a:gs>
                    <a:gs pos="100000">
                      <a:srgbClr val="00CC66">
                        <a:alpha val="0"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Oval 14"/>
                <p:cNvSpPr>
                  <a:spLocks noChangeArrowheads="1"/>
                </p:cNvSpPr>
                <p:nvPr/>
              </p:nvSpPr>
              <p:spPr bwMode="gray">
                <a:xfrm>
                  <a:off x="981" y="2617"/>
                  <a:ext cx="674" cy="674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Oval 15"/>
                <p:cNvSpPr>
                  <a:spLocks noChangeArrowheads="1"/>
                </p:cNvSpPr>
                <p:nvPr/>
              </p:nvSpPr>
              <p:spPr bwMode="gray">
                <a:xfrm>
                  <a:off x="992" y="2628"/>
                  <a:ext cx="653" cy="65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35" name="Oval 16"/>
                <p:cNvSpPr>
                  <a:spLocks noChangeArrowheads="1"/>
                </p:cNvSpPr>
                <p:nvPr/>
              </p:nvSpPr>
              <p:spPr bwMode="gray">
                <a:xfrm>
                  <a:off x="1000" y="2632"/>
                  <a:ext cx="637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alpha val="0"/>
                      </a:srgbClr>
                    </a:gs>
                    <a:gs pos="100000">
                      <a:srgbClr val="E9E9E9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36" name="Oval 17"/>
                <p:cNvSpPr>
                  <a:spLocks noChangeArrowheads="1"/>
                </p:cNvSpPr>
                <p:nvPr/>
              </p:nvSpPr>
              <p:spPr bwMode="gray">
                <a:xfrm>
                  <a:off x="1007" y="2638"/>
                  <a:ext cx="606" cy="5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89898"/>
                    </a:gs>
                    <a:gs pos="100000">
                      <a:srgbClr val="C0C0C0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37" name="Oval 18"/>
                <p:cNvSpPr>
                  <a:spLocks noChangeArrowheads="1"/>
                </p:cNvSpPr>
                <p:nvPr/>
              </p:nvSpPr>
              <p:spPr bwMode="gray">
                <a:xfrm>
                  <a:off x="1042" y="2655"/>
                  <a:ext cx="539" cy="48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0C0C0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" name="Text Box 19"/>
              <p:cNvSpPr txBox="1">
                <a:spLocks noChangeArrowheads="1"/>
              </p:cNvSpPr>
              <p:nvPr/>
            </p:nvSpPr>
            <p:spPr bwMode="auto">
              <a:xfrm>
                <a:off x="1550" y="3436"/>
                <a:ext cx="350" cy="2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800" b="1" dirty="0">
                    <a:solidFill>
                      <a:srgbClr val="FF0000"/>
                    </a:solidFill>
                  </a:rPr>
                  <a:t>3</a:t>
                </a:r>
                <a:endParaRPr lang="en-US" sz="5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8" name="Text Box 20"/>
            <p:cNvSpPr txBox="1">
              <a:spLocks noChangeArrowheads="1"/>
            </p:cNvSpPr>
            <p:nvPr/>
          </p:nvSpPr>
          <p:spPr bwMode="auto">
            <a:xfrm>
              <a:off x="1249713" y="125780"/>
              <a:ext cx="7667917" cy="1015663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000" b="1" dirty="0"/>
                <a:t>Các khối lập phương nhỏ như nhau được xếp thành các hình sau:</a:t>
              </a:r>
            </a:p>
          </p:txBody>
        </p:sp>
      </p:grpSp>
      <p:sp>
        <p:nvSpPr>
          <p:cNvPr id="45" name="Text Box 20"/>
          <p:cNvSpPr txBox="1">
            <a:spLocks noChangeArrowheads="1"/>
          </p:cNvSpPr>
          <p:nvPr/>
        </p:nvSpPr>
        <p:spPr bwMode="auto">
          <a:xfrm>
            <a:off x="152400" y="4979827"/>
            <a:ext cx="5715000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/>
              <a:t>Hình nào là khối lập phương?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7" t="13312" r="5833" b="74606"/>
          <a:stretch/>
        </p:blipFill>
        <p:spPr>
          <a:xfrm>
            <a:off x="465244" y="1925589"/>
            <a:ext cx="8363876" cy="1976464"/>
          </a:xfrm>
          <a:prstGeom prst="rect">
            <a:avLst/>
          </a:prstGeom>
        </p:spPr>
      </p:pic>
      <p:sp>
        <p:nvSpPr>
          <p:cNvPr id="47" name="Oval 46"/>
          <p:cNvSpPr/>
          <p:nvPr/>
        </p:nvSpPr>
        <p:spPr>
          <a:xfrm>
            <a:off x="986161" y="4093652"/>
            <a:ext cx="59313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5" name="Oval 24"/>
          <p:cNvSpPr/>
          <p:nvPr/>
        </p:nvSpPr>
        <p:spPr>
          <a:xfrm>
            <a:off x="6959140" y="4095085"/>
            <a:ext cx="59313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50130" y="4012661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0099"/>
                </a:solidFill>
              </a:rPr>
              <a:t>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016484" y="4076719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0099"/>
                </a:solidFill>
              </a:rPr>
              <a:t>B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56374" y="4050208"/>
            <a:ext cx="508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99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11398296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7" grpId="0" animBg="1"/>
      <p:bldP spid="25" grpId="0" animBg="1"/>
      <p:bldP spid="5" grpId="0"/>
      <p:bldP spid="40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04801" y="3002"/>
            <a:ext cx="8612829" cy="1199996"/>
            <a:chOff x="304801" y="3002"/>
            <a:chExt cx="8612829" cy="1199996"/>
          </a:xfrm>
        </p:grpSpPr>
        <p:grpSp>
          <p:nvGrpSpPr>
            <p:cNvPr id="26" name="Group 8"/>
            <p:cNvGrpSpPr>
              <a:grpSpLocks/>
            </p:cNvGrpSpPr>
            <p:nvPr/>
          </p:nvGrpSpPr>
          <p:grpSpPr bwMode="auto">
            <a:xfrm>
              <a:off x="304801" y="3002"/>
              <a:ext cx="955296" cy="987608"/>
              <a:chOff x="1440" y="3409"/>
              <a:chExt cx="460" cy="330"/>
            </a:xfrm>
          </p:grpSpPr>
          <p:grpSp>
            <p:nvGrpSpPr>
              <p:cNvPr id="27" name="Group 9"/>
              <p:cNvGrpSpPr>
                <a:grpSpLocks/>
              </p:cNvGrpSpPr>
              <p:nvPr/>
            </p:nvGrpSpPr>
            <p:grpSpPr bwMode="auto">
              <a:xfrm>
                <a:off x="1440" y="3409"/>
                <a:ext cx="455" cy="330"/>
                <a:chOff x="884" y="2499"/>
                <a:chExt cx="862" cy="886"/>
              </a:xfrm>
            </p:grpSpPr>
            <p:sp>
              <p:nvSpPr>
                <p:cNvPr id="29" name="Oval 10"/>
                <p:cNvSpPr>
                  <a:spLocks noChangeArrowheads="1"/>
                </p:cNvSpPr>
                <p:nvPr/>
              </p:nvSpPr>
              <p:spPr bwMode="gray">
                <a:xfrm>
                  <a:off x="884" y="2523"/>
                  <a:ext cx="862" cy="8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00CC66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Oval 11"/>
                <p:cNvSpPr>
                  <a:spLocks noChangeArrowheads="1"/>
                </p:cNvSpPr>
                <p:nvPr/>
              </p:nvSpPr>
              <p:spPr bwMode="gray">
                <a:xfrm>
                  <a:off x="884" y="2499"/>
                  <a:ext cx="862" cy="8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CC66">
                        <a:alpha val="32001"/>
                      </a:srgbClr>
                    </a:gs>
                    <a:gs pos="100000">
                      <a:srgbClr val="000000">
                        <a:alpha val="89998"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Oval 12"/>
                <p:cNvSpPr>
                  <a:spLocks noChangeArrowheads="1"/>
                </p:cNvSpPr>
                <p:nvPr/>
              </p:nvSpPr>
              <p:spPr bwMode="gray">
                <a:xfrm>
                  <a:off x="940" y="2579"/>
                  <a:ext cx="750" cy="75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E37"/>
                    </a:gs>
                    <a:gs pos="50000">
                      <a:srgbClr val="00CC66"/>
                    </a:gs>
                    <a:gs pos="100000">
                      <a:srgbClr val="006E37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Oval 13"/>
                <p:cNvSpPr>
                  <a:spLocks noChangeArrowheads="1"/>
                </p:cNvSpPr>
                <p:nvPr/>
              </p:nvSpPr>
              <p:spPr bwMode="gray">
                <a:xfrm>
                  <a:off x="941" y="2579"/>
                  <a:ext cx="749" cy="75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8241"/>
                    </a:gs>
                    <a:gs pos="100000">
                      <a:srgbClr val="00CC66">
                        <a:alpha val="0"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Oval 14"/>
                <p:cNvSpPr>
                  <a:spLocks noChangeArrowheads="1"/>
                </p:cNvSpPr>
                <p:nvPr/>
              </p:nvSpPr>
              <p:spPr bwMode="gray">
                <a:xfrm>
                  <a:off x="981" y="2617"/>
                  <a:ext cx="674" cy="674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Oval 15"/>
                <p:cNvSpPr>
                  <a:spLocks noChangeArrowheads="1"/>
                </p:cNvSpPr>
                <p:nvPr/>
              </p:nvSpPr>
              <p:spPr bwMode="gray">
                <a:xfrm>
                  <a:off x="992" y="2628"/>
                  <a:ext cx="653" cy="65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35" name="Oval 16"/>
                <p:cNvSpPr>
                  <a:spLocks noChangeArrowheads="1"/>
                </p:cNvSpPr>
                <p:nvPr/>
              </p:nvSpPr>
              <p:spPr bwMode="gray">
                <a:xfrm>
                  <a:off x="1000" y="2632"/>
                  <a:ext cx="637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alpha val="0"/>
                      </a:srgbClr>
                    </a:gs>
                    <a:gs pos="100000">
                      <a:srgbClr val="E9E9E9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36" name="Oval 17"/>
                <p:cNvSpPr>
                  <a:spLocks noChangeArrowheads="1"/>
                </p:cNvSpPr>
                <p:nvPr/>
              </p:nvSpPr>
              <p:spPr bwMode="gray">
                <a:xfrm>
                  <a:off x="1007" y="2638"/>
                  <a:ext cx="606" cy="5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89898"/>
                    </a:gs>
                    <a:gs pos="100000">
                      <a:srgbClr val="C0C0C0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37" name="Oval 18"/>
                <p:cNvSpPr>
                  <a:spLocks noChangeArrowheads="1"/>
                </p:cNvSpPr>
                <p:nvPr/>
              </p:nvSpPr>
              <p:spPr bwMode="gray">
                <a:xfrm>
                  <a:off x="1042" y="2655"/>
                  <a:ext cx="539" cy="48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0C0C0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" name="Text Box 19"/>
              <p:cNvSpPr txBox="1">
                <a:spLocks noChangeArrowheads="1"/>
              </p:cNvSpPr>
              <p:nvPr/>
            </p:nvSpPr>
            <p:spPr bwMode="auto">
              <a:xfrm>
                <a:off x="1550" y="3436"/>
                <a:ext cx="350" cy="2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800" b="1" dirty="0">
                    <a:solidFill>
                      <a:srgbClr val="FF0000"/>
                    </a:solidFill>
                  </a:rPr>
                  <a:t>4</a:t>
                </a:r>
                <a:endParaRPr lang="en-US" sz="5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8" name="Text Box 20"/>
            <p:cNvSpPr txBox="1">
              <a:spLocks noChangeArrowheads="1"/>
            </p:cNvSpPr>
            <p:nvPr/>
          </p:nvSpPr>
          <p:spPr bwMode="auto">
            <a:xfrm>
              <a:off x="1272651" y="125780"/>
              <a:ext cx="7644979" cy="1077218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 dirty="0"/>
                <a:t>Hình khối thích hợp điền vào dấu “?” là hình nào?</a:t>
              </a:r>
            </a:p>
          </p:txBody>
        </p:sp>
      </p:grpSp>
      <p:sp>
        <p:nvSpPr>
          <p:cNvPr id="47" name="Oval 46"/>
          <p:cNvSpPr/>
          <p:nvPr/>
        </p:nvSpPr>
        <p:spPr>
          <a:xfrm>
            <a:off x="4156515" y="5027416"/>
            <a:ext cx="820929" cy="9029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366187" y="2299775"/>
            <a:ext cx="8450240" cy="1510225"/>
            <a:chOff x="366187" y="2299775"/>
            <a:chExt cx="8450240" cy="1510225"/>
          </a:xfrm>
        </p:grpSpPr>
        <p:sp>
          <p:nvSpPr>
            <p:cNvPr id="39" name="TextBox 38"/>
            <p:cNvSpPr txBox="1"/>
            <p:nvPr/>
          </p:nvSpPr>
          <p:spPr>
            <a:xfrm>
              <a:off x="8275894" y="2794337"/>
              <a:ext cx="54053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solidFill>
                    <a:srgbClr val="000099"/>
                  </a:solidFill>
                </a:rPr>
                <a:t>?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366187" y="2299775"/>
              <a:ext cx="1641027" cy="1281625"/>
              <a:chOff x="533241" y="1371600"/>
              <a:chExt cx="1408569" cy="1066800"/>
            </a:xfrm>
          </p:grpSpPr>
          <p:sp>
            <p:nvSpPr>
              <p:cNvPr id="2" name="Cube 1"/>
              <p:cNvSpPr/>
              <p:nvPr/>
            </p:nvSpPr>
            <p:spPr>
              <a:xfrm>
                <a:off x="533241" y="1371600"/>
                <a:ext cx="726856" cy="1066800"/>
              </a:xfrm>
              <a:prstGeom prst="cub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Cube 22"/>
              <p:cNvSpPr/>
              <p:nvPr/>
            </p:nvSpPr>
            <p:spPr>
              <a:xfrm>
                <a:off x="1311301" y="1814513"/>
                <a:ext cx="630509" cy="585787"/>
              </a:xfrm>
              <a:prstGeom prst="cub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Cube 23"/>
            <p:cNvSpPr/>
            <p:nvPr/>
          </p:nvSpPr>
          <p:spPr>
            <a:xfrm>
              <a:off x="7211343" y="2375974"/>
              <a:ext cx="822228" cy="1205426"/>
            </a:xfrm>
            <a:prstGeom prst="cub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2690944" y="2345547"/>
              <a:ext cx="1648881" cy="1235853"/>
              <a:chOff x="533241" y="1371600"/>
              <a:chExt cx="1408569" cy="1066800"/>
            </a:xfrm>
          </p:grpSpPr>
          <p:sp>
            <p:nvSpPr>
              <p:cNvPr id="43" name="Cube 42"/>
              <p:cNvSpPr/>
              <p:nvPr/>
            </p:nvSpPr>
            <p:spPr>
              <a:xfrm>
                <a:off x="533241" y="1371600"/>
                <a:ext cx="726856" cy="1066800"/>
              </a:xfrm>
              <a:prstGeom prst="cub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Cube 43"/>
              <p:cNvSpPr/>
              <p:nvPr/>
            </p:nvSpPr>
            <p:spPr>
              <a:xfrm>
                <a:off x="1311301" y="1814513"/>
                <a:ext cx="630509" cy="585787"/>
              </a:xfrm>
              <a:prstGeom prst="cub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4857751" y="2365824"/>
              <a:ext cx="1665314" cy="1215576"/>
              <a:chOff x="4857751" y="2365824"/>
              <a:chExt cx="1665314" cy="1215576"/>
            </a:xfrm>
          </p:grpSpPr>
          <p:sp>
            <p:nvSpPr>
              <p:cNvPr id="48" name="Cube 47"/>
              <p:cNvSpPr/>
              <p:nvPr/>
            </p:nvSpPr>
            <p:spPr>
              <a:xfrm>
                <a:off x="4857751" y="2365824"/>
                <a:ext cx="859343" cy="1215576"/>
              </a:xfrm>
              <a:prstGeom prst="cub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Cube 48"/>
              <p:cNvSpPr/>
              <p:nvPr/>
            </p:nvSpPr>
            <p:spPr>
              <a:xfrm>
                <a:off x="5777631" y="2856043"/>
                <a:ext cx="745434" cy="725357"/>
              </a:xfrm>
              <a:prstGeom prst="cub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1420288" y="4484484"/>
            <a:ext cx="1781669" cy="1303726"/>
            <a:chOff x="1420288" y="4484484"/>
            <a:chExt cx="1781669" cy="1303726"/>
          </a:xfrm>
        </p:grpSpPr>
        <p:sp>
          <p:nvSpPr>
            <p:cNvPr id="5" name="TextBox 4"/>
            <p:cNvSpPr txBox="1"/>
            <p:nvPr/>
          </p:nvSpPr>
          <p:spPr>
            <a:xfrm>
              <a:off x="1420288" y="5141879"/>
              <a:ext cx="59202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000099"/>
                  </a:solidFill>
                </a:rPr>
                <a:t>A.</a:t>
              </a:r>
            </a:p>
          </p:txBody>
        </p:sp>
        <p:sp>
          <p:nvSpPr>
            <p:cNvPr id="56" name="Cube 55"/>
            <p:cNvSpPr/>
            <p:nvPr/>
          </p:nvSpPr>
          <p:spPr>
            <a:xfrm>
              <a:off x="2379729" y="4484484"/>
              <a:ext cx="822228" cy="1303726"/>
            </a:xfrm>
            <a:prstGeom prst="cub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283888" y="5027416"/>
            <a:ext cx="1493743" cy="774643"/>
            <a:chOff x="4283888" y="5027416"/>
            <a:chExt cx="1493743" cy="774643"/>
          </a:xfrm>
        </p:grpSpPr>
        <p:sp>
          <p:nvSpPr>
            <p:cNvPr id="40" name="TextBox 39"/>
            <p:cNvSpPr txBox="1"/>
            <p:nvPr/>
          </p:nvSpPr>
          <p:spPr>
            <a:xfrm>
              <a:off x="4283888" y="5155728"/>
              <a:ext cx="5661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000099"/>
                  </a:solidFill>
                </a:rPr>
                <a:t>B.</a:t>
              </a:r>
            </a:p>
          </p:txBody>
        </p:sp>
        <p:sp>
          <p:nvSpPr>
            <p:cNvPr id="57" name="Cube 56"/>
            <p:cNvSpPr/>
            <p:nvPr/>
          </p:nvSpPr>
          <p:spPr>
            <a:xfrm>
              <a:off x="5032197" y="5027416"/>
              <a:ext cx="745434" cy="725357"/>
            </a:xfrm>
            <a:prstGeom prst="cub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Oval 6"/>
          <p:cNvSpPr/>
          <p:nvPr/>
        </p:nvSpPr>
        <p:spPr>
          <a:xfrm>
            <a:off x="152400" y="1371600"/>
            <a:ext cx="916442" cy="609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487671436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1" y="3002"/>
            <a:ext cx="8762999" cy="1273527"/>
            <a:chOff x="304801" y="3002"/>
            <a:chExt cx="8762999" cy="1273527"/>
          </a:xfrm>
        </p:grpSpPr>
        <p:grpSp>
          <p:nvGrpSpPr>
            <p:cNvPr id="26" name="Group 8"/>
            <p:cNvGrpSpPr>
              <a:grpSpLocks/>
            </p:cNvGrpSpPr>
            <p:nvPr/>
          </p:nvGrpSpPr>
          <p:grpSpPr bwMode="auto">
            <a:xfrm>
              <a:off x="304801" y="3002"/>
              <a:ext cx="955296" cy="987608"/>
              <a:chOff x="1440" y="3409"/>
              <a:chExt cx="460" cy="330"/>
            </a:xfrm>
          </p:grpSpPr>
          <p:grpSp>
            <p:nvGrpSpPr>
              <p:cNvPr id="27" name="Group 9"/>
              <p:cNvGrpSpPr>
                <a:grpSpLocks/>
              </p:cNvGrpSpPr>
              <p:nvPr/>
            </p:nvGrpSpPr>
            <p:grpSpPr bwMode="auto">
              <a:xfrm>
                <a:off x="1440" y="3409"/>
                <a:ext cx="455" cy="330"/>
                <a:chOff x="884" y="2499"/>
                <a:chExt cx="862" cy="886"/>
              </a:xfrm>
            </p:grpSpPr>
            <p:sp>
              <p:nvSpPr>
                <p:cNvPr id="29" name="Oval 10"/>
                <p:cNvSpPr>
                  <a:spLocks noChangeArrowheads="1"/>
                </p:cNvSpPr>
                <p:nvPr/>
              </p:nvSpPr>
              <p:spPr bwMode="gray">
                <a:xfrm>
                  <a:off x="884" y="2523"/>
                  <a:ext cx="862" cy="8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00CC66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Oval 11"/>
                <p:cNvSpPr>
                  <a:spLocks noChangeArrowheads="1"/>
                </p:cNvSpPr>
                <p:nvPr/>
              </p:nvSpPr>
              <p:spPr bwMode="gray">
                <a:xfrm>
                  <a:off x="884" y="2499"/>
                  <a:ext cx="697" cy="8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CC66">
                        <a:alpha val="32001"/>
                      </a:srgbClr>
                    </a:gs>
                    <a:gs pos="100000">
                      <a:srgbClr val="000000">
                        <a:alpha val="89998"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Oval 12"/>
                <p:cNvSpPr>
                  <a:spLocks noChangeArrowheads="1"/>
                </p:cNvSpPr>
                <p:nvPr/>
              </p:nvSpPr>
              <p:spPr bwMode="gray">
                <a:xfrm>
                  <a:off x="940" y="2579"/>
                  <a:ext cx="750" cy="75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E37"/>
                    </a:gs>
                    <a:gs pos="50000">
                      <a:srgbClr val="00CC66"/>
                    </a:gs>
                    <a:gs pos="100000">
                      <a:srgbClr val="006E37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Oval 13"/>
                <p:cNvSpPr>
                  <a:spLocks noChangeArrowheads="1"/>
                </p:cNvSpPr>
                <p:nvPr/>
              </p:nvSpPr>
              <p:spPr bwMode="gray">
                <a:xfrm>
                  <a:off x="941" y="2579"/>
                  <a:ext cx="749" cy="75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8241"/>
                    </a:gs>
                    <a:gs pos="100000">
                      <a:srgbClr val="00CC66">
                        <a:alpha val="0"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Oval 14"/>
                <p:cNvSpPr>
                  <a:spLocks noChangeArrowheads="1"/>
                </p:cNvSpPr>
                <p:nvPr/>
              </p:nvSpPr>
              <p:spPr bwMode="gray">
                <a:xfrm>
                  <a:off x="981" y="2617"/>
                  <a:ext cx="674" cy="674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Oval 15"/>
                <p:cNvSpPr>
                  <a:spLocks noChangeArrowheads="1"/>
                </p:cNvSpPr>
                <p:nvPr/>
              </p:nvSpPr>
              <p:spPr bwMode="gray">
                <a:xfrm>
                  <a:off x="992" y="2628"/>
                  <a:ext cx="653" cy="65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35" name="Oval 16"/>
                <p:cNvSpPr>
                  <a:spLocks noChangeArrowheads="1"/>
                </p:cNvSpPr>
                <p:nvPr/>
              </p:nvSpPr>
              <p:spPr bwMode="gray">
                <a:xfrm>
                  <a:off x="1000" y="2632"/>
                  <a:ext cx="637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alpha val="0"/>
                      </a:srgbClr>
                    </a:gs>
                    <a:gs pos="100000">
                      <a:srgbClr val="E9E9E9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36" name="Oval 17"/>
                <p:cNvSpPr>
                  <a:spLocks noChangeArrowheads="1"/>
                </p:cNvSpPr>
                <p:nvPr/>
              </p:nvSpPr>
              <p:spPr bwMode="gray">
                <a:xfrm>
                  <a:off x="1007" y="2638"/>
                  <a:ext cx="606" cy="5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89898"/>
                    </a:gs>
                    <a:gs pos="100000">
                      <a:srgbClr val="C0C0C0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37" name="Oval 18"/>
                <p:cNvSpPr>
                  <a:spLocks noChangeArrowheads="1"/>
                </p:cNvSpPr>
                <p:nvPr/>
              </p:nvSpPr>
              <p:spPr bwMode="gray">
                <a:xfrm>
                  <a:off x="1042" y="2655"/>
                  <a:ext cx="539" cy="48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0C0C0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" name="Text Box 19"/>
              <p:cNvSpPr txBox="1">
                <a:spLocks noChangeArrowheads="1"/>
              </p:cNvSpPr>
              <p:nvPr/>
            </p:nvSpPr>
            <p:spPr bwMode="auto">
              <a:xfrm>
                <a:off x="1550" y="3436"/>
                <a:ext cx="350" cy="2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800" b="1" dirty="0">
                    <a:solidFill>
                      <a:srgbClr val="FF0000"/>
                    </a:solidFill>
                  </a:rPr>
                  <a:t>4</a:t>
                </a:r>
                <a:endParaRPr lang="en-US" sz="5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8" name="Text Box 20"/>
            <p:cNvSpPr txBox="1">
              <a:spLocks noChangeArrowheads="1"/>
            </p:cNvSpPr>
            <p:nvPr/>
          </p:nvSpPr>
          <p:spPr bwMode="auto">
            <a:xfrm>
              <a:off x="1206429" y="76200"/>
              <a:ext cx="7861371" cy="1200329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 b="1" dirty="0"/>
                <a:t>Hình khối thích hợp điền vào dấu “?” là hình nào?</a:t>
              </a:r>
            </a:p>
          </p:txBody>
        </p:sp>
      </p:grpSp>
      <p:sp>
        <p:nvSpPr>
          <p:cNvPr id="47" name="Oval 46"/>
          <p:cNvSpPr/>
          <p:nvPr/>
        </p:nvSpPr>
        <p:spPr>
          <a:xfrm>
            <a:off x="883002" y="4617513"/>
            <a:ext cx="820929" cy="9029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78160" y="4696539"/>
            <a:ext cx="592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0099"/>
                </a:solidFill>
              </a:rPr>
              <a:t>A.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893460" y="4745825"/>
            <a:ext cx="566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0099"/>
                </a:solidFill>
              </a:rPr>
              <a:t>B.</a:t>
            </a:r>
          </a:p>
        </p:txBody>
      </p:sp>
      <p:sp>
        <p:nvSpPr>
          <p:cNvPr id="50" name="Cube 49"/>
          <p:cNvSpPr/>
          <p:nvPr/>
        </p:nvSpPr>
        <p:spPr>
          <a:xfrm>
            <a:off x="-1056823" y="-900885"/>
            <a:ext cx="745434" cy="725357"/>
          </a:xfrm>
          <a:prstGeom prst="cub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ube 50"/>
          <p:cNvSpPr/>
          <p:nvPr/>
        </p:nvSpPr>
        <p:spPr>
          <a:xfrm>
            <a:off x="1941936" y="4664737"/>
            <a:ext cx="745434" cy="725357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649170" y="4745825"/>
            <a:ext cx="551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0099"/>
                </a:solidFill>
              </a:rPr>
              <a:t>C.</a:t>
            </a:r>
          </a:p>
        </p:txBody>
      </p:sp>
      <p:sp>
        <p:nvSpPr>
          <p:cNvPr id="54" name="Cube 53"/>
          <p:cNvSpPr/>
          <p:nvPr/>
        </p:nvSpPr>
        <p:spPr>
          <a:xfrm>
            <a:off x="7315200" y="4532443"/>
            <a:ext cx="745434" cy="725357"/>
          </a:xfrm>
          <a:prstGeom prst="cub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11475725" y="7565434"/>
            <a:ext cx="551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0099"/>
                </a:solidFill>
              </a:rPr>
              <a:t>C.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31959" y="2305319"/>
            <a:ext cx="8092100" cy="789869"/>
            <a:chOff x="431959" y="1753355"/>
            <a:chExt cx="8092100" cy="789869"/>
          </a:xfrm>
        </p:grpSpPr>
        <p:grpSp>
          <p:nvGrpSpPr>
            <p:cNvPr id="3" name="Group 2"/>
            <p:cNvGrpSpPr/>
            <p:nvPr/>
          </p:nvGrpSpPr>
          <p:grpSpPr>
            <a:xfrm>
              <a:off x="431959" y="1797904"/>
              <a:ext cx="2691064" cy="745320"/>
              <a:chOff x="431959" y="1797904"/>
              <a:chExt cx="2691064" cy="745320"/>
            </a:xfrm>
          </p:grpSpPr>
          <p:sp>
            <p:nvSpPr>
              <p:cNvPr id="41" name="Cube 40"/>
              <p:cNvSpPr/>
              <p:nvPr/>
            </p:nvSpPr>
            <p:spPr>
              <a:xfrm>
                <a:off x="1404774" y="1810607"/>
                <a:ext cx="745434" cy="725357"/>
              </a:xfrm>
              <a:prstGeom prst="cub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Cube 44"/>
              <p:cNvSpPr/>
              <p:nvPr/>
            </p:nvSpPr>
            <p:spPr>
              <a:xfrm>
                <a:off x="431959" y="1817867"/>
                <a:ext cx="745434" cy="725357"/>
              </a:xfrm>
              <a:prstGeom prst="cub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Cube 45"/>
              <p:cNvSpPr/>
              <p:nvPr/>
            </p:nvSpPr>
            <p:spPr>
              <a:xfrm>
                <a:off x="2377589" y="1797904"/>
                <a:ext cx="745434" cy="725357"/>
              </a:xfrm>
              <a:prstGeom prst="cub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" name="Cube 51"/>
            <p:cNvSpPr/>
            <p:nvPr/>
          </p:nvSpPr>
          <p:spPr>
            <a:xfrm>
              <a:off x="6813516" y="1796324"/>
              <a:ext cx="745434" cy="725357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3352800" y="1782580"/>
              <a:ext cx="2691064" cy="745320"/>
              <a:chOff x="431959" y="1797904"/>
              <a:chExt cx="2691064" cy="745320"/>
            </a:xfrm>
          </p:grpSpPr>
          <p:sp>
            <p:nvSpPr>
              <p:cNvPr id="59" name="Cube 58"/>
              <p:cNvSpPr/>
              <p:nvPr/>
            </p:nvSpPr>
            <p:spPr>
              <a:xfrm>
                <a:off x="1404774" y="1810607"/>
                <a:ext cx="745434" cy="725357"/>
              </a:xfrm>
              <a:prstGeom prst="cub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Cube 59"/>
              <p:cNvSpPr/>
              <p:nvPr/>
            </p:nvSpPr>
            <p:spPr>
              <a:xfrm>
                <a:off x="431959" y="1817867"/>
                <a:ext cx="745434" cy="725357"/>
              </a:xfrm>
              <a:prstGeom prst="cub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Cube 60"/>
              <p:cNvSpPr/>
              <p:nvPr/>
            </p:nvSpPr>
            <p:spPr>
              <a:xfrm>
                <a:off x="2377589" y="1797904"/>
                <a:ext cx="745434" cy="725357"/>
              </a:xfrm>
              <a:prstGeom prst="cub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6205712" y="1753355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rgbClr val="000099"/>
                  </a:solidFill>
                </a:rPr>
                <a:t>?</a:t>
              </a:r>
            </a:p>
          </p:txBody>
        </p:sp>
        <p:sp>
          <p:nvSpPr>
            <p:cNvPr id="63" name="Cube 62"/>
            <p:cNvSpPr/>
            <p:nvPr/>
          </p:nvSpPr>
          <p:spPr>
            <a:xfrm>
              <a:off x="7778625" y="1803321"/>
              <a:ext cx="745434" cy="725357"/>
            </a:xfrm>
            <a:prstGeom prst="cub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Cube 63"/>
          <p:cNvSpPr/>
          <p:nvPr/>
        </p:nvSpPr>
        <p:spPr>
          <a:xfrm>
            <a:off x="4559490" y="4617224"/>
            <a:ext cx="745434" cy="725357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0" y="1371600"/>
            <a:ext cx="1130229" cy="685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645716390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" grpId="0"/>
      <p:bldP spid="40" grpId="0"/>
      <p:bldP spid="51" grpId="0" animBg="1"/>
      <p:bldP spid="53" grpId="0"/>
      <p:bldP spid="54" grpId="0" animBg="1"/>
      <p:bldP spid="6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82" name="Picture 10" descr="but chi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25750"/>
            <a:ext cx="3105150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4BF0EC2-45B6-51E5-5F90-9002193F7664}"/>
              </a:ext>
            </a:extLst>
          </p:cNvPr>
          <p:cNvSpPr/>
          <p:nvPr/>
        </p:nvSpPr>
        <p:spPr bwMode="auto">
          <a:xfrm>
            <a:off x="1371600" y="762000"/>
            <a:ext cx="6019800" cy="17526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C6A822-F9C5-67AE-DC1F-F4CD3BA9C5B9}"/>
              </a:ext>
            </a:extLst>
          </p:cNvPr>
          <p:cNvSpPr txBox="1"/>
          <p:nvPr/>
        </p:nvSpPr>
        <p:spPr>
          <a:xfrm>
            <a:off x="2514600" y="762000"/>
            <a:ext cx="5410200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cố- dặn dò</a:t>
            </a:r>
          </a:p>
        </p:txBody>
      </p:sp>
    </p:spTree>
    <p:extLst>
      <p:ext uri="{BB962C8B-B14F-4D97-AF65-F5344CB8AC3E}">
        <p14:creationId xmlns:p14="http://schemas.microsoft.com/office/powerpoint/2010/main" val="422234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6"/>
          <p:cNvSpPr>
            <a:spLocks noChangeArrowheads="1"/>
          </p:cNvSpPr>
          <p:nvPr/>
        </p:nvSpPr>
        <p:spPr bwMode="auto">
          <a:xfrm>
            <a:off x="1143000" y="1300160"/>
            <a:ext cx="7315200" cy="3810000"/>
          </a:xfrm>
          <a:prstGeom prst="cloudCallout">
            <a:avLst>
              <a:gd name="adj1" fmla="val -41042"/>
              <a:gd name="adj2" fmla="val 2791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2000" b="1" i="1">
              <a:solidFill>
                <a:srgbClr val="006600"/>
              </a:solidFill>
              <a:latin typeface=".VnArial" panose="020B7200000000000000" pitchFamily="34" charset="0"/>
            </a:endParaRPr>
          </a:p>
        </p:txBody>
      </p:sp>
      <p:pic>
        <p:nvPicPr>
          <p:cNvPr id="3075" name="Picture 24" descr="726986tyvhi3urb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848100" y="-3597275"/>
            <a:ext cx="1600200" cy="879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91299-116755440458a5dcdd03e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6038"/>
            <a:ext cx="1676400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4" descr="726986tyvhi3urb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505200" y="1241425"/>
            <a:ext cx="1981200" cy="879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895600" y="2362199"/>
            <a:ext cx="3733800" cy="11049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6600" b="1" i="1" dirty="0">
                <a:latin typeface="Times New Roman" pitchFamily="18" charset="0"/>
                <a:cs typeface="Times New Roman" pitchFamily="18" charset="0"/>
              </a:rPr>
              <a:t>Tiết 1</a:t>
            </a:r>
          </a:p>
        </p:txBody>
      </p:sp>
      <p:pic>
        <p:nvPicPr>
          <p:cNvPr id="3084" name="Picture 8" descr="FC393A0D6B0F44E2BDCF0A912FDC3DC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181600"/>
            <a:ext cx="137160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3548581"/>
      </p:ext>
    </p:extLst>
  </p:cSld>
  <p:clrMapOvr>
    <a:masterClrMapping/>
  </p:clrMapOvr>
  <p:transition spd="slow">
    <p:cover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205456" y="1754787"/>
            <a:ext cx="514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a)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602" y="1988811"/>
            <a:ext cx="2079161" cy="21259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3" t="10521" r="16701" b="11129"/>
          <a:stretch/>
        </p:blipFill>
        <p:spPr>
          <a:xfrm>
            <a:off x="1787602" y="4386903"/>
            <a:ext cx="1885563" cy="1885564"/>
          </a:xfrm>
          <a:prstGeom prst="rect">
            <a:avLst/>
          </a:prstGeom>
        </p:spPr>
      </p:pic>
      <p:sp>
        <p:nvSpPr>
          <p:cNvPr id="10" name="Cube 9"/>
          <p:cNvSpPr/>
          <p:nvPr/>
        </p:nvSpPr>
        <p:spPr>
          <a:xfrm>
            <a:off x="5962650" y="2212941"/>
            <a:ext cx="2171700" cy="1825659"/>
          </a:xfrm>
          <a:prstGeom prst="cub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1" name="Cube 70"/>
          <p:cNvSpPr/>
          <p:nvPr/>
        </p:nvSpPr>
        <p:spPr>
          <a:xfrm>
            <a:off x="6324600" y="4648200"/>
            <a:ext cx="1524000" cy="1424504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2057400" y="879388"/>
            <a:ext cx="5410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dirty="0"/>
              <a:t>Khối lập phương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5002" y="17614"/>
            <a:ext cx="35052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505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1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</a:rPr>
              <a:t>Khám</a:t>
            </a:r>
            <a:r>
              <a:rPr kumimoji="0" lang="en-US" sz="5000" b="1" i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en-US" sz="5000" b="1" i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</a:rPr>
              <a:t>phá</a:t>
            </a:r>
            <a:endParaRPr kumimoji="0" lang="en-US" sz="5000" b="1" i="1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89959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1" grpId="0" animBg="1"/>
      <p:bldP spid="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205456" y="228600"/>
            <a:ext cx="532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b)</a:t>
            </a:r>
          </a:p>
        </p:txBody>
      </p:sp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2362200" y="520987"/>
            <a:ext cx="51816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/>
              <a:t>Khối hộp chữ nhật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047174"/>
            <a:ext cx="3173900" cy="1962150"/>
          </a:xfrm>
          <a:prstGeom prst="rect">
            <a:avLst/>
          </a:prstGeom>
        </p:spPr>
      </p:pic>
      <p:sp>
        <p:nvSpPr>
          <p:cNvPr id="3" name="Cube 2"/>
          <p:cNvSpPr/>
          <p:nvPr/>
        </p:nvSpPr>
        <p:spPr>
          <a:xfrm>
            <a:off x="5486400" y="2339562"/>
            <a:ext cx="2819400" cy="1524000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2" t="2239" r="11753" b="2239"/>
          <a:stretch/>
        </p:blipFill>
        <p:spPr>
          <a:xfrm>
            <a:off x="1524000" y="4317776"/>
            <a:ext cx="1676400" cy="2209800"/>
          </a:xfrm>
          <a:prstGeom prst="rect">
            <a:avLst/>
          </a:prstGeom>
        </p:spPr>
      </p:pic>
      <p:sp>
        <p:nvSpPr>
          <p:cNvPr id="12" name="Cube 11"/>
          <p:cNvSpPr/>
          <p:nvPr/>
        </p:nvSpPr>
        <p:spPr>
          <a:xfrm>
            <a:off x="5943600" y="4429695"/>
            <a:ext cx="1295400" cy="1985963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051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3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4"/>
          <p:cNvGrpSpPr>
            <a:grpSpLocks/>
          </p:cNvGrpSpPr>
          <p:nvPr/>
        </p:nvGrpSpPr>
        <p:grpSpPr bwMode="auto">
          <a:xfrm>
            <a:off x="30722" y="1295400"/>
            <a:ext cx="807478" cy="673298"/>
            <a:chOff x="1104" y="2496"/>
            <a:chExt cx="599" cy="626"/>
          </a:xfrm>
        </p:grpSpPr>
        <p:grpSp>
          <p:nvGrpSpPr>
            <p:cNvPr id="31" name="Group 5"/>
            <p:cNvGrpSpPr>
              <a:grpSpLocks/>
            </p:cNvGrpSpPr>
            <p:nvPr/>
          </p:nvGrpSpPr>
          <p:grpSpPr bwMode="auto">
            <a:xfrm>
              <a:off x="1104" y="2496"/>
              <a:ext cx="599" cy="626"/>
              <a:chOff x="884" y="2522"/>
              <a:chExt cx="862" cy="863"/>
            </a:xfrm>
          </p:grpSpPr>
          <p:sp>
            <p:nvSpPr>
              <p:cNvPr id="33" name="Oval 6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4" name="Oval 7"/>
              <p:cNvSpPr>
                <a:spLocks noChangeArrowheads="1"/>
              </p:cNvSpPr>
              <p:nvPr/>
            </p:nvSpPr>
            <p:spPr bwMode="gray">
              <a:xfrm>
                <a:off x="884" y="2522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" name="Oval 8"/>
              <p:cNvSpPr>
                <a:spLocks noChangeArrowheads="1"/>
              </p:cNvSpPr>
              <p:nvPr/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6" name="Oval 9"/>
              <p:cNvSpPr>
                <a:spLocks noChangeArrowheads="1"/>
              </p:cNvSpPr>
              <p:nvPr/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" name="Oval 10"/>
              <p:cNvSpPr>
                <a:spLocks noChangeArrowheads="1"/>
              </p:cNvSpPr>
              <p:nvPr/>
            </p:nvSpPr>
            <p:spPr bwMode="gray">
              <a:xfrm>
                <a:off x="981" y="2616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8" name="Oval 11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39" name="Oval 12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40" name="Oval 13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41" name="Oval 14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32" name="Text Box 15"/>
            <p:cNvSpPr txBox="1">
              <a:spLocks noChangeArrowheads="1"/>
            </p:cNvSpPr>
            <p:nvPr/>
          </p:nvSpPr>
          <p:spPr bwMode="auto">
            <a:xfrm>
              <a:off x="1178" y="2535"/>
              <a:ext cx="461" cy="5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 b="1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sp>
        <p:nvSpPr>
          <p:cNvPr id="42" name="Text Box 20"/>
          <p:cNvSpPr txBox="1">
            <a:spLocks noChangeArrowheads="1"/>
          </p:cNvSpPr>
          <p:nvPr/>
        </p:nvSpPr>
        <p:spPr bwMode="auto">
          <a:xfrm>
            <a:off x="838200" y="1295400"/>
            <a:ext cx="7775015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/>
              <a:t>Những hình nào là khối lập phương?</a:t>
            </a:r>
          </a:p>
        </p:txBody>
      </p:sp>
      <p:sp>
        <p:nvSpPr>
          <p:cNvPr id="6" name="Cube 5"/>
          <p:cNvSpPr/>
          <p:nvPr/>
        </p:nvSpPr>
        <p:spPr>
          <a:xfrm>
            <a:off x="683636" y="3047999"/>
            <a:ext cx="1347858" cy="1219200"/>
          </a:xfrm>
          <a:prstGeom prst="cube">
            <a:avLst/>
          </a:prstGeom>
          <a:solidFill>
            <a:srgbClr val="92D05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ube 43"/>
          <p:cNvSpPr/>
          <p:nvPr/>
        </p:nvSpPr>
        <p:spPr>
          <a:xfrm>
            <a:off x="2756476" y="2561034"/>
            <a:ext cx="1347858" cy="1710927"/>
          </a:xfrm>
          <a:prstGeom prst="cube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ube 44"/>
          <p:cNvSpPr/>
          <p:nvPr/>
        </p:nvSpPr>
        <p:spPr>
          <a:xfrm>
            <a:off x="4935896" y="2901253"/>
            <a:ext cx="1464904" cy="1312663"/>
          </a:xfrm>
          <a:prstGeom prst="cube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7620000" y="2667001"/>
            <a:ext cx="990600" cy="1595436"/>
          </a:xfrm>
          <a:prstGeom prst="can">
            <a:avLst/>
          </a:prstGeom>
          <a:solidFill>
            <a:srgbClr val="EF1D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09890" y="4709341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99"/>
                </a:solidFill>
              </a:rPr>
              <a:t>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124200" y="4742678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99"/>
                </a:solidFill>
              </a:rPr>
              <a:t>B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42994" y="4742677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99"/>
                </a:solidFill>
              </a:rPr>
              <a:t>C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974934" y="4749225"/>
            <a:ext cx="442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99"/>
                </a:solidFill>
              </a:rPr>
              <a:t>D</a:t>
            </a:r>
          </a:p>
        </p:txBody>
      </p:sp>
      <p:sp>
        <p:nvSpPr>
          <p:cNvPr id="10" name="Oval 9"/>
          <p:cNvSpPr/>
          <p:nvPr/>
        </p:nvSpPr>
        <p:spPr>
          <a:xfrm>
            <a:off x="858448" y="4709339"/>
            <a:ext cx="536015" cy="5847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5483785" y="4709340"/>
            <a:ext cx="536015" cy="5847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2923309" y="17614"/>
            <a:ext cx="35052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505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1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</a:rPr>
              <a:t>Hoạt</a:t>
            </a:r>
            <a:r>
              <a:rPr kumimoji="0" lang="en-US" sz="5000" b="1" i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en-US" sz="5000" b="1" i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</a:rPr>
              <a:t>động</a:t>
            </a:r>
            <a:endParaRPr kumimoji="0" lang="en-US" sz="5000" b="1" i="1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939767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1587" y="228600"/>
            <a:ext cx="8489013" cy="691371"/>
            <a:chOff x="121587" y="228600"/>
            <a:chExt cx="8489013" cy="691371"/>
          </a:xfrm>
        </p:grpSpPr>
        <p:grpSp>
          <p:nvGrpSpPr>
            <p:cNvPr id="30" name="Group 4"/>
            <p:cNvGrpSpPr>
              <a:grpSpLocks/>
            </p:cNvGrpSpPr>
            <p:nvPr/>
          </p:nvGrpSpPr>
          <p:grpSpPr bwMode="auto">
            <a:xfrm>
              <a:off x="121587" y="228600"/>
              <a:ext cx="807478" cy="673298"/>
              <a:chOff x="1104" y="2496"/>
              <a:chExt cx="599" cy="626"/>
            </a:xfrm>
          </p:grpSpPr>
          <p:grpSp>
            <p:nvGrpSpPr>
              <p:cNvPr id="31" name="Group 5"/>
              <p:cNvGrpSpPr>
                <a:grpSpLocks/>
              </p:cNvGrpSpPr>
              <p:nvPr/>
            </p:nvGrpSpPr>
            <p:grpSpPr bwMode="auto">
              <a:xfrm>
                <a:off x="1104" y="2496"/>
                <a:ext cx="599" cy="626"/>
                <a:chOff x="884" y="2522"/>
                <a:chExt cx="862" cy="863"/>
              </a:xfrm>
            </p:grpSpPr>
            <p:sp>
              <p:nvSpPr>
                <p:cNvPr id="33" name="Oval 6"/>
                <p:cNvSpPr>
                  <a:spLocks noChangeArrowheads="1"/>
                </p:cNvSpPr>
                <p:nvPr/>
              </p:nvSpPr>
              <p:spPr bwMode="gray">
                <a:xfrm>
                  <a:off x="884" y="2523"/>
                  <a:ext cx="862" cy="8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00CC66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Oval 7"/>
                <p:cNvSpPr>
                  <a:spLocks noChangeArrowheads="1"/>
                </p:cNvSpPr>
                <p:nvPr/>
              </p:nvSpPr>
              <p:spPr bwMode="gray">
                <a:xfrm>
                  <a:off x="884" y="2522"/>
                  <a:ext cx="862" cy="8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CC66">
                        <a:alpha val="32001"/>
                      </a:srgbClr>
                    </a:gs>
                    <a:gs pos="100000">
                      <a:srgbClr val="000000">
                        <a:alpha val="89998"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Oval 8"/>
                <p:cNvSpPr>
                  <a:spLocks noChangeArrowheads="1"/>
                </p:cNvSpPr>
                <p:nvPr/>
              </p:nvSpPr>
              <p:spPr bwMode="gray">
                <a:xfrm>
                  <a:off x="940" y="2579"/>
                  <a:ext cx="750" cy="75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E37"/>
                    </a:gs>
                    <a:gs pos="50000">
                      <a:srgbClr val="00CC66"/>
                    </a:gs>
                    <a:gs pos="100000">
                      <a:srgbClr val="006E37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Oval 9"/>
                <p:cNvSpPr>
                  <a:spLocks noChangeArrowheads="1"/>
                </p:cNvSpPr>
                <p:nvPr/>
              </p:nvSpPr>
              <p:spPr bwMode="gray">
                <a:xfrm>
                  <a:off x="941" y="2579"/>
                  <a:ext cx="749" cy="75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8241"/>
                    </a:gs>
                    <a:gs pos="100000">
                      <a:srgbClr val="00CC66">
                        <a:alpha val="0"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Oval 10"/>
                <p:cNvSpPr>
                  <a:spLocks noChangeArrowheads="1"/>
                </p:cNvSpPr>
                <p:nvPr/>
              </p:nvSpPr>
              <p:spPr bwMode="gray">
                <a:xfrm>
                  <a:off x="981" y="2616"/>
                  <a:ext cx="674" cy="674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Oval 11"/>
                <p:cNvSpPr>
                  <a:spLocks noChangeArrowheads="1"/>
                </p:cNvSpPr>
                <p:nvPr/>
              </p:nvSpPr>
              <p:spPr bwMode="gray">
                <a:xfrm>
                  <a:off x="992" y="2628"/>
                  <a:ext cx="653" cy="65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39" name="Oval 12"/>
                <p:cNvSpPr>
                  <a:spLocks noChangeArrowheads="1"/>
                </p:cNvSpPr>
                <p:nvPr/>
              </p:nvSpPr>
              <p:spPr bwMode="gray">
                <a:xfrm>
                  <a:off x="1000" y="2632"/>
                  <a:ext cx="637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alpha val="0"/>
                      </a:srgbClr>
                    </a:gs>
                    <a:gs pos="100000">
                      <a:srgbClr val="E9E9E9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40" name="Oval 13"/>
                <p:cNvSpPr>
                  <a:spLocks noChangeArrowheads="1"/>
                </p:cNvSpPr>
                <p:nvPr/>
              </p:nvSpPr>
              <p:spPr bwMode="gray">
                <a:xfrm>
                  <a:off x="1007" y="2638"/>
                  <a:ext cx="606" cy="5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89898"/>
                    </a:gs>
                    <a:gs pos="100000">
                      <a:srgbClr val="C0C0C0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41" name="Oval 14"/>
                <p:cNvSpPr>
                  <a:spLocks noChangeArrowheads="1"/>
                </p:cNvSpPr>
                <p:nvPr/>
              </p:nvSpPr>
              <p:spPr bwMode="gray">
                <a:xfrm>
                  <a:off x="1042" y="2655"/>
                  <a:ext cx="539" cy="48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0C0C0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2" name="Text Box 15"/>
              <p:cNvSpPr txBox="1">
                <a:spLocks noChangeArrowheads="1"/>
              </p:cNvSpPr>
              <p:nvPr/>
            </p:nvSpPr>
            <p:spPr bwMode="auto">
              <a:xfrm>
                <a:off x="1178" y="2535"/>
                <a:ext cx="461" cy="5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b="1" dirty="0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  <p:sp>
          <p:nvSpPr>
            <p:cNvPr id="42" name="Text Box 20"/>
            <p:cNvSpPr txBox="1">
              <a:spLocks noChangeArrowheads="1"/>
            </p:cNvSpPr>
            <p:nvPr/>
          </p:nvSpPr>
          <p:spPr bwMode="auto">
            <a:xfrm>
              <a:off x="929065" y="335196"/>
              <a:ext cx="7681535" cy="584775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 dirty="0"/>
                <a:t>Những hình nào là khối hộp chữ nhật?</a:t>
              </a:r>
            </a:p>
          </p:txBody>
        </p:sp>
      </p:grpSp>
      <p:sp>
        <p:nvSpPr>
          <p:cNvPr id="6" name="Cube 5"/>
          <p:cNvSpPr/>
          <p:nvPr/>
        </p:nvSpPr>
        <p:spPr>
          <a:xfrm>
            <a:off x="401280" y="3028949"/>
            <a:ext cx="2059564" cy="1219200"/>
          </a:xfrm>
          <a:prstGeom prst="cube">
            <a:avLst/>
          </a:prstGeom>
          <a:solidFill>
            <a:srgbClr val="92D05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ube 43"/>
          <p:cNvSpPr/>
          <p:nvPr/>
        </p:nvSpPr>
        <p:spPr>
          <a:xfrm>
            <a:off x="2994822" y="2667001"/>
            <a:ext cx="1347858" cy="1710927"/>
          </a:xfrm>
          <a:prstGeom prst="cube">
            <a:avLst/>
          </a:prstGeom>
          <a:solidFill>
            <a:srgbClr val="FF000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7620000" y="2667001"/>
            <a:ext cx="990600" cy="1595436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09890" y="4709341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99"/>
                </a:solidFill>
              </a:rPr>
              <a:t>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124200" y="4742678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99"/>
                </a:solidFill>
              </a:rPr>
              <a:t>B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42994" y="4742677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99"/>
                </a:solidFill>
              </a:rPr>
              <a:t>C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974934" y="4749225"/>
            <a:ext cx="442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99"/>
                </a:solidFill>
              </a:rPr>
              <a:t>D</a:t>
            </a:r>
          </a:p>
        </p:txBody>
      </p:sp>
      <p:sp>
        <p:nvSpPr>
          <p:cNvPr id="10" name="Oval 9"/>
          <p:cNvSpPr/>
          <p:nvPr/>
        </p:nvSpPr>
        <p:spPr>
          <a:xfrm>
            <a:off x="826926" y="4749225"/>
            <a:ext cx="536015" cy="5847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3098229" y="4749225"/>
            <a:ext cx="536015" cy="5847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67" t="42772" r="13333" b="48795"/>
          <a:stretch/>
        </p:blipFill>
        <p:spPr>
          <a:xfrm>
            <a:off x="4627822" y="3200400"/>
            <a:ext cx="2611178" cy="117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865083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4116" y="76200"/>
            <a:ext cx="8739387" cy="743367"/>
            <a:chOff x="30722" y="1347784"/>
            <a:chExt cx="6106824" cy="743367"/>
          </a:xfrm>
        </p:grpSpPr>
        <p:grpSp>
          <p:nvGrpSpPr>
            <p:cNvPr id="30" name="Group 4"/>
            <p:cNvGrpSpPr>
              <a:grpSpLocks/>
            </p:cNvGrpSpPr>
            <p:nvPr/>
          </p:nvGrpSpPr>
          <p:grpSpPr bwMode="auto">
            <a:xfrm>
              <a:off x="30722" y="1347784"/>
              <a:ext cx="807478" cy="673298"/>
              <a:chOff x="1104" y="2496"/>
              <a:chExt cx="599" cy="626"/>
            </a:xfrm>
          </p:grpSpPr>
          <p:grpSp>
            <p:nvGrpSpPr>
              <p:cNvPr id="31" name="Group 5"/>
              <p:cNvGrpSpPr>
                <a:grpSpLocks/>
              </p:cNvGrpSpPr>
              <p:nvPr/>
            </p:nvGrpSpPr>
            <p:grpSpPr bwMode="auto">
              <a:xfrm>
                <a:off x="1104" y="2496"/>
                <a:ext cx="599" cy="626"/>
                <a:chOff x="884" y="2522"/>
                <a:chExt cx="862" cy="863"/>
              </a:xfrm>
            </p:grpSpPr>
            <p:sp>
              <p:nvSpPr>
                <p:cNvPr id="33" name="Oval 6"/>
                <p:cNvSpPr>
                  <a:spLocks noChangeArrowheads="1"/>
                </p:cNvSpPr>
                <p:nvPr/>
              </p:nvSpPr>
              <p:spPr bwMode="gray">
                <a:xfrm>
                  <a:off x="884" y="2523"/>
                  <a:ext cx="862" cy="8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00CC66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Oval 7"/>
                <p:cNvSpPr>
                  <a:spLocks noChangeArrowheads="1"/>
                </p:cNvSpPr>
                <p:nvPr/>
              </p:nvSpPr>
              <p:spPr bwMode="gray">
                <a:xfrm>
                  <a:off x="884" y="2522"/>
                  <a:ext cx="862" cy="8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CC66">
                        <a:alpha val="32001"/>
                      </a:srgbClr>
                    </a:gs>
                    <a:gs pos="100000">
                      <a:srgbClr val="000000">
                        <a:alpha val="89998"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Oval 8"/>
                <p:cNvSpPr>
                  <a:spLocks noChangeArrowheads="1"/>
                </p:cNvSpPr>
                <p:nvPr/>
              </p:nvSpPr>
              <p:spPr bwMode="gray">
                <a:xfrm>
                  <a:off x="940" y="2579"/>
                  <a:ext cx="750" cy="75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E37"/>
                    </a:gs>
                    <a:gs pos="50000">
                      <a:srgbClr val="00CC66"/>
                    </a:gs>
                    <a:gs pos="100000">
                      <a:srgbClr val="006E37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Oval 9"/>
                <p:cNvSpPr>
                  <a:spLocks noChangeArrowheads="1"/>
                </p:cNvSpPr>
                <p:nvPr/>
              </p:nvSpPr>
              <p:spPr bwMode="gray">
                <a:xfrm>
                  <a:off x="941" y="2579"/>
                  <a:ext cx="749" cy="75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8241"/>
                    </a:gs>
                    <a:gs pos="100000">
                      <a:srgbClr val="00CC66">
                        <a:alpha val="0"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Oval 10"/>
                <p:cNvSpPr>
                  <a:spLocks noChangeArrowheads="1"/>
                </p:cNvSpPr>
                <p:nvPr/>
              </p:nvSpPr>
              <p:spPr bwMode="gray">
                <a:xfrm>
                  <a:off x="981" y="2616"/>
                  <a:ext cx="674" cy="674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Oval 11"/>
                <p:cNvSpPr>
                  <a:spLocks noChangeArrowheads="1"/>
                </p:cNvSpPr>
                <p:nvPr/>
              </p:nvSpPr>
              <p:spPr bwMode="gray">
                <a:xfrm>
                  <a:off x="992" y="2628"/>
                  <a:ext cx="653" cy="65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39" name="Oval 12"/>
                <p:cNvSpPr>
                  <a:spLocks noChangeArrowheads="1"/>
                </p:cNvSpPr>
                <p:nvPr/>
              </p:nvSpPr>
              <p:spPr bwMode="gray">
                <a:xfrm>
                  <a:off x="1000" y="2632"/>
                  <a:ext cx="637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alpha val="0"/>
                      </a:srgbClr>
                    </a:gs>
                    <a:gs pos="100000">
                      <a:srgbClr val="E9E9E9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40" name="Oval 13"/>
                <p:cNvSpPr>
                  <a:spLocks noChangeArrowheads="1"/>
                </p:cNvSpPr>
                <p:nvPr/>
              </p:nvSpPr>
              <p:spPr bwMode="gray">
                <a:xfrm>
                  <a:off x="1007" y="2638"/>
                  <a:ext cx="606" cy="5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89898"/>
                    </a:gs>
                    <a:gs pos="100000">
                      <a:srgbClr val="C0C0C0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41" name="Oval 14"/>
                <p:cNvSpPr>
                  <a:spLocks noChangeArrowheads="1"/>
                </p:cNvSpPr>
                <p:nvPr/>
              </p:nvSpPr>
              <p:spPr bwMode="gray">
                <a:xfrm>
                  <a:off x="1042" y="2655"/>
                  <a:ext cx="539" cy="48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0C0C0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2" name="Text Box 15"/>
              <p:cNvSpPr txBox="1">
                <a:spLocks noChangeArrowheads="1"/>
              </p:cNvSpPr>
              <p:nvPr/>
            </p:nvSpPr>
            <p:spPr bwMode="auto">
              <a:xfrm>
                <a:off x="1178" y="2535"/>
                <a:ext cx="461" cy="5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b="1" dirty="0">
                    <a:solidFill>
                      <a:srgbClr val="FF0000"/>
                    </a:solidFill>
                  </a:rPr>
                  <a:t>3</a:t>
                </a:r>
              </a:p>
            </p:txBody>
          </p:sp>
        </p:grpSp>
        <p:sp>
          <p:nvSpPr>
            <p:cNvPr id="42" name="Text Box 20"/>
            <p:cNvSpPr txBox="1">
              <a:spLocks noChangeArrowheads="1"/>
            </p:cNvSpPr>
            <p:nvPr/>
          </p:nvSpPr>
          <p:spPr bwMode="auto">
            <a:xfrm>
              <a:off x="877131" y="1444820"/>
              <a:ext cx="5260415" cy="646331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 b="1" dirty="0"/>
                <a:t>a) Mỗi đồ vật sau có dạng hình gì?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46" t="10290"/>
          <a:stretch/>
        </p:blipFill>
        <p:spPr>
          <a:xfrm>
            <a:off x="7077284" y="762000"/>
            <a:ext cx="1993764" cy="190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351" y="1295400"/>
            <a:ext cx="1982422" cy="13192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E2C1B8"/>
              </a:clrFrom>
              <a:clrTo>
                <a:srgbClr val="E2C1B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552" y="1328310"/>
            <a:ext cx="1974500" cy="1948290"/>
          </a:xfrm>
          <a:prstGeom prst="rect">
            <a:avLst/>
          </a:prstGeom>
        </p:spPr>
      </p:pic>
      <p:sp>
        <p:nvSpPr>
          <p:cNvPr id="29" name="Cube 28"/>
          <p:cNvSpPr/>
          <p:nvPr/>
        </p:nvSpPr>
        <p:spPr>
          <a:xfrm>
            <a:off x="191715" y="1371600"/>
            <a:ext cx="1464904" cy="1312663"/>
          </a:xfrm>
          <a:prstGeom prst="cube">
            <a:avLst/>
          </a:prstGeom>
          <a:blipFill>
            <a:blip r:embed="rId6"/>
            <a:tile tx="0" ty="0" sx="100000" sy="100000" flip="none" algn="tl"/>
          </a:blip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043488" y="3810000"/>
            <a:ext cx="3938658" cy="685800"/>
            <a:chOff x="810177" y="5021049"/>
            <a:chExt cx="3938658" cy="685800"/>
          </a:xfrm>
        </p:grpSpPr>
        <p:sp>
          <p:nvSpPr>
            <p:cNvPr id="8" name="Rounded Rectangle 7"/>
            <p:cNvSpPr/>
            <p:nvPr/>
          </p:nvSpPr>
          <p:spPr>
            <a:xfrm>
              <a:off x="810177" y="5021049"/>
              <a:ext cx="3938658" cy="6858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solidFill>
                    <a:schemeClr val="tx1"/>
                  </a:solidFill>
                </a:rPr>
                <a:t>Khối hộp chữ nhật</a:t>
              </a:r>
            </a:p>
          </p:txBody>
        </p:sp>
        <p:sp>
          <p:nvSpPr>
            <p:cNvPr id="11" name="Cube 10"/>
            <p:cNvSpPr/>
            <p:nvPr/>
          </p:nvSpPr>
          <p:spPr>
            <a:xfrm>
              <a:off x="3810000" y="5105400"/>
              <a:ext cx="685800" cy="457200"/>
            </a:xfrm>
            <a:prstGeom prst="cub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02470" y="3810000"/>
            <a:ext cx="3910044" cy="685800"/>
            <a:chOff x="785742" y="4953000"/>
            <a:chExt cx="3640793" cy="685800"/>
          </a:xfrm>
        </p:grpSpPr>
        <p:sp>
          <p:nvSpPr>
            <p:cNvPr id="47" name="Rounded Rectangle 46"/>
            <p:cNvSpPr/>
            <p:nvPr/>
          </p:nvSpPr>
          <p:spPr>
            <a:xfrm>
              <a:off x="785742" y="4953000"/>
              <a:ext cx="3640793" cy="6858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solidFill>
                    <a:schemeClr val="tx1"/>
                  </a:solidFill>
                </a:rPr>
                <a:t>    Khối lập phương</a:t>
              </a:r>
            </a:p>
          </p:txBody>
        </p:sp>
        <p:sp>
          <p:nvSpPr>
            <p:cNvPr id="48" name="Cube 47"/>
            <p:cNvSpPr/>
            <p:nvPr/>
          </p:nvSpPr>
          <p:spPr>
            <a:xfrm>
              <a:off x="3810000" y="5105400"/>
              <a:ext cx="434146" cy="457200"/>
            </a:xfrm>
            <a:prstGeom prst="cub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Freeform 16"/>
          <p:cNvSpPr/>
          <p:nvPr/>
        </p:nvSpPr>
        <p:spPr>
          <a:xfrm>
            <a:off x="838200" y="2684262"/>
            <a:ext cx="1143000" cy="1125737"/>
          </a:xfrm>
          <a:custGeom>
            <a:avLst/>
            <a:gdLst>
              <a:gd name="connsiteX0" fmla="*/ 0 w 571500"/>
              <a:gd name="connsiteY0" fmla="*/ 0 h 1600200"/>
              <a:gd name="connsiteX1" fmla="*/ 385762 w 571500"/>
              <a:gd name="connsiteY1" fmla="*/ 728663 h 1600200"/>
              <a:gd name="connsiteX2" fmla="*/ 185737 w 571500"/>
              <a:gd name="connsiteY2" fmla="*/ 1171575 h 1600200"/>
              <a:gd name="connsiteX3" fmla="*/ 571500 w 5715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500" h="1600200">
                <a:moveTo>
                  <a:pt x="0" y="0"/>
                </a:moveTo>
                <a:cubicBezTo>
                  <a:pt x="177403" y="266700"/>
                  <a:pt x="354806" y="533401"/>
                  <a:pt x="385762" y="728663"/>
                </a:cubicBezTo>
                <a:cubicBezTo>
                  <a:pt x="416718" y="923926"/>
                  <a:pt x="154781" y="1026319"/>
                  <a:pt x="185737" y="1171575"/>
                </a:cubicBezTo>
                <a:cubicBezTo>
                  <a:pt x="216693" y="1316831"/>
                  <a:pt x="571500" y="1600200"/>
                  <a:pt x="571500" y="160020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3097562" y="2421082"/>
            <a:ext cx="2967347" cy="1388918"/>
          </a:xfrm>
          <a:custGeom>
            <a:avLst/>
            <a:gdLst>
              <a:gd name="connsiteX0" fmla="*/ 0 w 2967347"/>
              <a:gd name="connsiteY0" fmla="*/ 0 h 1057275"/>
              <a:gd name="connsiteX1" fmla="*/ 528638 w 2967347"/>
              <a:gd name="connsiteY1" fmla="*/ 871538 h 1057275"/>
              <a:gd name="connsiteX2" fmla="*/ 2757488 w 2967347"/>
              <a:gd name="connsiteY2" fmla="*/ 771525 h 1057275"/>
              <a:gd name="connsiteX3" fmla="*/ 2743200 w 2967347"/>
              <a:gd name="connsiteY3" fmla="*/ 1057275 h 105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7347" h="1057275">
                <a:moveTo>
                  <a:pt x="0" y="0"/>
                </a:moveTo>
                <a:cubicBezTo>
                  <a:pt x="34528" y="371475"/>
                  <a:pt x="69057" y="742951"/>
                  <a:pt x="528638" y="871538"/>
                </a:cubicBezTo>
                <a:cubicBezTo>
                  <a:pt x="988219" y="1000125"/>
                  <a:pt x="2388394" y="740569"/>
                  <a:pt x="2757488" y="771525"/>
                </a:cubicBezTo>
                <a:cubicBezTo>
                  <a:pt x="3126582" y="802481"/>
                  <a:pt x="2934891" y="929878"/>
                  <a:pt x="2743200" y="1057275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837845" y="2614612"/>
            <a:ext cx="2205643" cy="1195388"/>
          </a:xfrm>
          <a:custGeom>
            <a:avLst/>
            <a:gdLst>
              <a:gd name="connsiteX0" fmla="*/ 2228850 w 2228850"/>
              <a:gd name="connsiteY0" fmla="*/ 179331 h 922281"/>
              <a:gd name="connsiteX1" fmla="*/ 614362 w 2228850"/>
              <a:gd name="connsiteY1" fmla="*/ 50743 h 922281"/>
              <a:gd name="connsiteX2" fmla="*/ 0 w 2228850"/>
              <a:gd name="connsiteY2" fmla="*/ 922281 h 92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8850" h="922281">
                <a:moveTo>
                  <a:pt x="2228850" y="179331"/>
                </a:moveTo>
                <a:cubicBezTo>
                  <a:pt x="1607343" y="53124"/>
                  <a:pt x="985837" y="-73082"/>
                  <a:pt x="614362" y="50743"/>
                </a:cubicBezTo>
                <a:cubicBezTo>
                  <a:pt x="242887" y="174568"/>
                  <a:pt x="121443" y="548424"/>
                  <a:pt x="0" y="922281"/>
                </a:cubicBezTo>
              </a:path>
            </a:pathLst>
          </a:cu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7399361" y="2421082"/>
            <a:ext cx="674805" cy="1388918"/>
          </a:xfrm>
          <a:custGeom>
            <a:avLst/>
            <a:gdLst>
              <a:gd name="connsiteX0" fmla="*/ 674805 w 674805"/>
              <a:gd name="connsiteY0" fmla="*/ 0 h 1050697"/>
              <a:gd name="connsiteX1" fmla="*/ 3293 w 674805"/>
              <a:gd name="connsiteY1" fmla="*/ 300037 h 1050697"/>
              <a:gd name="connsiteX2" fmla="*/ 403343 w 674805"/>
              <a:gd name="connsiteY2" fmla="*/ 800100 h 1050697"/>
              <a:gd name="connsiteX3" fmla="*/ 60443 w 674805"/>
              <a:gd name="connsiteY3" fmla="*/ 1028700 h 1050697"/>
              <a:gd name="connsiteX4" fmla="*/ 103305 w 674805"/>
              <a:gd name="connsiteY4" fmla="*/ 1028700 h 10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4805" h="1050697">
                <a:moveTo>
                  <a:pt x="674805" y="0"/>
                </a:moveTo>
                <a:cubicBezTo>
                  <a:pt x="361671" y="83343"/>
                  <a:pt x="48537" y="166687"/>
                  <a:pt x="3293" y="300037"/>
                </a:cubicBezTo>
                <a:cubicBezTo>
                  <a:pt x="-41951" y="433387"/>
                  <a:pt x="393818" y="678656"/>
                  <a:pt x="403343" y="800100"/>
                </a:cubicBezTo>
                <a:cubicBezTo>
                  <a:pt x="412868" y="921544"/>
                  <a:pt x="110449" y="990600"/>
                  <a:pt x="60443" y="1028700"/>
                </a:cubicBezTo>
                <a:cubicBezTo>
                  <a:pt x="10437" y="1066800"/>
                  <a:pt x="56871" y="1047750"/>
                  <a:pt x="103305" y="1028700"/>
                </a:cubicBez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 Box 20"/>
          <p:cNvSpPr txBox="1">
            <a:spLocks noChangeArrowheads="1"/>
          </p:cNvSpPr>
          <p:nvPr/>
        </p:nvSpPr>
        <p:spPr bwMode="auto">
          <a:xfrm>
            <a:off x="125892" y="5014412"/>
            <a:ext cx="8945156" cy="175432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</a:rPr>
              <a:t>b) Em hãy nêu tên một số đồ vật có dạng khối lập phương hoặc khối hộp chữ nhật ở quanh ta nhé!</a:t>
            </a:r>
          </a:p>
        </p:txBody>
      </p:sp>
    </p:spTree>
    <p:extLst>
      <p:ext uri="{BB962C8B-B14F-4D97-AF65-F5344CB8AC3E}">
        <p14:creationId xmlns:p14="http://schemas.microsoft.com/office/powerpoint/2010/main" val="1091138443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7" grpId="0" animBg="1"/>
      <p:bldP spid="19" grpId="0" animBg="1"/>
      <p:bldP spid="24" grpId="0" animBg="1"/>
      <p:bldP spid="25" grpId="0" animBg="1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81" name="WordArt 9"/>
          <p:cNvSpPr>
            <a:spLocks noChangeArrowheads="1" noChangeShapeType="1" noTextEdit="1"/>
          </p:cNvSpPr>
          <p:nvPr/>
        </p:nvSpPr>
        <p:spPr bwMode="auto">
          <a:xfrm>
            <a:off x="762000" y="609600"/>
            <a:ext cx="7848600" cy="1371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rial"/>
              </a:rPr>
              <a:t>Nhận xet - dặn do.</a:t>
            </a:r>
          </a:p>
        </p:txBody>
      </p:sp>
      <p:pic>
        <p:nvPicPr>
          <p:cNvPr id="54282" name="Picture 10" descr="but chi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25750"/>
            <a:ext cx="3105150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495D8AE-1EC5-1296-1611-A37D0D7313D4}"/>
              </a:ext>
            </a:extLst>
          </p:cNvPr>
          <p:cNvCxnSpPr/>
          <p:nvPr/>
        </p:nvCxnSpPr>
        <p:spPr bwMode="auto">
          <a:xfrm flipH="1">
            <a:off x="4038600" y="609600"/>
            <a:ext cx="228600" cy="228600"/>
          </a:xfrm>
          <a:prstGeom prst="line">
            <a:avLst/>
          </a:prstGeom>
          <a:solidFill>
            <a:srgbClr val="FF505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0AE846D-F4CE-E488-F4C3-62475DB67A5A}"/>
              </a:ext>
            </a:extLst>
          </p:cNvPr>
          <p:cNvCxnSpPr/>
          <p:nvPr/>
        </p:nvCxnSpPr>
        <p:spPr bwMode="auto">
          <a:xfrm flipH="1" flipV="1">
            <a:off x="8077200" y="838200"/>
            <a:ext cx="152400" cy="228600"/>
          </a:xfrm>
          <a:prstGeom prst="line">
            <a:avLst/>
          </a:prstGeom>
          <a:solidFill>
            <a:srgbClr val="FF505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9851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6"/>
          <p:cNvSpPr>
            <a:spLocks noChangeArrowheads="1"/>
          </p:cNvSpPr>
          <p:nvPr/>
        </p:nvSpPr>
        <p:spPr bwMode="auto">
          <a:xfrm>
            <a:off x="1143000" y="1300160"/>
            <a:ext cx="7315200" cy="3810000"/>
          </a:xfrm>
          <a:prstGeom prst="cloudCallout">
            <a:avLst>
              <a:gd name="adj1" fmla="val -41042"/>
              <a:gd name="adj2" fmla="val 2791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2000" b="1" i="1">
              <a:solidFill>
                <a:srgbClr val="006600"/>
              </a:solidFill>
              <a:latin typeface=".VnArial" panose="020B7200000000000000" pitchFamily="34" charset="0"/>
            </a:endParaRPr>
          </a:p>
        </p:txBody>
      </p:sp>
      <p:pic>
        <p:nvPicPr>
          <p:cNvPr id="3075" name="Picture 24" descr="726986tyvhi3urb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848100" y="-3597275"/>
            <a:ext cx="1600200" cy="879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91299-116755440458a5dcdd03e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6038"/>
            <a:ext cx="1676400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4" descr="726986tyvhi3urb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505200" y="1241425"/>
            <a:ext cx="1981200" cy="879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723125" y="141326"/>
            <a:ext cx="2590800" cy="110799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6600" b="1" i="1" dirty="0">
                <a:latin typeface="Times New Roman" pitchFamily="18" charset="0"/>
                <a:cs typeface="Times New Roman" pitchFamily="18" charset="0"/>
              </a:rPr>
              <a:t>Tiết 2</a:t>
            </a:r>
          </a:p>
        </p:txBody>
      </p:sp>
      <p:pic>
        <p:nvPicPr>
          <p:cNvPr id="3084" name="Picture 8" descr="FC393A0D6B0F44E2BDCF0A912FDC3DC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181600"/>
            <a:ext cx="137160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86953" y="2172296"/>
            <a:ext cx="3722494" cy="1846659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Luyện tập</a:t>
            </a:r>
          </a:p>
          <a:p>
            <a:pPr algn="ctr"/>
            <a:r>
              <a:rPr lang="en-US" sz="4400" b="1" dirty="0">
                <a:latin typeface="Andalus" panose="02020603050405020304" pitchFamily="18" charset="-78"/>
                <a:cs typeface="Andalus" panose="02020603050405020304" pitchFamily="18" charset="-78"/>
              </a:rPr>
              <a:t>(trang 94) </a:t>
            </a:r>
          </a:p>
        </p:txBody>
      </p:sp>
    </p:spTree>
    <p:extLst>
      <p:ext uri="{BB962C8B-B14F-4D97-AF65-F5344CB8AC3E}">
        <p14:creationId xmlns:p14="http://schemas.microsoft.com/office/powerpoint/2010/main" val="170296786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505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505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505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505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2344</TotalTime>
  <Words>304</Words>
  <Application>Microsoft Office PowerPoint</Application>
  <PresentationFormat>On-screen Show (4:3)</PresentationFormat>
  <Paragraphs>84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.VnArial</vt:lpstr>
      <vt:lpstr>.VnAvant</vt:lpstr>
      <vt:lpstr>Andalus</vt:lpstr>
      <vt:lpstr>Arial</vt:lpstr>
      <vt:lpstr>Calibri</vt:lpstr>
      <vt:lpstr>Times New Roman</vt:lpstr>
      <vt:lpstr>Office Theme</vt:lpstr>
      <vt:lpstr>2_Default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lục nguyễn</cp:lastModifiedBy>
  <cp:revision>115</cp:revision>
  <dcterms:created xsi:type="dcterms:W3CDTF">2015-09-01T15:22:32Z</dcterms:created>
  <dcterms:modified xsi:type="dcterms:W3CDTF">2022-12-08T16:21:44Z</dcterms:modified>
</cp:coreProperties>
</file>