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6" r:id="rId3"/>
    <p:sldId id="274" r:id="rId4"/>
    <p:sldId id="278" r:id="rId5"/>
    <p:sldId id="276" r:id="rId6"/>
    <p:sldId id="277" r:id="rId7"/>
    <p:sldId id="262" r:id="rId8"/>
    <p:sldId id="263" r:id="rId9"/>
    <p:sldId id="264" r:id="rId10"/>
    <p:sldId id="270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644F4-3806-4F5A-B487-6DEE1519C6F5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419BF-D88E-4A8C-8B4E-97A6BEAA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8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876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83585-3A09-D4E3-BD80-4D73155F5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AC4D9B-81ED-D09E-608C-99502C13D8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07CD6-72CB-DB50-B73B-D438D5EC6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ED52-3B0F-4132-B565-A724AFC66EA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0A5F9-F37C-D544-297C-1EF40C2EF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7F435-09A2-CEBC-4C96-D4A87727A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E2EB-1846-4F08-A190-A5C59B12D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60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EEE32-AF5E-75CD-9550-9C91BC9A4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8675FA-D6BF-B4A8-21A2-D826A065C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52293-CAE9-E6EE-47E1-B9CEDF8FC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ED52-3B0F-4132-B565-A724AFC66EA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00B3B-96E7-47AF-C8A2-C0133457D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A2F6D-D5F9-7269-7AE9-58B75238F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E2EB-1846-4F08-A190-A5C59B12D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8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8FBD6D-2A78-58AD-EA53-603333DAC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FF9BC1-89AF-727E-58BD-70230E325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8ABDE-3AE5-4F8F-4C3E-1FF11B42F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ED52-3B0F-4132-B565-A724AFC66EA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C0FC3-28E7-894C-B279-F90DE4946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ADABF-FABD-F914-7446-3EB700A7D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E2EB-1846-4F08-A190-A5C59B12D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5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3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80" y="5028251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6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9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91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3" y="3167617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6" y="3644048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7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5" y="4072510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90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3" y="2995679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3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9" y="5184300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9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9" y="5577670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2" y="1632990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8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200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80" y="527118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60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6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31471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B31C3-464E-9408-F88C-747AEEBE1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EFF81-F5DA-E8B9-CAD2-F67EDCDF9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B3D99-3389-B2C4-696F-D7318BCFE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ED52-3B0F-4132-B565-A724AFC66EA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5BA85-830F-3267-8CDB-E085081E4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95A9A-4BC4-F0A7-4A49-C54850B4B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E2EB-1846-4F08-A190-A5C59B12D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2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3F1D4-1504-F8B8-A2F2-28B042780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989B4-F3E7-C001-B062-12F595A54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B279D-B437-45F5-6814-E765CFB5C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ED52-3B0F-4132-B565-A724AFC66EA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6DC28-3650-244D-FD3A-80ADB25B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CF2A2-E200-4DF7-5B93-15E9645D4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E2EB-1846-4F08-A190-A5C59B12D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18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3A5A1-35F9-80C8-BDFC-74221FF1A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B244C-B6C4-C169-849E-6C698DB68F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C66AF-2963-A38A-13A3-260E3B979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37382-24FE-2C36-D889-18BF2F003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ED52-3B0F-4132-B565-A724AFC66EA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2D363-CF40-8317-7AA6-206C42CE4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992395-8815-E844-7367-C3F3E026A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E2EB-1846-4F08-A190-A5C59B12D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0C058-4061-90C7-A3DC-EDB0C4895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BA102-4296-DC1A-EEB7-D1F688D5C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E6ACA5-91F3-83A0-65D9-D699A8AB5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99A439-BCB0-4320-0A11-2E63FEBB16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D19517-ED85-3AF7-67CA-76CFD6CAA5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750815-004B-394C-5554-F57BCCFF6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ED52-3B0F-4132-B565-A724AFC66EA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62EAB9-4C7D-2E61-251C-28C871AA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B059A3-E882-BFAC-6F16-F0980E976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E2EB-1846-4F08-A190-A5C59B12D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17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D757A-BA39-5443-61A5-D6ACAED26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5546CC-DCD6-94BF-A89E-4820C8F32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ED52-3B0F-4132-B565-A724AFC66EA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093F10-BA9E-E811-5212-547FBD438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463348-60AD-670C-DE26-5DE8A38C9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E2EB-1846-4F08-A190-A5C59B12D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39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3AFDC1-89A7-3728-BDF1-A474C9E1B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ED52-3B0F-4132-B565-A724AFC66EA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150BB7-92F3-592B-417C-4F77B6110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D90DC-05FB-8498-4F69-4AC83E585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E2EB-1846-4F08-A190-A5C59B12D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6BAC8-5BE7-E7F9-5084-BFCBAFDAA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19CFA-1036-B2C4-6E88-3B6533905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37FD07-C21F-8F64-8068-AFE532D11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3C442-51EA-CAB7-FBE5-845AA7AF3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ED52-3B0F-4132-B565-A724AFC66EA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CCD5B3-E248-A26A-40FB-552ECAD00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FD1C5-70A6-D6CF-9283-2837F1D68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E2EB-1846-4F08-A190-A5C59B12D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0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0F1ED-9AF6-F905-1312-F40A9405C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ABABD1-CDA7-F5F5-4777-C2AFDD87F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1B5D9D-FC2A-D07A-1ECD-740EEEE1D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53845-FC4E-2C77-ECC3-38C4A56EA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ED52-3B0F-4132-B565-A724AFC66EA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060DF-0BAE-8620-BBD1-1B3F76AA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29D25-1182-B7B4-41AE-31E3F912F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E2EB-1846-4F08-A190-A5C59B12D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0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209A47-1B9A-B03A-57AF-86CEFFEA6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879C0-334A-913D-98BB-310FB9401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DFAF1-7023-CE17-D215-DA52D95432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3ED52-3B0F-4132-B565-A724AFC66EA7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2CD-2BC6-6B1E-77BD-91D9DD079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278DC-ADAA-C9ED-72BD-D5545E304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9E2EB-1846-4F08-A190-A5C59B12D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55B35C-A876-49F0-BCA0-65CF3AAC547C}" type="slidenum">
              <a:rPr lang="en-US" altLang="en-US" smtClean="0"/>
              <a:pPr/>
              <a:t>1</a:t>
            </a:fld>
            <a:endParaRPr lang="en-US" altLang="en-US"/>
          </a:p>
        </p:txBody>
      </p:sp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45571" y="763229"/>
            <a:ext cx="6500858" cy="2214074"/>
          </a:xfrm>
          <a:prstGeom prst="rect">
            <a:avLst/>
          </a:prstGeom>
          <a:noFill/>
        </p:spPr>
        <p:txBody>
          <a:bodyPr>
            <a:prstTxWarp prst="textWave2">
              <a:avLst>
                <a:gd name="adj1" fmla="val 1"/>
                <a:gd name="adj2" fmla="val -53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b="1" dirty="0" err="1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3200" b="1" dirty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200" b="1" dirty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b="1" dirty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200" b="1" dirty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b="1" dirty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b="1" dirty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200" b="1" dirty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5E600F-27ED-E76E-CE2A-EC8FBE9EB34F}"/>
              </a:ext>
            </a:extLst>
          </p:cNvPr>
          <p:cNvSpPr txBox="1"/>
          <p:nvPr/>
        </p:nvSpPr>
        <p:spPr>
          <a:xfrm>
            <a:off x="3114261" y="3578087"/>
            <a:ext cx="56189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Môn :      Tiếng Việt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Bài :        Ôn tập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Lớp:        1C</a:t>
            </a:r>
          </a:p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GV:         Nguyễn Thị Lục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2CB1EF-18C5-EC50-1FDF-D14F26850910}"/>
              </a:ext>
            </a:extLst>
          </p:cNvPr>
          <p:cNvSpPr txBox="1"/>
          <p:nvPr/>
        </p:nvSpPr>
        <p:spPr>
          <a:xfrm>
            <a:off x="4505740" y="2623930"/>
            <a:ext cx="3379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1B4834-E698-666E-09B8-74A27546C24D}"/>
              </a:ext>
            </a:extLst>
          </p:cNvPr>
          <p:cNvSpPr txBox="1"/>
          <p:nvPr/>
        </p:nvSpPr>
        <p:spPr>
          <a:xfrm>
            <a:off x="5287618" y="980663"/>
            <a:ext cx="2014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ÔN TẬP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52D883-17D6-F7FA-C430-51A94642376F}"/>
              </a:ext>
            </a:extLst>
          </p:cNvPr>
          <p:cNvSpPr txBox="1"/>
          <p:nvPr/>
        </p:nvSpPr>
        <p:spPr>
          <a:xfrm>
            <a:off x="1868557" y="1020417"/>
            <a:ext cx="2014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B9860F-684E-4C76-7213-AF3910262CA2}"/>
              </a:ext>
            </a:extLst>
          </p:cNvPr>
          <p:cNvSpPr txBox="1"/>
          <p:nvPr/>
        </p:nvSpPr>
        <p:spPr>
          <a:xfrm>
            <a:off x="3750365" y="212035"/>
            <a:ext cx="5393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29 tháng 3 năm 2023</a:t>
            </a:r>
          </a:p>
        </p:txBody>
      </p:sp>
    </p:spTree>
    <p:extLst>
      <p:ext uri="{BB962C8B-B14F-4D97-AF65-F5344CB8AC3E}">
        <p14:creationId xmlns:p14="http://schemas.microsoft.com/office/powerpoint/2010/main" val="3252558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71F3CD-1789-F637-8FD7-C2553C638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5BE27D-C497-362F-92D7-8301CB51DAC0}"/>
              </a:ext>
            </a:extLst>
          </p:cNvPr>
          <p:cNvSpPr txBox="1"/>
          <p:nvPr/>
        </p:nvSpPr>
        <p:spPr>
          <a:xfrm>
            <a:off x="3710609" y="1868558"/>
            <a:ext cx="5327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CÁC EM</a:t>
            </a:r>
          </a:p>
        </p:txBody>
      </p:sp>
    </p:spTree>
    <p:extLst>
      <p:ext uri="{BB962C8B-B14F-4D97-AF65-F5344CB8AC3E}">
        <p14:creationId xmlns:p14="http://schemas.microsoft.com/office/powerpoint/2010/main" val="2945109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874644" y="480913"/>
            <a:ext cx="6026425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None/>
            </a:pPr>
            <a:r>
              <a:rPr lang="en-US" sz="9600" b="1" ker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Ôn và khởi động</a:t>
            </a:r>
            <a:endParaRPr lang="en-US" sz="9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81470" y="3110951"/>
            <a:ext cx="7894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a. Hà luôn giúp đỡ bạn nên được </a:t>
            </a:r>
            <a:r>
              <a:rPr lang="en-US" sz="3000">
                <a:latin typeface="Times New Roman" pitchFamily="18" charset="0"/>
                <a:cs typeface="Times New Roman" pitchFamily="18" charset="0"/>
              </a:rPr>
              <a:t>cả lớp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51656" y="3962401"/>
            <a:ext cx="7696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b. Gấu </a:t>
            </a:r>
            <a:r>
              <a:rPr lang="en-US" sz="3000">
                <a:latin typeface="Times New Roman" pitchFamily="18" charset="0"/>
                <a:cs typeface="Times New Roman" pitchFamily="18" charset="0"/>
              </a:rPr>
              <a:t>con               vì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các bạn không chơi cùng.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09800" y="2281679"/>
            <a:ext cx="9544878" cy="5539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vui mừng      yêu mến     nhìn thấy      tủi thân     reo lên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AEB0DD-95CD-AB87-62E2-FC85CDDD6016}"/>
              </a:ext>
            </a:extLst>
          </p:cNvPr>
          <p:cNvSpPr txBox="1"/>
          <p:nvPr/>
        </p:nvSpPr>
        <p:spPr>
          <a:xfrm>
            <a:off x="2819400" y="152401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Thứ tư ngày 29 tháng 3 năm 2023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Tiếng Việt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418B2A-8FF1-0CB4-C142-0E9A04F00F57}"/>
              </a:ext>
            </a:extLst>
          </p:cNvPr>
          <p:cNvSpPr txBox="1"/>
          <p:nvPr/>
        </p:nvSpPr>
        <p:spPr>
          <a:xfrm>
            <a:off x="8628824" y="3126942"/>
            <a:ext cx="158605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 mến. </a:t>
            </a:r>
            <a:endParaRPr lang="en-US" sz="30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15CC7D-AB1C-9122-B602-B423BCC68C50}"/>
              </a:ext>
            </a:extLst>
          </p:cNvPr>
          <p:cNvSpPr txBox="1"/>
          <p:nvPr/>
        </p:nvSpPr>
        <p:spPr>
          <a:xfrm>
            <a:off x="8668577" y="3167992"/>
            <a:ext cx="182969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………..</a:t>
            </a:r>
            <a:endParaRPr lang="en-US" sz="30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989672-B514-1845-5A4E-C0E0C51416C8}"/>
              </a:ext>
            </a:extLst>
          </p:cNvPr>
          <p:cNvSpPr txBox="1"/>
          <p:nvPr/>
        </p:nvSpPr>
        <p:spPr>
          <a:xfrm>
            <a:off x="4282873" y="3921351"/>
            <a:ext cx="182969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………..</a:t>
            </a:r>
            <a:endParaRPr lang="en-US" sz="30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EA3BAE-4814-D994-FCF3-342E9610FE89}"/>
              </a:ext>
            </a:extLst>
          </p:cNvPr>
          <p:cNvSpPr txBox="1"/>
          <p:nvPr/>
        </p:nvSpPr>
        <p:spPr>
          <a:xfrm>
            <a:off x="4163284" y="3962401"/>
            <a:ext cx="158605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tủi thân </a:t>
            </a:r>
            <a:endParaRPr lang="en-US" sz="3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B42F7C-1AD7-AB5A-B42A-18DCD0342F7F}"/>
              </a:ext>
            </a:extLst>
          </p:cNvPr>
          <p:cNvSpPr txBox="1"/>
          <p:nvPr/>
        </p:nvSpPr>
        <p:spPr>
          <a:xfrm>
            <a:off x="2149719" y="1348985"/>
            <a:ext cx="6096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Chọn từ ngữ để hoàn thiện câu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D415D1-A0FC-5828-42B7-31FB68385B29}"/>
              </a:ext>
            </a:extLst>
          </p:cNvPr>
          <p:cNvSpPr txBox="1"/>
          <p:nvPr/>
        </p:nvSpPr>
        <p:spPr>
          <a:xfrm>
            <a:off x="2345634" y="4728435"/>
            <a:ext cx="78692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2)Tìm trong bài đọc </a:t>
            </a:r>
            <a:r>
              <a:rPr lang="en-US" sz="30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 vọng của núi </a:t>
            </a:r>
            <a:r>
              <a:rPr lang="en-US"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 ngữ có tiếng chứa vần </a:t>
            </a:r>
            <a:r>
              <a:rPr lang="en-US" sz="30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iêt, ưc </a:t>
            </a:r>
            <a:endParaRPr lang="en-US" sz="3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D612C3-8401-0BC0-DE71-2F1216D0DBC0}"/>
              </a:ext>
            </a:extLst>
          </p:cNvPr>
          <p:cNvSpPr txBox="1"/>
          <p:nvPr/>
        </p:nvSpPr>
        <p:spPr>
          <a:xfrm>
            <a:off x="2819400" y="5744098"/>
            <a:ext cx="17393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 iêt: biết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F01FE5-788C-B0D5-F12A-591A7CB9DD1F}"/>
              </a:ext>
            </a:extLst>
          </p:cNvPr>
          <p:cNvSpPr txBox="1"/>
          <p:nvPr/>
        </p:nvSpPr>
        <p:spPr>
          <a:xfrm>
            <a:off x="4919424" y="5771468"/>
            <a:ext cx="2382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 ưc : bực tức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7" grpId="0"/>
      <p:bldP spid="9" grpId="0"/>
      <p:bldP spid="9" grpId="1"/>
      <p:bldP spid="11" grpId="0"/>
      <p:bldP spid="11" grpId="1"/>
      <p:bldP spid="12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874644" y="480913"/>
            <a:ext cx="6026425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None/>
            </a:pPr>
            <a:r>
              <a:rPr lang="en-US" sz="9600" b="1" ker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Mục tiêu:</a:t>
            </a:r>
            <a:endParaRPr lang="en-US" sz="9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124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52401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Thứ tư ngày 29 tháng 3 năm 2023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Tiếng Việt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51782" y="1011824"/>
            <a:ext cx="1888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</a:t>
            </a:r>
          </a:p>
        </p:txBody>
      </p:sp>
      <p:sp>
        <p:nvSpPr>
          <p:cNvPr id="4" name="Oval 3"/>
          <p:cNvSpPr/>
          <p:nvPr/>
        </p:nvSpPr>
        <p:spPr>
          <a:xfrm>
            <a:off x="1765852" y="1747390"/>
            <a:ext cx="500270" cy="5334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6122" y="1839677"/>
            <a:ext cx="7659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Tìm từ ngữ có tiếng chứa vần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ươt, uôn, uông, oai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76C9BFE5-5A29-DB97-6C4C-E7E2770CE23F}"/>
              </a:ext>
            </a:extLst>
          </p:cNvPr>
          <p:cNvSpPr/>
          <p:nvPr/>
        </p:nvSpPr>
        <p:spPr>
          <a:xfrm>
            <a:off x="3458817" y="2700923"/>
            <a:ext cx="1842052" cy="1116496"/>
          </a:xfrm>
          <a:prstGeom prst="cloud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6E38AF-D8FA-0255-D455-9537AEA22453}"/>
              </a:ext>
            </a:extLst>
          </p:cNvPr>
          <p:cNvSpPr txBox="1"/>
          <p:nvPr/>
        </p:nvSpPr>
        <p:spPr>
          <a:xfrm>
            <a:off x="3803375" y="2836758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66"/>
                </a:solidFill>
              </a:rPr>
              <a:t>uôn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A5629ABE-66A2-C5F0-2431-35359187D18B}"/>
              </a:ext>
            </a:extLst>
          </p:cNvPr>
          <p:cNvSpPr/>
          <p:nvPr/>
        </p:nvSpPr>
        <p:spPr>
          <a:xfrm>
            <a:off x="4101549" y="4458057"/>
            <a:ext cx="1842052" cy="1116496"/>
          </a:xfrm>
          <a:prstGeom prst="cloud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F9C4FF-C5EF-F079-B3D5-D0710D158FB7}"/>
              </a:ext>
            </a:extLst>
          </p:cNvPr>
          <p:cNvSpPr txBox="1"/>
          <p:nvPr/>
        </p:nvSpPr>
        <p:spPr>
          <a:xfrm>
            <a:off x="4333461" y="4567388"/>
            <a:ext cx="1384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66"/>
                </a:solidFill>
              </a:rPr>
              <a:t>uông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E23D43C6-7EC1-2064-5850-0F0FC91F8934}"/>
              </a:ext>
            </a:extLst>
          </p:cNvPr>
          <p:cNvSpPr/>
          <p:nvPr/>
        </p:nvSpPr>
        <p:spPr>
          <a:xfrm>
            <a:off x="6533321" y="2651659"/>
            <a:ext cx="1842052" cy="1116496"/>
          </a:xfrm>
          <a:prstGeom prst="cloud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6F177C-E1F1-BA2F-B4E6-D96306546617}"/>
              </a:ext>
            </a:extLst>
          </p:cNvPr>
          <p:cNvSpPr txBox="1"/>
          <p:nvPr/>
        </p:nvSpPr>
        <p:spPr>
          <a:xfrm>
            <a:off x="6877879" y="2787494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66"/>
                </a:solidFill>
              </a:rPr>
              <a:t>ươt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22F54504-2801-4E0C-D5A6-34B041F5C6D6}"/>
              </a:ext>
            </a:extLst>
          </p:cNvPr>
          <p:cNvSpPr/>
          <p:nvPr/>
        </p:nvSpPr>
        <p:spPr>
          <a:xfrm>
            <a:off x="7530548" y="4357878"/>
            <a:ext cx="1842052" cy="1116496"/>
          </a:xfrm>
          <a:prstGeom prst="cloud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147B33-553A-F22D-9974-039E65E2D78D}"/>
              </a:ext>
            </a:extLst>
          </p:cNvPr>
          <p:cNvSpPr txBox="1"/>
          <p:nvPr/>
        </p:nvSpPr>
        <p:spPr>
          <a:xfrm>
            <a:off x="7981122" y="4493713"/>
            <a:ext cx="1113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66"/>
                </a:solidFill>
              </a:rPr>
              <a:t>oai</a:t>
            </a:r>
          </a:p>
        </p:txBody>
      </p:sp>
    </p:spTree>
    <p:extLst>
      <p:ext uri="{BB962C8B-B14F-4D97-AF65-F5344CB8AC3E}">
        <p14:creationId xmlns:p14="http://schemas.microsoft.com/office/powerpoint/2010/main" val="102840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6" presetClass="exit" presetSubtype="2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xit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6" presetClass="exit" presetSubtype="2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6" grpId="1" animBg="1"/>
      <p:bldP spid="6" grpId="2" animBg="1"/>
      <p:bldP spid="8" grpId="0"/>
      <p:bldP spid="8" grpId="1"/>
      <p:bldP spid="8" grpId="2"/>
      <p:bldP spid="9" grpId="0" animBg="1"/>
      <p:bldP spid="9" grpId="1" animBg="1"/>
      <p:bldP spid="9" grpId="2" animBg="1"/>
      <p:bldP spid="9" grpId="3" animBg="1"/>
      <p:bldP spid="9" grpId="4" animBg="1"/>
      <p:bldP spid="10" grpId="0"/>
      <p:bldP spid="10" grpId="1"/>
      <p:bldP spid="10" grpId="2"/>
      <p:bldP spid="10" grpId="3"/>
      <p:bldP spid="10" grpId="4"/>
      <p:bldP spid="11" grpId="0" animBg="1"/>
      <p:bldP spid="11" grpId="1" animBg="1"/>
      <p:bldP spid="11" grpId="2" animBg="1"/>
      <p:bldP spid="11" grpId="3" animBg="1"/>
      <p:bldP spid="11" grpId="4" animBg="1"/>
      <p:bldP spid="12" grpId="0"/>
      <p:bldP spid="12" grpId="1"/>
      <p:bldP spid="12" grpId="2"/>
      <p:bldP spid="12" grpId="3"/>
      <p:bldP spid="12" grpId="4"/>
      <p:bldP spid="13" grpId="0" animBg="1"/>
      <p:bldP spid="13" grpId="1" animBg="1"/>
      <p:bldP spid="13" grpId="2" animBg="1"/>
      <p:bldP spid="14" grpId="0"/>
      <p:bldP spid="14" grpId="1"/>
      <p:bldP spid="1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52401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Thứ tư ngày 29 tháng 3 năm 2023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Tiếng Việt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51782" y="1011824"/>
            <a:ext cx="1888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</a:t>
            </a:r>
          </a:p>
        </p:txBody>
      </p:sp>
      <p:sp>
        <p:nvSpPr>
          <p:cNvPr id="4" name="Oval 3"/>
          <p:cNvSpPr/>
          <p:nvPr/>
        </p:nvSpPr>
        <p:spPr>
          <a:xfrm>
            <a:off x="1765852" y="1747390"/>
            <a:ext cx="500270" cy="5334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6122" y="1839677"/>
            <a:ext cx="7659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Tìm từ ngữ có tiếng chứa vần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ươt, uôn, uông, oai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6E38AF-D8FA-0255-D455-9537AEA22453}"/>
              </a:ext>
            </a:extLst>
          </p:cNvPr>
          <p:cNvSpPr txBox="1"/>
          <p:nvPr/>
        </p:nvSpPr>
        <p:spPr>
          <a:xfrm>
            <a:off x="1845364" y="2447199"/>
            <a:ext cx="1613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66"/>
                </a:solidFill>
              </a:rPr>
              <a:t>uôn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F9C4FF-C5EF-F079-B3D5-D0710D158FB7}"/>
              </a:ext>
            </a:extLst>
          </p:cNvPr>
          <p:cNvSpPr txBox="1"/>
          <p:nvPr/>
        </p:nvSpPr>
        <p:spPr>
          <a:xfrm>
            <a:off x="1762538" y="3300943"/>
            <a:ext cx="1384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66"/>
                </a:solidFill>
              </a:rPr>
              <a:t>uông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6F177C-E1F1-BA2F-B4E6-D96306546617}"/>
              </a:ext>
            </a:extLst>
          </p:cNvPr>
          <p:cNvSpPr txBox="1"/>
          <p:nvPr/>
        </p:nvSpPr>
        <p:spPr>
          <a:xfrm>
            <a:off x="1762538" y="4199113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66"/>
                </a:solidFill>
              </a:rPr>
              <a:t>ươt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147B33-553A-F22D-9974-039E65E2D78D}"/>
              </a:ext>
            </a:extLst>
          </p:cNvPr>
          <p:cNvSpPr txBox="1"/>
          <p:nvPr/>
        </p:nvSpPr>
        <p:spPr>
          <a:xfrm>
            <a:off x="1762538" y="4985676"/>
            <a:ext cx="1113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66"/>
                </a:solidFill>
              </a:rPr>
              <a:t>oai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D03F3E-53E3-D573-D4B2-9971B03420B5}"/>
              </a:ext>
            </a:extLst>
          </p:cNvPr>
          <p:cNvSpPr txBox="1"/>
          <p:nvPr/>
        </p:nvSpPr>
        <p:spPr>
          <a:xfrm>
            <a:off x="3087763" y="4290388"/>
            <a:ext cx="83243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: trượt ngã, vượt qua, lướt ván, xanh mướt….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7B0A81-95D2-A3B2-6036-FE3C28819930}"/>
              </a:ext>
            </a:extLst>
          </p:cNvPr>
          <p:cNvSpPr txBox="1"/>
          <p:nvPr/>
        </p:nvSpPr>
        <p:spPr>
          <a:xfrm>
            <a:off x="2981746" y="5093398"/>
            <a:ext cx="75210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: củ khoai, loài người, quả xoài, điện thoại….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C69053-878D-2949-6FFD-BE88E9784B72}"/>
              </a:ext>
            </a:extLst>
          </p:cNvPr>
          <p:cNvSpPr txBox="1"/>
          <p:nvPr/>
        </p:nvSpPr>
        <p:spPr>
          <a:xfrm>
            <a:off x="3057942" y="2552173"/>
            <a:ext cx="84316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: buôn bán, buồn ngủ, choồn, choồn, nguồn nước, ….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E2719B-A677-83F1-B922-D2CC1CB452EF}"/>
              </a:ext>
            </a:extLst>
          </p:cNvPr>
          <p:cNvSpPr txBox="1"/>
          <p:nvPr/>
        </p:nvSpPr>
        <p:spPr>
          <a:xfrm>
            <a:off x="3087763" y="3443015"/>
            <a:ext cx="80573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: rau muống, chuồng gà, luống rau, uống nước, …. </a:t>
            </a:r>
          </a:p>
        </p:txBody>
      </p:sp>
    </p:spTree>
    <p:extLst>
      <p:ext uri="{BB962C8B-B14F-4D97-AF65-F5344CB8AC3E}">
        <p14:creationId xmlns:p14="http://schemas.microsoft.com/office/powerpoint/2010/main" val="353535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8" grpId="0"/>
      <p:bldP spid="8" grpId="1"/>
      <p:bldP spid="8" grpId="2"/>
      <p:bldP spid="10" grpId="0"/>
      <p:bldP spid="10" grpId="1"/>
      <p:bldP spid="10" grpId="2"/>
      <p:bldP spid="10" grpId="3"/>
      <p:bldP spid="10" grpId="4"/>
      <p:bldP spid="12" grpId="0"/>
      <p:bldP spid="12" grpId="1"/>
      <p:bldP spid="12" grpId="2"/>
      <p:bldP spid="12" grpId="3"/>
      <p:bldP spid="12" grpId="4"/>
      <p:bldP spid="14" grpId="0"/>
      <p:bldP spid="14" grpId="1"/>
      <p:bldP spid="1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0" y="973988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</a:t>
            </a:r>
          </a:p>
        </p:txBody>
      </p:sp>
      <p:sp>
        <p:nvSpPr>
          <p:cNvPr id="4" name="Oval 3"/>
          <p:cNvSpPr/>
          <p:nvPr/>
        </p:nvSpPr>
        <p:spPr>
          <a:xfrm>
            <a:off x="1752600" y="1600200"/>
            <a:ext cx="457200" cy="4572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1600201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Dưới đây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là những nhân vật trong các truyện em vừa học. Hãy chọn chi tiết phù hợp với từng nhân vật của truyện.</a:t>
            </a:r>
          </a:p>
        </p:txBody>
      </p:sp>
      <p:pic>
        <p:nvPicPr>
          <p:cNvPr id="9" name="Picture 2" descr="C:\Users\MHC\Desktop\Tieng Viet\Tieng Viet\TV1.2 chu de 5 (Lan THNT) ẢNH\cd5 bai on tap 1.png"/>
          <p:cNvPicPr>
            <a:picLocks noChangeAspect="1" noChangeArrowheads="1"/>
          </p:cNvPicPr>
          <p:nvPr/>
        </p:nvPicPr>
        <p:blipFill>
          <a:blip r:embed="rId2"/>
          <a:srcRect l="14433" t="44444" r="11340" b="8889"/>
          <a:stretch>
            <a:fillRect/>
          </a:stretch>
        </p:blipFill>
        <p:spPr bwMode="auto">
          <a:xfrm>
            <a:off x="2286000" y="2514600"/>
            <a:ext cx="7543800" cy="40386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60AC49-BB8A-4369-0CA0-253C579B2644}"/>
              </a:ext>
            </a:extLst>
          </p:cNvPr>
          <p:cNvSpPr txBox="1"/>
          <p:nvPr/>
        </p:nvSpPr>
        <p:spPr>
          <a:xfrm>
            <a:off x="2819400" y="19881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Thứ tư ngày 29 tháng 3 năm 2023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Tiếng Việt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3999" y="838201"/>
            <a:ext cx="1596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76401" y="1371597"/>
          <a:ext cx="8839199" cy="51816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1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74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188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Truyện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vật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Chi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tiết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A84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507">
                <a:tc rowSpan="2">
                  <a:txBody>
                    <a:bodyPr/>
                    <a:lstStyle/>
                    <a:p>
                      <a:r>
                        <a:rPr lang="en-US" sz="2000" b="0" i="1" dirty="0"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lang="en-US" sz="2000" b="0" i="1" baseline="0" dirty="0">
                          <a:latin typeface="Times New Roman" pitchFamily="18" charset="0"/>
                          <a:cs typeface="Times New Roman" pitchFamily="18" charset="0"/>
                        </a:rPr>
                        <a:t> và </a:t>
                      </a:r>
                    </a:p>
                    <a:p>
                      <a:r>
                        <a:rPr lang="en-US" sz="2000" b="0" i="1" baseline="0" dirty="0">
                          <a:latin typeface="Times New Roman" pitchFamily="18" charset="0"/>
                          <a:cs typeface="Times New Roman" pitchFamily="18" charset="0"/>
                        </a:rPr>
                        <a:t>chim bồ câu</a:t>
                      </a:r>
                      <a:endParaRPr lang="en-US" sz="20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A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507">
                <a:tc vMerge="1">
                  <a:txBody>
                    <a:bodyPr/>
                    <a:lstStyle/>
                    <a:p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itchFamily="18" charset="0"/>
                          <a:cs typeface="Times New Roman" pitchFamily="18" charset="0"/>
                        </a:rPr>
                        <a:t>bồ</a:t>
                      </a:r>
                      <a:r>
                        <a:rPr lang="en-US" sz="20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câu</a:t>
                      </a:r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A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507">
                <a:tc rowSpan="2">
                  <a:txBody>
                    <a:bodyPr/>
                    <a:lstStyle/>
                    <a:p>
                      <a:r>
                        <a:rPr lang="en-US" sz="2000" b="0" i="1" dirty="0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000" b="0" i="1" baseline="0" dirty="0">
                          <a:latin typeface="Times New Roman" pitchFamily="18" charset="0"/>
                          <a:cs typeface="Times New Roman" pitchFamily="18" charset="0"/>
                        </a:rPr>
                        <a:t> hỏi </a:t>
                      </a:r>
                    </a:p>
                    <a:p>
                      <a:r>
                        <a:rPr lang="en-US" sz="2000" b="0" i="1" baseline="0" dirty="0">
                          <a:latin typeface="Times New Roman" pitchFamily="18" charset="0"/>
                          <a:cs typeface="Times New Roman" pitchFamily="18" charset="0"/>
                        </a:rPr>
                        <a:t>của Sói</a:t>
                      </a:r>
                      <a:endParaRPr lang="en-US" sz="20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itchFamily="18" charset="0"/>
                          <a:cs typeface="Times New Roman" pitchFamily="18" charset="0"/>
                        </a:rPr>
                        <a:t>sói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A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50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itchFamily="18" charset="0"/>
                          <a:cs typeface="Times New Roman" pitchFamily="18" charset="0"/>
                        </a:rPr>
                        <a:t>sóc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A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507">
                <a:tc rowSpan="2">
                  <a:txBody>
                    <a:bodyPr/>
                    <a:lstStyle/>
                    <a:p>
                      <a:r>
                        <a:rPr lang="en-US" sz="2000" b="0" i="1" dirty="0"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r>
                        <a:rPr lang="en-US" sz="2000" b="0" i="1" baseline="0" dirty="0">
                          <a:latin typeface="Times New Roman" pitchFamily="18" charset="0"/>
                          <a:cs typeface="Times New Roman" pitchFamily="18" charset="0"/>
                        </a:rPr>
                        <a:t> vọng </a:t>
                      </a:r>
                    </a:p>
                    <a:p>
                      <a:r>
                        <a:rPr lang="en-US" sz="2000" b="0" i="1" baseline="0" dirty="0">
                          <a:latin typeface="Times New Roman" pitchFamily="18" charset="0"/>
                          <a:cs typeface="Times New Roman" pitchFamily="18" charset="0"/>
                        </a:rPr>
                        <a:t>của núi</a:t>
                      </a:r>
                      <a:endParaRPr lang="en-US" sz="20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itchFamily="18" charset="0"/>
                          <a:cs typeface="Times New Roman" pitchFamily="18" charset="0"/>
                        </a:rPr>
                        <a:t>gấu con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A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680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itchFamily="18" charset="0"/>
                          <a:cs typeface="Times New Roman" pitchFamily="18" charset="0"/>
                        </a:rPr>
                        <a:t>gấu mẹ</a:t>
                      </a:r>
                    </a:p>
                    <a:p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A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2691">
                <a:tc rowSpan="2">
                  <a:txBody>
                    <a:bodyPr/>
                    <a:lstStyle/>
                    <a:p>
                      <a:r>
                        <a:rPr lang="en-US" sz="2000" b="0" i="1" dirty="0">
                          <a:latin typeface="Times New Roman" pitchFamily="18" charset="0"/>
                          <a:cs typeface="Times New Roman" pitchFamily="18" charset="0"/>
                        </a:rPr>
                        <a:t>Chú</a:t>
                      </a:r>
                      <a:r>
                        <a:rPr lang="en-US" sz="2000" b="0" i="1" baseline="0" dirty="0">
                          <a:latin typeface="Times New Roman" pitchFamily="18" charset="0"/>
                          <a:cs typeface="Times New Roman" pitchFamily="18" charset="0"/>
                        </a:rPr>
                        <a:t> bé </a:t>
                      </a:r>
                    </a:p>
                    <a:p>
                      <a:r>
                        <a:rPr lang="en-US" sz="2000" b="0" i="1" baseline="0" dirty="0">
                          <a:latin typeface="Times New Roman" pitchFamily="18" charset="0"/>
                          <a:cs typeface="Times New Roman" pitchFamily="18" charset="0"/>
                        </a:rPr>
                        <a:t>chăn cừu</a:t>
                      </a:r>
                      <a:endParaRPr lang="en-US" sz="20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itchFamily="18" charset="0"/>
                          <a:cs typeface="Times New Roman" pitchFamily="18" charset="0"/>
                        </a:rPr>
                        <a:t>chú</a:t>
                      </a:r>
                      <a:r>
                        <a:rPr lang="en-US" sz="20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bé </a:t>
                      </a:r>
                    </a:p>
                    <a:p>
                      <a:r>
                        <a:rPr lang="en-US" sz="2000" b="0" baseline="0" dirty="0">
                          <a:latin typeface="Times New Roman" pitchFamily="18" charset="0"/>
                          <a:cs typeface="Times New Roman" pitchFamily="18" charset="0"/>
                        </a:rPr>
                        <a:t>chăn cừu</a:t>
                      </a:r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A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0269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0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bác </a:t>
                      </a:r>
                    </a:p>
                    <a:p>
                      <a:r>
                        <a:rPr lang="en-US" sz="2000" b="0" baseline="0" dirty="0">
                          <a:latin typeface="Times New Roman" pitchFamily="18" charset="0"/>
                          <a:cs typeface="Times New Roman" pitchFamily="18" charset="0"/>
                        </a:rPr>
                        <a:t>nông dân</a:t>
                      </a:r>
                      <a:endParaRPr lang="en-US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AE4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55352" y="1926609"/>
            <a:ext cx="434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Không may bị rơi xuống nước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55352" y="2385098"/>
            <a:ext cx="434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Nhặt một chiếc lá thả xuống nước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55352" y="2842298"/>
            <a:ext cx="434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Lúc nào cũng thấy buồn bực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55352" y="3299498"/>
            <a:ext cx="434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Nhảy nhót, vui đùa suốt ngày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55352" y="3756698"/>
            <a:ext cx="5307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Bật cười vui vẻ vì được nghe: “ Tôi yêu bạn”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29200" y="4191001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Nói với con: “ Con hãy quay lại và nói với núi: “ Tôi yêu bạn” 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53000" y="5127009"/>
            <a:ext cx="434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Hay nói dối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53000" y="5965209"/>
            <a:ext cx="541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Nghĩ rằng chú bé lại nói dối như mọi lần.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01FEBE-169E-F312-F83F-15F7335F7DCA}"/>
              </a:ext>
            </a:extLst>
          </p:cNvPr>
          <p:cNvSpPr txBox="1"/>
          <p:nvPr/>
        </p:nvSpPr>
        <p:spPr>
          <a:xfrm>
            <a:off x="2819400" y="19881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Thứ tư ngày 29 tháng 3 năm 2023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Tiếng Việt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54064" y="1422532"/>
            <a:ext cx="457200" cy="5334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35064" y="1501392"/>
            <a:ext cx="8265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Trong những nhân vật sau, em thích và không thích nhân vật nào? Vì sao?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" name="Picture 2" descr="C:\Users\MHC\Desktop\Tieng Viet\Tieng Viet\TV1.2 chu de 5 (Lan THNT) ẢNH\cd5 bai on tap 2.png"/>
          <p:cNvPicPr>
            <a:picLocks noChangeAspect="1" noChangeArrowheads="1"/>
          </p:cNvPicPr>
          <p:nvPr/>
        </p:nvPicPr>
        <p:blipFill>
          <a:blip r:embed="rId2"/>
          <a:srcRect l="9454" t="14444" r="11013" b="45556"/>
          <a:stretch>
            <a:fillRect/>
          </a:stretch>
        </p:blipFill>
        <p:spPr bwMode="auto">
          <a:xfrm>
            <a:off x="2504662" y="2395336"/>
            <a:ext cx="7391400" cy="3429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419062" y="3177216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0" y="3329616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96200" y="3482016"/>
            <a:ext cx="1262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bồ câu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14600" y="5596506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 bé chăn cừu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0200" y="5539416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gấu con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05800" y="5463216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5FF564-2CB3-D90A-123D-7F742D4C9E96}"/>
              </a:ext>
            </a:extLst>
          </p:cNvPr>
          <p:cNvSpPr txBox="1"/>
          <p:nvPr/>
        </p:nvSpPr>
        <p:spPr>
          <a:xfrm>
            <a:off x="5333999" y="1063485"/>
            <a:ext cx="1596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26D03-0A7B-7A89-2758-7D39FABB9686}"/>
              </a:ext>
            </a:extLst>
          </p:cNvPr>
          <p:cNvSpPr txBox="1"/>
          <p:nvPr/>
        </p:nvSpPr>
        <p:spPr>
          <a:xfrm>
            <a:off x="2819400" y="19881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Thứ tư ngày 29 tháng 3 năm 2023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Tiếng Việt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468</Words>
  <Application>Microsoft Office PowerPoint</Application>
  <PresentationFormat>Widescreen</PresentationFormat>
  <Paragraphs>96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.VnAvant</vt:lpstr>
      <vt:lpstr>Arial</vt:lpstr>
      <vt:lpstr>Calibri</vt:lpstr>
      <vt:lpstr>Calibri Light</vt:lpstr>
      <vt:lpstr>Chivo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lục nguyễn</dc:creator>
  <cp:lastModifiedBy>lục nguyễn</cp:lastModifiedBy>
  <cp:revision>10</cp:revision>
  <dcterms:created xsi:type="dcterms:W3CDTF">2023-03-27T02:37:51Z</dcterms:created>
  <dcterms:modified xsi:type="dcterms:W3CDTF">2023-04-05T01:30:09Z</dcterms:modified>
</cp:coreProperties>
</file>