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handoutMasterIdLst>
    <p:handoutMasterId r:id="rId31"/>
  </p:handoutMasterIdLst>
  <p:sldIdLst>
    <p:sldId id="285"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m4zQeVlPhIKyX3/4Aso6QSOinC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4F8797-4F73-42C5-AF61-D3023F53C3B3}">
  <a:tblStyle styleId="{D44F8797-4F73-42C5-AF61-D3023F53C3B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customschemas.google.com/relationships/presentationmetadata" Target="meta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C21F2DA0-CC58-48F8-A65C-A723EF6DAD6D}" type="datetimeFigureOut">
              <a:rPr lang="vi-VN" smtClean="0"/>
              <a:t>27/02/2022</a:t>
            </a:fld>
            <a:endParaRPr lang="vi-VN"/>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B4DF4E83-50D2-418E-B13E-E1FAC1C89F1C}" type="slidenum">
              <a:rPr lang="vi-VN" smtClean="0"/>
              <a:t>‹#›</a:t>
            </a:fld>
            <a:endParaRPr lang="vi-VN"/>
          </a:p>
        </p:txBody>
      </p:sp>
    </p:spTree>
    <p:extLst>
      <p:ext uri="{BB962C8B-B14F-4D97-AF65-F5344CB8AC3E}">
        <p14:creationId xmlns:p14="http://schemas.microsoft.com/office/powerpoint/2010/main" val="3682980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1536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2: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6: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7: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1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8: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1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3: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2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22: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2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4: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2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2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26: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7: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2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28: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2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2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29: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7: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0: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8"/>
        <p:cNvGrpSpPr/>
        <p:nvPr/>
      </p:nvGrpSpPr>
      <p:grpSpPr>
        <a:xfrm>
          <a:off x="0" y="0"/>
          <a:ext cx="0" cy="0"/>
          <a:chOff x="0" y="0"/>
          <a:chExt cx="0" cy="0"/>
        </a:xfrm>
      </p:grpSpPr>
      <p:sp>
        <p:nvSpPr>
          <p:cNvPr id="89" name="Google Shape;89;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4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1" name="Google Shape;91;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2" name="Google Shape;9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5"/>
        <p:cNvGrpSpPr/>
        <p:nvPr/>
      </p:nvGrpSpPr>
      <p:grpSpPr>
        <a:xfrm>
          <a:off x="0" y="0"/>
          <a:ext cx="0" cy="0"/>
          <a:chOff x="0" y="0"/>
          <a:chExt cx="0" cy="0"/>
        </a:xfrm>
      </p:grpSpPr>
      <p:sp>
        <p:nvSpPr>
          <p:cNvPr id="96" name="Google Shape;96;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8" name="Google Shape;98;p4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9" name="Google Shape;9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2"/>
        <p:cNvGrpSpPr/>
        <p:nvPr/>
      </p:nvGrpSpPr>
      <p:grpSpPr>
        <a:xfrm>
          <a:off x="0" y="0"/>
          <a:ext cx="0" cy="0"/>
          <a:chOff x="0" y="0"/>
          <a:chExt cx="0" cy="0"/>
        </a:xfrm>
      </p:grpSpPr>
      <p:sp>
        <p:nvSpPr>
          <p:cNvPr id="103" name="Google Shape;103;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8"/>
        <p:cNvGrpSpPr/>
        <p:nvPr/>
      </p:nvGrpSpPr>
      <p:grpSpPr>
        <a:xfrm>
          <a:off x="0" y="0"/>
          <a:ext cx="0" cy="0"/>
          <a:chOff x="0" y="0"/>
          <a:chExt cx="0" cy="0"/>
        </a:xfrm>
      </p:grpSpPr>
      <p:sp>
        <p:nvSpPr>
          <p:cNvPr id="109" name="Google Shape;109;p4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4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自定义版式">
  <p:cSld name="3_自定义版式">
    <p:spTree>
      <p:nvGrpSpPr>
        <p:cNvPr id="1" name="Shape 19"/>
        <p:cNvGrpSpPr/>
        <p:nvPr/>
      </p:nvGrpSpPr>
      <p:grpSpPr>
        <a:xfrm>
          <a:off x="0" y="0"/>
          <a:ext cx="0" cy="0"/>
          <a:chOff x="0" y="0"/>
          <a:chExt cx="0" cy="0"/>
        </a:xfrm>
      </p:grpSpPr>
      <p:pic>
        <p:nvPicPr>
          <p:cNvPr id="20" name="Google Shape;20;p32"/>
          <p:cNvPicPr preferRelativeResize="0"/>
          <p:nvPr/>
        </p:nvPicPr>
        <p:blipFill rotWithShape="1">
          <a:blip r:embed="rId2">
            <a:alphaModFix/>
          </a:blip>
          <a:srcRect/>
          <a:stretch/>
        </p:blipFill>
        <p:spPr>
          <a:xfrm>
            <a:off x="1" y="0"/>
            <a:ext cx="12195859"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Magenta">
  <p:cSld name="Blank Magenta">
    <p:spTree>
      <p:nvGrpSpPr>
        <p:cNvPr id="1" name="Shape 21"/>
        <p:cNvGrpSpPr/>
        <p:nvPr/>
      </p:nvGrpSpPr>
      <p:grpSpPr>
        <a:xfrm>
          <a:off x="0" y="0"/>
          <a:ext cx="0" cy="0"/>
          <a:chOff x="0" y="0"/>
          <a:chExt cx="0" cy="0"/>
        </a:xfrm>
      </p:grpSpPr>
      <p:sp>
        <p:nvSpPr>
          <p:cNvPr id="22" name="Google Shape;22;p33"/>
          <p:cNvSpPr/>
          <p:nvPr/>
        </p:nvSpPr>
        <p:spPr>
          <a:xfrm>
            <a:off x="542867" y="542767"/>
            <a:ext cx="11106400" cy="57724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23" name="Google Shape;23;p33"/>
          <p:cNvSpPr/>
          <p:nvPr/>
        </p:nvSpPr>
        <p:spPr>
          <a:xfrm>
            <a:off x="290467" y="228333"/>
            <a:ext cx="1405600" cy="14056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24" name="Google Shape;24;p33"/>
          <p:cNvSpPr/>
          <p:nvPr/>
        </p:nvSpPr>
        <p:spPr>
          <a:xfrm>
            <a:off x="1542635" y="-183032"/>
            <a:ext cx="531600" cy="5316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25" name="Google Shape;25;p33"/>
          <p:cNvSpPr/>
          <p:nvPr/>
        </p:nvSpPr>
        <p:spPr>
          <a:xfrm>
            <a:off x="1862967" y="450019"/>
            <a:ext cx="182400" cy="1824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26" name="Google Shape;26;p33"/>
          <p:cNvSpPr/>
          <p:nvPr/>
        </p:nvSpPr>
        <p:spPr>
          <a:xfrm>
            <a:off x="650837" y="1779313"/>
            <a:ext cx="284000" cy="2840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27" name="Google Shape;27;p33"/>
          <p:cNvSpPr/>
          <p:nvPr/>
        </p:nvSpPr>
        <p:spPr>
          <a:xfrm>
            <a:off x="10463933" y="5557439"/>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28" name="Google Shape;28;p33"/>
          <p:cNvSpPr/>
          <p:nvPr/>
        </p:nvSpPr>
        <p:spPr>
          <a:xfrm>
            <a:off x="11343325" y="3974861"/>
            <a:ext cx="1032800" cy="10328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29" name="Google Shape;29;p33"/>
          <p:cNvSpPr/>
          <p:nvPr/>
        </p:nvSpPr>
        <p:spPr>
          <a:xfrm>
            <a:off x="10792135" y="5298587"/>
            <a:ext cx="551200" cy="5512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30" name="Google Shape;30;p33"/>
          <p:cNvSpPr/>
          <p:nvPr/>
        </p:nvSpPr>
        <p:spPr>
          <a:xfrm>
            <a:off x="11496065" y="5163513"/>
            <a:ext cx="284000" cy="2840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31" name="Google Shape;31;p33"/>
          <p:cNvSpPr/>
          <p:nvPr/>
        </p:nvSpPr>
        <p:spPr>
          <a:xfrm>
            <a:off x="10066696" y="6402211"/>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32" name="Google Shape;32;p33"/>
          <p:cNvSpPr/>
          <p:nvPr/>
        </p:nvSpPr>
        <p:spPr>
          <a:xfrm>
            <a:off x="9767548" y="6232889"/>
            <a:ext cx="125200" cy="125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33" name="Google Shape;33;p33"/>
          <p:cNvSpPr/>
          <p:nvPr/>
        </p:nvSpPr>
        <p:spPr>
          <a:xfrm>
            <a:off x="344385" y="2102800"/>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34" name="Google Shape;34;p33"/>
          <p:cNvSpPr/>
          <p:nvPr/>
        </p:nvSpPr>
        <p:spPr>
          <a:xfrm>
            <a:off x="11635215" y="42667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C4067"/>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grpSp>
        <p:nvGrpSpPr>
          <p:cNvPr id="35" name="Google Shape;35;p33"/>
          <p:cNvGrpSpPr/>
          <p:nvPr/>
        </p:nvGrpSpPr>
        <p:grpSpPr>
          <a:xfrm>
            <a:off x="10856501" y="5970098"/>
            <a:ext cx="678468" cy="638281"/>
            <a:chOff x="5972700" y="2330200"/>
            <a:chExt cx="411625" cy="387275"/>
          </a:xfrm>
        </p:grpSpPr>
        <p:sp>
          <p:nvSpPr>
            <p:cNvPr id="36" name="Google Shape;36;p3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37" name="Google Shape;37;p3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grpSp>
      <p:grpSp>
        <p:nvGrpSpPr>
          <p:cNvPr id="38" name="Google Shape;38;p33"/>
          <p:cNvGrpSpPr/>
          <p:nvPr/>
        </p:nvGrpSpPr>
        <p:grpSpPr>
          <a:xfrm>
            <a:off x="727496" y="509853"/>
            <a:ext cx="531544" cy="842560"/>
            <a:chOff x="6718575" y="2318625"/>
            <a:chExt cx="256950" cy="407375"/>
          </a:xfrm>
        </p:grpSpPr>
        <p:sp>
          <p:nvSpPr>
            <p:cNvPr id="39" name="Google Shape;39;p3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40" name="Google Shape;40;p3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41" name="Google Shape;41;p3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42" name="Google Shape;42;p3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43" name="Google Shape;43;p3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44" name="Google Shape;44;p3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45" name="Google Shape;45;p3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46" name="Google Shape;46;p3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grpSp>
      <p:sp>
        <p:nvSpPr>
          <p:cNvPr id="47" name="Google Shape;47;p33"/>
          <p:cNvSpPr/>
          <p:nvPr/>
        </p:nvSpPr>
        <p:spPr>
          <a:xfrm>
            <a:off x="-156367" y="1129676"/>
            <a:ext cx="807200" cy="807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48" name="Google Shape;48;p33"/>
          <p:cNvSpPr txBox="1">
            <a:spLocks noGrp="1"/>
          </p:cNvSpPr>
          <p:nvPr>
            <p:ph type="sldNum" idx="12"/>
          </p:nvPr>
        </p:nvSpPr>
        <p:spPr>
          <a:xfrm>
            <a:off x="10823979" y="557417"/>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FFFFFF"/>
              </a:buClr>
              <a:buSzPts val="1200"/>
              <a:buFont typeface="Calibri"/>
              <a:buNone/>
              <a:defRPr sz="1200">
                <a:solidFill>
                  <a:srgbClr val="FFFFFF"/>
                </a:solidFill>
                <a:latin typeface="Calibri"/>
                <a:ea typeface="Calibri"/>
                <a:cs typeface="Calibri"/>
                <a:sym typeface="Calibri"/>
              </a:defRPr>
            </a:lvl1pPr>
            <a:lvl2pPr marL="0" lvl="1" indent="0" algn="r">
              <a:buClr>
                <a:srgbClr val="FFFFFF"/>
              </a:buClr>
              <a:buSzPts val="1200"/>
              <a:buFont typeface="Calibri"/>
              <a:buNone/>
              <a:defRPr sz="1200">
                <a:solidFill>
                  <a:srgbClr val="FFFFFF"/>
                </a:solidFill>
                <a:latin typeface="Calibri"/>
                <a:ea typeface="Calibri"/>
                <a:cs typeface="Calibri"/>
                <a:sym typeface="Calibri"/>
              </a:defRPr>
            </a:lvl2pPr>
            <a:lvl3pPr marL="0" lvl="2" indent="0" algn="r">
              <a:buClr>
                <a:srgbClr val="FFFFFF"/>
              </a:buClr>
              <a:buSzPts val="1200"/>
              <a:buFont typeface="Calibri"/>
              <a:buNone/>
              <a:defRPr sz="1200">
                <a:solidFill>
                  <a:srgbClr val="FFFFFF"/>
                </a:solidFill>
                <a:latin typeface="Calibri"/>
                <a:ea typeface="Calibri"/>
                <a:cs typeface="Calibri"/>
                <a:sym typeface="Calibri"/>
              </a:defRPr>
            </a:lvl3pPr>
            <a:lvl4pPr marL="0" lvl="3" indent="0" algn="r">
              <a:buClr>
                <a:srgbClr val="FFFFFF"/>
              </a:buClr>
              <a:buSzPts val="1200"/>
              <a:buFont typeface="Calibri"/>
              <a:buNone/>
              <a:defRPr sz="1200">
                <a:solidFill>
                  <a:srgbClr val="FFFFFF"/>
                </a:solidFill>
                <a:latin typeface="Calibri"/>
                <a:ea typeface="Calibri"/>
                <a:cs typeface="Calibri"/>
                <a:sym typeface="Calibri"/>
              </a:defRPr>
            </a:lvl4pPr>
            <a:lvl5pPr marL="0" lvl="4" indent="0" algn="r">
              <a:buClr>
                <a:srgbClr val="FFFFFF"/>
              </a:buClr>
              <a:buSzPts val="1200"/>
              <a:buFont typeface="Calibri"/>
              <a:buNone/>
              <a:defRPr sz="1200">
                <a:solidFill>
                  <a:srgbClr val="FFFFFF"/>
                </a:solidFill>
                <a:latin typeface="Calibri"/>
                <a:ea typeface="Calibri"/>
                <a:cs typeface="Calibri"/>
                <a:sym typeface="Calibri"/>
              </a:defRPr>
            </a:lvl5pPr>
            <a:lvl6pPr marL="0" lvl="5" indent="0" algn="r">
              <a:buClr>
                <a:srgbClr val="FFFFFF"/>
              </a:buClr>
              <a:buSzPts val="1200"/>
              <a:buFont typeface="Calibri"/>
              <a:buNone/>
              <a:defRPr sz="1200">
                <a:solidFill>
                  <a:srgbClr val="FFFFFF"/>
                </a:solidFill>
                <a:latin typeface="Calibri"/>
                <a:ea typeface="Calibri"/>
                <a:cs typeface="Calibri"/>
                <a:sym typeface="Calibri"/>
              </a:defRPr>
            </a:lvl6pPr>
            <a:lvl7pPr marL="0" lvl="6" indent="0" algn="r">
              <a:buClr>
                <a:srgbClr val="FFFFFF"/>
              </a:buClr>
              <a:buSzPts val="1200"/>
              <a:buFont typeface="Calibri"/>
              <a:buNone/>
              <a:defRPr sz="1200">
                <a:solidFill>
                  <a:srgbClr val="FFFFFF"/>
                </a:solidFill>
                <a:latin typeface="Calibri"/>
                <a:ea typeface="Calibri"/>
                <a:cs typeface="Calibri"/>
                <a:sym typeface="Calibri"/>
              </a:defRPr>
            </a:lvl7pPr>
            <a:lvl8pPr marL="0" lvl="7" indent="0" algn="r">
              <a:buClr>
                <a:srgbClr val="FFFFFF"/>
              </a:buClr>
              <a:buSzPts val="1200"/>
              <a:buFont typeface="Calibri"/>
              <a:buNone/>
              <a:defRPr sz="1200">
                <a:solidFill>
                  <a:srgbClr val="FFFFFF"/>
                </a:solidFill>
                <a:latin typeface="Calibri"/>
                <a:ea typeface="Calibri"/>
                <a:cs typeface="Calibri"/>
                <a:sym typeface="Calibri"/>
              </a:defRPr>
            </a:lvl8pPr>
            <a:lvl9pPr marL="0" lvl="8" indent="0" algn="r">
              <a:buClr>
                <a:srgbClr val="FFFFFF"/>
              </a:buClr>
              <a:buSzPts val="1200"/>
              <a:buFont typeface="Calibri"/>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9"/>
        <p:cNvGrpSpPr/>
        <p:nvPr/>
      </p:nvGrpSpPr>
      <p:grpSpPr>
        <a:xfrm>
          <a:off x="0" y="0"/>
          <a:ext cx="0" cy="0"/>
          <a:chOff x="0" y="0"/>
          <a:chExt cx="0" cy="0"/>
        </a:xfrm>
      </p:grpSpPr>
      <p:sp>
        <p:nvSpPr>
          <p:cNvPr id="50" name="Google Shape;50;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2" name="Google Shape;5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
        <p:cNvGrpSpPr/>
        <p:nvPr/>
      </p:nvGrpSpPr>
      <p:grpSpPr>
        <a:xfrm>
          <a:off x="0" y="0"/>
          <a:ext cx="0" cy="0"/>
          <a:chOff x="0" y="0"/>
          <a:chExt cx="0" cy="0"/>
        </a:xfrm>
      </p:grpSpPr>
      <p:sp>
        <p:nvSpPr>
          <p:cNvPr id="56" name="Google Shape;56;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
        <p:cNvGrpSpPr/>
        <p:nvPr/>
      </p:nvGrpSpPr>
      <p:grpSpPr>
        <a:xfrm>
          <a:off x="0" y="0"/>
          <a:ext cx="0" cy="0"/>
          <a:chOff x="0" y="0"/>
          <a:chExt cx="0" cy="0"/>
        </a:xfrm>
      </p:grpSpPr>
      <p:sp>
        <p:nvSpPr>
          <p:cNvPr id="62" name="Google Shape;62;p3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4" name="Google Shape;6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sp>
        <p:nvSpPr>
          <p:cNvPr id="68" name="Google Shape;68;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4"/>
        <p:cNvGrpSpPr/>
        <p:nvPr/>
      </p:nvGrpSpPr>
      <p:grpSpPr>
        <a:xfrm>
          <a:off x="0" y="0"/>
          <a:ext cx="0" cy="0"/>
          <a:chOff x="0" y="0"/>
          <a:chExt cx="0" cy="0"/>
        </a:xfrm>
      </p:grpSpPr>
      <p:sp>
        <p:nvSpPr>
          <p:cNvPr id="75" name="Google Shape;75;p3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7" name="Google Shape;77;p3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3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3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3"/>
        <p:cNvGrpSpPr/>
        <p:nvPr/>
      </p:nvGrpSpPr>
      <p:grpSpPr>
        <a:xfrm>
          <a:off x="0" y="0"/>
          <a:ext cx="0" cy="0"/>
          <a:chOff x="0" y="0"/>
          <a:chExt cx="0" cy="0"/>
        </a:xfrm>
      </p:grpSpPr>
      <p:sp>
        <p:nvSpPr>
          <p:cNvPr id="84" name="Google Shape;8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118" name="Google Shape;118;p1"/>
          <p:cNvSpPr txBox="1"/>
          <p:nvPr/>
        </p:nvSpPr>
        <p:spPr>
          <a:xfrm>
            <a:off x="994611" y="1664128"/>
            <a:ext cx="10448364" cy="304694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err="1" smtClean="0">
                <a:ln>
                  <a:noFill/>
                </a:ln>
                <a:solidFill>
                  <a:srgbClr val="0000FF"/>
                </a:solidFill>
                <a:effectLst/>
                <a:uLnTx/>
                <a:uFillTx/>
                <a:latin typeface="Times New Roman"/>
                <a:ea typeface="Times New Roman"/>
                <a:cs typeface="Times New Roman"/>
                <a:sym typeface="Times New Roman"/>
              </a:rPr>
              <a:t>Tiết</a:t>
            </a:r>
            <a:r>
              <a:rPr kumimoji="0" lang="en-US" sz="4800" b="1" i="0" u="none" strike="noStrike" kern="0" cap="none" spc="0" normalizeH="0" baseline="0" noProof="0" dirty="0" smtClean="0">
                <a:ln>
                  <a:noFill/>
                </a:ln>
                <a:solidFill>
                  <a:srgbClr val="0000FF"/>
                </a:solidFill>
                <a:effectLst/>
                <a:uLnTx/>
                <a:uFillTx/>
                <a:latin typeface="Times New Roman"/>
                <a:ea typeface="Times New Roman"/>
                <a:cs typeface="Times New Roman"/>
                <a:sym typeface="Times New Roman"/>
              </a:rPr>
              <a:t> 90: </a:t>
            </a:r>
            <a:r>
              <a:rPr kumimoji="0" lang="en-US" sz="4800" b="1" i="0" u="none" strike="noStrike" kern="0" cap="none" spc="0" normalizeH="0" baseline="0" noProof="0" dirty="0" err="1" smtClean="0">
                <a:ln>
                  <a:noFill/>
                </a:ln>
                <a:solidFill>
                  <a:srgbClr val="0000FF"/>
                </a:solidFill>
                <a:effectLst/>
                <a:uLnTx/>
                <a:uFillTx/>
                <a:latin typeface="Times New Roman"/>
                <a:ea typeface="Times New Roman"/>
                <a:cs typeface="Times New Roman"/>
                <a:sym typeface="Times New Roman"/>
              </a:rPr>
              <a:t>Tiếng</a:t>
            </a:r>
            <a:r>
              <a:rPr kumimoji="0" lang="en-US" sz="4800" b="1" i="0" u="none" strike="noStrike" kern="0" cap="none" spc="0" normalizeH="0" baseline="0" noProof="0" dirty="0" smtClean="0">
                <a:ln>
                  <a:noFill/>
                </a:ln>
                <a:solidFill>
                  <a:srgbClr val="0000FF"/>
                </a:solidFill>
                <a:effectLst/>
                <a:uLnTx/>
                <a:uFillTx/>
                <a:latin typeface="Times New Roman"/>
                <a:ea typeface="Times New Roman"/>
                <a:cs typeface="Times New Roman"/>
                <a:sym typeface="Times New Roman"/>
              </a:rPr>
              <a:t> </a:t>
            </a:r>
            <a:r>
              <a:rPr kumimoji="0" lang="en-US" sz="4800" b="1" i="0" u="none" strike="noStrike" kern="0" cap="none" spc="0" normalizeH="0" baseline="0" noProof="0" dirty="0" err="1" smtClean="0">
                <a:ln>
                  <a:noFill/>
                </a:ln>
                <a:solidFill>
                  <a:srgbClr val="0000FF"/>
                </a:solidFill>
                <a:effectLst/>
                <a:uLnTx/>
                <a:uFillTx/>
                <a:latin typeface="Times New Roman"/>
                <a:ea typeface="Times New Roman"/>
                <a:cs typeface="Times New Roman"/>
                <a:sym typeface="Times New Roman"/>
              </a:rPr>
              <a:t>Việt</a:t>
            </a:r>
            <a:endParaRPr kumimoji="0" lang="en-US" sz="4800" b="1" i="0" u="none" strike="noStrike" kern="0" cap="none" spc="0" normalizeH="0" baseline="0" noProof="0" dirty="0" smtClean="0">
              <a:ln>
                <a:noFill/>
              </a:ln>
              <a:solidFill>
                <a:srgbClr val="0000FF"/>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err="1" smtClean="0">
                <a:ln>
                  <a:noFill/>
                </a:ln>
                <a:solidFill>
                  <a:srgbClr val="1F3864"/>
                </a:solidFill>
                <a:effectLst/>
                <a:uLnTx/>
                <a:uFillTx/>
                <a:latin typeface="Times New Roman"/>
                <a:ea typeface="Times New Roman"/>
                <a:cs typeface="Times New Roman"/>
                <a:sym typeface="Times New Roman"/>
              </a:rPr>
              <a:t>Thêm</a:t>
            </a:r>
            <a:r>
              <a:rPr kumimoji="0" lang="en-US" sz="7200" b="1" i="0" u="none" strike="noStrike" kern="0" cap="none" spc="0" normalizeH="0" baseline="0" noProof="0" dirty="0" smtClean="0">
                <a:ln>
                  <a:noFill/>
                </a:ln>
                <a:solidFill>
                  <a:srgbClr val="1F3864"/>
                </a:solidFill>
                <a:effectLst/>
                <a:uLnTx/>
                <a:uFillTx/>
                <a:latin typeface="Times New Roman"/>
                <a:ea typeface="Times New Roman"/>
                <a:cs typeface="Times New Roman"/>
                <a:sym typeface="Times New Roman"/>
              </a:rPr>
              <a:t> </a:t>
            </a:r>
            <a:r>
              <a:rPr kumimoji="0" lang="en-US" sz="7200" b="1" i="0" u="none" strike="noStrike" kern="0" cap="none" spc="0" normalizeH="0" baseline="0" noProof="0" dirty="0" err="1">
                <a:ln>
                  <a:noFill/>
                </a:ln>
                <a:solidFill>
                  <a:srgbClr val="1F3864"/>
                </a:solidFill>
                <a:effectLst/>
                <a:uLnTx/>
                <a:uFillTx/>
                <a:latin typeface="Times New Roman"/>
                <a:ea typeface="Times New Roman"/>
                <a:cs typeface="Times New Roman"/>
                <a:sym typeface="Times New Roman"/>
              </a:rPr>
              <a:t>trạng</a:t>
            </a:r>
            <a:r>
              <a:rPr kumimoji="0" lang="en-US" sz="7200" b="1" i="0" u="none" strike="noStrike" kern="0" cap="none" spc="0" normalizeH="0" baseline="0" noProof="0" dirty="0">
                <a:ln>
                  <a:noFill/>
                </a:ln>
                <a:solidFill>
                  <a:srgbClr val="1F3864"/>
                </a:solidFill>
                <a:effectLst/>
                <a:uLnTx/>
                <a:uFillTx/>
                <a:latin typeface="Times New Roman"/>
                <a:ea typeface="Times New Roman"/>
                <a:cs typeface="Times New Roman"/>
                <a:sym typeface="Times New Roman"/>
              </a:rPr>
              <a:t> </a:t>
            </a:r>
            <a:r>
              <a:rPr kumimoji="0" lang="en-US" sz="7200" b="1" i="0" u="none" strike="noStrike" kern="0" cap="none" spc="0" normalizeH="0" baseline="0" noProof="0" dirty="0" err="1">
                <a:ln>
                  <a:noFill/>
                </a:ln>
                <a:solidFill>
                  <a:srgbClr val="1F3864"/>
                </a:solidFill>
                <a:effectLst/>
                <a:uLnTx/>
                <a:uFillTx/>
                <a:latin typeface="Times New Roman"/>
                <a:ea typeface="Times New Roman"/>
                <a:cs typeface="Times New Roman"/>
                <a:sym typeface="Times New Roman"/>
              </a:rPr>
              <a:t>ngữ</a:t>
            </a:r>
            <a:r>
              <a:rPr kumimoji="0" lang="en-US" sz="7200" b="1" i="0" u="none" strike="noStrike" kern="0" cap="none" spc="0" normalizeH="0" baseline="0" noProof="0" dirty="0">
                <a:ln>
                  <a:noFill/>
                </a:ln>
                <a:solidFill>
                  <a:srgbClr val="1F3864"/>
                </a:solidFill>
                <a:effectLst/>
                <a:uLnTx/>
                <a:uFillTx/>
                <a:latin typeface="Times New Roman"/>
                <a:ea typeface="Times New Roman"/>
                <a:cs typeface="Times New Roman"/>
                <a:sym typeface="Times New Roman"/>
              </a:rPr>
              <a:t> </a:t>
            </a:r>
            <a:r>
              <a:rPr kumimoji="0" lang="en-US" sz="7200" b="1" i="0" u="none" strike="noStrike" kern="0" cap="none" spc="0" normalizeH="0" baseline="0" noProof="0" dirty="0" err="1">
                <a:ln>
                  <a:noFill/>
                </a:ln>
                <a:solidFill>
                  <a:srgbClr val="1F3864"/>
                </a:solidFill>
                <a:effectLst/>
                <a:uLnTx/>
                <a:uFillTx/>
                <a:latin typeface="Times New Roman"/>
                <a:ea typeface="Times New Roman"/>
                <a:cs typeface="Times New Roman"/>
                <a:sym typeface="Times New Roman"/>
              </a:rPr>
              <a:t>cho</a:t>
            </a:r>
            <a:r>
              <a:rPr kumimoji="0" lang="en-US" sz="7200" b="1" i="0" u="none" strike="noStrike" kern="0" cap="none" spc="0" normalizeH="0" baseline="0" noProof="0" dirty="0">
                <a:ln>
                  <a:noFill/>
                </a:ln>
                <a:solidFill>
                  <a:srgbClr val="1F3864"/>
                </a:solidFill>
                <a:effectLst/>
                <a:uLnTx/>
                <a:uFillTx/>
                <a:latin typeface="Times New Roman"/>
                <a:ea typeface="Times New Roman"/>
                <a:cs typeface="Times New Roman"/>
                <a:sym typeface="Times New Roman"/>
              </a:rPr>
              <a:t> </a:t>
            </a:r>
            <a:r>
              <a:rPr kumimoji="0" lang="en-US" sz="7200" b="1" i="0" u="none" strike="noStrike" kern="0" cap="none" spc="0" normalizeH="0" baseline="0" noProof="0" dirty="0" err="1" smtClean="0">
                <a:ln>
                  <a:noFill/>
                </a:ln>
                <a:solidFill>
                  <a:srgbClr val="1F3864"/>
                </a:solidFill>
                <a:effectLst/>
                <a:uLnTx/>
                <a:uFillTx/>
                <a:latin typeface="Times New Roman"/>
                <a:ea typeface="Times New Roman"/>
                <a:cs typeface="Times New Roman"/>
                <a:sym typeface="Times New Roman"/>
              </a:rPr>
              <a:t>câu</a:t>
            </a:r>
            <a:endParaRPr kumimoji="0" lang="en-US" sz="7200" b="1" i="0" u="none" strike="noStrike" kern="0" cap="none" spc="0" normalizeH="0" baseline="0" noProof="0" dirty="0" smtClean="0">
              <a:ln>
                <a:noFill/>
              </a:ln>
              <a:solidFill>
                <a:srgbClr val="1F3864"/>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1" dirty="0" smtClean="0">
                <a:solidFill>
                  <a:srgbClr val="1F3864"/>
                </a:solidFill>
                <a:latin typeface="Times New Roman"/>
                <a:ea typeface="Times New Roman"/>
                <a:cs typeface="Times New Roman"/>
                <a:sym typeface="Times New Roman"/>
              </a:rPr>
              <a:t>(</a:t>
            </a:r>
            <a:r>
              <a:rPr lang="en-US" sz="7200" b="1" dirty="0" err="1" smtClean="0">
                <a:solidFill>
                  <a:srgbClr val="1F3864"/>
                </a:solidFill>
                <a:latin typeface="Times New Roman"/>
                <a:ea typeface="Times New Roman"/>
                <a:cs typeface="Times New Roman"/>
                <a:sym typeface="Times New Roman"/>
              </a:rPr>
              <a:t>Tiết</a:t>
            </a:r>
            <a:r>
              <a:rPr lang="en-US" sz="7200" b="1" dirty="0" smtClean="0">
                <a:solidFill>
                  <a:srgbClr val="1F3864"/>
                </a:solidFill>
                <a:latin typeface="Times New Roman"/>
                <a:ea typeface="Times New Roman"/>
                <a:cs typeface="Times New Roman"/>
                <a:sym typeface="Times New Roman"/>
              </a:rPr>
              <a:t> 1)</a:t>
            </a:r>
            <a:endParaRPr kumimoji="0" sz="7200" b="1" i="0" u="none" strike="noStrike" kern="0" cap="none" spc="0" normalizeH="0" baseline="0" noProof="0" dirty="0">
              <a:ln>
                <a:noFill/>
              </a:ln>
              <a:solidFill>
                <a:srgbClr val="1F3864"/>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402339738"/>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1"/>
          <p:cNvSpPr txBox="1">
            <a:spLocks noGrp="1"/>
          </p:cNvSpPr>
          <p:nvPr>
            <p:ph type="ctrTitle" idx="4294967295"/>
          </p:nvPr>
        </p:nvSpPr>
        <p:spPr>
          <a:xfrm>
            <a:off x="4262718" y="755521"/>
            <a:ext cx="8116258" cy="1546400"/>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0000"/>
              </a:buClr>
              <a:buSzPts val="6000"/>
              <a:buFont typeface="Times New Roman"/>
              <a:buNone/>
            </a:pPr>
            <a:r>
              <a:rPr lang="en-US" sz="6000" b="0" i="0" u="none" strike="noStrike" cap="none">
                <a:solidFill>
                  <a:srgbClr val="FF0000"/>
                </a:solidFill>
                <a:latin typeface="Times New Roman"/>
                <a:ea typeface="Times New Roman"/>
                <a:cs typeface="Times New Roman"/>
                <a:sym typeface="Times New Roman"/>
              </a:rPr>
              <a:t>Lưu ý!</a:t>
            </a:r>
            <a:endParaRPr sz="6000" b="0" i="0" u="none" strike="noStrike" cap="none">
              <a:solidFill>
                <a:srgbClr val="FF0000"/>
              </a:solidFill>
              <a:latin typeface="Times New Roman"/>
              <a:ea typeface="Times New Roman"/>
              <a:cs typeface="Times New Roman"/>
              <a:sym typeface="Times New Roman"/>
            </a:endParaRPr>
          </a:p>
        </p:txBody>
      </p:sp>
      <p:sp>
        <p:nvSpPr>
          <p:cNvPr id="237" name="Google Shape;237;p11"/>
          <p:cNvSpPr txBox="1">
            <a:spLocks noGrp="1"/>
          </p:cNvSpPr>
          <p:nvPr>
            <p:ph type="subTitle" idx="4294967295"/>
          </p:nvPr>
        </p:nvSpPr>
        <p:spPr>
          <a:xfrm>
            <a:off x="914400" y="1975224"/>
            <a:ext cx="10641179" cy="2359600"/>
          </a:xfrm>
          <a:prstGeom prst="rect">
            <a:avLst/>
          </a:prstGeom>
          <a:noFill/>
          <a:ln>
            <a:noFill/>
          </a:ln>
        </p:spPr>
        <p:txBody>
          <a:bodyPr spcFirstLastPara="1" wrap="square" lIns="121900" tIns="121900" rIns="121900" bIns="121900" anchor="t" anchorCtr="0">
            <a:noAutofit/>
          </a:bodyPr>
          <a:lstStyle/>
          <a:p>
            <a:pPr marL="0" marR="0" lvl="0" indent="-203200" algn="l" rtl="0">
              <a:lnSpc>
                <a:spcPct val="90000"/>
              </a:lnSpc>
              <a:spcBef>
                <a:spcPts val="800"/>
              </a:spcBef>
              <a:spcAft>
                <a:spcPts val="0"/>
              </a:spcAft>
              <a:buClr>
                <a:srgbClr val="FFFFFF"/>
              </a:buClr>
              <a:buSzPts val="3200"/>
              <a:buFont typeface="Arial"/>
              <a:buChar char="-"/>
            </a:pPr>
            <a:r>
              <a:rPr lang="en-US" sz="3200" b="1" i="0" u="none" strike="noStrike" cap="none">
                <a:solidFill>
                  <a:srgbClr val="FFFFFF"/>
                </a:solidFill>
                <a:latin typeface="Times New Roman"/>
                <a:ea typeface="Times New Roman"/>
                <a:cs typeface="Times New Roman"/>
                <a:sym typeface="Times New Roman"/>
              </a:rPr>
              <a:t>  Khi thay đổi vị trí trạng ngữ thì nội dung của câu không thay đổi.</a:t>
            </a:r>
            <a:endParaRPr/>
          </a:p>
          <a:p>
            <a:pPr marL="0" marR="0" lvl="0" indent="0" algn="l" rtl="0">
              <a:lnSpc>
                <a:spcPct val="90000"/>
              </a:lnSpc>
              <a:spcBef>
                <a:spcPts val="800"/>
              </a:spcBef>
              <a:spcAft>
                <a:spcPts val="0"/>
              </a:spcAft>
              <a:buClr>
                <a:srgbClr val="FFFFFF"/>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  Việc lựa chọn vị trí trạng ngữ cần:</a:t>
            </a:r>
            <a:endParaRPr/>
          </a:p>
          <a:p>
            <a:pPr marL="0" marR="0" lvl="0" indent="0" algn="l" rtl="0">
              <a:lnSpc>
                <a:spcPct val="90000"/>
              </a:lnSpc>
              <a:spcBef>
                <a:spcPts val="800"/>
              </a:spcBef>
              <a:spcAft>
                <a:spcPts val="0"/>
              </a:spcAft>
              <a:buClr>
                <a:srgbClr val="FFFFFF"/>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   + Phù hợp với nội dung câu văn.</a:t>
            </a:r>
            <a:endParaRPr/>
          </a:p>
          <a:p>
            <a:pPr marL="0" marR="0" lvl="0" indent="0" algn="l" rtl="0">
              <a:lnSpc>
                <a:spcPct val="90000"/>
              </a:lnSpc>
              <a:spcBef>
                <a:spcPts val="800"/>
              </a:spcBef>
              <a:spcAft>
                <a:spcPts val="0"/>
              </a:spcAft>
              <a:buClr>
                <a:srgbClr val="FFFFFF"/>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   + Đúng với mục đích của người nói, người viết.</a:t>
            </a:r>
            <a:endParaRPr/>
          </a:p>
          <a:p>
            <a:pPr marL="0" marR="0" lvl="0" indent="0" algn="l" rtl="0">
              <a:lnSpc>
                <a:spcPct val="90000"/>
              </a:lnSpc>
              <a:spcBef>
                <a:spcPts val="800"/>
              </a:spcBef>
              <a:spcAft>
                <a:spcPts val="0"/>
              </a:spcAft>
              <a:buClr>
                <a:srgbClr val="FFFFFF"/>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   + Tạo liên kết với các câu văn, đoạn văn khác.</a:t>
            </a:r>
            <a:endParaRPr/>
          </a:p>
          <a:p>
            <a:pPr marL="228600" marR="0" lvl="0" indent="-25400" algn="l" rtl="0">
              <a:lnSpc>
                <a:spcPct val="90000"/>
              </a:lnSpc>
              <a:spcBef>
                <a:spcPts val="800"/>
              </a:spcBef>
              <a:spcAft>
                <a:spcPts val="0"/>
              </a:spcAft>
              <a:buClr>
                <a:schemeClr val="dk1"/>
              </a:buClr>
              <a:buSzPts val="3200"/>
              <a:buFont typeface="Arial"/>
              <a:buNone/>
            </a:pPr>
            <a:endParaRPr sz="3200" b="0" i="0" u="none" strike="noStrike" cap="none">
              <a:solidFill>
                <a:srgbClr val="FFFFFF"/>
              </a:solidFill>
              <a:latin typeface="Times New Roman"/>
              <a:ea typeface="Times New Roman"/>
              <a:cs typeface="Times New Roman"/>
              <a:sym typeface="Times New Roman"/>
            </a:endParaRPr>
          </a:p>
        </p:txBody>
      </p:sp>
      <p:sp>
        <p:nvSpPr>
          <p:cNvPr id="238" name="Google Shape;238;p11"/>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FFFFFF"/>
              </a:buClr>
              <a:buSzPts val="1200"/>
              <a:buFont typeface="Calibri"/>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2"/>
          <p:cNvSpPr/>
          <p:nvPr/>
        </p:nvSpPr>
        <p:spPr>
          <a:xfrm>
            <a:off x="2924660" y="440629"/>
            <a:ext cx="5933744" cy="785636"/>
          </a:xfrm>
          <a:prstGeom prst="roundRect">
            <a:avLst>
              <a:gd name="adj" fmla="val 5504"/>
            </a:avLst>
          </a:prstGeom>
          <a:solidFill>
            <a:srgbClr val="FFE0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FF0000"/>
                </a:solidFill>
                <a:latin typeface="Times New Roman"/>
                <a:ea typeface="Times New Roman"/>
                <a:cs typeface="Times New Roman"/>
                <a:sym typeface="Times New Roman"/>
              </a:rPr>
              <a:t> BÀI TẬP 2 </a:t>
            </a:r>
            <a:endParaRPr sz="4000" b="1">
              <a:solidFill>
                <a:srgbClr val="FF0000"/>
              </a:solidFill>
              <a:latin typeface="Times New Roman"/>
              <a:ea typeface="Times New Roman"/>
              <a:cs typeface="Times New Roman"/>
              <a:sym typeface="Times New Roman"/>
            </a:endParaRPr>
          </a:p>
        </p:txBody>
      </p:sp>
      <p:sp>
        <p:nvSpPr>
          <p:cNvPr id="244" name="Google Shape;244;p12"/>
          <p:cNvSpPr txBox="1"/>
          <p:nvPr/>
        </p:nvSpPr>
        <p:spPr>
          <a:xfrm>
            <a:off x="656095" y="1424775"/>
            <a:ext cx="10879810" cy="1219200"/>
          </a:xfrm>
          <a:prstGeom prst="rect">
            <a:avLst/>
          </a:prstGeom>
          <a:noFill/>
          <a:ln>
            <a:noFill/>
          </a:ln>
        </p:spPr>
        <p:txBody>
          <a:bodyPr spcFirstLastPara="1" wrap="square" lIns="91425" tIns="45700" rIns="91425" bIns="45700" anchor="t" anchorCtr="0">
            <a:noAutofit/>
          </a:bodyPr>
          <a:lstStyle/>
          <a:p>
            <a:pPr marL="228600" marR="0" lvl="0" indent="-228600" algn="ctr" rtl="0">
              <a:lnSpc>
                <a:spcPct val="90000"/>
              </a:lnSpc>
              <a:spcBef>
                <a:spcPts val="0"/>
              </a:spcBef>
              <a:spcAft>
                <a:spcPts val="0"/>
              </a:spcAft>
              <a:buClr>
                <a:srgbClr val="7030A0"/>
              </a:buClr>
              <a:buSzPts val="3200"/>
              <a:buFont typeface="Arial"/>
              <a:buNone/>
            </a:pPr>
            <a:r>
              <a:rPr lang="en-US" sz="3200" b="1" i="0" u="none" strike="noStrike" cap="none">
                <a:solidFill>
                  <a:srgbClr val="7030A0"/>
                </a:solidFill>
                <a:latin typeface="Times New Roman"/>
                <a:ea typeface="Times New Roman"/>
                <a:cs typeface="Times New Roman"/>
                <a:sym typeface="Times New Roman"/>
              </a:rPr>
              <a:t>Trong </a:t>
            </a:r>
            <a:r>
              <a:rPr lang="en-US" sz="3200" b="1">
                <a:solidFill>
                  <a:srgbClr val="7030A0"/>
                </a:solidFill>
                <a:latin typeface="Times New Roman"/>
                <a:ea typeface="Times New Roman"/>
                <a:cs typeface="Times New Roman"/>
                <a:sym typeface="Times New Roman"/>
              </a:rPr>
              <a:t>các</a:t>
            </a:r>
            <a:r>
              <a:rPr lang="en-US" sz="3200" b="1" i="0" u="none" strike="noStrike" cap="none">
                <a:solidFill>
                  <a:srgbClr val="7030A0"/>
                </a:solidFill>
                <a:latin typeface="Times New Roman"/>
                <a:ea typeface="Times New Roman"/>
                <a:cs typeface="Times New Roman"/>
                <a:sym typeface="Times New Roman"/>
              </a:rPr>
              <a:t> câu sau, </a:t>
            </a:r>
            <a:endParaRPr/>
          </a:p>
          <a:p>
            <a:pPr marL="228600" marR="0" lvl="0" indent="-228600" algn="ctr" rtl="0">
              <a:lnSpc>
                <a:spcPct val="90000"/>
              </a:lnSpc>
              <a:spcBef>
                <a:spcPts val="1000"/>
              </a:spcBef>
              <a:spcAft>
                <a:spcPts val="0"/>
              </a:spcAft>
              <a:buClr>
                <a:srgbClr val="7030A0"/>
              </a:buClr>
              <a:buSzPts val="3200"/>
              <a:buFont typeface="Arial"/>
              <a:buNone/>
            </a:pPr>
            <a:r>
              <a:rPr lang="en-US" sz="3200" b="1" i="0" u="none" strike="noStrike" cap="none">
                <a:solidFill>
                  <a:srgbClr val="7030A0"/>
                </a:solidFill>
                <a:latin typeface="Times New Roman"/>
                <a:ea typeface="Times New Roman"/>
                <a:cs typeface="Times New Roman"/>
                <a:sym typeface="Times New Roman"/>
              </a:rPr>
              <a:t>câu nào có trạng ngữ, câu nào không có trạng ngữ? Tại sao?	</a:t>
            </a:r>
            <a:endParaRPr/>
          </a:p>
        </p:txBody>
      </p:sp>
      <p:sp>
        <p:nvSpPr>
          <p:cNvPr id="245" name="Google Shape;245;p12"/>
          <p:cNvSpPr/>
          <p:nvPr/>
        </p:nvSpPr>
        <p:spPr>
          <a:xfrm>
            <a:off x="2301348" y="2962547"/>
            <a:ext cx="7180367" cy="2171700"/>
          </a:xfrm>
          <a:prstGeom prst="roundRect">
            <a:avLst>
              <a:gd name="adj" fmla="val 16667"/>
            </a:avLst>
          </a:prstGeom>
          <a:solidFill>
            <a:schemeClr val="lt1"/>
          </a:solid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endParaRPr sz="28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endParaRPr sz="2800" b="1">
              <a:solidFill>
                <a:schemeClr val="dk1"/>
              </a:solidFill>
              <a:latin typeface="Times New Roman"/>
              <a:ea typeface="Times New Roman"/>
              <a:cs typeface="Times New Roman"/>
              <a:sym typeface="Times New Roman"/>
            </a:endParaRPr>
          </a:p>
          <a:p>
            <a:pPr marL="0" marR="0" lvl="0" indent="-177800" algn="just" rtl="0">
              <a:spcBef>
                <a:spcPts val="0"/>
              </a:spcBef>
              <a:spcAft>
                <a:spcPts val="0"/>
              </a:spcAft>
              <a:buClr>
                <a:schemeClr val="dk1"/>
              </a:buClr>
              <a:buSzPts val="2800"/>
              <a:buFont typeface="Times New Roman"/>
              <a:buAutoNum type="alphaLcParenR"/>
            </a:pPr>
            <a:r>
              <a:rPr lang="en-US" sz="2800" b="1">
                <a:solidFill>
                  <a:schemeClr val="dk1"/>
                </a:solidFill>
                <a:latin typeface="Times New Roman"/>
                <a:ea typeface="Times New Roman"/>
                <a:cs typeface="Times New Roman"/>
                <a:sym typeface="Times New Roman"/>
              </a:rPr>
              <a:t> Một vài lần, tôi đề nghị nó đọc to từ này.</a:t>
            </a:r>
            <a:endParaRPr/>
          </a:p>
          <a:p>
            <a:pPr marL="0" marR="0" lvl="0" indent="-177800" algn="just" rtl="0">
              <a:spcBef>
                <a:spcPts val="0"/>
              </a:spcBef>
              <a:spcAft>
                <a:spcPts val="0"/>
              </a:spcAft>
              <a:buClr>
                <a:schemeClr val="dk1"/>
              </a:buClr>
              <a:buSzPts val="2800"/>
              <a:buFont typeface="Times New Roman"/>
              <a:buAutoNum type="alphaLcParenR"/>
            </a:pPr>
            <a:r>
              <a:rPr lang="en-US" sz="2800" b="1">
                <a:solidFill>
                  <a:schemeClr val="dk1"/>
                </a:solidFill>
                <a:latin typeface="Times New Roman"/>
                <a:ea typeface="Times New Roman"/>
                <a:cs typeface="Times New Roman"/>
                <a:sym typeface="Times New Roman"/>
              </a:rPr>
              <a:t> Tôi đề nghị nó đọc to từ này một vài lần.</a:t>
            </a:r>
            <a:endParaRPr/>
          </a:p>
          <a:p>
            <a:pPr marL="0" marR="0" lvl="0" indent="0" algn="just" rtl="0">
              <a:spcBef>
                <a:spcPts val="0"/>
              </a:spcBef>
              <a:spcAft>
                <a:spcPts val="0"/>
              </a:spcAft>
              <a:buNone/>
            </a:pPr>
            <a:endParaRPr sz="2800" b="1">
              <a:solidFill>
                <a:schemeClr val="dk1"/>
              </a:solidFill>
              <a:latin typeface="Calibri"/>
              <a:ea typeface="Calibri"/>
              <a:cs typeface="Calibri"/>
              <a:sym typeface="Calibri"/>
            </a:endParaRPr>
          </a:p>
        </p:txBody>
      </p:sp>
      <p:grpSp>
        <p:nvGrpSpPr>
          <p:cNvPr id="246" name="Google Shape;246;p12"/>
          <p:cNvGrpSpPr/>
          <p:nvPr/>
        </p:nvGrpSpPr>
        <p:grpSpPr>
          <a:xfrm>
            <a:off x="1915525" y="2786769"/>
            <a:ext cx="8329954" cy="723507"/>
            <a:chOff x="1994399" y="2022749"/>
            <a:chExt cx="7192767" cy="730521"/>
          </a:xfrm>
        </p:grpSpPr>
        <p:grpSp>
          <p:nvGrpSpPr>
            <p:cNvPr id="247" name="Google Shape;247;p12"/>
            <p:cNvGrpSpPr/>
            <p:nvPr/>
          </p:nvGrpSpPr>
          <p:grpSpPr>
            <a:xfrm>
              <a:off x="1994399" y="2022749"/>
              <a:ext cx="589804" cy="728170"/>
              <a:chOff x="1994399" y="2158871"/>
              <a:chExt cx="589804" cy="728170"/>
            </a:xfrm>
          </p:grpSpPr>
          <p:sp>
            <p:nvSpPr>
              <p:cNvPr id="248" name="Google Shape;248;p12"/>
              <p:cNvSpPr/>
              <p:nvPr/>
            </p:nvSpPr>
            <p:spPr>
              <a:xfrm>
                <a:off x="1994399" y="2158871"/>
                <a:ext cx="459824" cy="728170"/>
              </a:xfrm>
              <a:custGeom>
                <a:avLst/>
                <a:gdLst/>
                <a:ahLst/>
                <a:cxnLst/>
                <a:rect l="l" t="t" r="r" b="b"/>
                <a:pathLst>
                  <a:path w="139" h="218" extrusionOk="0">
                    <a:moveTo>
                      <a:pt x="139" y="218"/>
                    </a:moveTo>
                    <a:cubicBezTo>
                      <a:pt x="139" y="0"/>
                      <a:pt x="139" y="0"/>
                      <a:pt x="139" y="0"/>
                    </a:cubicBezTo>
                    <a:cubicBezTo>
                      <a:pt x="109" y="0"/>
                      <a:pt x="109" y="0"/>
                      <a:pt x="109" y="0"/>
                    </a:cubicBezTo>
                    <a:cubicBezTo>
                      <a:pt x="49" y="0"/>
                      <a:pt x="0" y="49"/>
                      <a:pt x="0" y="109"/>
                    </a:cubicBezTo>
                    <a:cubicBezTo>
                      <a:pt x="0" y="109"/>
                      <a:pt x="0" y="109"/>
                      <a:pt x="0" y="109"/>
                    </a:cubicBezTo>
                    <a:cubicBezTo>
                      <a:pt x="0" y="169"/>
                      <a:pt x="49" y="218"/>
                      <a:pt x="109" y="218"/>
                    </a:cubicBezTo>
                    <a:lnTo>
                      <a:pt x="139" y="218"/>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12"/>
              <p:cNvSpPr/>
              <p:nvPr/>
            </p:nvSpPr>
            <p:spPr>
              <a:xfrm>
                <a:off x="2417884" y="2158871"/>
                <a:ext cx="166319" cy="728170"/>
              </a:xfrm>
              <a:prstGeom prst="rect">
                <a:avLst/>
              </a:prstGeom>
              <a:solidFill>
                <a:srgbClr val="A5A5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 name="Google Shape;250;p12"/>
              <p:cNvSpPr/>
              <p:nvPr/>
            </p:nvSpPr>
            <p:spPr>
              <a:xfrm>
                <a:off x="1994399" y="2523655"/>
                <a:ext cx="585611" cy="363386"/>
              </a:xfrm>
              <a:custGeom>
                <a:avLst/>
                <a:gdLst/>
                <a:ahLst/>
                <a:cxnLst/>
                <a:rect l="l" t="t" r="r" b="b"/>
                <a:pathLst>
                  <a:path w="177" h="109" extrusionOk="0">
                    <a:moveTo>
                      <a:pt x="0" y="0"/>
                    </a:moveTo>
                    <a:cubicBezTo>
                      <a:pt x="177" y="0"/>
                      <a:pt x="177" y="0"/>
                      <a:pt x="177" y="0"/>
                    </a:cubicBezTo>
                    <a:cubicBezTo>
                      <a:pt x="177" y="109"/>
                      <a:pt x="177" y="109"/>
                      <a:pt x="177" y="109"/>
                    </a:cubicBezTo>
                    <a:cubicBezTo>
                      <a:pt x="139" y="109"/>
                      <a:pt x="139" y="109"/>
                      <a:pt x="139" y="109"/>
                    </a:cubicBezTo>
                    <a:cubicBezTo>
                      <a:pt x="128" y="109"/>
                      <a:pt x="128" y="109"/>
                      <a:pt x="128" y="109"/>
                    </a:cubicBezTo>
                    <a:cubicBezTo>
                      <a:pt x="109" y="109"/>
                      <a:pt x="109" y="109"/>
                      <a:pt x="109" y="109"/>
                    </a:cubicBezTo>
                    <a:cubicBezTo>
                      <a:pt x="49" y="109"/>
                      <a:pt x="0" y="60"/>
                      <a:pt x="0" y="0"/>
                    </a:cubicBezTo>
                    <a:close/>
                  </a:path>
                </a:pathLst>
              </a:custGeom>
              <a:solidFill>
                <a:srgbClr val="333333">
                  <a:alpha val="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51" name="Google Shape;251;p12"/>
            <p:cNvGrpSpPr/>
            <p:nvPr/>
          </p:nvGrpSpPr>
          <p:grpSpPr>
            <a:xfrm>
              <a:off x="2584200" y="2022751"/>
              <a:ext cx="1013415" cy="728177"/>
              <a:chOff x="4530189" y="4285619"/>
              <a:chExt cx="382221" cy="532449"/>
            </a:xfrm>
          </p:grpSpPr>
          <p:sp>
            <p:nvSpPr>
              <p:cNvPr id="252" name="Google Shape;252;p12"/>
              <p:cNvSpPr/>
              <p:nvPr/>
            </p:nvSpPr>
            <p:spPr>
              <a:xfrm>
                <a:off x="4530195" y="4285619"/>
                <a:ext cx="382215" cy="532443"/>
              </a:xfrm>
              <a:prstGeom prst="rect">
                <a:avLst/>
              </a:prstGeom>
              <a:solidFill>
                <a:srgbClr val="FFCD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p12"/>
              <p:cNvSpPr/>
              <p:nvPr/>
            </p:nvSpPr>
            <p:spPr>
              <a:xfrm>
                <a:off x="4530189" y="4552357"/>
                <a:ext cx="382215" cy="265711"/>
              </a:xfrm>
              <a:prstGeom prst="rect">
                <a:avLst/>
              </a:prstGeom>
              <a:solidFill>
                <a:srgbClr val="333333">
                  <a:alpha val="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54" name="Google Shape;254;p12"/>
            <p:cNvGrpSpPr/>
            <p:nvPr/>
          </p:nvGrpSpPr>
          <p:grpSpPr>
            <a:xfrm>
              <a:off x="3597597" y="2022749"/>
              <a:ext cx="1729353" cy="728170"/>
              <a:chOff x="4912409" y="4285619"/>
              <a:chExt cx="464324" cy="532444"/>
            </a:xfrm>
          </p:grpSpPr>
          <p:sp>
            <p:nvSpPr>
              <p:cNvPr id="255" name="Google Shape;255;p12"/>
              <p:cNvSpPr/>
              <p:nvPr/>
            </p:nvSpPr>
            <p:spPr>
              <a:xfrm>
                <a:off x="4912409" y="4285619"/>
                <a:ext cx="464324" cy="532444"/>
              </a:xfrm>
              <a:prstGeom prst="rect">
                <a:avLst/>
              </a:prstGeom>
              <a:solidFill>
                <a:srgbClr val="B3E5F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12"/>
              <p:cNvSpPr/>
              <p:nvPr/>
            </p:nvSpPr>
            <p:spPr>
              <a:xfrm>
                <a:off x="4912409" y="4552352"/>
                <a:ext cx="464324" cy="265711"/>
              </a:xfrm>
              <a:prstGeom prst="rect">
                <a:avLst/>
              </a:prstGeom>
              <a:solidFill>
                <a:srgbClr val="F19D63">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57" name="Google Shape;257;p12"/>
            <p:cNvGrpSpPr/>
            <p:nvPr/>
          </p:nvGrpSpPr>
          <p:grpSpPr>
            <a:xfrm>
              <a:off x="5326951" y="2022749"/>
              <a:ext cx="1785293" cy="728170"/>
              <a:chOff x="5350669" y="4285619"/>
              <a:chExt cx="327192" cy="532444"/>
            </a:xfrm>
          </p:grpSpPr>
          <p:sp>
            <p:nvSpPr>
              <p:cNvPr id="258" name="Google Shape;258;p12"/>
              <p:cNvSpPr/>
              <p:nvPr/>
            </p:nvSpPr>
            <p:spPr>
              <a:xfrm>
                <a:off x="5350669" y="4285619"/>
                <a:ext cx="327192" cy="532444"/>
              </a:xfrm>
              <a:prstGeom prst="rect">
                <a:avLst/>
              </a:prstGeom>
              <a:solidFill>
                <a:srgbClr val="B2DF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12"/>
              <p:cNvSpPr/>
              <p:nvPr/>
            </p:nvSpPr>
            <p:spPr>
              <a:xfrm>
                <a:off x="5350669" y="4552352"/>
                <a:ext cx="327192" cy="265711"/>
              </a:xfrm>
              <a:prstGeom prst="rect">
                <a:avLst/>
              </a:prstGeom>
              <a:solidFill>
                <a:srgbClr val="98D4CE">
                  <a:alpha val="4039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60" name="Google Shape;260;p12"/>
            <p:cNvGrpSpPr/>
            <p:nvPr/>
          </p:nvGrpSpPr>
          <p:grpSpPr>
            <a:xfrm>
              <a:off x="7112239" y="2022749"/>
              <a:ext cx="1410231" cy="728170"/>
              <a:chOff x="5677862" y="4285619"/>
              <a:chExt cx="382215" cy="532444"/>
            </a:xfrm>
          </p:grpSpPr>
          <p:sp>
            <p:nvSpPr>
              <p:cNvPr id="261" name="Google Shape;261;p12"/>
              <p:cNvSpPr/>
              <p:nvPr/>
            </p:nvSpPr>
            <p:spPr>
              <a:xfrm>
                <a:off x="5677862" y="4285619"/>
                <a:ext cx="382215" cy="532444"/>
              </a:xfrm>
              <a:prstGeom prst="rect">
                <a:avLst/>
              </a:prstGeom>
              <a:solidFill>
                <a:srgbClr val="FFE0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12"/>
              <p:cNvSpPr/>
              <p:nvPr/>
            </p:nvSpPr>
            <p:spPr>
              <a:xfrm>
                <a:off x="5677862" y="4552352"/>
                <a:ext cx="382215" cy="265711"/>
              </a:xfrm>
              <a:prstGeom prst="rect">
                <a:avLst/>
              </a:prstGeom>
              <a:solidFill>
                <a:srgbClr val="EE8944">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63" name="Google Shape;263;p12"/>
            <p:cNvGrpSpPr/>
            <p:nvPr/>
          </p:nvGrpSpPr>
          <p:grpSpPr>
            <a:xfrm>
              <a:off x="8521451" y="2025100"/>
              <a:ext cx="665715" cy="728170"/>
              <a:chOff x="7103885" y="3993645"/>
              <a:chExt cx="416830" cy="827088"/>
            </a:xfrm>
          </p:grpSpPr>
          <p:sp>
            <p:nvSpPr>
              <p:cNvPr id="264" name="Google Shape;264;p12"/>
              <p:cNvSpPr/>
              <p:nvPr/>
            </p:nvSpPr>
            <p:spPr>
              <a:xfrm>
                <a:off x="7103885" y="3993645"/>
                <a:ext cx="414338" cy="827088"/>
              </a:xfrm>
              <a:custGeom>
                <a:avLst/>
                <a:gdLst/>
                <a:ahLst/>
                <a:cxnLst/>
                <a:rect l="l" t="t" r="r" b="b"/>
                <a:pathLst>
                  <a:path w="261" h="521" extrusionOk="0">
                    <a:moveTo>
                      <a:pt x="261" y="261"/>
                    </a:moveTo>
                    <a:lnTo>
                      <a:pt x="0" y="0"/>
                    </a:lnTo>
                    <a:lnTo>
                      <a:pt x="0" y="521"/>
                    </a:lnTo>
                    <a:lnTo>
                      <a:pt x="261" y="261"/>
                    </a:lnTo>
                    <a:close/>
                  </a:path>
                </a:pathLst>
              </a:custGeom>
              <a:solidFill>
                <a:srgbClr val="ECAE7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12"/>
              <p:cNvSpPr/>
              <p:nvPr/>
            </p:nvSpPr>
            <p:spPr>
              <a:xfrm>
                <a:off x="7395302" y="4288000"/>
                <a:ext cx="125413" cy="242888"/>
              </a:xfrm>
              <a:custGeom>
                <a:avLst/>
                <a:gdLst/>
                <a:ahLst/>
                <a:cxnLst/>
                <a:rect l="l" t="t" r="r" b="b"/>
                <a:pathLst>
                  <a:path w="79" h="153" extrusionOk="0">
                    <a:moveTo>
                      <a:pt x="79" y="77"/>
                    </a:moveTo>
                    <a:lnTo>
                      <a:pt x="0" y="153"/>
                    </a:lnTo>
                    <a:lnTo>
                      <a:pt x="0" y="0"/>
                    </a:lnTo>
                    <a:lnTo>
                      <a:pt x="0" y="0"/>
                    </a:lnTo>
                    <a:lnTo>
                      <a:pt x="79" y="77"/>
                    </a:lnTo>
                    <a:close/>
                  </a:path>
                </a:pathLst>
              </a:custGeom>
              <a:solidFill>
                <a:srgbClr val="3333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9"/>
        <p:cNvGrpSpPr/>
        <p:nvPr/>
      </p:nvGrpSpPr>
      <p:grpSpPr>
        <a:xfrm>
          <a:off x="0" y="0"/>
          <a:ext cx="0" cy="0"/>
          <a:chOff x="0" y="0"/>
          <a:chExt cx="0" cy="0"/>
        </a:xfrm>
      </p:grpSpPr>
      <p:sp>
        <p:nvSpPr>
          <p:cNvPr id="270" name="Google Shape;270;p13"/>
          <p:cNvSpPr/>
          <p:nvPr/>
        </p:nvSpPr>
        <p:spPr>
          <a:xfrm>
            <a:off x="2924660" y="440629"/>
            <a:ext cx="5933744" cy="785636"/>
          </a:xfrm>
          <a:prstGeom prst="roundRect">
            <a:avLst>
              <a:gd name="adj" fmla="val 5504"/>
            </a:avLst>
          </a:prstGeom>
          <a:solidFill>
            <a:srgbClr val="FFE0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FF0000"/>
                </a:solidFill>
                <a:latin typeface="Times New Roman"/>
                <a:ea typeface="Times New Roman"/>
                <a:cs typeface="Times New Roman"/>
                <a:sym typeface="Times New Roman"/>
              </a:rPr>
              <a:t> BÀI TẬP 2 </a:t>
            </a:r>
            <a:endParaRPr sz="4000" b="1">
              <a:solidFill>
                <a:srgbClr val="FF0000"/>
              </a:solidFill>
              <a:latin typeface="Times New Roman"/>
              <a:ea typeface="Times New Roman"/>
              <a:cs typeface="Times New Roman"/>
              <a:sym typeface="Times New Roman"/>
            </a:endParaRPr>
          </a:p>
        </p:txBody>
      </p:sp>
      <p:sp>
        <p:nvSpPr>
          <p:cNvPr id="271" name="Google Shape;271;p13"/>
          <p:cNvSpPr/>
          <p:nvPr/>
        </p:nvSpPr>
        <p:spPr>
          <a:xfrm>
            <a:off x="2514458" y="1827154"/>
            <a:ext cx="6758004" cy="523220"/>
          </a:xfrm>
          <a:prstGeom prst="rect">
            <a:avLst/>
          </a:prstGeom>
          <a:noFill/>
          <a:ln>
            <a:noFill/>
          </a:ln>
        </p:spPr>
        <p:txBody>
          <a:bodyPr spcFirstLastPara="1" wrap="square" lIns="91425" tIns="45700" rIns="91425" bIns="45700" anchor="t" anchorCtr="0">
            <a:spAutoFit/>
          </a:bodyPr>
          <a:lstStyle/>
          <a:p>
            <a:pPr marL="0" marR="0" lvl="0" indent="-177800" algn="just" rtl="0">
              <a:spcBef>
                <a:spcPts val="0"/>
              </a:spcBef>
              <a:spcAft>
                <a:spcPts val="0"/>
              </a:spcAft>
              <a:buClr>
                <a:schemeClr val="dk1"/>
              </a:buClr>
              <a:buSzPts val="2800"/>
              <a:buFont typeface="Times New Roman"/>
              <a:buAutoNum type="alphaLcParenR"/>
            </a:pPr>
            <a:r>
              <a:rPr lang="en-US" sz="2800" b="1">
                <a:solidFill>
                  <a:schemeClr val="dk1"/>
                </a:solidFill>
                <a:latin typeface="Times New Roman"/>
                <a:ea typeface="Times New Roman"/>
                <a:cs typeface="Times New Roman"/>
                <a:sym typeface="Times New Roman"/>
              </a:rPr>
              <a:t> </a:t>
            </a:r>
            <a:r>
              <a:rPr lang="en-US" sz="2800" b="1">
                <a:solidFill>
                  <a:srgbClr val="0070C0"/>
                </a:solidFill>
                <a:latin typeface="Times New Roman"/>
                <a:ea typeface="Times New Roman"/>
                <a:cs typeface="Times New Roman"/>
                <a:sym typeface="Times New Roman"/>
              </a:rPr>
              <a:t>Một vài lần</a:t>
            </a:r>
            <a:r>
              <a:rPr lang="en-US" sz="2800" b="1">
                <a:solidFill>
                  <a:schemeClr val="dk1"/>
                </a:solidFill>
                <a:latin typeface="Times New Roman"/>
                <a:ea typeface="Times New Roman"/>
                <a:cs typeface="Times New Roman"/>
                <a:sym typeface="Times New Roman"/>
              </a:rPr>
              <a:t>, tôi đề nghị nó đọc to từ này.</a:t>
            </a:r>
            <a:endParaRPr/>
          </a:p>
        </p:txBody>
      </p:sp>
      <p:sp>
        <p:nvSpPr>
          <p:cNvPr id="272" name="Google Shape;272;p13"/>
          <p:cNvSpPr/>
          <p:nvPr/>
        </p:nvSpPr>
        <p:spPr>
          <a:xfrm>
            <a:off x="2543071" y="2951182"/>
            <a:ext cx="6782562"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chemeClr val="dk1"/>
                </a:solidFill>
                <a:latin typeface="Times New Roman"/>
                <a:ea typeface="Times New Roman"/>
                <a:cs typeface="Times New Roman"/>
                <a:sym typeface="Times New Roman"/>
              </a:rPr>
              <a:t>b) Tôi đề nghị nó đọc to từ này </a:t>
            </a:r>
            <a:r>
              <a:rPr lang="en-US" sz="2800" b="1">
                <a:solidFill>
                  <a:srgbClr val="2F5496"/>
                </a:solidFill>
                <a:latin typeface="Times New Roman"/>
                <a:ea typeface="Times New Roman"/>
                <a:cs typeface="Times New Roman"/>
                <a:sym typeface="Times New Roman"/>
              </a:rPr>
              <a:t>một vài lần</a:t>
            </a:r>
            <a:r>
              <a:rPr lang="en-US" sz="2800" b="1">
                <a:solidFill>
                  <a:schemeClr val="dk1"/>
                </a:solidFill>
                <a:latin typeface="Times New Roman"/>
                <a:ea typeface="Times New Roman"/>
                <a:cs typeface="Times New Roman"/>
                <a:sym typeface="Times New Roman"/>
              </a:rPr>
              <a:t>.</a:t>
            </a:r>
            <a:endParaRPr/>
          </a:p>
        </p:txBody>
      </p:sp>
      <p:cxnSp>
        <p:nvCxnSpPr>
          <p:cNvPr id="273" name="Google Shape;273;p13"/>
          <p:cNvCxnSpPr/>
          <p:nvPr/>
        </p:nvCxnSpPr>
        <p:spPr>
          <a:xfrm flipH="1">
            <a:off x="5292376" y="1865948"/>
            <a:ext cx="148959" cy="523220"/>
          </a:xfrm>
          <a:prstGeom prst="straightConnector1">
            <a:avLst/>
          </a:prstGeom>
          <a:noFill/>
          <a:ln w="28575" cap="flat" cmpd="sng">
            <a:solidFill>
              <a:srgbClr val="FF0000"/>
            </a:solidFill>
            <a:prstDash val="solid"/>
            <a:miter lim="800000"/>
            <a:headEnd type="none" w="sm" len="sm"/>
            <a:tailEnd type="none" w="sm" len="sm"/>
          </a:ln>
        </p:spPr>
      </p:cxnSp>
      <p:cxnSp>
        <p:nvCxnSpPr>
          <p:cNvPr id="274" name="Google Shape;274;p13"/>
          <p:cNvCxnSpPr/>
          <p:nvPr/>
        </p:nvCxnSpPr>
        <p:spPr>
          <a:xfrm flipH="1">
            <a:off x="3538484" y="2976808"/>
            <a:ext cx="148959" cy="523220"/>
          </a:xfrm>
          <a:prstGeom prst="straightConnector1">
            <a:avLst/>
          </a:prstGeom>
          <a:noFill/>
          <a:ln w="28575" cap="flat" cmpd="sng">
            <a:solidFill>
              <a:srgbClr val="FF0000"/>
            </a:solidFill>
            <a:prstDash val="solid"/>
            <a:miter lim="800000"/>
            <a:headEnd type="none" w="sm" len="sm"/>
            <a:tailEnd type="none" w="sm" len="sm"/>
          </a:ln>
        </p:spPr>
      </p:cxnSp>
      <p:sp>
        <p:nvSpPr>
          <p:cNvPr id="275" name="Google Shape;275;p13"/>
          <p:cNvSpPr txBox="1"/>
          <p:nvPr/>
        </p:nvSpPr>
        <p:spPr>
          <a:xfrm>
            <a:off x="4773485" y="2177513"/>
            <a:ext cx="149300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CN</a:t>
            </a:r>
            <a:endParaRPr/>
          </a:p>
        </p:txBody>
      </p:sp>
      <p:sp>
        <p:nvSpPr>
          <p:cNvPr id="276" name="Google Shape;276;p13"/>
          <p:cNvSpPr txBox="1"/>
          <p:nvPr/>
        </p:nvSpPr>
        <p:spPr>
          <a:xfrm>
            <a:off x="5529970" y="2166539"/>
            <a:ext cx="149300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VN</a:t>
            </a:r>
            <a:endParaRPr/>
          </a:p>
        </p:txBody>
      </p:sp>
      <p:sp>
        <p:nvSpPr>
          <p:cNvPr id="277" name="Google Shape;277;p13"/>
          <p:cNvSpPr txBox="1"/>
          <p:nvPr/>
        </p:nvSpPr>
        <p:spPr>
          <a:xfrm>
            <a:off x="3612963" y="2177513"/>
            <a:ext cx="119783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TN</a:t>
            </a:r>
            <a:endParaRPr/>
          </a:p>
        </p:txBody>
      </p:sp>
      <p:sp>
        <p:nvSpPr>
          <p:cNvPr id="278" name="Google Shape;278;p13"/>
          <p:cNvSpPr txBox="1"/>
          <p:nvPr/>
        </p:nvSpPr>
        <p:spPr>
          <a:xfrm>
            <a:off x="2971937" y="3324741"/>
            <a:ext cx="74650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CN</a:t>
            </a:r>
            <a:endParaRPr/>
          </a:p>
        </p:txBody>
      </p:sp>
      <p:sp>
        <p:nvSpPr>
          <p:cNvPr id="279" name="Google Shape;279;p13"/>
          <p:cNvSpPr txBox="1"/>
          <p:nvPr/>
        </p:nvSpPr>
        <p:spPr>
          <a:xfrm>
            <a:off x="3791411" y="3305016"/>
            <a:ext cx="6629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VN</a:t>
            </a:r>
            <a:endParaRPr/>
          </a:p>
        </p:txBody>
      </p:sp>
      <p:sp>
        <p:nvSpPr>
          <p:cNvPr id="280" name="Google Shape;280;p13"/>
          <p:cNvSpPr txBox="1"/>
          <p:nvPr/>
        </p:nvSpPr>
        <p:spPr>
          <a:xfrm>
            <a:off x="3453673" y="3724785"/>
            <a:ext cx="723095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70C0"/>
                </a:solidFill>
                <a:latin typeface="Times New Roman"/>
                <a:ea typeface="Times New Roman"/>
                <a:cs typeface="Times New Roman"/>
                <a:sym typeface="Times New Roman"/>
              </a:rPr>
              <a:t>một vài lần </a:t>
            </a:r>
            <a:r>
              <a:rPr lang="en-US" sz="2800" b="1" i="1">
                <a:solidFill>
                  <a:schemeClr val="dk1"/>
                </a:solidFill>
                <a:latin typeface="Times New Roman"/>
                <a:ea typeface="Times New Roman"/>
                <a:cs typeface="Times New Roman"/>
                <a:sym typeface="Times New Roman"/>
              </a:rPr>
              <a:t>là phụ ngữ trong cụm động từ </a:t>
            </a:r>
            <a:endParaRPr/>
          </a:p>
        </p:txBody>
      </p:sp>
      <p:pic>
        <p:nvPicPr>
          <p:cNvPr id="281" name="Google Shape;281;p13"/>
          <p:cNvPicPr preferRelativeResize="0"/>
          <p:nvPr/>
        </p:nvPicPr>
        <p:blipFill rotWithShape="1">
          <a:blip r:embed="rId4">
            <a:alphaModFix/>
          </a:blip>
          <a:srcRect/>
          <a:stretch/>
        </p:blipFill>
        <p:spPr>
          <a:xfrm>
            <a:off x="2989167" y="3822335"/>
            <a:ext cx="532088" cy="42567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fade">
                                      <p:cBhvr>
                                        <p:cTn id="7" dur="500"/>
                                        <p:tgtEl>
                                          <p:spTgt spid="271"/>
                                        </p:tgtEl>
                                      </p:cBhvr>
                                    </p:animEffect>
                                  </p:childTnLst>
                                </p:cTn>
                              </p:par>
                              <p:par>
                                <p:cTn id="8" presetID="10" presetClass="entr" presetSubtype="0" fill="hold" nodeType="withEffect">
                                  <p:stCondLst>
                                    <p:cond delay="0"/>
                                  </p:stCondLst>
                                  <p:childTnLst>
                                    <p:set>
                                      <p:cBhvr>
                                        <p:cTn id="9" dur="1" fill="hold">
                                          <p:stCondLst>
                                            <p:cond delay="0"/>
                                          </p:stCondLst>
                                        </p:cTn>
                                        <p:tgtEl>
                                          <p:spTgt spid="273"/>
                                        </p:tgtEl>
                                        <p:attrNameLst>
                                          <p:attrName>style.visibility</p:attrName>
                                        </p:attrNameLst>
                                      </p:cBhvr>
                                      <p:to>
                                        <p:strVal val="visible"/>
                                      </p:to>
                                    </p:set>
                                    <p:animEffect transition="in" filter="fade">
                                      <p:cBhvr>
                                        <p:cTn id="10" dur="500"/>
                                        <p:tgtEl>
                                          <p:spTgt spid="273"/>
                                        </p:tgtEl>
                                      </p:cBhvr>
                                    </p:animEffect>
                                  </p:childTnLst>
                                </p:cTn>
                              </p:par>
                              <p:par>
                                <p:cTn id="11" presetID="10" presetClass="entr" presetSubtype="0" fill="hold" nodeType="withEffect">
                                  <p:stCondLst>
                                    <p:cond delay="0"/>
                                  </p:stCondLst>
                                  <p:childTnLst>
                                    <p:set>
                                      <p:cBhvr>
                                        <p:cTn id="12" dur="1" fill="hold">
                                          <p:stCondLst>
                                            <p:cond delay="0"/>
                                          </p:stCondLst>
                                        </p:cTn>
                                        <p:tgtEl>
                                          <p:spTgt spid="277"/>
                                        </p:tgtEl>
                                        <p:attrNameLst>
                                          <p:attrName>style.visibility</p:attrName>
                                        </p:attrNameLst>
                                      </p:cBhvr>
                                      <p:to>
                                        <p:strVal val="visible"/>
                                      </p:to>
                                    </p:set>
                                    <p:animEffect transition="in" filter="fade">
                                      <p:cBhvr>
                                        <p:cTn id="13" dur="500"/>
                                        <p:tgtEl>
                                          <p:spTgt spid="277"/>
                                        </p:tgtEl>
                                      </p:cBhvr>
                                    </p:animEffect>
                                  </p:childTnLst>
                                </p:cTn>
                              </p:par>
                              <p:par>
                                <p:cTn id="14" presetID="10" presetClass="entr" presetSubtype="0" fill="hold" nodeType="withEffect">
                                  <p:stCondLst>
                                    <p:cond delay="0"/>
                                  </p:stCondLst>
                                  <p:childTnLst>
                                    <p:set>
                                      <p:cBhvr>
                                        <p:cTn id="15" dur="1" fill="hold">
                                          <p:stCondLst>
                                            <p:cond delay="0"/>
                                          </p:stCondLst>
                                        </p:cTn>
                                        <p:tgtEl>
                                          <p:spTgt spid="275"/>
                                        </p:tgtEl>
                                        <p:attrNameLst>
                                          <p:attrName>style.visibility</p:attrName>
                                        </p:attrNameLst>
                                      </p:cBhvr>
                                      <p:to>
                                        <p:strVal val="visible"/>
                                      </p:to>
                                    </p:set>
                                    <p:animEffect transition="in" filter="fade">
                                      <p:cBhvr>
                                        <p:cTn id="16" dur="500"/>
                                        <p:tgtEl>
                                          <p:spTgt spid="275"/>
                                        </p:tgtEl>
                                      </p:cBhvr>
                                    </p:animEffect>
                                  </p:childTnLst>
                                </p:cTn>
                              </p:par>
                              <p:par>
                                <p:cTn id="17" presetID="10" presetClass="entr" presetSubtype="0" fill="hold" nodeType="withEffect">
                                  <p:stCondLst>
                                    <p:cond delay="0"/>
                                  </p:stCondLst>
                                  <p:childTnLst>
                                    <p:set>
                                      <p:cBhvr>
                                        <p:cTn id="18" dur="1" fill="hold">
                                          <p:stCondLst>
                                            <p:cond delay="0"/>
                                          </p:stCondLst>
                                        </p:cTn>
                                        <p:tgtEl>
                                          <p:spTgt spid="276"/>
                                        </p:tgtEl>
                                        <p:attrNameLst>
                                          <p:attrName>style.visibility</p:attrName>
                                        </p:attrNameLst>
                                      </p:cBhvr>
                                      <p:to>
                                        <p:strVal val="visible"/>
                                      </p:to>
                                    </p:set>
                                    <p:animEffect transition="in" filter="fade">
                                      <p:cBhvr>
                                        <p:cTn id="19" dur="500"/>
                                        <p:tgtEl>
                                          <p:spTgt spid="27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74"/>
                                        </p:tgtEl>
                                        <p:attrNameLst>
                                          <p:attrName>style.visibility</p:attrName>
                                        </p:attrNameLst>
                                      </p:cBhvr>
                                      <p:to>
                                        <p:strVal val="visible"/>
                                      </p:to>
                                    </p:set>
                                    <p:animEffect transition="in" filter="fade">
                                      <p:cBhvr>
                                        <p:cTn id="24" dur="500"/>
                                        <p:tgtEl>
                                          <p:spTgt spid="274"/>
                                        </p:tgtEl>
                                      </p:cBhvr>
                                    </p:animEffect>
                                  </p:childTnLst>
                                </p:cTn>
                              </p:par>
                              <p:par>
                                <p:cTn id="25" presetID="10" presetClass="entr" presetSubtype="0" fill="hold" nodeType="withEffect">
                                  <p:stCondLst>
                                    <p:cond delay="0"/>
                                  </p:stCondLst>
                                  <p:childTnLst>
                                    <p:set>
                                      <p:cBhvr>
                                        <p:cTn id="26" dur="1" fill="hold">
                                          <p:stCondLst>
                                            <p:cond delay="0"/>
                                          </p:stCondLst>
                                        </p:cTn>
                                        <p:tgtEl>
                                          <p:spTgt spid="278"/>
                                        </p:tgtEl>
                                        <p:attrNameLst>
                                          <p:attrName>style.visibility</p:attrName>
                                        </p:attrNameLst>
                                      </p:cBhvr>
                                      <p:to>
                                        <p:strVal val="visible"/>
                                      </p:to>
                                    </p:set>
                                    <p:animEffect transition="in" filter="fade">
                                      <p:cBhvr>
                                        <p:cTn id="27" dur="500"/>
                                        <p:tgtEl>
                                          <p:spTgt spid="278"/>
                                        </p:tgtEl>
                                      </p:cBhvr>
                                    </p:animEffect>
                                  </p:childTnLst>
                                </p:cTn>
                              </p:par>
                              <p:par>
                                <p:cTn id="28" presetID="10" presetClass="entr" presetSubtype="0" fill="hold" nodeType="withEffect">
                                  <p:stCondLst>
                                    <p:cond delay="0"/>
                                  </p:stCondLst>
                                  <p:childTnLst>
                                    <p:set>
                                      <p:cBhvr>
                                        <p:cTn id="29" dur="1" fill="hold">
                                          <p:stCondLst>
                                            <p:cond delay="0"/>
                                          </p:stCondLst>
                                        </p:cTn>
                                        <p:tgtEl>
                                          <p:spTgt spid="279"/>
                                        </p:tgtEl>
                                        <p:attrNameLst>
                                          <p:attrName>style.visibility</p:attrName>
                                        </p:attrNameLst>
                                      </p:cBhvr>
                                      <p:to>
                                        <p:strVal val="visible"/>
                                      </p:to>
                                    </p:set>
                                    <p:animEffect transition="in" filter="fade">
                                      <p:cBhvr>
                                        <p:cTn id="30" dur="500"/>
                                        <p:tgtEl>
                                          <p:spTgt spid="279"/>
                                        </p:tgtEl>
                                      </p:cBhvr>
                                    </p:animEffect>
                                  </p:childTnLst>
                                </p:cTn>
                              </p:par>
                              <p:par>
                                <p:cTn id="31" presetID="10" presetClass="entr" presetSubtype="0" fill="hold" nodeType="withEffect">
                                  <p:stCondLst>
                                    <p:cond delay="0"/>
                                  </p:stCondLst>
                                  <p:childTnLst>
                                    <p:set>
                                      <p:cBhvr>
                                        <p:cTn id="32" dur="1" fill="hold">
                                          <p:stCondLst>
                                            <p:cond delay="0"/>
                                          </p:stCondLst>
                                        </p:cTn>
                                        <p:tgtEl>
                                          <p:spTgt spid="280"/>
                                        </p:tgtEl>
                                        <p:attrNameLst>
                                          <p:attrName>style.visibility</p:attrName>
                                        </p:attrNameLst>
                                      </p:cBhvr>
                                      <p:to>
                                        <p:strVal val="visible"/>
                                      </p:to>
                                    </p:set>
                                    <p:animEffect transition="in" filter="fade">
                                      <p:cBhvr>
                                        <p:cTn id="33" dur="500"/>
                                        <p:tgtEl>
                                          <p:spTgt spid="280"/>
                                        </p:tgtEl>
                                      </p:cBhvr>
                                    </p:animEffect>
                                  </p:childTnLst>
                                </p:cTn>
                              </p:par>
                              <p:par>
                                <p:cTn id="34" presetID="10" presetClass="entr" presetSubtype="0" fill="hold" nodeType="withEffect">
                                  <p:stCondLst>
                                    <p:cond delay="0"/>
                                  </p:stCondLst>
                                  <p:childTnLst>
                                    <p:set>
                                      <p:cBhvr>
                                        <p:cTn id="35" dur="1" fill="hold">
                                          <p:stCondLst>
                                            <p:cond delay="0"/>
                                          </p:stCondLst>
                                        </p:cTn>
                                        <p:tgtEl>
                                          <p:spTgt spid="272"/>
                                        </p:tgtEl>
                                        <p:attrNameLst>
                                          <p:attrName>style.visibility</p:attrName>
                                        </p:attrNameLst>
                                      </p:cBhvr>
                                      <p:to>
                                        <p:strVal val="visible"/>
                                      </p:to>
                                    </p:set>
                                    <p:animEffect transition="in" filter="fade">
                                      <p:cBhvr>
                                        <p:cTn id="36"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4"/>
          <p:cNvSpPr txBox="1">
            <a:spLocks noGrp="1"/>
          </p:cNvSpPr>
          <p:nvPr>
            <p:ph type="ctrTitle" idx="4294967295"/>
          </p:nvPr>
        </p:nvSpPr>
        <p:spPr>
          <a:xfrm>
            <a:off x="4165600" y="685800"/>
            <a:ext cx="8791600" cy="1546400"/>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0000"/>
              </a:buClr>
              <a:buSzPts val="6000"/>
              <a:buFont typeface="Times New Roman"/>
              <a:buNone/>
            </a:pPr>
            <a:r>
              <a:rPr lang="en-US" sz="6000" b="0" i="0" u="none" strike="noStrike" cap="none">
                <a:solidFill>
                  <a:srgbClr val="FF0000"/>
                </a:solidFill>
                <a:latin typeface="Times New Roman"/>
                <a:ea typeface="Times New Roman"/>
                <a:cs typeface="Times New Roman"/>
                <a:sym typeface="Times New Roman"/>
              </a:rPr>
              <a:t>Lưu ý!</a:t>
            </a:r>
            <a:endParaRPr sz="6000" b="0" i="0" u="none" strike="noStrike" cap="none">
              <a:solidFill>
                <a:srgbClr val="FF0000"/>
              </a:solidFill>
              <a:latin typeface="Times New Roman"/>
              <a:ea typeface="Times New Roman"/>
              <a:cs typeface="Times New Roman"/>
              <a:sym typeface="Times New Roman"/>
            </a:endParaRPr>
          </a:p>
        </p:txBody>
      </p:sp>
      <p:sp>
        <p:nvSpPr>
          <p:cNvPr id="287" name="Google Shape;287;p14"/>
          <p:cNvSpPr txBox="1">
            <a:spLocks noGrp="1"/>
          </p:cNvSpPr>
          <p:nvPr>
            <p:ph type="subTitle" idx="4294967295"/>
          </p:nvPr>
        </p:nvSpPr>
        <p:spPr>
          <a:xfrm>
            <a:off x="914399" y="2311400"/>
            <a:ext cx="10641179" cy="2359600"/>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800"/>
              </a:spcBef>
              <a:spcAft>
                <a:spcPts val="0"/>
              </a:spcAft>
              <a:buClr>
                <a:srgbClr val="FFFFFF"/>
              </a:buClr>
              <a:buSzPts val="5333"/>
              <a:buFont typeface="Arial"/>
              <a:buNone/>
            </a:pPr>
            <a:r>
              <a:rPr lang="en-US" sz="5333" b="1" i="0" u="none" strike="noStrike" cap="none">
                <a:solidFill>
                  <a:srgbClr val="FFFFFF"/>
                </a:solidFill>
                <a:latin typeface="Times New Roman"/>
                <a:ea typeface="Times New Roman"/>
                <a:cs typeface="Times New Roman"/>
                <a:sym typeface="Times New Roman"/>
              </a:rPr>
              <a:t>   </a:t>
            </a:r>
            <a:endParaRPr sz="4800" b="0" i="0" u="none" strike="noStrike" cap="none">
              <a:solidFill>
                <a:srgbClr val="FFFFFF"/>
              </a:solidFill>
              <a:latin typeface="Times New Roman"/>
              <a:ea typeface="Times New Roman"/>
              <a:cs typeface="Times New Roman"/>
              <a:sym typeface="Times New Roman"/>
            </a:endParaRPr>
          </a:p>
        </p:txBody>
      </p:sp>
      <p:sp>
        <p:nvSpPr>
          <p:cNvPr id="288" name="Google Shape;288;p14"/>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FFFFFF"/>
              </a:buClr>
              <a:buSzPts val="1200"/>
              <a:buFont typeface="Calibri"/>
              <a:buNone/>
            </a:pPr>
            <a:fld id="{00000000-1234-1234-1234-123412341234}" type="slidenum">
              <a:rPr lang="en-US"/>
              <a:t>13</a:t>
            </a:fld>
            <a:endParaRPr/>
          </a:p>
        </p:txBody>
      </p:sp>
      <p:sp>
        <p:nvSpPr>
          <p:cNvPr id="289" name="Google Shape;289;p14"/>
          <p:cNvSpPr txBox="1"/>
          <p:nvPr/>
        </p:nvSpPr>
        <p:spPr>
          <a:xfrm>
            <a:off x="1385047" y="2124635"/>
            <a:ext cx="9438932"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Times New Roman"/>
                <a:ea typeface="Times New Roman"/>
                <a:cs typeface="Times New Roman"/>
                <a:sym typeface="Times New Roman"/>
              </a:rPr>
              <a:t>    Khi thay đổi vị trí, một số trạng ngữ sẽ trở thành thành phần phụ trong cụm từ.</a:t>
            </a:r>
            <a:endParaRPr sz="3600" b="1">
              <a:solidFill>
                <a:schemeClr val="lt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p15"/>
          <p:cNvSpPr txBox="1"/>
          <p:nvPr/>
        </p:nvSpPr>
        <p:spPr>
          <a:xfrm>
            <a:off x="1748119" y="1669576"/>
            <a:ext cx="8951966" cy="39703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C00000"/>
                </a:solidFill>
                <a:latin typeface="Times New Roman"/>
                <a:ea typeface="Times New Roman"/>
                <a:cs typeface="Times New Roman"/>
                <a:sym typeface="Times New Roman"/>
              </a:rPr>
              <a:t>Ghi nhớ</a:t>
            </a:r>
            <a:endParaRPr sz="2800" b="1">
              <a:solidFill>
                <a:srgbClr val="C00000"/>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800" b="1" i="1">
                <a:solidFill>
                  <a:schemeClr val="dk1"/>
                </a:solidFill>
                <a:latin typeface="Times New Roman"/>
                <a:ea typeface="Times New Roman"/>
                <a:cs typeface="Times New Roman"/>
                <a:sym typeface="Times New Roman"/>
              </a:rPr>
              <a:t>- </a:t>
            </a:r>
            <a:r>
              <a:rPr lang="en-US" sz="2800" b="1" i="1">
                <a:solidFill>
                  <a:srgbClr val="FC34D6"/>
                </a:solidFill>
                <a:latin typeface="Times New Roman"/>
                <a:ea typeface="Times New Roman"/>
                <a:cs typeface="Times New Roman"/>
                <a:sym typeface="Times New Roman"/>
              </a:rPr>
              <a:t>Về ý nghĩa,</a:t>
            </a:r>
            <a:r>
              <a:rPr lang="en-US" sz="2800" b="1" i="1">
                <a:solidFill>
                  <a:schemeClr val="dk1"/>
                </a:solidFill>
                <a:latin typeface="Times New Roman"/>
                <a:ea typeface="Times New Roman"/>
                <a:cs typeface="Times New Roman"/>
                <a:sym typeface="Times New Roman"/>
              </a:rPr>
              <a:t> trạng ngữ được thêm vào câu để xác định thời gian, nơi chốn, nguyên nhân, mục đích, phương tiện, cách thức diễn ra sự việc nêu trong câu.</a:t>
            </a:r>
            <a:endParaRPr/>
          </a:p>
          <a:p>
            <a:pPr marL="0" marR="0" lvl="0" indent="0" algn="just" rtl="0">
              <a:spcBef>
                <a:spcPts val="0"/>
              </a:spcBef>
              <a:spcAft>
                <a:spcPts val="0"/>
              </a:spcAft>
              <a:buNone/>
            </a:pPr>
            <a:r>
              <a:rPr lang="en-US" sz="2800" b="1" i="1">
                <a:solidFill>
                  <a:schemeClr val="dk1"/>
                </a:solidFill>
                <a:latin typeface="Times New Roman"/>
                <a:ea typeface="Times New Roman"/>
                <a:cs typeface="Times New Roman"/>
                <a:sym typeface="Times New Roman"/>
              </a:rPr>
              <a:t>- </a:t>
            </a:r>
            <a:r>
              <a:rPr lang="en-US" sz="2800" b="1" i="1">
                <a:solidFill>
                  <a:srgbClr val="2E75B5"/>
                </a:solidFill>
                <a:latin typeface="Times New Roman"/>
                <a:ea typeface="Times New Roman"/>
                <a:cs typeface="Times New Roman"/>
                <a:sym typeface="Times New Roman"/>
              </a:rPr>
              <a:t>Về hình thức</a:t>
            </a:r>
            <a:r>
              <a:rPr lang="en-US" sz="2800" b="1" i="1">
                <a:solidFill>
                  <a:srgbClr val="0070C0"/>
                </a:solidFill>
                <a:latin typeface="Times New Roman"/>
                <a:ea typeface="Times New Roman"/>
                <a:cs typeface="Times New Roman"/>
                <a:sym typeface="Times New Roman"/>
              </a:rPr>
              <a:t>:</a:t>
            </a:r>
            <a:endParaRPr/>
          </a:p>
          <a:p>
            <a:pPr marL="0" marR="0" lvl="0" indent="0" algn="just" rtl="0">
              <a:spcBef>
                <a:spcPts val="0"/>
              </a:spcBef>
              <a:spcAft>
                <a:spcPts val="0"/>
              </a:spcAft>
              <a:buNone/>
            </a:pPr>
            <a:r>
              <a:rPr lang="en-US" sz="2800" b="1" i="1">
                <a:solidFill>
                  <a:schemeClr val="dk1"/>
                </a:solidFill>
                <a:latin typeface="Times New Roman"/>
                <a:ea typeface="Times New Roman"/>
                <a:cs typeface="Times New Roman"/>
                <a:sym typeface="Times New Roman"/>
              </a:rPr>
              <a:t>  + Trạng ngữ có thể đứng ở đầu câu, cuối câu hay giữa câu.</a:t>
            </a:r>
            <a:endParaRPr/>
          </a:p>
          <a:p>
            <a:pPr marL="0" marR="0" lvl="0" indent="0" algn="just" rtl="0">
              <a:spcBef>
                <a:spcPts val="0"/>
              </a:spcBef>
              <a:spcAft>
                <a:spcPts val="0"/>
              </a:spcAft>
              <a:buNone/>
            </a:pPr>
            <a:r>
              <a:rPr lang="en-US" sz="2800" b="1" i="1">
                <a:solidFill>
                  <a:schemeClr val="dk1"/>
                </a:solidFill>
                <a:latin typeface="Times New Roman"/>
                <a:ea typeface="Times New Roman"/>
                <a:cs typeface="Times New Roman"/>
                <a:sym typeface="Times New Roman"/>
              </a:rPr>
              <a:t>  + Giữa trạng ngữ với chủ ngữ và vị ngữ thường có một quãng nghỉ khi nói hoặc một dấu phẩy khi viết.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8"/>
        <p:cNvGrpSpPr/>
        <p:nvPr/>
      </p:nvGrpSpPr>
      <p:grpSpPr>
        <a:xfrm>
          <a:off x="0" y="0"/>
          <a:ext cx="0" cy="0"/>
          <a:chOff x="0" y="0"/>
          <a:chExt cx="0" cy="0"/>
        </a:xfrm>
      </p:grpSpPr>
      <p:grpSp>
        <p:nvGrpSpPr>
          <p:cNvPr id="299" name="Google Shape;299;p16"/>
          <p:cNvGrpSpPr/>
          <p:nvPr/>
        </p:nvGrpSpPr>
        <p:grpSpPr>
          <a:xfrm>
            <a:off x="2582969" y="1904417"/>
            <a:ext cx="8009671" cy="2728914"/>
            <a:chOff x="4200769" y="1744860"/>
            <a:chExt cx="3072298" cy="832153"/>
          </a:xfrm>
        </p:grpSpPr>
        <p:grpSp>
          <p:nvGrpSpPr>
            <p:cNvPr id="300" name="Google Shape;300;p16"/>
            <p:cNvGrpSpPr/>
            <p:nvPr/>
          </p:nvGrpSpPr>
          <p:grpSpPr>
            <a:xfrm>
              <a:off x="4200769" y="1744860"/>
              <a:ext cx="3072298" cy="832153"/>
              <a:chOff x="3791742" y="5139836"/>
              <a:chExt cx="5832649" cy="1358773"/>
            </a:xfrm>
          </p:grpSpPr>
          <p:sp>
            <p:nvSpPr>
              <p:cNvPr id="301" name="Google Shape;301;p16"/>
              <p:cNvSpPr/>
              <p:nvPr/>
            </p:nvSpPr>
            <p:spPr>
              <a:xfrm>
                <a:off x="4007767" y="5355468"/>
                <a:ext cx="5480437" cy="970905"/>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a:solidFill>
                    <a:schemeClr val="lt1"/>
                  </a:solidFill>
                  <a:latin typeface="Times New Roman"/>
                  <a:ea typeface="Times New Roman"/>
                  <a:cs typeface="Times New Roman"/>
                  <a:sym typeface="Times New Roman"/>
                </a:endParaRPr>
              </a:p>
            </p:txBody>
          </p:sp>
          <p:sp>
            <p:nvSpPr>
              <p:cNvPr id="302" name="Google Shape;302;p16"/>
              <p:cNvSpPr/>
              <p:nvPr/>
            </p:nvSpPr>
            <p:spPr>
              <a:xfrm>
                <a:off x="3791742" y="5139836"/>
                <a:ext cx="5832647" cy="1358770"/>
              </a:xfrm>
              <a:custGeom>
                <a:avLst/>
                <a:gdLst/>
                <a:ahLst/>
                <a:cxnLst/>
                <a:rect l="l" t="t" r="r" b="b"/>
                <a:pathLst>
                  <a:path w="5832648" h="1152128" extrusionOk="0">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chemeClr val="lt1"/>
              </a:solidFill>
              <a:ln>
                <a:noFill/>
              </a:ln>
              <a:effectLst>
                <a:outerShdw blurRad="889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4800">
                  <a:solidFill>
                    <a:schemeClr val="lt1"/>
                  </a:solidFill>
                  <a:latin typeface="Times New Roman"/>
                  <a:ea typeface="Times New Roman"/>
                  <a:cs typeface="Times New Roman"/>
                  <a:sym typeface="Times New Roman"/>
                </a:endParaRPr>
              </a:p>
            </p:txBody>
          </p:sp>
          <p:sp>
            <p:nvSpPr>
              <p:cNvPr id="303" name="Google Shape;303;p16"/>
              <p:cNvSpPr/>
              <p:nvPr/>
            </p:nvSpPr>
            <p:spPr>
              <a:xfrm>
                <a:off x="3791743" y="5148823"/>
                <a:ext cx="5832648" cy="1349786"/>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a:solidFill>
                    <a:schemeClr val="lt1"/>
                  </a:solidFill>
                  <a:latin typeface="Times New Roman"/>
                  <a:ea typeface="Times New Roman"/>
                  <a:cs typeface="Times New Roman"/>
                  <a:sym typeface="Times New Roman"/>
                </a:endParaRPr>
              </a:p>
            </p:txBody>
          </p:sp>
        </p:grpSp>
        <p:sp>
          <p:nvSpPr>
            <p:cNvPr id="304" name="Google Shape;304;p16"/>
            <p:cNvSpPr txBox="1"/>
            <p:nvPr/>
          </p:nvSpPr>
          <p:spPr>
            <a:xfrm>
              <a:off x="4796886" y="1922727"/>
              <a:ext cx="2309827" cy="4786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600">
                  <a:solidFill>
                    <a:schemeClr val="dk1"/>
                  </a:solidFill>
                  <a:latin typeface="Times New Roman"/>
                  <a:ea typeface="Times New Roman"/>
                  <a:cs typeface="Times New Roman"/>
                  <a:sym typeface="Times New Roman"/>
                </a:rPr>
                <a:t>Luyện tập</a:t>
              </a:r>
              <a:endParaRPr sz="9600">
                <a:solidFill>
                  <a:schemeClr val="dk1"/>
                </a:solidFill>
                <a:latin typeface="Times New Roman"/>
                <a:ea typeface="Times New Roman"/>
                <a:cs typeface="Times New Roman"/>
                <a:sym typeface="Times New Roman"/>
              </a:endParaRPr>
            </a:p>
          </p:txBody>
        </p:sp>
      </p:grpSp>
      <p:grpSp>
        <p:nvGrpSpPr>
          <p:cNvPr id="305" name="Google Shape;305;p16"/>
          <p:cNvGrpSpPr/>
          <p:nvPr/>
        </p:nvGrpSpPr>
        <p:grpSpPr>
          <a:xfrm>
            <a:off x="1775222" y="1908307"/>
            <a:ext cx="2352883" cy="2725146"/>
            <a:chOff x="970450" y="1896381"/>
            <a:chExt cx="1727200" cy="518160"/>
          </a:xfrm>
        </p:grpSpPr>
        <p:sp>
          <p:nvSpPr>
            <p:cNvPr id="306" name="Google Shape;306;p16"/>
            <p:cNvSpPr/>
            <p:nvPr/>
          </p:nvSpPr>
          <p:spPr>
            <a:xfrm>
              <a:off x="970450" y="1896381"/>
              <a:ext cx="1727200" cy="518160"/>
            </a:xfrm>
            <a:prstGeom prst="roundRect">
              <a:avLst>
                <a:gd name="adj" fmla="val 12266"/>
              </a:avLst>
            </a:prstGeom>
            <a:solidFill>
              <a:schemeClr val="accent2"/>
            </a:solidFill>
            <a:ln>
              <a:noFill/>
            </a:ln>
            <a:effectLst>
              <a:outerShdw blurRad="762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7200">
                <a:solidFill>
                  <a:schemeClr val="lt1"/>
                </a:solidFill>
                <a:latin typeface="Times New Roman"/>
                <a:ea typeface="Times New Roman"/>
                <a:cs typeface="Times New Roman"/>
                <a:sym typeface="Times New Roman"/>
              </a:endParaRPr>
            </a:p>
          </p:txBody>
        </p:sp>
        <p:sp>
          <p:nvSpPr>
            <p:cNvPr id="307" name="Google Shape;307;p16"/>
            <p:cNvSpPr/>
            <p:nvPr/>
          </p:nvSpPr>
          <p:spPr>
            <a:xfrm>
              <a:off x="1056980" y="1934280"/>
              <a:ext cx="1554140" cy="437685"/>
            </a:xfrm>
            <a:prstGeom prst="roundRect">
              <a:avLst>
                <a:gd name="adj" fmla="val 12182"/>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200" b="1">
                  <a:solidFill>
                    <a:schemeClr val="lt1"/>
                  </a:solidFill>
                  <a:latin typeface="Times New Roman"/>
                  <a:ea typeface="Times New Roman"/>
                  <a:cs typeface="Times New Roman"/>
                  <a:sym typeface="Times New Roman"/>
                </a:rPr>
                <a:t>II.</a:t>
              </a:r>
              <a:endParaRPr sz="7200" b="1">
                <a:solidFill>
                  <a:schemeClr val="lt1"/>
                </a:solidFill>
                <a:latin typeface="Times New Roman"/>
                <a:ea typeface="Times New Roman"/>
                <a:cs typeface="Times New Roman"/>
                <a:sym typeface="Times New Roman"/>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05"/>
                                        </p:tgtEl>
                                        <p:attrNameLst>
                                          <p:attrName>style.visibility</p:attrName>
                                        </p:attrNameLst>
                                      </p:cBhvr>
                                      <p:to>
                                        <p:strVal val="visible"/>
                                      </p:to>
                                    </p:set>
                                    <p:anim calcmode="lin" valueType="num">
                                      <p:cBhvr additive="base">
                                        <p:cTn id="7" dur="500"/>
                                        <p:tgtEl>
                                          <p:spTgt spid="305"/>
                                        </p:tgtEl>
                                        <p:attrNameLst>
                                          <p:attrName>ppt_w</p:attrName>
                                        </p:attrNameLst>
                                      </p:cBhvr>
                                      <p:tavLst>
                                        <p:tav tm="0">
                                          <p:val>
                                            <p:strVal val="0"/>
                                          </p:val>
                                        </p:tav>
                                        <p:tav tm="100000">
                                          <p:val>
                                            <p:strVal val="#ppt_w"/>
                                          </p:val>
                                        </p:tav>
                                      </p:tavLst>
                                    </p:anim>
                                    <p:anim calcmode="lin" valueType="num">
                                      <p:cBhvr additive="base">
                                        <p:cTn id="8" dur="500"/>
                                        <p:tgtEl>
                                          <p:spTgt spid="305"/>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99"/>
                                        </p:tgtEl>
                                        <p:attrNameLst>
                                          <p:attrName>style.visibility</p:attrName>
                                        </p:attrNameLst>
                                      </p:cBhvr>
                                      <p:to>
                                        <p:strVal val="visible"/>
                                      </p:to>
                                    </p:set>
                                    <p:animEffect transition="in" filter="fade">
                                      <p:cBhvr>
                                        <p:cTn id="12" dur="5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11"/>
        <p:cNvGrpSpPr/>
        <p:nvPr/>
      </p:nvGrpSpPr>
      <p:grpSpPr>
        <a:xfrm>
          <a:off x="0" y="0"/>
          <a:ext cx="0" cy="0"/>
          <a:chOff x="0" y="0"/>
          <a:chExt cx="0" cy="0"/>
        </a:xfrm>
      </p:grpSpPr>
      <p:sp>
        <p:nvSpPr>
          <p:cNvPr id="312" name="Google Shape;312;p17"/>
          <p:cNvSpPr/>
          <p:nvPr/>
        </p:nvSpPr>
        <p:spPr>
          <a:xfrm>
            <a:off x="876032" y="1309533"/>
            <a:ext cx="10526728" cy="473639"/>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200"/>
              <a:buFont typeface="Times New Roman"/>
              <a:buNone/>
            </a:pPr>
            <a:r>
              <a:rPr lang="en-US" sz="3200" b="1" i="0" u="none" strike="noStrike" cap="none">
                <a:solidFill>
                  <a:srgbClr val="FF0000"/>
                </a:solidFill>
                <a:latin typeface="Times New Roman"/>
                <a:ea typeface="Times New Roman"/>
                <a:cs typeface="Times New Roman"/>
                <a:sym typeface="Times New Roman"/>
              </a:rPr>
              <a:t>Bài tập 1: Chọn đáp án đúng cho các câu sau đây</a:t>
            </a:r>
            <a:endParaRPr sz="3200" b="1" i="0" u="none" strike="noStrike" cap="none">
              <a:solidFill>
                <a:srgbClr val="FF0000"/>
              </a:solidFill>
              <a:latin typeface="Times New Roman"/>
              <a:ea typeface="Times New Roman"/>
              <a:cs typeface="Times New Roman"/>
              <a:sym typeface="Times New Roman"/>
            </a:endParaRPr>
          </a:p>
        </p:txBody>
      </p:sp>
      <p:sp>
        <p:nvSpPr>
          <p:cNvPr id="313" name="Google Shape;313;p17"/>
          <p:cNvSpPr/>
          <p:nvPr/>
        </p:nvSpPr>
        <p:spPr>
          <a:xfrm>
            <a:off x="6229244" y="4220822"/>
            <a:ext cx="5173516" cy="871837"/>
          </a:xfrm>
          <a:prstGeom prst="rect">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D. Trạng ngữ chỉ </a:t>
            </a:r>
            <a:r>
              <a:rPr lang="en-US" sz="2800" b="1">
                <a:solidFill>
                  <a:srgbClr val="000000"/>
                </a:solidFill>
                <a:latin typeface="Times New Roman"/>
                <a:ea typeface="Times New Roman"/>
                <a:cs typeface="Times New Roman"/>
                <a:sym typeface="Times New Roman"/>
              </a:rPr>
              <a:t>phương tiện</a:t>
            </a:r>
            <a:endParaRPr sz="2800" b="1" i="0" u="none" strike="noStrike" cap="none">
              <a:solidFill>
                <a:srgbClr val="000000"/>
              </a:solidFill>
              <a:latin typeface="Times New Roman"/>
              <a:ea typeface="Times New Roman"/>
              <a:cs typeface="Times New Roman"/>
              <a:sym typeface="Times New Roman"/>
            </a:endParaRPr>
          </a:p>
        </p:txBody>
      </p:sp>
      <p:sp>
        <p:nvSpPr>
          <p:cNvPr id="314" name="Google Shape;314;p17"/>
          <p:cNvSpPr/>
          <p:nvPr/>
        </p:nvSpPr>
        <p:spPr>
          <a:xfrm>
            <a:off x="875119" y="1909594"/>
            <a:ext cx="10517595" cy="1045472"/>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00CC"/>
                </a:solidFill>
                <a:latin typeface="Times New Roman"/>
                <a:ea typeface="Times New Roman"/>
                <a:cs typeface="Times New Roman"/>
                <a:sym typeface="Times New Roman"/>
              </a:rPr>
              <a:t>  Câu 1: Tìm và nêu ý nghĩa của trạng ngữ trong câu sau: “Vào đêm trước ngày khai trường của con, mẹ không ngủ được” (Lý Lan)?</a:t>
            </a:r>
            <a:endParaRPr/>
          </a:p>
        </p:txBody>
      </p:sp>
      <p:sp>
        <p:nvSpPr>
          <p:cNvPr id="315" name="Google Shape;315;p17"/>
          <p:cNvSpPr/>
          <p:nvPr/>
        </p:nvSpPr>
        <p:spPr>
          <a:xfrm>
            <a:off x="6229244" y="3158373"/>
            <a:ext cx="5163470" cy="871837"/>
          </a:xfrm>
          <a:prstGeom prst="rect">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1">
                <a:solidFill>
                  <a:srgbClr val="000000"/>
                </a:solidFill>
                <a:latin typeface="Times New Roman"/>
                <a:ea typeface="Times New Roman"/>
                <a:cs typeface="Times New Roman"/>
                <a:sym typeface="Times New Roman"/>
              </a:rPr>
              <a:t>B</a:t>
            </a:r>
            <a:r>
              <a:rPr lang="en-US" sz="2800" b="1" i="0" u="none" strike="noStrike" cap="none">
                <a:solidFill>
                  <a:srgbClr val="000000"/>
                </a:solidFill>
                <a:latin typeface="Times New Roman"/>
                <a:ea typeface="Times New Roman"/>
                <a:cs typeface="Times New Roman"/>
                <a:sym typeface="Times New Roman"/>
              </a:rPr>
              <a:t>. Trạng ngữ chỉ cách thức</a:t>
            </a:r>
            <a:endParaRPr sz="2800" b="1" i="0" u="none" strike="noStrike" cap="none">
              <a:solidFill>
                <a:srgbClr val="000000"/>
              </a:solidFill>
              <a:latin typeface="Times New Roman"/>
              <a:ea typeface="Times New Roman"/>
              <a:cs typeface="Times New Roman"/>
              <a:sym typeface="Times New Roman"/>
            </a:endParaRPr>
          </a:p>
        </p:txBody>
      </p:sp>
      <p:sp>
        <p:nvSpPr>
          <p:cNvPr id="316" name="Google Shape;316;p17"/>
          <p:cNvSpPr/>
          <p:nvPr/>
        </p:nvSpPr>
        <p:spPr>
          <a:xfrm>
            <a:off x="875120" y="4231262"/>
            <a:ext cx="4996290" cy="871837"/>
          </a:xfrm>
          <a:prstGeom prst="rect">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1">
                <a:solidFill>
                  <a:srgbClr val="000000"/>
                </a:solidFill>
                <a:latin typeface="Times New Roman"/>
                <a:ea typeface="Times New Roman"/>
                <a:cs typeface="Times New Roman"/>
                <a:sym typeface="Times New Roman"/>
              </a:rPr>
              <a:t>C</a:t>
            </a:r>
            <a:r>
              <a:rPr lang="en-US" sz="2800" b="1" i="0" u="none" strike="noStrike" cap="none">
                <a:solidFill>
                  <a:srgbClr val="000000"/>
                </a:solidFill>
                <a:latin typeface="Times New Roman"/>
                <a:ea typeface="Times New Roman"/>
                <a:cs typeface="Times New Roman"/>
                <a:sym typeface="Times New Roman"/>
              </a:rPr>
              <a:t>. Trạng ngữ chỉ nơi chốn</a:t>
            </a:r>
            <a:endParaRPr sz="2800" b="1" i="0" u="none" strike="noStrike" cap="none">
              <a:solidFill>
                <a:srgbClr val="000000"/>
              </a:solidFill>
              <a:latin typeface="Times New Roman"/>
              <a:ea typeface="Times New Roman"/>
              <a:cs typeface="Times New Roman"/>
              <a:sym typeface="Times New Roman"/>
            </a:endParaRPr>
          </a:p>
        </p:txBody>
      </p:sp>
      <p:sp>
        <p:nvSpPr>
          <p:cNvPr id="317" name="Google Shape;317;p17"/>
          <p:cNvSpPr/>
          <p:nvPr/>
        </p:nvSpPr>
        <p:spPr>
          <a:xfrm>
            <a:off x="875119" y="3147314"/>
            <a:ext cx="4996291" cy="871837"/>
          </a:xfrm>
          <a:prstGeom prst="rect">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1">
                <a:solidFill>
                  <a:srgbClr val="000000"/>
                </a:solidFill>
                <a:latin typeface="Times New Roman"/>
                <a:ea typeface="Times New Roman"/>
                <a:cs typeface="Times New Roman"/>
                <a:sym typeface="Times New Roman"/>
              </a:rPr>
              <a:t>A</a:t>
            </a:r>
            <a:r>
              <a:rPr lang="en-US" sz="2800" b="1" i="0" u="none" strike="noStrike" cap="none">
                <a:solidFill>
                  <a:srgbClr val="000000"/>
                </a:solidFill>
                <a:latin typeface="Times New Roman"/>
                <a:ea typeface="Times New Roman"/>
                <a:cs typeface="Times New Roman"/>
                <a:sym typeface="Times New Roman"/>
              </a:rPr>
              <a:t>. Trạng ngữ chỉ thời gian</a:t>
            </a:r>
            <a:endParaRPr sz="2800" b="1" i="0" u="none" strike="noStrike" cap="none">
              <a:solidFill>
                <a:srgbClr val="000000"/>
              </a:solidFill>
              <a:latin typeface="Times New Roman"/>
              <a:ea typeface="Times New Roman"/>
              <a:cs typeface="Times New Roman"/>
              <a:sym typeface="Times New Roman"/>
            </a:endParaRPr>
          </a:p>
        </p:txBody>
      </p:sp>
      <p:pic>
        <p:nvPicPr>
          <p:cNvPr id="318" name="Google Shape;318;p17"/>
          <p:cNvPicPr preferRelativeResize="0"/>
          <p:nvPr/>
        </p:nvPicPr>
        <p:blipFill rotWithShape="1">
          <a:blip r:embed="rId3">
            <a:alphaModFix/>
          </a:blip>
          <a:srcRect r="-5484"/>
          <a:stretch/>
        </p:blipFill>
        <p:spPr>
          <a:xfrm>
            <a:off x="5013218" y="3332647"/>
            <a:ext cx="858192" cy="686504"/>
          </a:xfrm>
          <a:prstGeom prst="rect">
            <a:avLst/>
          </a:prstGeom>
          <a:noFill/>
          <a:ln>
            <a:noFill/>
          </a:ln>
        </p:spPr>
      </p:pic>
      <p:cxnSp>
        <p:nvCxnSpPr>
          <p:cNvPr id="319" name="Google Shape;319;p17"/>
          <p:cNvCxnSpPr/>
          <p:nvPr/>
        </p:nvCxnSpPr>
        <p:spPr>
          <a:xfrm rot="10800000" flipH="1">
            <a:off x="8810979" y="2388068"/>
            <a:ext cx="2417315" cy="1"/>
          </a:xfrm>
          <a:prstGeom prst="straightConnector1">
            <a:avLst/>
          </a:prstGeom>
          <a:noFill/>
          <a:ln w="28575" cap="flat" cmpd="sng">
            <a:solidFill>
              <a:schemeClr val="accent2"/>
            </a:solidFill>
            <a:prstDash val="solid"/>
            <a:miter lim="800000"/>
            <a:headEnd type="none" w="sm" len="sm"/>
            <a:tailEnd type="none" w="sm" len="sm"/>
          </a:ln>
        </p:spPr>
      </p:cxnSp>
      <p:cxnSp>
        <p:nvCxnSpPr>
          <p:cNvPr id="320" name="Google Shape;320;p17"/>
          <p:cNvCxnSpPr/>
          <p:nvPr/>
        </p:nvCxnSpPr>
        <p:spPr>
          <a:xfrm rot="10800000" flipH="1">
            <a:off x="1734671" y="2783541"/>
            <a:ext cx="3859666" cy="40341"/>
          </a:xfrm>
          <a:prstGeom prst="straightConnector1">
            <a:avLst/>
          </a:prstGeom>
          <a:noFill/>
          <a:ln w="28575"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fade">
                                      <p:cBhvr>
                                        <p:cTn id="7" dur="500"/>
                                        <p:tgtEl>
                                          <p:spTgt spid="319"/>
                                        </p:tgtEl>
                                      </p:cBhvr>
                                    </p:animEffect>
                                  </p:childTnLst>
                                </p:cTn>
                              </p:par>
                              <p:par>
                                <p:cTn id="8" presetID="10" presetClass="entr" presetSubtype="0" fill="hold" nodeType="withEffect">
                                  <p:stCondLst>
                                    <p:cond delay="0"/>
                                  </p:stCondLst>
                                  <p:childTnLst>
                                    <p:set>
                                      <p:cBhvr>
                                        <p:cTn id="9" dur="1" fill="hold">
                                          <p:stCondLst>
                                            <p:cond delay="0"/>
                                          </p:stCondLst>
                                        </p:cTn>
                                        <p:tgtEl>
                                          <p:spTgt spid="320"/>
                                        </p:tgtEl>
                                        <p:attrNameLst>
                                          <p:attrName>style.visibility</p:attrName>
                                        </p:attrNameLst>
                                      </p:cBhvr>
                                      <p:to>
                                        <p:strVal val="visible"/>
                                      </p:to>
                                    </p:set>
                                    <p:animEffect transition="in" filter="fade">
                                      <p:cBhvr>
                                        <p:cTn id="10" dur="500"/>
                                        <p:tgtEl>
                                          <p:spTgt spid="3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8"/>
                                        </p:tgtEl>
                                        <p:attrNameLst>
                                          <p:attrName>style.visibility</p:attrName>
                                        </p:attrNameLst>
                                      </p:cBhvr>
                                      <p:to>
                                        <p:strVal val="visible"/>
                                      </p:to>
                                    </p:set>
                                    <p:animEffect transition="in" filter="fade">
                                      <p:cBhvr>
                                        <p:cTn id="15" dur="5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24"/>
        <p:cNvGrpSpPr/>
        <p:nvPr/>
      </p:nvGrpSpPr>
      <p:grpSpPr>
        <a:xfrm>
          <a:off x="0" y="0"/>
          <a:ext cx="0" cy="0"/>
          <a:chOff x="0" y="0"/>
          <a:chExt cx="0" cy="0"/>
        </a:xfrm>
      </p:grpSpPr>
      <p:sp>
        <p:nvSpPr>
          <p:cNvPr id="325" name="Google Shape;325;p18"/>
          <p:cNvSpPr/>
          <p:nvPr/>
        </p:nvSpPr>
        <p:spPr>
          <a:xfrm>
            <a:off x="795821" y="1133076"/>
            <a:ext cx="10866789" cy="473639"/>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200"/>
              <a:buFont typeface="Times New Roman"/>
              <a:buNone/>
            </a:pPr>
            <a:r>
              <a:rPr lang="en-US" sz="3200" b="1" i="0" u="none" strike="noStrike" cap="none">
                <a:solidFill>
                  <a:srgbClr val="FF0000"/>
                </a:solidFill>
                <a:latin typeface="Times New Roman"/>
                <a:ea typeface="Times New Roman"/>
                <a:cs typeface="Times New Roman"/>
                <a:sym typeface="Times New Roman"/>
              </a:rPr>
              <a:t>Bài tập 1: Chọn đáp án đúng cho các câu sau đây</a:t>
            </a:r>
            <a:endParaRPr sz="3200" b="1" i="0" u="none" strike="noStrike" cap="none">
              <a:solidFill>
                <a:srgbClr val="FF0000"/>
              </a:solidFill>
              <a:latin typeface="Times New Roman"/>
              <a:ea typeface="Times New Roman"/>
              <a:cs typeface="Times New Roman"/>
              <a:sym typeface="Times New Roman"/>
            </a:endParaRPr>
          </a:p>
        </p:txBody>
      </p:sp>
      <p:sp>
        <p:nvSpPr>
          <p:cNvPr id="326" name="Google Shape;326;p18"/>
          <p:cNvSpPr/>
          <p:nvPr/>
        </p:nvSpPr>
        <p:spPr>
          <a:xfrm>
            <a:off x="6138988" y="4359609"/>
            <a:ext cx="5523622" cy="871837"/>
          </a:xfrm>
          <a:prstGeom prst="rect">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D. </a:t>
            </a:r>
            <a:r>
              <a:rPr lang="en-US" sz="2800" b="1">
                <a:solidFill>
                  <a:srgbClr val="000000"/>
                </a:solidFill>
                <a:latin typeface="Times New Roman"/>
                <a:ea typeface="Times New Roman"/>
                <a:cs typeface="Times New Roman"/>
                <a:sym typeface="Times New Roman"/>
              </a:rPr>
              <a:t>Trạng ngữ chỉ mục đích</a:t>
            </a:r>
            <a:endParaRPr sz="2800" b="1" i="0" u="none" strike="noStrike" cap="none">
              <a:solidFill>
                <a:srgbClr val="000000"/>
              </a:solidFill>
              <a:latin typeface="Times New Roman"/>
              <a:ea typeface="Times New Roman"/>
              <a:cs typeface="Times New Roman"/>
              <a:sym typeface="Times New Roman"/>
            </a:endParaRPr>
          </a:p>
        </p:txBody>
      </p:sp>
      <p:sp>
        <p:nvSpPr>
          <p:cNvPr id="327" name="Google Shape;327;p18"/>
          <p:cNvSpPr/>
          <p:nvPr/>
        </p:nvSpPr>
        <p:spPr>
          <a:xfrm>
            <a:off x="794909" y="1767844"/>
            <a:ext cx="10867701" cy="1315569"/>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0000CC"/>
                </a:solidFill>
                <a:latin typeface="Times New Roman"/>
                <a:ea typeface="Times New Roman"/>
                <a:cs typeface="Times New Roman"/>
                <a:sym typeface="Times New Roman"/>
              </a:rPr>
              <a:t> </a:t>
            </a:r>
            <a:r>
              <a:rPr lang="en-US" sz="2800" b="1">
                <a:solidFill>
                  <a:srgbClr val="0000CC"/>
                </a:solidFill>
                <a:latin typeface="Times New Roman"/>
                <a:ea typeface="Times New Roman"/>
                <a:cs typeface="Times New Roman"/>
                <a:sym typeface="Times New Roman"/>
              </a:rPr>
              <a:t>Câu 2: Tìm và nêu ý nghĩa của trạng ngữ trong câu: “</a:t>
            </a:r>
            <a:r>
              <a:rPr lang="en-US" sz="2800" b="1" i="1">
                <a:solidFill>
                  <a:srgbClr val="0000CC"/>
                </a:solidFill>
                <a:latin typeface="Times New Roman"/>
                <a:ea typeface="Times New Roman"/>
                <a:cs typeface="Times New Roman"/>
                <a:sym typeface="Times New Roman"/>
              </a:rPr>
              <a:t>Gà mẹ </a:t>
            </a:r>
            <a:endParaRPr/>
          </a:p>
          <a:p>
            <a:pPr marL="0" marR="0" lvl="0" indent="0" algn="ctr" rtl="0">
              <a:spcBef>
                <a:spcPts val="0"/>
              </a:spcBef>
              <a:spcAft>
                <a:spcPts val="0"/>
              </a:spcAft>
              <a:buNone/>
            </a:pPr>
            <a:r>
              <a:rPr lang="en-US" sz="2800" b="1" i="1">
                <a:solidFill>
                  <a:srgbClr val="0000CC"/>
                </a:solidFill>
                <a:latin typeface="Times New Roman"/>
                <a:ea typeface="Times New Roman"/>
                <a:cs typeface="Times New Roman"/>
                <a:sym typeface="Times New Roman"/>
              </a:rPr>
              <a:t>từ trong chuồng kêu thất thanh, xoà cánh nhảy tót ra ngoài.” </a:t>
            </a:r>
            <a:endParaRPr/>
          </a:p>
          <a:p>
            <a:pPr marL="0" marR="0" lvl="0" indent="0" algn="ctr" rtl="0">
              <a:spcBef>
                <a:spcPts val="0"/>
              </a:spcBef>
              <a:spcAft>
                <a:spcPts val="0"/>
              </a:spcAft>
              <a:buNone/>
            </a:pPr>
            <a:r>
              <a:rPr lang="en-US" sz="2800" b="1">
                <a:solidFill>
                  <a:srgbClr val="0000CC"/>
                </a:solidFill>
                <a:latin typeface="Times New Roman"/>
                <a:ea typeface="Times New Roman"/>
                <a:cs typeface="Times New Roman"/>
                <a:sym typeface="Times New Roman"/>
              </a:rPr>
              <a:t>(Nguyễn Đình Thi)?</a:t>
            </a:r>
            <a:endParaRPr/>
          </a:p>
        </p:txBody>
      </p:sp>
      <p:sp>
        <p:nvSpPr>
          <p:cNvPr id="328" name="Google Shape;328;p18"/>
          <p:cNvSpPr/>
          <p:nvPr/>
        </p:nvSpPr>
        <p:spPr>
          <a:xfrm>
            <a:off x="6149034" y="3286720"/>
            <a:ext cx="5513576" cy="871837"/>
          </a:xfrm>
          <a:prstGeom prst="rect">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1">
                <a:solidFill>
                  <a:srgbClr val="000000"/>
                </a:solidFill>
                <a:latin typeface="Times New Roman"/>
                <a:ea typeface="Times New Roman"/>
                <a:cs typeface="Times New Roman"/>
                <a:sym typeface="Times New Roman"/>
              </a:rPr>
              <a:t>B</a:t>
            </a:r>
            <a:r>
              <a:rPr lang="en-US" sz="2800" b="1" i="0" u="none" strike="noStrike" cap="none">
                <a:solidFill>
                  <a:srgbClr val="000000"/>
                </a:solidFill>
                <a:latin typeface="Times New Roman"/>
                <a:ea typeface="Times New Roman"/>
                <a:cs typeface="Times New Roman"/>
                <a:sym typeface="Times New Roman"/>
              </a:rPr>
              <a:t>. </a:t>
            </a:r>
            <a:r>
              <a:rPr lang="en-US" sz="2800" b="1">
                <a:solidFill>
                  <a:srgbClr val="000000"/>
                </a:solidFill>
                <a:latin typeface="Times New Roman"/>
                <a:ea typeface="Times New Roman"/>
                <a:cs typeface="Times New Roman"/>
                <a:sym typeface="Times New Roman"/>
              </a:rPr>
              <a:t>Trạng ngữ chỉ nguyên nhân</a:t>
            </a:r>
            <a:endParaRPr sz="2800" b="1" i="0" u="none" strike="noStrike" cap="none">
              <a:solidFill>
                <a:srgbClr val="000000"/>
              </a:solidFill>
              <a:latin typeface="Times New Roman"/>
              <a:ea typeface="Times New Roman"/>
              <a:cs typeface="Times New Roman"/>
              <a:sym typeface="Times New Roman"/>
            </a:endParaRPr>
          </a:p>
        </p:txBody>
      </p:sp>
      <p:sp>
        <p:nvSpPr>
          <p:cNvPr id="329" name="Google Shape;329;p18"/>
          <p:cNvSpPr/>
          <p:nvPr/>
        </p:nvSpPr>
        <p:spPr>
          <a:xfrm>
            <a:off x="794910" y="4359609"/>
            <a:ext cx="4996290" cy="871837"/>
          </a:xfrm>
          <a:prstGeom prst="rect">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1">
                <a:solidFill>
                  <a:srgbClr val="000000"/>
                </a:solidFill>
                <a:latin typeface="Times New Roman"/>
                <a:ea typeface="Times New Roman"/>
                <a:cs typeface="Times New Roman"/>
                <a:sym typeface="Times New Roman"/>
              </a:rPr>
              <a:t>C</a:t>
            </a:r>
            <a:r>
              <a:rPr lang="en-US" sz="2800" b="1" i="0" u="none" strike="noStrike" cap="none">
                <a:solidFill>
                  <a:srgbClr val="000000"/>
                </a:solidFill>
                <a:latin typeface="Times New Roman"/>
                <a:ea typeface="Times New Roman"/>
                <a:cs typeface="Times New Roman"/>
                <a:sym typeface="Times New Roman"/>
              </a:rPr>
              <a:t>. </a:t>
            </a:r>
            <a:r>
              <a:rPr lang="en-US" sz="2800" b="1">
                <a:solidFill>
                  <a:srgbClr val="000000"/>
                </a:solidFill>
                <a:latin typeface="Times New Roman"/>
                <a:ea typeface="Times New Roman"/>
                <a:cs typeface="Times New Roman"/>
                <a:sym typeface="Times New Roman"/>
              </a:rPr>
              <a:t>Trạng ngữ chỉ nơi chốn</a:t>
            </a:r>
            <a:endParaRPr sz="2800" b="1" i="0" u="none" strike="noStrike" cap="none">
              <a:solidFill>
                <a:srgbClr val="000000"/>
              </a:solidFill>
              <a:latin typeface="Times New Roman"/>
              <a:ea typeface="Times New Roman"/>
              <a:cs typeface="Times New Roman"/>
              <a:sym typeface="Times New Roman"/>
            </a:endParaRPr>
          </a:p>
        </p:txBody>
      </p:sp>
      <p:sp>
        <p:nvSpPr>
          <p:cNvPr id="330" name="Google Shape;330;p18"/>
          <p:cNvSpPr/>
          <p:nvPr/>
        </p:nvSpPr>
        <p:spPr>
          <a:xfrm>
            <a:off x="794909" y="3275661"/>
            <a:ext cx="4996291" cy="871837"/>
          </a:xfrm>
          <a:prstGeom prst="rect">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1">
                <a:solidFill>
                  <a:srgbClr val="000000"/>
                </a:solidFill>
                <a:latin typeface="Times New Roman"/>
                <a:ea typeface="Times New Roman"/>
                <a:cs typeface="Times New Roman"/>
                <a:sym typeface="Times New Roman"/>
              </a:rPr>
              <a:t>A</a:t>
            </a:r>
            <a:r>
              <a:rPr lang="en-US" sz="2800" b="1" i="0" u="none" strike="noStrike" cap="none">
                <a:solidFill>
                  <a:srgbClr val="000000"/>
                </a:solidFill>
                <a:latin typeface="Times New Roman"/>
                <a:ea typeface="Times New Roman"/>
                <a:cs typeface="Times New Roman"/>
                <a:sym typeface="Times New Roman"/>
              </a:rPr>
              <a:t>. Trạng ngữ chỉ thời gian</a:t>
            </a:r>
            <a:endParaRPr sz="2800" b="1" i="0" u="none" strike="noStrike" cap="none">
              <a:solidFill>
                <a:srgbClr val="000000"/>
              </a:solidFill>
              <a:latin typeface="Times New Roman"/>
              <a:ea typeface="Times New Roman"/>
              <a:cs typeface="Times New Roman"/>
              <a:sym typeface="Times New Roman"/>
            </a:endParaRPr>
          </a:p>
        </p:txBody>
      </p:sp>
      <p:pic>
        <p:nvPicPr>
          <p:cNvPr id="331" name="Google Shape;331;p18"/>
          <p:cNvPicPr preferRelativeResize="0"/>
          <p:nvPr/>
        </p:nvPicPr>
        <p:blipFill rotWithShape="1">
          <a:blip r:embed="rId3">
            <a:alphaModFix/>
          </a:blip>
          <a:srcRect r="-5484"/>
          <a:stretch/>
        </p:blipFill>
        <p:spPr>
          <a:xfrm>
            <a:off x="4887135" y="4572890"/>
            <a:ext cx="858192" cy="686504"/>
          </a:xfrm>
          <a:prstGeom prst="rect">
            <a:avLst/>
          </a:prstGeom>
          <a:noFill/>
          <a:ln>
            <a:noFill/>
          </a:ln>
        </p:spPr>
      </p:pic>
      <p:cxnSp>
        <p:nvCxnSpPr>
          <p:cNvPr id="332" name="Google Shape;332;p18"/>
          <p:cNvCxnSpPr/>
          <p:nvPr/>
        </p:nvCxnSpPr>
        <p:spPr>
          <a:xfrm>
            <a:off x="1759540" y="2638600"/>
            <a:ext cx="2136897" cy="0"/>
          </a:xfrm>
          <a:prstGeom prst="straightConnector1">
            <a:avLst/>
          </a:prstGeom>
          <a:noFill/>
          <a:ln w="28575" cap="flat" cmpd="sng">
            <a:solidFill>
              <a:srgbClr val="FF0000"/>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Effect transition="in" filter="fade">
                                      <p:cBhvr>
                                        <p:cTn id="7" dur="500"/>
                                        <p:tgtEl>
                                          <p:spTgt spid="3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1"/>
                                        </p:tgtEl>
                                        <p:attrNameLst>
                                          <p:attrName>style.visibility</p:attrName>
                                        </p:attrNameLst>
                                      </p:cBhvr>
                                      <p:to>
                                        <p:strVal val="visible"/>
                                      </p:to>
                                    </p:set>
                                    <p:animEffect transition="in" filter="fade">
                                      <p:cBhvr>
                                        <p:cTn id="12" dur="5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36"/>
        <p:cNvGrpSpPr/>
        <p:nvPr/>
      </p:nvGrpSpPr>
      <p:grpSpPr>
        <a:xfrm>
          <a:off x="0" y="0"/>
          <a:ext cx="0" cy="0"/>
          <a:chOff x="0" y="0"/>
          <a:chExt cx="0" cy="0"/>
        </a:xfrm>
      </p:grpSpPr>
      <p:sp>
        <p:nvSpPr>
          <p:cNvPr id="337" name="Google Shape;337;p19"/>
          <p:cNvSpPr/>
          <p:nvPr/>
        </p:nvSpPr>
        <p:spPr>
          <a:xfrm>
            <a:off x="827905" y="1309539"/>
            <a:ext cx="10866789" cy="473639"/>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200"/>
              <a:buFont typeface="Times New Roman"/>
              <a:buNone/>
            </a:pPr>
            <a:r>
              <a:rPr lang="en-US" sz="3200" b="1" i="0" u="none" strike="noStrike" cap="none">
                <a:solidFill>
                  <a:srgbClr val="FF0000"/>
                </a:solidFill>
                <a:latin typeface="Times New Roman"/>
                <a:ea typeface="Times New Roman"/>
                <a:cs typeface="Times New Roman"/>
                <a:sym typeface="Times New Roman"/>
              </a:rPr>
              <a:t>Bài tập 1: Chọn đáp án đúng cho các câu sau đây</a:t>
            </a:r>
            <a:endParaRPr sz="3200" b="1" i="0" u="none" strike="noStrike" cap="none">
              <a:solidFill>
                <a:srgbClr val="FF0000"/>
              </a:solidFill>
              <a:latin typeface="Times New Roman"/>
              <a:ea typeface="Times New Roman"/>
              <a:cs typeface="Times New Roman"/>
              <a:sym typeface="Times New Roman"/>
            </a:endParaRPr>
          </a:p>
        </p:txBody>
      </p:sp>
      <p:sp>
        <p:nvSpPr>
          <p:cNvPr id="338" name="Google Shape;338;p19"/>
          <p:cNvSpPr/>
          <p:nvPr/>
        </p:nvSpPr>
        <p:spPr>
          <a:xfrm>
            <a:off x="6171072" y="4231268"/>
            <a:ext cx="5523622" cy="871837"/>
          </a:xfrm>
          <a:prstGeom prst="rect">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D. </a:t>
            </a:r>
            <a:r>
              <a:rPr lang="en-US" sz="2800" b="1">
                <a:solidFill>
                  <a:srgbClr val="000000"/>
                </a:solidFill>
                <a:latin typeface="Times New Roman"/>
                <a:ea typeface="Times New Roman"/>
                <a:cs typeface="Times New Roman"/>
                <a:sym typeface="Times New Roman"/>
              </a:rPr>
              <a:t>Đầu câu hoặc cuối câu</a:t>
            </a:r>
            <a:endParaRPr sz="2800" b="1" i="0" u="none" strike="noStrike" cap="none">
              <a:solidFill>
                <a:srgbClr val="000000"/>
              </a:solidFill>
              <a:latin typeface="Times New Roman"/>
              <a:ea typeface="Times New Roman"/>
              <a:cs typeface="Times New Roman"/>
              <a:sym typeface="Times New Roman"/>
            </a:endParaRPr>
          </a:p>
        </p:txBody>
      </p:sp>
      <p:sp>
        <p:nvSpPr>
          <p:cNvPr id="339" name="Google Shape;339;p19"/>
          <p:cNvSpPr/>
          <p:nvPr/>
        </p:nvSpPr>
        <p:spPr>
          <a:xfrm>
            <a:off x="826993" y="1909600"/>
            <a:ext cx="10867701" cy="1045472"/>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00CC"/>
                </a:solidFill>
                <a:latin typeface="Times New Roman"/>
                <a:ea typeface="Times New Roman"/>
                <a:cs typeface="Times New Roman"/>
                <a:sym typeface="Times New Roman"/>
              </a:rPr>
              <a:t>Câu 3: Trạng ngữ có thể xuất hiện ở những nào vị trí trong câu? </a:t>
            </a:r>
            <a:endParaRPr/>
          </a:p>
        </p:txBody>
      </p:sp>
      <p:sp>
        <p:nvSpPr>
          <p:cNvPr id="340" name="Google Shape;340;p19"/>
          <p:cNvSpPr/>
          <p:nvPr/>
        </p:nvSpPr>
        <p:spPr>
          <a:xfrm>
            <a:off x="6181118" y="3158379"/>
            <a:ext cx="5513576" cy="871837"/>
          </a:xfrm>
          <a:prstGeom prst="rect">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1">
                <a:solidFill>
                  <a:srgbClr val="000000"/>
                </a:solidFill>
                <a:latin typeface="Times New Roman"/>
                <a:ea typeface="Times New Roman"/>
                <a:cs typeface="Times New Roman"/>
                <a:sym typeface="Times New Roman"/>
              </a:rPr>
              <a:t>B</a:t>
            </a:r>
            <a:r>
              <a:rPr lang="en-US" sz="2800" b="1" i="0" u="none" strike="noStrike" cap="none">
                <a:solidFill>
                  <a:srgbClr val="000000"/>
                </a:solidFill>
                <a:latin typeface="Times New Roman"/>
                <a:ea typeface="Times New Roman"/>
                <a:cs typeface="Times New Roman"/>
                <a:sym typeface="Times New Roman"/>
              </a:rPr>
              <a:t>. </a:t>
            </a:r>
            <a:r>
              <a:rPr lang="en-US" sz="2800" b="1">
                <a:solidFill>
                  <a:srgbClr val="000000"/>
                </a:solidFill>
                <a:latin typeface="Times New Roman"/>
                <a:ea typeface="Times New Roman"/>
                <a:cs typeface="Times New Roman"/>
                <a:sym typeface="Times New Roman"/>
              </a:rPr>
              <a:t>Đầu câu, giữa câu hoặc cuối câu</a:t>
            </a:r>
            <a:endParaRPr sz="2800" b="1" i="0" u="none" strike="noStrike" cap="none">
              <a:solidFill>
                <a:srgbClr val="000000"/>
              </a:solidFill>
              <a:latin typeface="Times New Roman"/>
              <a:ea typeface="Times New Roman"/>
              <a:cs typeface="Times New Roman"/>
              <a:sym typeface="Times New Roman"/>
            </a:endParaRPr>
          </a:p>
        </p:txBody>
      </p:sp>
      <p:sp>
        <p:nvSpPr>
          <p:cNvPr id="341" name="Google Shape;341;p19"/>
          <p:cNvSpPr/>
          <p:nvPr/>
        </p:nvSpPr>
        <p:spPr>
          <a:xfrm>
            <a:off x="826994" y="4231268"/>
            <a:ext cx="4996290" cy="871837"/>
          </a:xfrm>
          <a:prstGeom prst="rect">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1">
                <a:solidFill>
                  <a:srgbClr val="000000"/>
                </a:solidFill>
                <a:latin typeface="Times New Roman"/>
                <a:ea typeface="Times New Roman"/>
                <a:cs typeface="Times New Roman"/>
                <a:sym typeface="Times New Roman"/>
              </a:rPr>
              <a:t>C</a:t>
            </a:r>
            <a:r>
              <a:rPr lang="en-US" sz="2800" b="1" i="0" u="none" strike="noStrike" cap="none">
                <a:solidFill>
                  <a:srgbClr val="000000"/>
                </a:solidFill>
                <a:latin typeface="Times New Roman"/>
                <a:ea typeface="Times New Roman"/>
                <a:cs typeface="Times New Roman"/>
                <a:sym typeface="Times New Roman"/>
              </a:rPr>
              <a:t>. </a:t>
            </a:r>
            <a:r>
              <a:rPr lang="en-US" sz="2800" b="1">
                <a:solidFill>
                  <a:srgbClr val="000000"/>
                </a:solidFill>
                <a:latin typeface="Times New Roman"/>
                <a:ea typeface="Times New Roman"/>
                <a:cs typeface="Times New Roman"/>
                <a:sym typeface="Times New Roman"/>
              </a:rPr>
              <a:t>Cuối câu</a:t>
            </a:r>
            <a:endParaRPr sz="2800" b="1" i="0" u="none" strike="noStrike" cap="none">
              <a:solidFill>
                <a:srgbClr val="000000"/>
              </a:solidFill>
              <a:latin typeface="Times New Roman"/>
              <a:ea typeface="Times New Roman"/>
              <a:cs typeface="Times New Roman"/>
              <a:sym typeface="Times New Roman"/>
            </a:endParaRPr>
          </a:p>
        </p:txBody>
      </p:sp>
      <p:sp>
        <p:nvSpPr>
          <p:cNvPr id="342" name="Google Shape;342;p19"/>
          <p:cNvSpPr/>
          <p:nvPr/>
        </p:nvSpPr>
        <p:spPr>
          <a:xfrm>
            <a:off x="826993" y="3147320"/>
            <a:ext cx="4996291" cy="871837"/>
          </a:xfrm>
          <a:prstGeom prst="rect">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1">
                <a:solidFill>
                  <a:srgbClr val="000000"/>
                </a:solidFill>
                <a:latin typeface="Times New Roman"/>
                <a:ea typeface="Times New Roman"/>
                <a:cs typeface="Times New Roman"/>
                <a:sym typeface="Times New Roman"/>
              </a:rPr>
              <a:t>A</a:t>
            </a:r>
            <a:r>
              <a:rPr lang="en-US" sz="2800" b="1" i="0" u="none" strike="noStrike" cap="none">
                <a:solidFill>
                  <a:srgbClr val="000000"/>
                </a:solidFill>
                <a:latin typeface="Times New Roman"/>
                <a:ea typeface="Times New Roman"/>
                <a:cs typeface="Times New Roman"/>
                <a:sym typeface="Times New Roman"/>
              </a:rPr>
              <a:t>. </a:t>
            </a:r>
            <a:r>
              <a:rPr lang="en-US" sz="2800" b="1">
                <a:solidFill>
                  <a:srgbClr val="000000"/>
                </a:solidFill>
                <a:latin typeface="Times New Roman"/>
                <a:ea typeface="Times New Roman"/>
                <a:cs typeface="Times New Roman"/>
                <a:sym typeface="Times New Roman"/>
              </a:rPr>
              <a:t>Đầu câu</a:t>
            </a:r>
            <a:endParaRPr sz="2800" b="1" i="0" u="none" strike="noStrike" cap="none">
              <a:solidFill>
                <a:srgbClr val="000000"/>
              </a:solidFill>
              <a:latin typeface="Times New Roman"/>
              <a:ea typeface="Times New Roman"/>
              <a:cs typeface="Times New Roman"/>
              <a:sym typeface="Times New Roman"/>
            </a:endParaRPr>
          </a:p>
        </p:txBody>
      </p:sp>
      <p:pic>
        <p:nvPicPr>
          <p:cNvPr id="343" name="Google Shape;343;p19"/>
          <p:cNvPicPr preferRelativeResize="0"/>
          <p:nvPr/>
        </p:nvPicPr>
        <p:blipFill rotWithShape="1">
          <a:blip r:embed="rId3">
            <a:alphaModFix/>
          </a:blip>
          <a:srcRect r="-5484"/>
          <a:stretch/>
        </p:blipFill>
        <p:spPr>
          <a:xfrm>
            <a:off x="11053830" y="3583238"/>
            <a:ext cx="858192" cy="68650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822"/>
                                        <p:tgtEl>
                                          <p:spTgt spid="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47"/>
        <p:cNvGrpSpPr/>
        <p:nvPr/>
      </p:nvGrpSpPr>
      <p:grpSpPr>
        <a:xfrm>
          <a:off x="0" y="0"/>
          <a:ext cx="0" cy="0"/>
          <a:chOff x="0" y="0"/>
          <a:chExt cx="0" cy="0"/>
        </a:xfrm>
      </p:grpSpPr>
      <p:sp>
        <p:nvSpPr>
          <p:cNvPr id="348" name="Google Shape;348;p20"/>
          <p:cNvSpPr/>
          <p:nvPr/>
        </p:nvSpPr>
        <p:spPr>
          <a:xfrm>
            <a:off x="859989" y="309787"/>
            <a:ext cx="10526728" cy="555716"/>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200"/>
              <a:buFont typeface="Times New Roman"/>
              <a:buNone/>
            </a:pPr>
            <a:r>
              <a:rPr lang="en-US" sz="3200" b="1" i="0" u="none" strike="noStrike" cap="none">
                <a:solidFill>
                  <a:srgbClr val="FF0000"/>
                </a:solidFill>
                <a:latin typeface="Times New Roman"/>
                <a:ea typeface="Times New Roman"/>
                <a:cs typeface="Times New Roman"/>
                <a:sym typeface="Times New Roman"/>
              </a:rPr>
              <a:t>Bài tập 1: Chọn đáp án đúng cho các câu sau đây</a:t>
            </a:r>
            <a:endParaRPr sz="3200" b="1" i="0" u="none" strike="noStrike" cap="none">
              <a:solidFill>
                <a:srgbClr val="FF0000"/>
              </a:solidFill>
              <a:latin typeface="Times New Roman"/>
              <a:ea typeface="Times New Roman"/>
              <a:cs typeface="Times New Roman"/>
              <a:sym typeface="Times New Roman"/>
            </a:endParaRPr>
          </a:p>
        </p:txBody>
      </p:sp>
      <p:sp>
        <p:nvSpPr>
          <p:cNvPr id="349" name="Google Shape;349;p20"/>
          <p:cNvSpPr/>
          <p:nvPr/>
        </p:nvSpPr>
        <p:spPr>
          <a:xfrm>
            <a:off x="6479919" y="4738855"/>
            <a:ext cx="4906798" cy="1225095"/>
          </a:xfrm>
          <a:prstGeom prst="rect">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600"/>
              <a:buFont typeface="Times New Roman"/>
              <a:buNone/>
            </a:pPr>
            <a:r>
              <a:rPr lang="en-US" sz="2600" b="1" i="0" u="none" strike="noStrike" cap="none">
                <a:solidFill>
                  <a:srgbClr val="000000"/>
                </a:solidFill>
                <a:latin typeface="Times New Roman"/>
                <a:ea typeface="Times New Roman"/>
                <a:cs typeface="Times New Roman"/>
                <a:sym typeface="Times New Roman"/>
              </a:rPr>
              <a:t>D.  </a:t>
            </a:r>
            <a:r>
              <a:rPr lang="en-US" sz="2600" b="1">
                <a:solidFill>
                  <a:srgbClr val="000000"/>
                </a:solidFill>
                <a:latin typeface="Times New Roman"/>
                <a:ea typeface="Times New Roman"/>
                <a:cs typeface="Times New Roman"/>
                <a:sym typeface="Times New Roman"/>
              </a:rPr>
              <a:t>Mùa xuân, cây gạo gọi đến bao nhiêu là chim.</a:t>
            </a:r>
            <a:endParaRPr sz="2600" b="1" i="0" u="none" strike="noStrike" cap="none">
              <a:solidFill>
                <a:srgbClr val="000000"/>
              </a:solidFill>
              <a:latin typeface="Times New Roman"/>
              <a:ea typeface="Times New Roman"/>
              <a:cs typeface="Times New Roman"/>
              <a:sym typeface="Times New Roman"/>
            </a:endParaRPr>
          </a:p>
        </p:txBody>
      </p:sp>
      <p:sp>
        <p:nvSpPr>
          <p:cNvPr id="350" name="Google Shape;350;p20"/>
          <p:cNvSpPr/>
          <p:nvPr/>
        </p:nvSpPr>
        <p:spPr>
          <a:xfrm>
            <a:off x="1007578" y="4738855"/>
            <a:ext cx="4997902" cy="1225095"/>
          </a:xfrm>
          <a:prstGeom prst="rect">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600"/>
              <a:buFont typeface="Times New Roman"/>
              <a:buNone/>
            </a:pPr>
            <a:r>
              <a:rPr lang="en-US" sz="2600" b="1" i="0" u="none" strike="noStrike" cap="none">
                <a:solidFill>
                  <a:srgbClr val="000000"/>
                </a:solidFill>
                <a:latin typeface="Times New Roman"/>
                <a:ea typeface="Times New Roman"/>
                <a:cs typeface="Times New Roman"/>
                <a:sym typeface="Times New Roman"/>
              </a:rPr>
              <a:t>C</a:t>
            </a:r>
            <a:r>
              <a:rPr lang="en-US" sz="2600" b="1">
                <a:solidFill>
                  <a:srgbClr val="000000"/>
                </a:solidFill>
                <a:latin typeface="Times New Roman"/>
                <a:ea typeface="Times New Roman"/>
                <a:cs typeface="Times New Roman"/>
                <a:sym typeface="Times New Roman"/>
              </a:rPr>
              <a:t>. Tự nhiên như thế: ai cũng chuộng mùa xuân.</a:t>
            </a:r>
            <a:endParaRPr sz="2600" b="1" i="0" u="none" strike="noStrike" cap="none">
              <a:solidFill>
                <a:srgbClr val="000000"/>
              </a:solidFill>
              <a:latin typeface="Times New Roman"/>
              <a:ea typeface="Times New Roman"/>
              <a:cs typeface="Times New Roman"/>
              <a:sym typeface="Times New Roman"/>
            </a:endParaRPr>
          </a:p>
        </p:txBody>
      </p:sp>
      <p:sp>
        <p:nvSpPr>
          <p:cNvPr id="351" name="Google Shape;351;p20"/>
          <p:cNvSpPr/>
          <p:nvPr/>
        </p:nvSpPr>
        <p:spPr>
          <a:xfrm>
            <a:off x="1007578" y="2183284"/>
            <a:ext cx="4997902" cy="2140632"/>
          </a:xfrm>
          <a:prstGeom prst="rect">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600"/>
              <a:buFont typeface="Times New Roman"/>
              <a:buNone/>
            </a:pPr>
            <a:r>
              <a:rPr lang="en-US" sz="2600" b="1">
                <a:solidFill>
                  <a:srgbClr val="000000"/>
                </a:solidFill>
                <a:latin typeface="Times New Roman"/>
                <a:ea typeface="Times New Roman"/>
                <a:cs typeface="Times New Roman"/>
                <a:sym typeface="Times New Roman"/>
              </a:rPr>
              <a:t>A</a:t>
            </a:r>
            <a:r>
              <a:rPr lang="en-US" sz="2600" b="1" i="0" u="none" strike="noStrike" cap="none">
                <a:solidFill>
                  <a:srgbClr val="000000"/>
                </a:solidFill>
                <a:latin typeface="Times New Roman"/>
                <a:ea typeface="Times New Roman"/>
                <a:cs typeface="Times New Roman"/>
                <a:sym typeface="Times New Roman"/>
              </a:rPr>
              <a:t>.</a:t>
            </a:r>
            <a:r>
              <a:rPr lang="en-US" sz="2600" b="1">
                <a:solidFill>
                  <a:srgbClr val="000000"/>
                </a:solidFill>
                <a:latin typeface="Times New Roman"/>
                <a:ea typeface="Times New Roman"/>
                <a:cs typeface="Times New Roman"/>
                <a:sym typeface="Times New Roman"/>
              </a:rPr>
              <a:t>  Mùa xuân của tôi – mùa xuân  Bắc Việt, mùa xuân của Hà Nội – là mùa xuân có mưa riêu riêu, gió lành lạnh, có tiếng nhạn kêu trong đêm xanh.</a:t>
            </a:r>
            <a:endParaRPr sz="2600" b="1" i="0" u="none" strike="noStrike" cap="none">
              <a:solidFill>
                <a:srgbClr val="000000"/>
              </a:solidFill>
              <a:latin typeface="Times New Roman"/>
              <a:ea typeface="Times New Roman"/>
              <a:cs typeface="Times New Roman"/>
              <a:sym typeface="Times New Roman"/>
            </a:endParaRPr>
          </a:p>
        </p:txBody>
      </p:sp>
      <p:sp>
        <p:nvSpPr>
          <p:cNvPr id="352" name="Google Shape;352;p20"/>
          <p:cNvSpPr/>
          <p:nvPr/>
        </p:nvSpPr>
        <p:spPr>
          <a:xfrm>
            <a:off x="6457642" y="2170090"/>
            <a:ext cx="4906798" cy="2140632"/>
          </a:xfrm>
          <a:prstGeom prst="rect">
            <a:avLst/>
          </a:prstGeom>
          <a:solidFill>
            <a:schemeClr val="lt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800" b="0" i="0" u="none" strike="noStrike" cap="none">
              <a:solidFill>
                <a:srgbClr val="000000"/>
              </a:solidFill>
              <a:latin typeface="Times New Roman"/>
              <a:ea typeface="Times New Roman"/>
              <a:cs typeface="Times New Roman"/>
              <a:sym typeface="Times New Roman"/>
            </a:endParaRPr>
          </a:p>
        </p:txBody>
      </p:sp>
      <p:pic>
        <p:nvPicPr>
          <p:cNvPr id="353" name="Google Shape;353;p20"/>
          <p:cNvPicPr preferRelativeResize="0"/>
          <p:nvPr/>
        </p:nvPicPr>
        <p:blipFill rotWithShape="1">
          <a:blip r:embed="rId3">
            <a:alphaModFix/>
          </a:blip>
          <a:srcRect r="-5484"/>
          <a:stretch/>
        </p:blipFill>
        <p:spPr>
          <a:xfrm>
            <a:off x="10305058" y="5346234"/>
            <a:ext cx="772199" cy="617715"/>
          </a:xfrm>
          <a:prstGeom prst="rect">
            <a:avLst/>
          </a:prstGeom>
          <a:noFill/>
          <a:ln>
            <a:noFill/>
          </a:ln>
        </p:spPr>
      </p:pic>
      <p:sp>
        <p:nvSpPr>
          <p:cNvPr id="354" name="Google Shape;354;p20"/>
          <p:cNvSpPr/>
          <p:nvPr/>
        </p:nvSpPr>
        <p:spPr>
          <a:xfrm>
            <a:off x="859989" y="1035424"/>
            <a:ext cx="10526729" cy="865516"/>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00CC"/>
                </a:solidFill>
                <a:latin typeface="Times New Roman"/>
                <a:ea typeface="Times New Roman"/>
                <a:cs typeface="Times New Roman"/>
                <a:sym typeface="Times New Roman"/>
              </a:rPr>
              <a:t>Câu 4: Cụm từ </a:t>
            </a:r>
            <a:r>
              <a:rPr lang="en-US" sz="2800" b="1" i="1">
                <a:solidFill>
                  <a:srgbClr val="0000CC"/>
                </a:solidFill>
                <a:latin typeface="Times New Roman"/>
                <a:ea typeface="Times New Roman"/>
                <a:cs typeface="Times New Roman"/>
                <a:sym typeface="Times New Roman"/>
              </a:rPr>
              <a:t>“mùa xuân” </a:t>
            </a:r>
            <a:r>
              <a:rPr lang="en-US" sz="2800" b="1">
                <a:solidFill>
                  <a:srgbClr val="0000CC"/>
                </a:solidFill>
                <a:latin typeface="Times New Roman"/>
                <a:ea typeface="Times New Roman"/>
                <a:cs typeface="Times New Roman"/>
                <a:sym typeface="Times New Roman"/>
              </a:rPr>
              <a:t>trong câu nào sau đây là </a:t>
            </a:r>
            <a:endParaRPr/>
          </a:p>
          <a:p>
            <a:pPr marL="0" marR="0" lvl="0" indent="0" algn="ctr" rtl="0">
              <a:spcBef>
                <a:spcPts val="0"/>
              </a:spcBef>
              <a:spcAft>
                <a:spcPts val="0"/>
              </a:spcAft>
              <a:buNone/>
            </a:pPr>
            <a:r>
              <a:rPr lang="en-US" sz="2800" b="1">
                <a:solidFill>
                  <a:srgbClr val="0000CC"/>
                </a:solidFill>
                <a:latin typeface="Times New Roman"/>
                <a:ea typeface="Times New Roman"/>
                <a:cs typeface="Times New Roman"/>
                <a:sym typeface="Times New Roman"/>
              </a:rPr>
              <a:t>thành phần trạng ngữ?</a:t>
            </a:r>
            <a:endParaRPr/>
          </a:p>
        </p:txBody>
      </p:sp>
      <p:sp>
        <p:nvSpPr>
          <p:cNvPr id="355" name="Google Shape;355;p20"/>
          <p:cNvSpPr txBox="1"/>
          <p:nvPr/>
        </p:nvSpPr>
        <p:spPr>
          <a:xfrm>
            <a:off x="6457642" y="2204631"/>
            <a:ext cx="4781916" cy="181588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chemeClr val="dk1"/>
                </a:solidFill>
                <a:latin typeface="Times New Roman"/>
                <a:ea typeface="Times New Roman"/>
                <a:cs typeface="Times New Roman"/>
                <a:sym typeface="Times New Roman"/>
              </a:rPr>
              <a:t>B.  Mùa xuân! Mỗi khi họa mi tung ra những tiếng hót vang lừng, mọi vật như có sự thay đổi kì diệu.</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fade">
                                      <p:cBhvr>
                                        <p:cTn id="7" dur="1000"/>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grpSp>
        <p:nvGrpSpPr>
          <p:cNvPr id="129" name="Google Shape;129;p3"/>
          <p:cNvGrpSpPr/>
          <p:nvPr/>
        </p:nvGrpSpPr>
        <p:grpSpPr>
          <a:xfrm>
            <a:off x="2582969" y="1728740"/>
            <a:ext cx="8009671" cy="2728914"/>
            <a:chOff x="4200769" y="1744860"/>
            <a:chExt cx="3072298" cy="832153"/>
          </a:xfrm>
        </p:grpSpPr>
        <p:grpSp>
          <p:nvGrpSpPr>
            <p:cNvPr id="130" name="Google Shape;130;p3"/>
            <p:cNvGrpSpPr/>
            <p:nvPr/>
          </p:nvGrpSpPr>
          <p:grpSpPr>
            <a:xfrm>
              <a:off x="4200769" y="1744860"/>
              <a:ext cx="3072298" cy="832153"/>
              <a:chOff x="3791742" y="5139836"/>
              <a:chExt cx="5832649" cy="1358773"/>
            </a:xfrm>
          </p:grpSpPr>
          <p:sp>
            <p:nvSpPr>
              <p:cNvPr id="131" name="Google Shape;131;p3"/>
              <p:cNvSpPr/>
              <p:nvPr/>
            </p:nvSpPr>
            <p:spPr>
              <a:xfrm>
                <a:off x="4007767" y="5355468"/>
                <a:ext cx="5480437" cy="970905"/>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a:solidFill>
                    <a:schemeClr val="lt1"/>
                  </a:solidFill>
                  <a:latin typeface="Times New Roman"/>
                  <a:ea typeface="Times New Roman"/>
                  <a:cs typeface="Times New Roman"/>
                  <a:sym typeface="Times New Roman"/>
                </a:endParaRPr>
              </a:p>
            </p:txBody>
          </p:sp>
          <p:sp>
            <p:nvSpPr>
              <p:cNvPr id="132" name="Google Shape;132;p3"/>
              <p:cNvSpPr/>
              <p:nvPr/>
            </p:nvSpPr>
            <p:spPr>
              <a:xfrm>
                <a:off x="3791742" y="5139836"/>
                <a:ext cx="5832647" cy="1358770"/>
              </a:xfrm>
              <a:custGeom>
                <a:avLst/>
                <a:gdLst/>
                <a:ahLst/>
                <a:cxnLst/>
                <a:rect l="l" t="t" r="r" b="b"/>
                <a:pathLst>
                  <a:path w="5832648" h="1152128" extrusionOk="0">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chemeClr val="lt1"/>
              </a:solidFill>
              <a:ln>
                <a:noFill/>
              </a:ln>
              <a:effectLst>
                <a:outerShdw blurRad="889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4800">
                  <a:solidFill>
                    <a:schemeClr val="lt1"/>
                  </a:solidFill>
                  <a:latin typeface="Times New Roman"/>
                  <a:ea typeface="Times New Roman"/>
                  <a:cs typeface="Times New Roman"/>
                  <a:sym typeface="Times New Roman"/>
                </a:endParaRPr>
              </a:p>
            </p:txBody>
          </p:sp>
          <p:sp>
            <p:nvSpPr>
              <p:cNvPr id="133" name="Google Shape;133;p3"/>
              <p:cNvSpPr/>
              <p:nvPr/>
            </p:nvSpPr>
            <p:spPr>
              <a:xfrm>
                <a:off x="3791743" y="5148823"/>
                <a:ext cx="5832648" cy="1349786"/>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a:solidFill>
                    <a:schemeClr val="lt1"/>
                  </a:solidFill>
                  <a:latin typeface="Times New Roman"/>
                  <a:ea typeface="Times New Roman"/>
                  <a:cs typeface="Times New Roman"/>
                  <a:sym typeface="Times New Roman"/>
                </a:endParaRPr>
              </a:p>
            </p:txBody>
          </p:sp>
        </p:grpSp>
        <p:sp>
          <p:nvSpPr>
            <p:cNvPr id="134" name="Google Shape;134;p3"/>
            <p:cNvSpPr txBox="1"/>
            <p:nvPr/>
          </p:nvSpPr>
          <p:spPr>
            <a:xfrm>
              <a:off x="4796886" y="1836722"/>
              <a:ext cx="2252801" cy="6475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a:solidFill>
                    <a:schemeClr val="dk1"/>
                  </a:solidFill>
                  <a:latin typeface="Times New Roman"/>
                  <a:ea typeface="Times New Roman"/>
                  <a:cs typeface="Times New Roman"/>
                  <a:sym typeface="Times New Roman"/>
                </a:rPr>
                <a:t>Đặc điểm của trạng ngữ</a:t>
              </a:r>
              <a:endParaRPr sz="6600">
                <a:solidFill>
                  <a:schemeClr val="dk1"/>
                </a:solidFill>
                <a:latin typeface="Times New Roman"/>
                <a:ea typeface="Times New Roman"/>
                <a:cs typeface="Times New Roman"/>
                <a:sym typeface="Times New Roman"/>
              </a:endParaRPr>
            </a:p>
          </p:txBody>
        </p:sp>
      </p:grpSp>
      <p:grpSp>
        <p:nvGrpSpPr>
          <p:cNvPr id="135" name="Google Shape;135;p3"/>
          <p:cNvGrpSpPr/>
          <p:nvPr/>
        </p:nvGrpSpPr>
        <p:grpSpPr>
          <a:xfrm>
            <a:off x="1800239" y="1728740"/>
            <a:ext cx="2352883" cy="2725146"/>
            <a:chOff x="970450" y="1896381"/>
            <a:chExt cx="1727200" cy="518160"/>
          </a:xfrm>
        </p:grpSpPr>
        <p:sp>
          <p:nvSpPr>
            <p:cNvPr id="136" name="Google Shape;136;p3"/>
            <p:cNvSpPr/>
            <p:nvPr/>
          </p:nvSpPr>
          <p:spPr>
            <a:xfrm>
              <a:off x="970450" y="1896381"/>
              <a:ext cx="1727200" cy="518160"/>
            </a:xfrm>
            <a:prstGeom prst="roundRect">
              <a:avLst>
                <a:gd name="adj" fmla="val 12266"/>
              </a:avLst>
            </a:prstGeom>
            <a:solidFill>
              <a:schemeClr val="accent2"/>
            </a:solidFill>
            <a:ln>
              <a:noFill/>
            </a:ln>
            <a:effectLst>
              <a:outerShdw blurRad="762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7200">
                <a:solidFill>
                  <a:schemeClr val="lt1"/>
                </a:solidFill>
                <a:latin typeface="Times New Roman"/>
                <a:ea typeface="Times New Roman"/>
                <a:cs typeface="Times New Roman"/>
                <a:sym typeface="Times New Roman"/>
              </a:endParaRPr>
            </a:p>
          </p:txBody>
        </p:sp>
        <p:sp>
          <p:nvSpPr>
            <p:cNvPr id="137" name="Google Shape;137;p3"/>
            <p:cNvSpPr/>
            <p:nvPr/>
          </p:nvSpPr>
          <p:spPr>
            <a:xfrm>
              <a:off x="1056980" y="1934280"/>
              <a:ext cx="1554140" cy="437685"/>
            </a:xfrm>
            <a:prstGeom prst="roundRect">
              <a:avLst>
                <a:gd name="adj" fmla="val 12182"/>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200" b="1">
                  <a:solidFill>
                    <a:schemeClr val="lt1"/>
                  </a:solidFill>
                  <a:latin typeface="Times New Roman"/>
                  <a:ea typeface="Times New Roman"/>
                  <a:cs typeface="Times New Roman"/>
                  <a:sym typeface="Times New Roman"/>
                </a:rPr>
                <a:t>I.</a:t>
              </a:r>
              <a:endParaRPr sz="7200" b="1">
                <a:solidFill>
                  <a:schemeClr val="lt1"/>
                </a:solidFill>
                <a:latin typeface="Times New Roman"/>
                <a:ea typeface="Times New Roman"/>
                <a:cs typeface="Times New Roman"/>
                <a:sym typeface="Times New Roman"/>
              </a:endParaRPr>
            </a:p>
          </p:txBody>
        </p:sp>
      </p:gr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1"/>
          <p:cNvSpPr/>
          <p:nvPr/>
        </p:nvSpPr>
        <p:spPr>
          <a:xfrm>
            <a:off x="336883" y="1446182"/>
            <a:ext cx="11486147" cy="3798172"/>
          </a:xfrm>
          <a:prstGeom prst="roundRect">
            <a:avLst>
              <a:gd name="adj" fmla="val 21283"/>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sp>
        <p:nvSpPr>
          <p:cNvPr id="361" name="Google Shape;361;p21"/>
          <p:cNvSpPr txBox="1"/>
          <p:nvPr/>
        </p:nvSpPr>
        <p:spPr>
          <a:xfrm>
            <a:off x="539262" y="2133593"/>
            <a:ext cx="11283768" cy="224676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800"/>
              <a:buFont typeface="Times New Roman"/>
              <a:buAutoNum type="alphaLcParenR"/>
            </a:pPr>
            <a:r>
              <a:rPr lang="en-US" sz="2800" b="1">
                <a:solidFill>
                  <a:schemeClr val="dk1"/>
                </a:solidFill>
                <a:latin typeface="Times New Roman"/>
                <a:ea typeface="Times New Roman"/>
                <a:cs typeface="Times New Roman"/>
                <a:sym typeface="Times New Roman"/>
              </a:rPr>
              <a:t>………………, mẹ đưa em tới trường.</a:t>
            </a:r>
            <a:endParaRPr/>
          </a:p>
          <a:p>
            <a:pPr marL="0" marR="0" lvl="0" indent="0" algn="l" rtl="0">
              <a:spcBef>
                <a:spcPts val="0"/>
              </a:spcBef>
              <a:spcAft>
                <a:spcPts val="0"/>
              </a:spcAft>
              <a:buNone/>
            </a:pPr>
            <a:endParaRPr sz="28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b) Tô Hoài,……………, đã miêu tả rất sinh động chân dung chú Dế Mèn.</a:t>
            </a:r>
            <a:endParaRPr/>
          </a:p>
          <a:p>
            <a:pPr marL="0" marR="0" lvl="0" indent="0" algn="l" rtl="0">
              <a:spcBef>
                <a:spcPts val="0"/>
              </a:spcBef>
              <a:spcAft>
                <a:spcPts val="0"/>
              </a:spcAft>
              <a:buNone/>
            </a:pPr>
            <a:endParaRPr sz="28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c) Chúng em học tập chăm ngoan,………………....</a:t>
            </a:r>
            <a:endParaRPr/>
          </a:p>
        </p:txBody>
      </p:sp>
      <p:sp>
        <p:nvSpPr>
          <p:cNvPr id="362" name="Google Shape;362;p21"/>
          <p:cNvSpPr txBox="1"/>
          <p:nvPr/>
        </p:nvSpPr>
        <p:spPr>
          <a:xfrm>
            <a:off x="946483" y="2493619"/>
            <a:ext cx="840606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1">
                <a:solidFill>
                  <a:srgbClr val="0000CC"/>
                </a:solidFill>
                <a:latin typeface="Times New Roman"/>
                <a:ea typeface="Times New Roman"/>
                <a:cs typeface="Times New Roman"/>
                <a:sym typeface="Times New Roman"/>
              </a:rPr>
              <a:t>Buổi sáng/ Hằng ngày/ Trên chiếc xe đạp</a:t>
            </a:r>
            <a:endParaRPr sz="2800" b="1" i="1">
              <a:solidFill>
                <a:srgbClr val="0000CC"/>
              </a:solidFill>
              <a:latin typeface="Times New Roman"/>
              <a:ea typeface="Times New Roman"/>
              <a:cs typeface="Times New Roman"/>
              <a:sym typeface="Times New Roman"/>
            </a:endParaRPr>
          </a:p>
        </p:txBody>
      </p:sp>
      <p:sp>
        <p:nvSpPr>
          <p:cNvPr id="363" name="Google Shape;363;p21"/>
          <p:cNvSpPr txBox="1"/>
          <p:nvPr/>
        </p:nvSpPr>
        <p:spPr>
          <a:xfrm>
            <a:off x="946481" y="3354776"/>
            <a:ext cx="1079062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1">
                <a:solidFill>
                  <a:srgbClr val="0000CC"/>
                </a:solidFill>
                <a:latin typeface="Times New Roman"/>
                <a:ea typeface="Times New Roman"/>
                <a:cs typeface="Times New Roman"/>
                <a:sym typeface="Times New Roman"/>
              </a:rPr>
              <a:t>bằng trí tưởng tượng phong phú/ với tình yêu và sự am hiểu về động vật</a:t>
            </a:r>
            <a:endParaRPr sz="2800" b="1" i="1">
              <a:solidFill>
                <a:srgbClr val="0000CC"/>
              </a:solidFill>
              <a:latin typeface="Times New Roman"/>
              <a:ea typeface="Times New Roman"/>
              <a:cs typeface="Times New Roman"/>
              <a:sym typeface="Times New Roman"/>
            </a:endParaRPr>
          </a:p>
        </p:txBody>
      </p:sp>
      <p:sp>
        <p:nvSpPr>
          <p:cNvPr id="364" name="Google Shape;364;p21"/>
          <p:cNvSpPr txBox="1"/>
          <p:nvPr/>
        </p:nvSpPr>
        <p:spPr>
          <a:xfrm>
            <a:off x="946481" y="4249249"/>
            <a:ext cx="872690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1">
                <a:solidFill>
                  <a:srgbClr val="0000CC"/>
                </a:solidFill>
                <a:latin typeface="Times New Roman"/>
                <a:ea typeface="Times New Roman"/>
                <a:cs typeface="Times New Roman"/>
                <a:sym typeface="Times New Roman"/>
              </a:rPr>
              <a:t>để cha mẹ vui lòng/ để đền đáp công ơn cô thầy</a:t>
            </a:r>
            <a:endParaRPr sz="2800" b="1" i="1">
              <a:solidFill>
                <a:srgbClr val="0000CC"/>
              </a:solidFill>
              <a:latin typeface="Times New Roman"/>
              <a:ea typeface="Times New Roman"/>
              <a:cs typeface="Times New Roman"/>
              <a:sym typeface="Times New Roman"/>
            </a:endParaRPr>
          </a:p>
        </p:txBody>
      </p:sp>
      <p:grpSp>
        <p:nvGrpSpPr>
          <p:cNvPr id="365" name="Google Shape;365;p21"/>
          <p:cNvGrpSpPr/>
          <p:nvPr/>
        </p:nvGrpSpPr>
        <p:grpSpPr>
          <a:xfrm>
            <a:off x="336883" y="1137138"/>
            <a:ext cx="11726779" cy="855785"/>
            <a:chOff x="1994399" y="2022749"/>
            <a:chExt cx="7192767" cy="730521"/>
          </a:xfrm>
        </p:grpSpPr>
        <p:grpSp>
          <p:nvGrpSpPr>
            <p:cNvPr id="366" name="Google Shape;366;p21"/>
            <p:cNvGrpSpPr/>
            <p:nvPr/>
          </p:nvGrpSpPr>
          <p:grpSpPr>
            <a:xfrm>
              <a:off x="1994399" y="2022749"/>
              <a:ext cx="589804" cy="728170"/>
              <a:chOff x="1994399" y="2158871"/>
              <a:chExt cx="589804" cy="728170"/>
            </a:xfrm>
          </p:grpSpPr>
          <p:sp>
            <p:nvSpPr>
              <p:cNvPr id="367" name="Google Shape;367;p21"/>
              <p:cNvSpPr/>
              <p:nvPr/>
            </p:nvSpPr>
            <p:spPr>
              <a:xfrm>
                <a:off x="1994399" y="2158871"/>
                <a:ext cx="459824" cy="728170"/>
              </a:xfrm>
              <a:custGeom>
                <a:avLst/>
                <a:gdLst/>
                <a:ahLst/>
                <a:cxnLst/>
                <a:rect l="l" t="t" r="r" b="b"/>
                <a:pathLst>
                  <a:path w="139" h="218" extrusionOk="0">
                    <a:moveTo>
                      <a:pt x="139" y="218"/>
                    </a:moveTo>
                    <a:cubicBezTo>
                      <a:pt x="139" y="0"/>
                      <a:pt x="139" y="0"/>
                      <a:pt x="139" y="0"/>
                    </a:cubicBezTo>
                    <a:cubicBezTo>
                      <a:pt x="109" y="0"/>
                      <a:pt x="109" y="0"/>
                      <a:pt x="109" y="0"/>
                    </a:cubicBezTo>
                    <a:cubicBezTo>
                      <a:pt x="49" y="0"/>
                      <a:pt x="0" y="49"/>
                      <a:pt x="0" y="109"/>
                    </a:cubicBezTo>
                    <a:cubicBezTo>
                      <a:pt x="0" y="109"/>
                      <a:pt x="0" y="109"/>
                      <a:pt x="0" y="109"/>
                    </a:cubicBezTo>
                    <a:cubicBezTo>
                      <a:pt x="0" y="169"/>
                      <a:pt x="49" y="218"/>
                      <a:pt x="109" y="218"/>
                    </a:cubicBezTo>
                    <a:lnTo>
                      <a:pt x="139" y="218"/>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368" name="Google Shape;368;p21"/>
              <p:cNvSpPr/>
              <p:nvPr/>
            </p:nvSpPr>
            <p:spPr>
              <a:xfrm>
                <a:off x="2417884" y="2158871"/>
                <a:ext cx="166319" cy="728170"/>
              </a:xfrm>
              <a:prstGeom prst="rect">
                <a:avLst/>
              </a:prstGeom>
              <a:solidFill>
                <a:srgbClr val="A5A5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369" name="Google Shape;369;p21"/>
              <p:cNvSpPr/>
              <p:nvPr/>
            </p:nvSpPr>
            <p:spPr>
              <a:xfrm>
                <a:off x="1994399" y="2523655"/>
                <a:ext cx="585611" cy="363386"/>
              </a:xfrm>
              <a:custGeom>
                <a:avLst/>
                <a:gdLst/>
                <a:ahLst/>
                <a:cxnLst/>
                <a:rect l="l" t="t" r="r" b="b"/>
                <a:pathLst>
                  <a:path w="177" h="109" extrusionOk="0">
                    <a:moveTo>
                      <a:pt x="0" y="0"/>
                    </a:moveTo>
                    <a:cubicBezTo>
                      <a:pt x="177" y="0"/>
                      <a:pt x="177" y="0"/>
                      <a:pt x="177" y="0"/>
                    </a:cubicBezTo>
                    <a:cubicBezTo>
                      <a:pt x="177" y="109"/>
                      <a:pt x="177" y="109"/>
                      <a:pt x="177" y="109"/>
                    </a:cubicBezTo>
                    <a:cubicBezTo>
                      <a:pt x="139" y="109"/>
                      <a:pt x="139" y="109"/>
                      <a:pt x="139" y="109"/>
                    </a:cubicBezTo>
                    <a:cubicBezTo>
                      <a:pt x="128" y="109"/>
                      <a:pt x="128" y="109"/>
                      <a:pt x="128" y="109"/>
                    </a:cubicBezTo>
                    <a:cubicBezTo>
                      <a:pt x="109" y="109"/>
                      <a:pt x="109" y="109"/>
                      <a:pt x="109" y="109"/>
                    </a:cubicBezTo>
                    <a:cubicBezTo>
                      <a:pt x="49" y="109"/>
                      <a:pt x="0" y="60"/>
                      <a:pt x="0" y="0"/>
                    </a:cubicBezTo>
                    <a:close/>
                  </a:path>
                </a:pathLst>
              </a:custGeom>
              <a:solidFill>
                <a:srgbClr val="333333">
                  <a:alpha val="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grpSp>
        <p:grpSp>
          <p:nvGrpSpPr>
            <p:cNvPr id="370" name="Google Shape;370;p21"/>
            <p:cNvGrpSpPr/>
            <p:nvPr/>
          </p:nvGrpSpPr>
          <p:grpSpPr>
            <a:xfrm>
              <a:off x="2584200" y="2022751"/>
              <a:ext cx="1013415" cy="728177"/>
              <a:chOff x="4530189" y="4285619"/>
              <a:chExt cx="382221" cy="532449"/>
            </a:xfrm>
          </p:grpSpPr>
          <p:sp>
            <p:nvSpPr>
              <p:cNvPr id="371" name="Google Shape;371;p21"/>
              <p:cNvSpPr/>
              <p:nvPr/>
            </p:nvSpPr>
            <p:spPr>
              <a:xfrm>
                <a:off x="4530195" y="4285619"/>
                <a:ext cx="382215" cy="532443"/>
              </a:xfrm>
              <a:prstGeom prst="rect">
                <a:avLst/>
              </a:prstGeom>
              <a:solidFill>
                <a:srgbClr val="FFCD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sp>
            <p:nvSpPr>
              <p:cNvPr id="372" name="Google Shape;372;p21"/>
              <p:cNvSpPr/>
              <p:nvPr/>
            </p:nvSpPr>
            <p:spPr>
              <a:xfrm>
                <a:off x="4530189" y="4552357"/>
                <a:ext cx="382215" cy="265711"/>
              </a:xfrm>
              <a:prstGeom prst="rect">
                <a:avLst/>
              </a:prstGeom>
              <a:solidFill>
                <a:srgbClr val="333333">
                  <a:alpha val="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grpSp>
        <p:grpSp>
          <p:nvGrpSpPr>
            <p:cNvPr id="373" name="Google Shape;373;p21"/>
            <p:cNvGrpSpPr/>
            <p:nvPr/>
          </p:nvGrpSpPr>
          <p:grpSpPr>
            <a:xfrm>
              <a:off x="3597597" y="2022749"/>
              <a:ext cx="1729353" cy="728170"/>
              <a:chOff x="4912409" y="4285619"/>
              <a:chExt cx="464324" cy="532444"/>
            </a:xfrm>
          </p:grpSpPr>
          <p:sp>
            <p:nvSpPr>
              <p:cNvPr id="374" name="Google Shape;374;p21"/>
              <p:cNvSpPr/>
              <p:nvPr/>
            </p:nvSpPr>
            <p:spPr>
              <a:xfrm>
                <a:off x="4912409" y="4285619"/>
                <a:ext cx="464324" cy="532444"/>
              </a:xfrm>
              <a:prstGeom prst="rect">
                <a:avLst/>
              </a:prstGeom>
              <a:solidFill>
                <a:srgbClr val="B3E5F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sp>
            <p:nvSpPr>
              <p:cNvPr id="375" name="Google Shape;375;p21"/>
              <p:cNvSpPr/>
              <p:nvPr/>
            </p:nvSpPr>
            <p:spPr>
              <a:xfrm>
                <a:off x="4912409" y="4552352"/>
                <a:ext cx="464324" cy="265711"/>
              </a:xfrm>
              <a:prstGeom prst="rect">
                <a:avLst/>
              </a:prstGeom>
              <a:solidFill>
                <a:srgbClr val="F19D63">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grpSp>
        <p:grpSp>
          <p:nvGrpSpPr>
            <p:cNvPr id="376" name="Google Shape;376;p21"/>
            <p:cNvGrpSpPr/>
            <p:nvPr/>
          </p:nvGrpSpPr>
          <p:grpSpPr>
            <a:xfrm>
              <a:off x="5326951" y="2022749"/>
              <a:ext cx="1785293" cy="728170"/>
              <a:chOff x="5350669" y="4285619"/>
              <a:chExt cx="327192" cy="532444"/>
            </a:xfrm>
          </p:grpSpPr>
          <p:sp>
            <p:nvSpPr>
              <p:cNvPr id="377" name="Google Shape;377;p21"/>
              <p:cNvSpPr/>
              <p:nvPr/>
            </p:nvSpPr>
            <p:spPr>
              <a:xfrm>
                <a:off x="5350669" y="4285619"/>
                <a:ext cx="327192" cy="532444"/>
              </a:xfrm>
              <a:prstGeom prst="rect">
                <a:avLst/>
              </a:prstGeom>
              <a:solidFill>
                <a:srgbClr val="B2DF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sp>
            <p:nvSpPr>
              <p:cNvPr id="378" name="Google Shape;378;p21"/>
              <p:cNvSpPr/>
              <p:nvPr/>
            </p:nvSpPr>
            <p:spPr>
              <a:xfrm>
                <a:off x="5350669" y="4552352"/>
                <a:ext cx="327192" cy="265711"/>
              </a:xfrm>
              <a:prstGeom prst="rect">
                <a:avLst/>
              </a:prstGeom>
              <a:solidFill>
                <a:srgbClr val="98D4CE">
                  <a:alpha val="4039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grpSp>
        <p:grpSp>
          <p:nvGrpSpPr>
            <p:cNvPr id="379" name="Google Shape;379;p21"/>
            <p:cNvGrpSpPr/>
            <p:nvPr/>
          </p:nvGrpSpPr>
          <p:grpSpPr>
            <a:xfrm>
              <a:off x="7112239" y="2022749"/>
              <a:ext cx="1410231" cy="728170"/>
              <a:chOff x="5677862" y="4285619"/>
              <a:chExt cx="382215" cy="532444"/>
            </a:xfrm>
          </p:grpSpPr>
          <p:sp>
            <p:nvSpPr>
              <p:cNvPr id="380" name="Google Shape;380;p21"/>
              <p:cNvSpPr/>
              <p:nvPr/>
            </p:nvSpPr>
            <p:spPr>
              <a:xfrm>
                <a:off x="5677862" y="4285619"/>
                <a:ext cx="382215" cy="532444"/>
              </a:xfrm>
              <a:prstGeom prst="rect">
                <a:avLst/>
              </a:prstGeom>
              <a:solidFill>
                <a:srgbClr val="FFE0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sp>
            <p:nvSpPr>
              <p:cNvPr id="381" name="Google Shape;381;p21"/>
              <p:cNvSpPr/>
              <p:nvPr/>
            </p:nvSpPr>
            <p:spPr>
              <a:xfrm>
                <a:off x="5677862" y="4552352"/>
                <a:ext cx="382215" cy="265711"/>
              </a:xfrm>
              <a:prstGeom prst="rect">
                <a:avLst/>
              </a:prstGeom>
              <a:solidFill>
                <a:srgbClr val="EE8944">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grpSp>
        <p:grpSp>
          <p:nvGrpSpPr>
            <p:cNvPr id="382" name="Google Shape;382;p21"/>
            <p:cNvGrpSpPr/>
            <p:nvPr/>
          </p:nvGrpSpPr>
          <p:grpSpPr>
            <a:xfrm>
              <a:off x="8521451" y="2025100"/>
              <a:ext cx="665715" cy="728170"/>
              <a:chOff x="7103885" y="3993645"/>
              <a:chExt cx="416830" cy="827088"/>
            </a:xfrm>
          </p:grpSpPr>
          <p:sp>
            <p:nvSpPr>
              <p:cNvPr id="383" name="Google Shape;383;p21"/>
              <p:cNvSpPr/>
              <p:nvPr/>
            </p:nvSpPr>
            <p:spPr>
              <a:xfrm>
                <a:off x="7103885" y="3993645"/>
                <a:ext cx="414338" cy="827088"/>
              </a:xfrm>
              <a:custGeom>
                <a:avLst/>
                <a:gdLst/>
                <a:ahLst/>
                <a:cxnLst/>
                <a:rect l="l" t="t" r="r" b="b"/>
                <a:pathLst>
                  <a:path w="261" h="521" extrusionOk="0">
                    <a:moveTo>
                      <a:pt x="261" y="261"/>
                    </a:moveTo>
                    <a:lnTo>
                      <a:pt x="0" y="0"/>
                    </a:lnTo>
                    <a:lnTo>
                      <a:pt x="0" y="521"/>
                    </a:lnTo>
                    <a:lnTo>
                      <a:pt x="261" y="261"/>
                    </a:lnTo>
                    <a:close/>
                  </a:path>
                </a:pathLst>
              </a:custGeom>
              <a:solidFill>
                <a:srgbClr val="ECAE7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384" name="Google Shape;384;p21"/>
              <p:cNvSpPr/>
              <p:nvPr/>
            </p:nvSpPr>
            <p:spPr>
              <a:xfrm>
                <a:off x="7395302" y="4288000"/>
                <a:ext cx="125413" cy="242888"/>
              </a:xfrm>
              <a:custGeom>
                <a:avLst/>
                <a:gdLst/>
                <a:ahLst/>
                <a:cxnLst/>
                <a:rect l="l" t="t" r="r" b="b"/>
                <a:pathLst>
                  <a:path w="79" h="153" extrusionOk="0">
                    <a:moveTo>
                      <a:pt x="79" y="77"/>
                    </a:moveTo>
                    <a:lnTo>
                      <a:pt x="0" y="153"/>
                    </a:lnTo>
                    <a:lnTo>
                      <a:pt x="0" y="0"/>
                    </a:lnTo>
                    <a:lnTo>
                      <a:pt x="0" y="0"/>
                    </a:lnTo>
                    <a:lnTo>
                      <a:pt x="79" y="77"/>
                    </a:lnTo>
                    <a:close/>
                  </a:path>
                </a:pathLst>
              </a:custGeom>
              <a:solidFill>
                <a:srgbClr val="3333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grpSp>
      </p:grpSp>
      <p:sp>
        <p:nvSpPr>
          <p:cNvPr id="385" name="Google Shape;385;p21"/>
          <p:cNvSpPr txBox="1"/>
          <p:nvPr/>
        </p:nvSpPr>
        <p:spPr>
          <a:xfrm>
            <a:off x="1288940" y="1317812"/>
            <a:ext cx="924010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BÀI 2: THÊM TRẠNG NGỮ THÍCH HỢP CHO CÁC CÂU SAU.</a:t>
            </a:r>
            <a:endParaRPr sz="2400" b="1">
              <a:solidFill>
                <a:srgbClr val="FF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
                                        </p:tgtEl>
                                        <p:attrNameLst>
                                          <p:attrName>style.visibility</p:attrName>
                                        </p:attrNameLst>
                                      </p:cBhvr>
                                      <p:to>
                                        <p:strVal val="visible"/>
                                      </p:to>
                                    </p:set>
                                    <p:animEffect transition="in" filter="fade">
                                      <p:cBhvr>
                                        <p:cTn id="7" dur="1000"/>
                                        <p:tgtEl>
                                          <p:spTgt spid="3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3"/>
                                        </p:tgtEl>
                                        <p:attrNameLst>
                                          <p:attrName>style.visibility</p:attrName>
                                        </p:attrNameLst>
                                      </p:cBhvr>
                                      <p:to>
                                        <p:strVal val="visible"/>
                                      </p:to>
                                    </p:set>
                                    <p:animEffect transition="in" filter="fade">
                                      <p:cBhvr>
                                        <p:cTn id="12" dur="1000"/>
                                        <p:tgtEl>
                                          <p:spTgt spid="3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4"/>
                                        </p:tgtEl>
                                        <p:attrNameLst>
                                          <p:attrName>style.visibility</p:attrName>
                                        </p:attrNameLst>
                                      </p:cBhvr>
                                      <p:to>
                                        <p:strVal val="visible"/>
                                      </p:to>
                                    </p:set>
                                    <p:animEffect transition="in" filter="fade">
                                      <p:cBhvr>
                                        <p:cTn id="17" dur="1000"/>
                                        <p:tgtEl>
                                          <p:spTgt spid="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2"/>
          <p:cNvSpPr/>
          <p:nvPr/>
        </p:nvSpPr>
        <p:spPr>
          <a:xfrm>
            <a:off x="418794" y="380564"/>
            <a:ext cx="11486147" cy="6477435"/>
          </a:xfrm>
          <a:prstGeom prst="roundRect">
            <a:avLst>
              <a:gd name="adj" fmla="val 21283"/>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grpSp>
        <p:nvGrpSpPr>
          <p:cNvPr id="391" name="Google Shape;391;p22"/>
          <p:cNvGrpSpPr/>
          <p:nvPr/>
        </p:nvGrpSpPr>
        <p:grpSpPr>
          <a:xfrm>
            <a:off x="348120" y="237016"/>
            <a:ext cx="11726779" cy="1026777"/>
            <a:chOff x="1994399" y="2022749"/>
            <a:chExt cx="7192767" cy="730521"/>
          </a:xfrm>
        </p:grpSpPr>
        <p:grpSp>
          <p:nvGrpSpPr>
            <p:cNvPr id="392" name="Google Shape;392;p22"/>
            <p:cNvGrpSpPr/>
            <p:nvPr/>
          </p:nvGrpSpPr>
          <p:grpSpPr>
            <a:xfrm>
              <a:off x="1994399" y="2022749"/>
              <a:ext cx="589804" cy="728170"/>
              <a:chOff x="1994399" y="2158871"/>
              <a:chExt cx="589804" cy="728170"/>
            </a:xfrm>
          </p:grpSpPr>
          <p:sp>
            <p:nvSpPr>
              <p:cNvPr id="393" name="Google Shape;393;p22"/>
              <p:cNvSpPr/>
              <p:nvPr/>
            </p:nvSpPr>
            <p:spPr>
              <a:xfrm>
                <a:off x="1994399" y="2158871"/>
                <a:ext cx="459824" cy="728170"/>
              </a:xfrm>
              <a:custGeom>
                <a:avLst/>
                <a:gdLst/>
                <a:ahLst/>
                <a:cxnLst/>
                <a:rect l="l" t="t" r="r" b="b"/>
                <a:pathLst>
                  <a:path w="139" h="218" extrusionOk="0">
                    <a:moveTo>
                      <a:pt x="139" y="218"/>
                    </a:moveTo>
                    <a:cubicBezTo>
                      <a:pt x="139" y="0"/>
                      <a:pt x="139" y="0"/>
                      <a:pt x="139" y="0"/>
                    </a:cubicBezTo>
                    <a:cubicBezTo>
                      <a:pt x="109" y="0"/>
                      <a:pt x="109" y="0"/>
                      <a:pt x="109" y="0"/>
                    </a:cubicBezTo>
                    <a:cubicBezTo>
                      <a:pt x="49" y="0"/>
                      <a:pt x="0" y="49"/>
                      <a:pt x="0" y="109"/>
                    </a:cubicBezTo>
                    <a:cubicBezTo>
                      <a:pt x="0" y="109"/>
                      <a:pt x="0" y="109"/>
                      <a:pt x="0" y="109"/>
                    </a:cubicBezTo>
                    <a:cubicBezTo>
                      <a:pt x="0" y="169"/>
                      <a:pt x="49" y="218"/>
                      <a:pt x="109" y="218"/>
                    </a:cubicBezTo>
                    <a:lnTo>
                      <a:pt x="139" y="218"/>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394" name="Google Shape;394;p22"/>
              <p:cNvSpPr/>
              <p:nvPr/>
            </p:nvSpPr>
            <p:spPr>
              <a:xfrm>
                <a:off x="2417884" y="2158871"/>
                <a:ext cx="166319" cy="728170"/>
              </a:xfrm>
              <a:prstGeom prst="rect">
                <a:avLst/>
              </a:prstGeom>
              <a:solidFill>
                <a:srgbClr val="A5A5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395" name="Google Shape;395;p22"/>
              <p:cNvSpPr/>
              <p:nvPr/>
            </p:nvSpPr>
            <p:spPr>
              <a:xfrm>
                <a:off x="1994399" y="2523655"/>
                <a:ext cx="585611" cy="363386"/>
              </a:xfrm>
              <a:custGeom>
                <a:avLst/>
                <a:gdLst/>
                <a:ahLst/>
                <a:cxnLst/>
                <a:rect l="l" t="t" r="r" b="b"/>
                <a:pathLst>
                  <a:path w="177" h="109" extrusionOk="0">
                    <a:moveTo>
                      <a:pt x="0" y="0"/>
                    </a:moveTo>
                    <a:cubicBezTo>
                      <a:pt x="177" y="0"/>
                      <a:pt x="177" y="0"/>
                      <a:pt x="177" y="0"/>
                    </a:cubicBezTo>
                    <a:cubicBezTo>
                      <a:pt x="177" y="109"/>
                      <a:pt x="177" y="109"/>
                      <a:pt x="177" y="109"/>
                    </a:cubicBezTo>
                    <a:cubicBezTo>
                      <a:pt x="139" y="109"/>
                      <a:pt x="139" y="109"/>
                      <a:pt x="139" y="109"/>
                    </a:cubicBezTo>
                    <a:cubicBezTo>
                      <a:pt x="128" y="109"/>
                      <a:pt x="128" y="109"/>
                      <a:pt x="128" y="109"/>
                    </a:cubicBezTo>
                    <a:cubicBezTo>
                      <a:pt x="109" y="109"/>
                      <a:pt x="109" y="109"/>
                      <a:pt x="109" y="109"/>
                    </a:cubicBezTo>
                    <a:cubicBezTo>
                      <a:pt x="49" y="109"/>
                      <a:pt x="0" y="60"/>
                      <a:pt x="0" y="0"/>
                    </a:cubicBezTo>
                    <a:close/>
                  </a:path>
                </a:pathLst>
              </a:custGeom>
              <a:solidFill>
                <a:srgbClr val="333333">
                  <a:alpha val="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grpSp>
        <p:grpSp>
          <p:nvGrpSpPr>
            <p:cNvPr id="396" name="Google Shape;396;p22"/>
            <p:cNvGrpSpPr/>
            <p:nvPr/>
          </p:nvGrpSpPr>
          <p:grpSpPr>
            <a:xfrm>
              <a:off x="2584200" y="2022751"/>
              <a:ext cx="1013415" cy="728177"/>
              <a:chOff x="4530189" y="4285619"/>
              <a:chExt cx="382221" cy="532449"/>
            </a:xfrm>
          </p:grpSpPr>
          <p:sp>
            <p:nvSpPr>
              <p:cNvPr id="397" name="Google Shape;397;p22"/>
              <p:cNvSpPr/>
              <p:nvPr/>
            </p:nvSpPr>
            <p:spPr>
              <a:xfrm>
                <a:off x="4530195" y="4285619"/>
                <a:ext cx="382215" cy="532443"/>
              </a:xfrm>
              <a:prstGeom prst="rect">
                <a:avLst/>
              </a:prstGeom>
              <a:solidFill>
                <a:srgbClr val="FFCD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sp>
            <p:nvSpPr>
              <p:cNvPr id="398" name="Google Shape;398;p22"/>
              <p:cNvSpPr/>
              <p:nvPr/>
            </p:nvSpPr>
            <p:spPr>
              <a:xfrm>
                <a:off x="4530189" y="4552357"/>
                <a:ext cx="382215" cy="265711"/>
              </a:xfrm>
              <a:prstGeom prst="rect">
                <a:avLst/>
              </a:prstGeom>
              <a:solidFill>
                <a:srgbClr val="333333">
                  <a:alpha val="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grpSp>
        <p:grpSp>
          <p:nvGrpSpPr>
            <p:cNvPr id="399" name="Google Shape;399;p22"/>
            <p:cNvGrpSpPr/>
            <p:nvPr/>
          </p:nvGrpSpPr>
          <p:grpSpPr>
            <a:xfrm>
              <a:off x="3597597" y="2022749"/>
              <a:ext cx="1729353" cy="728170"/>
              <a:chOff x="4912409" y="4285619"/>
              <a:chExt cx="464324" cy="532444"/>
            </a:xfrm>
          </p:grpSpPr>
          <p:sp>
            <p:nvSpPr>
              <p:cNvPr id="400" name="Google Shape;400;p22"/>
              <p:cNvSpPr/>
              <p:nvPr/>
            </p:nvSpPr>
            <p:spPr>
              <a:xfrm>
                <a:off x="4912409" y="4285619"/>
                <a:ext cx="464324" cy="532444"/>
              </a:xfrm>
              <a:prstGeom prst="rect">
                <a:avLst/>
              </a:prstGeom>
              <a:solidFill>
                <a:srgbClr val="B3E5F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sp>
            <p:nvSpPr>
              <p:cNvPr id="401" name="Google Shape;401;p22"/>
              <p:cNvSpPr/>
              <p:nvPr/>
            </p:nvSpPr>
            <p:spPr>
              <a:xfrm>
                <a:off x="4912409" y="4552352"/>
                <a:ext cx="464324" cy="265711"/>
              </a:xfrm>
              <a:prstGeom prst="rect">
                <a:avLst/>
              </a:prstGeom>
              <a:solidFill>
                <a:srgbClr val="F19D63">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grpSp>
        <p:grpSp>
          <p:nvGrpSpPr>
            <p:cNvPr id="402" name="Google Shape;402;p22"/>
            <p:cNvGrpSpPr/>
            <p:nvPr/>
          </p:nvGrpSpPr>
          <p:grpSpPr>
            <a:xfrm>
              <a:off x="5326951" y="2022749"/>
              <a:ext cx="1785293" cy="728170"/>
              <a:chOff x="5350669" y="4285619"/>
              <a:chExt cx="327192" cy="532444"/>
            </a:xfrm>
          </p:grpSpPr>
          <p:sp>
            <p:nvSpPr>
              <p:cNvPr id="403" name="Google Shape;403;p22"/>
              <p:cNvSpPr/>
              <p:nvPr/>
            </p:nvSpPr>
            <p:spPr>
              <a:xfrm>
                <a:off x="5350669" y="4285619"/>
                <a:ext cx="327192" cy="532444"/>
              </a:xfrm>
              <a:prstGeom prst="rect">
                <a:avLst/>
              </a:prstGeom>
              <a:solidFill>
                <a:srgbClr val="B2DF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sp>
            <p:nvSpPr>
              <p:cNvPr id="404" name="Google Shape;404;p22"/>
              <p:cNvSpPr/>
              <p:nvPr/>
            </p:nvSpPr>
            <p:spPr>
              <a:xfrm>
                <a:off x="5350669" y="4552352"/>
                <a:ext cx="327192" cy="265711"/>
              </a:xfrm>
              <a:prstGeom prst="rect">
                <a:avLst/>
              </a:prstGeom>
              <a:solidFill>
                <a:srgbClr val="98D4CE">
                  <a:alpha val="4039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grpSp>
        <p:grpSp>
          <p:nvGrpSpPr>
            <p:cNvPr id="405" name="Google Shape;405;p22"/>
            <p:cNvGrpSpPr/>
            <p:nvPr/>
          </p:nvGrpSpPr>
          <p:grpSpPr>
            <a:xfrm>
              <a:off x="7112239" y="2022749"/>
              <a:ext cx="1410231" cy="728170"/>
              <a:chOff x="5677862" y="4285619"/>
              <a:chExt cx="382215" cy="532444"/>
            </a:xfrm>
          </p:grpSpPr>
          <p:sp>
            <p:nvSpPr>
              <p:cNvPr id="406" name="Google Shape;406;p22"/>
              <p:cNvSpPr/>
              <p:nvPr/>
            </p:nvSpPr>
            <p:spPr>
              <a:xfrm>
                <a:off x="5677862" y="4285619"/>
                <a:ext cx="382215" cy="532444"/>
              </a:xfrm>
              <a:prstGeom prst="rect">
                <a:avLst/>
              </a:prstGeom>
              <a:solidFill>
                <a:srgbClr val="FFE0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sp>
            <p:nvSpPr>
              <p:cNvPr id="407" name="Google Shape;407;p22"/>
              <p:cNvSpPr/>
              <p:nvPr/>
            </p:nvSpPr>
            <p:spPr>
              <a:xfrm>
                <a:off x="5677862" y="4552352"/>
                <a:ext cx="382215" cy="265711"/>
              </a:xfrm>
              <a:prstGeom prst="rect">
                <a:avLst/>
              </a:prstGeom>
              <a:solidFill>
                <a:srgbClr val="EE8944">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grpSp>
        <p:grpSp>
          <p:nvGrpSpPr>
            <p:cNvPr id="408" name="Google Shape;408;p22"/>
            <p:cNvGrpSpPr/>
            <p:nvPr/>
          </p:nvGrpSpPr>
          <p:grpSpPr>
            <a:xfrm>
              <a:off x="8521451" y="2025100"/>
              <a:ext cx="665715" cy="728170"/>
              <a:chOff x="7103885" y="3993645"/>
              <a:chExt cx="416830" cy="827088"/>
            </a:xfrm>
          </p:grpSpPr>
          <p:sp>
            <p:nvSpPr>
              <p:cNvPr id="409" name="Google Shape;409;p22"/>
              <p:cNvSpPr/>
              <p:nvPr/>
            </p:nvSpPr>
            <p:spPr>
              <a:xfrm>
                <a:off x="7103885" y="3993645"/>
                <a:ext cx="414338" cy="827088"/>
              </a:xfrm>
              <a:custGeom>
                <a:avLst/>
                <a:gdLst/>
                <a:ahLst/>
                <a:cxnLst/>
                <a:rect l="l" t="t" r="r" b="b"/>
                <a:pathLst>
                  <a:path w="261" h="521" extrusionOk="0">
                    <a:moveTo>
                      <a:pt x="261" y="261"/>
                    </a:moveTo>
                    <a:lnTo>
                      <a:pt x="0" y="0"/>
                    </a:lnTo>
                    <a:lnTo>
                      <a:pt x="0" y="521"/>
                    </a:lnTo>
                    <a:lnTo>
                      <a:pt x="261" y="261"/>
                    </a:lnTo>
                    <a:close/>
                  </a:path>
                </a:pathLst>
              </a:custGeom>
              <a:solidFill>
                <a:srgbClr val="ECAE7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410" name="Google Shape;410;p22"/>
              <p:cNvSpPr/>
              <p:nvPr/>
            </p:nvSpPr>
            <p:spPr>
              <a:xfrm>
                <a:off x="7395302" y="4288000"/>
                <a:ext cx="125413" cy="242888"/>
              </a:xfrm>
              <a:custGeom>
                <a:avLst/>
                <a:gdLst/>
                <a:ahLst/>
                <a:cxnLst/>
                <a:rect l="l" t="t" r="r" b="b"/>
                <a:pathLst>
                  <a:path w="79" h="153" extrusionOk="0">
                    <a:moveTo>
                      <a:pt x="79" y="77"/>
                    </a:moveTo>
                    <a:lnTo>
                      <a:pt x="0" y="153"/>
                    </a:lnTo>
                    <a:lnTo>
                      <a:pt x="0" y="0"/>
                    </a:lnTo>
                    <a:lnTo>
                      <a:pt x="0" y="0"/>
                    </a:lnTo>
                    <a:lnTo>
                      <a:pt x="79" y="77"/>
                    </a:lnTo>
                    <a:close/>
                  </a:path>
                </a:pathLst>
              </a:custGeom>
              <a:solidFill>
                <a:srgbClr val="3333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grpSp>
      </p:grpSp>
      <p:sp>
        <p:nvSpPr>
          <p:cNvPr id="411" name="Google Shape;411;p22"/>
          <p:cNvSpPr txBox="1"/>
          <p:nvPr/>
        </p:nvSpPr>
        <p:spPr>
          <a:xfrm>
            <a:off x="981784" y="1347455"/>
            <a:ext cx="10459452"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a)  Trăng lên. Gió mơn man dìu dịu.</a:t>
            </a:r>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a:solidFill>
                  <a:schemeClr val="dk1"/>
                </a:solidFill>
                <a:latin typeface="Calibri"/>
                <a:ea typeface="Calibri"/>
                <a:cs typeface="Calibri"/>
                <a:sym typeface="Calibri"/>
              </a:rPr>
              <a:t>b)  Mùa đông tới. Những chú chim bay về phương Nam tránh rét.</a:t>
            </a:r>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a:solidFill>
                  <a:schemeClr val="dk1"/>
                </a:solidFill>
                <a:latin typeface="Calibri"/>
                <a:ea typeface="Calibri"/>
                <a:cs typeface="Calibri"/>
                <a:sym typeface="Calibri"/>
              </a:rPr>
              <a:t>c)  Gian phòng lớn ngập tràn ánh sáng. Những bức tranh của thí sinh treo kín bốn bức tường.</a:t>
            </a:r>
            <a:endParaRPr sz="2400" b="1">
              <a:solidFill>
                <a:schemeClr val="dk1"/>
              </a:solidFill>
              <a:latin typeface="Calibri"/>
              <a:ea typeface="Calibri"/>
              <a:cs typeface="Calibri"/>
              <a:sym typeface="Calibri"/>
            </a:endParaRPr>
          </a:p>
        </p:txBody>
      </p:sp>
      <p:sp>
        <p:nvSpPr>
          <p:cNvPr id="412" name="Google Shape;412;p22"/>
          <p:cNvSpPr txBox="1"/>
          <p:nvPr/>
        </p:nvSpPr>
        <p:spPr>
          <a:xfrm>
            <a:off x="1425388" y="1722815"/>
            <a:ext cx="69521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1">
                <a:solidFill>
                  <a:schemeClr val="accent1"/>
                </a:solidFill>
                <a:latin typeface="Times New Roman"/>
                <a:ea typeface="Times New Roman"/>
                <a:cs typeface="Times New Roman"/>
                <a:sym typeface="Times New Roman"/>
              </a:rPr>
              <a:t>Khi trăng lên, gió mơn man dìu dịu.</a:t>
            </a:r>
            <a:endParaRPr sz="2400" b="1" i="1">
              <a:solidFill>
                <a:schemeClr val="accent1"/>
              </a:solidFill>
              <a:latin typeface="Times New Roman"/>
              <a:ea typeface="Times New Roman"/>
              <a:cs typeface="Times New Roman"/>
              <a:sym typeface="Times New Roman"/>
            </a:endParaRPr>
          </a:p>
        </p:txBody>
      </p:sp>
      <p:sp>
        <p:nvSpPr>
          <p:cNvPr id="413" name="Google Shape;413;p22"/>
          <p:cNvSpPr txBox="1"/>
          <p:nvPr/>
        </p:nvSpPr>
        <p:spPr>
          <a:xfrm>
            <a:off x="1425388" y="2453884"/>
            <a:ext cx="930911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1">
                <a:solidFill>
                  <a:schemeClr val="accent1"/>
                </a:solidFill>
                <a:latin typeface="Times New Roman"/>
                <a:ea typeface="Times New Roman"/>
                <a:cs typeface="Times New Roman"/>
                <a:sym typeface="Times New Roman"/>
              </a:rPr>
              <a:t>Khi mùa đông tới, những chú chim bay về phương Nam tránh rét.</a:t>
            </a:r>
            <a:endParaRPr sz="2400" b="1" i="1">
              <a:solidFill>
                <a:schemeClr val="accent1"/>
              </a:solidFill>
              <a:latin typeface="Times New Roman"/>
              <a:ea typeface="Times New Roman"/>
              <a:cs typeface="Times New Roman"/>
              <a:sym typeface="Times New Roman"/>
            </a:endParaRPr>
          </a:p>
        </p:txBody>
      </p:sp>
      <p:sp>
        <p:nvSpPr>
          <p:cNvPr id="414" name="Google Shape;414;p22"/>
          <p:cNvSpPr txBox="1"/>
          <p:nvPr/>
        </p:nvSpPr>
        <p:spPr>
          <a:xfrm>
            <a:off x="1054209" y="3509684"/>
            <a:ext cx="1038702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1">
                <a:solidFill>
                  <a:schemeClr val="accent1"/>
                </a:solidFill>
                <a:latin typeface="Times New Roman"/>
                <a:ea typeface="Times New Roman"/>
                <a:cs typeface="Times New Roman"/>
                <a:sym typeface="Times New Roman"/>
              </a:rPr>
              <a:t>     Trong gian phòng lớn ngập tràn ánh sáng, những bức tranh của thí sinh treo kín bốn bức tường.</a:t>
            </a:r>
            <a:endParaRPr sz="2400" b="1" i="1">
              <a:solidFill>
                <a:schemeClr val="accent1"/>
              </a:solidFill>
              <a:latin typeface="Times New Roman"/>
              <a:ea typeface="Times New Roman"/>
              <a:cs typeface="Times New Roman"/>
              <a:sym typeface="Times New Roman"/>
            </a:endParaRPr>
          </a:p>
        </p:txBody>
      </p:sp>
      <p:sp>
        <p:nvSpPr>
          <p:cNvPr id="415" name="Google Shape;415;p22"/>
          <p:cNvSpPr txBox="1"/>
          <p:nvPr/>
        </p:nvSpPr>
        <p:spPr>
          <a:xfrm>
            <a:off x="1006573" y="515598"/>
            <a:ext cx="1022429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BÀI 3: BIẾN ĐỔI CÁC CÂU SAU THÀNH CÂU CÓ CHỨA TRẠNG NGỮ.</a:t>
            </a:r>
            <a:endParaRPr sz="2400" b="1">
              <a:solidFill>
                <a:srgbClr val="FF0000"/>
              </a:solidFill>
              <a:latin typeface="Times New Roman"/>
              <a:ea typeface="Times New Roman"/>
              <a:cs typeface="Times New Roman"/>
              <a:sym typeface="Times New Roman"/>
            </a:endParaRPr>
          </a:p>
        </p:txBody>
      </p:sp>
      <p:sp>
        <p:nvSpPr>
          <p:cNvPr id="416" name="Google Shape;416;p22"/>
          <p:cNvSpPr txBox="1"/>
          <p:nvPr/>
        </p:nvSpPr>
        <p:spPr>
          <a:xfrm>
            <a:off x="1006573" y="4383742"/>
            <a:ext cx="10434663"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1">
                <a:solidFill>
                  <a:srgbClr val="FF0000"/>
                </a:solidFill>
                <a:latin typeface="Times New Roman"/>
                <a:ea typeface="Times New Roman"/>
                <a:cs typeface="Times New Roman"/>
                <a:sym typeface="Times New Roman"/>
              </a:rPr>
              <a:t>Gợi ý:</a:t>
            </a:r>
            <a:endParaRPr/>
          </a:p>
          <a:p>
            <a:pPr marL="285750" marR="0" lvl="0" indent="-285750" algn="just" rtl="0">
              <a:spcBef>
                <a:spcPts val="0"/>
              </a:spcBef>
              <a:spcAft>
                <a:spcPts val="0"/>
              </a:spcAft>
              <a:buClr>
                <a:schemeClr val="dk1"/>
              </a:buClr>
              <a:buSzPts val="2400"/>
              <a:buFont typeface="Times New Roman"/>
              <a:buChar char="-"/>
            </a:pPr>
            <a:r>
              <a:rPr lang="en-US" sz="2400" b="1" i="1">
                <a:solidFill>
                  <a:schemeClr val="dk1"/>
                </a:solidFill>
                <a:latin typeface="Times New Roman"/>
                <a:ea typeface="Times New Roman"/>
                <a:cs typeface="Times New Roman"/>
                <a:sym typeface="Times New Roman"/>
              </a:rPr>
              <a:t>Xác định câu làm nòng cốt, câu còn lại sẽ biến đổi thành trạng ngữ.</a:t>
            </a:r>
            <a:endParaRPr/>
          </a:p>
          <a:p>
            <a:pPr marL="285750" marR="0" lvl="0" indent="-285750" algn="just" rtl="0">
              <a:spcBef>
                <a:spcPts val="0"/>
              </a:spcBef>
              <a:spcAft>
                <a:spcPts val="0"/>
              </a:spcAft>
              <a:buClr>
                <a:schemeClr val="dk1"/>
              </a:buClr>
              <a:buSzPts val="2400"/>
              <a:buFont typeface="Times New Roman"/>
              <a:buChar char="-"/>
            </a:pPr>
            <a:r>
              <a:rPr lang="en-US" sz="2400" b="1" i="1">
                <a:solidFill>
                  <a:schemeClr val="dk1"/>
                </a:solidFill>
                <a:latin typeface="Times New Roman"/>
                <a:ea typeface="Times New Roman"/>
                <a:cs typeface="Times New Roman"/>
                <a:sym typeface="Times New Roman"/>
              </a:rPr>
              <a:t>Cách biến đổi:</a:t>
            </a:r>
            <a:endParaRPr/>
          </a:p>
          <a:p>
            <a:pPr marL="0" marR="0" lvl="0" indent="0" algn="just" rtl="0">
              <a:spcBef>
                <a:spcPts val="0"/>
              </a:spcBef>
              <a:spcAft>
                <a:spcPts val="0"/>
              </a:spcAft>
              <a:buNone/>
            </a:pPr>
            <a:r>
              <a:rPr lang="en-US" sz="2400" b="1" i="1">
                <a:solidFill>
                  <a:schemeClr val="dk1"/>
                </a:solidFill>
                <a:latin typeface="Times New Roman"/>
                <a:ea typeface="Times New Roman"/>
                <a:cs typeface="Times New Roman"/>
                <a:sym typeface="Times New Roman"/>
              </a:rPr>
              <a:t>  + Thêm các từ ngữ để nhận diện trạng ngữ (nếu cần).</a:t>
            </a:r>
            <a:endParaRPr/>
          </a:p>
          <a:p>
            <a:pPr marL="0" marR="0" lvl="0" indent="0" algn="just" rtl="0">
              <a:spcBef>
                <a:spcPts val="0"/>
              </a:spcBef>
              <a:spcAft>
                <a:spcPts val="0"/>
              </a:spcAft>
              <a:buNone/>
            </a:pPr>
            <a:r>
              <a:rPr lang="en-US" sz="2400" b="1" i="1">
                <a:solidFill>
                  <a:schemeClr val="dk1"/>
                </a:solidFill>
                <a:latin typeface="Times New Roman"/>
                <a:ea typeface="Times New Roman"/>
                <a:cs typeface="Times New Roman"/>
                <a:sym typeface="Times New Roman"/>
              </a:rPr>
              <a:t>  + Biến đổi dấu câu.</a:t>
            </a:r>
            <a:endParaRPr/>
          </a:p>
        </p:txBody>
      </p:sp>
      <p:cxnSp>
        <p:nvCxnSpPr>
          <p:cNvPr id="417" name="Google Shape;417;p22"/>
          <p:cNvCxnSpPr/>
          <p:nvPr/>
        </p:nvCxnSpPr>
        <p:spPr>
          <a:xfrm rot="10800000" flipH="1">
            <a:off x="1546412" y="2097742"/>
            <a:ext cx="1573306" cy="13446"/>
          </a:xfrm>
          <a:prstGeom prst="straightConnector1">
            <a:avLst/>
          </a:prstGeom>
          <a:noFill/>
          <a:ln w="38100" cap="flat" cmpd="sng">
            <a:solidFill>
              <a:schemeClr val="accent2"/>
            </a:solidFill>
            <a:prstDash val="solid"/>
            <a:miter lim="800000"/>
            <a:headEnd type="none" w="sm" len="sm"/>
            <a:tailEnd type="none" w="sm" len="sm"/>
          </a:ln>
        </p:spPr>
      </p:cxnSp>
      <p:cxnSp>
        <p:nvCxnSpPr>
          <p:cNvPr id="418" name="Google Shape;418;p22"/>
          <p:cNvCxnSpPr/>
          <p:nvPr/>
        </p:nvCxnSpPr>
        <p:spPr>
          <a:xfrm>
            <a:off x="1509622" y="2838228"/>
            <a:ext cx="2159062" cy="0"/>
          </a:xfrm>
          <a:prstGeom prst="straightConnector1">
            <a:avLst/>
          </a:prstGeom>
          <a:noFill/>
          <a:ln w="38100" cap="flat" cmpd="sng">
            <a:solidFill>
              <a:schemeClr val="accent2"/>
            </a:solidFill>
            <a:prstDash val="solid"/>
            <a:miter lim="800000"/>
            <a:headEnd type="none" w="sm" len="sm"/>
            <a:tailEnd type="none" w="sm" len="sm"/>
          </a:ln>
        </p:spPr>
      </p:cxnSp>
      <p:cxnSp>
        <p:nvCxnSpPr>
          <p:cNvPr id="419" name="Google Shape;419;p22"/>
          <p:cNvCxnSpPr/>
          <p:nvPr/>
        </p:nvCxnSpPr>
        <p:spPr>
          <a:xfrm>
            <a:off x="1546412" y="3884841"/>
            <a:ext cx="5257800" cy="0"/>
          </a:xfrm>
          <a:prstGeom prst="straightConnector1">
            <a:avLst/>
          </a:prstGeom>
          <a:noFill/>
          <a:ln w="38100" cap="flat" cmpd="sng">
            <a:solidFill>
              <a:schemeClr val="accent2"/>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6"/>
                                        </p:tgtEl>
                                        <p:attrNameLst>
                                          <p:attrName>style.visibility</p:attrName>
                                        </p:attrNameLst>
                                      </p:cBhvr>
                                      <p:to>
                                        <p:strVal val="visible"/>
                                      </p:to>
                                    </p:set>
                                    <p:animEffect transition="in" filter="fade">
                                      <p:cBhvr>
                                        <p:cTn id="7" dur="500"/>
                                        <p:tgtEl>
                                          <p:spTgt spid="4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2"/>
                                        </p:tgtEl>
                                        <p:attrNameLst>
                                          <p:attrName>style.visibility</p:attrName>
                                        </p:attrNameLst>
                                      </p:cBhvr>
                                      <p:to>
                                        <p:strVal val="visible"/>
                                      </p:to>
                                    </p:set>
                                    <p:animEffect transition="in" filter="fade">
                                      <p:cBhvr>
                                        <p:cTn id="12" dur="500"/>
                                        <p:tgtEl>
                                          <p:spTgt spid="412"/>
                                        </p:tgtEl>
                                      </p:cBhvr>
                                    </p:animEffect>
                                  </p:childTnLst>
                                </p:cTn>
                              </p:par>
                              <p:par>
                                <p:cTn id="13" presetID="10" presetClass="entr" presetSubtype="0" fill="hold" nodeType="withEffect">
                                  <p:stCondLst>
                                    <p:cond delay="0"/>
                                  </p:stCondLst>
                                  <p:childTnLst>
                                    <p:set>
                                      <p:cBhvr>
                                        <p:cTn id="14" dur="1" fill="hold">
                                          <p:stCondLst>
                                            <p:cond delay="0"/>
                                          </p:stCondLst>
                                        </p:cTn>
                                        <p:tgtEl>
                                          <p:spTgt spid="417"/>
                                        </p:tgtEl>
                                        <p:attrNameLst>
                                          <p:attrName>style.visibility</p:attrName>
                                        </p:attrNameLst>
                                      </p:cBhvr>
                                      <p:to>
                                        <p:strVal val="visible"/>
                                      </p:to>
                                    </p:set>
                                    <p:animEffect transition="in" filter="fade">
                                      <p:cBhvr>
                                        <p:cTn id="15" dur="500"/>
                                        <p:tgtEl>
                                          <p:spTgt spid="4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13"/>
                                        </p:tgtEl>
                                        <p:attrNameLst>
                                          <p:attrName>style.visibility</p:attrName>
                                        </p:attrNameLst>
                                      </p:cBhvr>
                                      <p:to>
                                        <p:strVal val="visible"/>
                                      </p:to>
                                    </p:set>
                                    <p:animEffect transition="in" filter="fade">
                                      <p:cBhvr>
                                        <p:cTn id="20" dur="500"/>
                                        <p:tgtEl>
                                          <p:spTgt spid="413"/>
                                        </p:tgtEl>
                                      </p:cBhvr>
                                    </p:animEffect>
                                  </p:childTnLst>
                                </p:cTn>
                              </p:par>
                              <p:par>
                                <p:cTn id="21" presetID="10" presetClass="entr" presetSubtype="0" fill="hold" nodeType="withEffect">
                                  <p:stCondLst>
                                    <p:cond delay="0"/>
                                  </p:stCondLst>
                                  <p:childTnLst>
                                    <p:set>
                                      <p:cBhvr>
                                        <p:cTn id="22" dur="1" fill="hold">
                                          <p:stCondLst>
                                            <p:cond delay="0"/>
                                          </p:stCondLst>
                                        </p:cTn>
                                        <p:tgtEl>
                                          <p:spTgt spid="418"/>
                                        </p:tgtEl>
                                        <p:attrNameLst>
                                          <p:attrName>style.visibility</p:attrName>
                                        </p:attrNameLst>
                                      </p:cBhvr>
                                      <p:to>
                                        <p:strVal val="visible"/>
                                      </p:to>
                                    </p:set>
                                    <p:animEffect transition="in" filter="fade">
                                      <p:cBhvr>
                                        <p:cTn id="23" dur="500"/>
                                        <p:tgtEl>
                                          <p:spTgt spid="4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19"/>
                                        </p:tgtEl>
                                        <p:attrNameLst>
                                          <p:attrName>style.visibility</p:attrName>
                                        </p:attrNameLst>
                                      </p:cBhvr>
                                      <p:to>
                                        <p:strVal val="visible"/>
                                      </p:to>
                                    </p:set>
                                    <p:animEffect transition="in" filter="fade">
                                      <p:cBhvr>
                                        <p:cTn id="28" dur="500"/>
                                        <p:tgtEl>
                                          <p:spTgt spid="419"/>
                                        </p:tgtEl>
                                      </p:cBhvr>
                                    </p:animEffect>
                                  </p:childTnLst>
                                </p:cTn>
                              </p:par>
                              <p:par>
                                <p:cTn id="29" presetID="10" presetClass="entr" presetSubtype="0" fill="hold" nodeType="withEffect">
                                  <p:stCondLst>
                                    <p:cond delay="0"/>
                                  </p:stCondLst>
                                  <p:childTnLst>
                                    <p:set>
                                      <p:cBhvr>
                                        <p:cTn id="30" dur="1" fill="hold">
                                          <p:stCondLst>
                                            <p:cond delay="0"/>
                                          </p:stCondLst>
                                        </p:cTn>
                                        <p:tgtEl>
                                          <p:spTgt spid="414"/>
                                        </p:tgtEl>
                                        <p:attrNameLst>
                                          <p:attrName>style.visibility</p:attrName>
                                        </p:attrNameLst>
                                      </p:cBhvr>
                                      <p:to>
                                        <p:strVal val="visible"/>
                                      </p:to>
                                    </p:set>
                                    <p:animEffect transition="in" filter="fade">
                                      <p:cBhvr>
                                        <p:cTn id="31" dur="500"/>
                                        <p:tgtEl>
                                          <p:spTgt spid="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3"/>
          <p:cNvSpPr txBox="1"/>
          <p:nvPr/>
        </p:nvSpPr>
        <p:spPr>
          <a:xfrm>
            <a:off x="647700" y="245410"/>
            <a:ext cx="1089660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0000"/>
                </a:solidFill>
                <a:latin typeface="Times New Roman"/>
                <a:ea typeface="Times New Roman"/>
                <a:cs typeface="Times New Roman"/>
                <a:sym typeface="Times New Roman"/>
              </a:rPr>
              <a:t>Bài 4: Dựa vào các bức tranh sau, em hãy đặt câu có chứa thành phần trạng ngữ.</a:t>
            </a:r>
            <a:endParaRPr sz="3200" b="1">
              <a:solidFill>
                <a:srgbClr val="FF0000"/>
              </a:solidFill>
              <a:latin typeface="Times New Roman"/>
              <a:ea typeface="Times New Roman"/>
              <a:cs typeface="Times New Roman"/>
              <a:sym typeface="Times New Roman"/>
            </a:endParaRPr>
          </a:p>
        </p:txBody>
      </p:sp>
      <p:pic>
        <p:nvPicPr>
          <p:cNvPr id="425" name="Google Shape;425;p23"/>
          <p:cNvPicPr preferRelativeResize="0"/>
          <p:nvPr/>
        </p:nvPicPr>
        <p:blipFill rotWithShape="1">
          <a:blip r:embed="rId3">
            <a:alphaModFix/>
          </a:blip>
          <a:srcRect/>
          <a:stretch/>
        </p:blipFill>
        <p:spPr>
          <a:xfrm>
            <a:off x="6541098" y="1591568"/>
            <a:ext cx="4412653" cy="259896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426" name="Google Shape;426;p23"/>
          <p:cNvPicPr preferRelativeResize="0"/>
          <p:nvPr/>
        </p:nvPicPr>
        <p:blipFill rotWithShape="1">
          <a:blip r:embed="rId4">
            <a:alphaModFix/>
          </a:blip>
          <a:srcRect/>
          <a:stretch/>
        </p:blipFill>
        <p:spPr>
          <a:xfrm>
            <a:off x="1104899" y="1591568"/>
            <a:ext cx="4412653" cy="259896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427" name="Google Shape;427;p23"/>
          <p:cNvPicPr preferRelativeResize="0"/>
          <p:nvPr/>
        </p:nvPicPr>
        <p:blipFill rotWithShape="1">
          <a:blip r:embed="rId5">
            <a:alphaModFix/>
          </a:blip>
          <a:srcRect/>
          <a:stretch/>
        </p:blipFill>
        <p:spPr>
          <a:xfrm>
            <a:off x="1104898" y="4344223"/>
            <a:ext cx="4412654" cy="245859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428" name="Google Shape;428;p23"/>
          <p:cNvPicPr preferRelativeResize="0"/>
          <p:nvPr/>
        </p:nvPicPr>
        <p:blipFill rotWithShape="1">
          <a:blip r:embed="rId6">
            <a:alphaModFix/>
          </a:blip>
          <a:srcRect/>
          <a:stretch/>
        </p:blipFill>
        <p:spPr>
          <a:xfrm>
            <a:off x="7032924" y="4344223"/>
            <a:ext cx="3429000" cy="257175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Google Shape;433;p24"/>
          <p:cNvPicPr preferRelativeResize="0"/>
          <p:nvPr/>
        </p:nvPicPr>
        <p:blipFill rotWithShape="1">
          <a:blip r:embed="rId3">
            <a:alphaModFix/>
          </a:blip>
          <a:srcRect/>
          <a:stretch/>
        </p:blipFill>
        <p:spPr>
          <a:xfrm>
            <a:off x="6760565" y="279625"/>
            <a:ext cx="3892811" cy="2087057"/>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434" name="Google Shape;434;p24"/>
          <p:cNvPicPr preferRelativeResize="0"/>
          <p:nvPr/>
        </p:nvPicPr>
        <p:blipFill rotWithShape="1">
          <a:blip r:embed="rId4">
            <a:alphaModFix/>
          </a:blip>
          <a:srcRect/>
          <a:stretch/>
        </p:blipFill>
        <p:spPr>
          <a:xfrm>
            <a:off x="1245532" y="279625"/>
            <a:ext cx="3891244" cy="2087057"/>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435" name="Google Shape;435;p24"/>
          <p:cNvPicPr preferRelativeResize="0"/>
          <p:nvPr/>
        </p:nvPicPr>
        <p:blipFill rotWithShape="1">
          <a:blip r:embed="rId5">
            <a:alphaModFix/>
          </a:blip>
          <a:srcRect/>
          <a:stretch/>
        </p:blipFill>
        <p:spPr>
          <a:xfrm>
            <a:off x="6760564" y="3366415"/>
            <a:ext cx="3892812" cy="2087057"/>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436" name="Google Shape;436;p24"/>
          <p:cNvSpPr txBox="1"/>
          <p:nvPr/>
        </p:nvSpPr>
        <p:spPr>
          <a:xfrm>
            <a:off x="645460" y="2451050"/>
            <a:ext cx="5029200"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chemeClr val="dk1"/>
                </a:solidFill>
                <a:latin typeface="Times New Roman"/>
                <a:ea typeface="Times New Roman"/>
                <a:cs typeface="Times New Roman"/>
                <a:sym typeface="Times New Roman"/>
              </a:rPr>
              <a:t>     </a:t>
            </a:r>
            <a:r>
              <a:rPr lang="en-US" sz="2400" b="1" u="sng">
                <a:solidFill>
                  <a:schemeClr val="dk1"/>
                </a:solidFill>
                <a:latin typeface="Times New Roman"/>
                <a:ea typeface="Times New Roman"/>
                <a:cs typeface="Times New Roman"/>
                <a:sym typeface="Times New Roman"/>
              </a:rPr>
              <a:t>Trên cánh đồng</a:t>
            </a:r>
            <a:r>
              <a:rPr lang="en-US" sz="2400" b="1">
                <a:solidFill>
                  <a:schemeClr val="dk1"/>
                </a:solidFill>
                <a:latin typeface="Times New Roman"/>
                <a:ea typeface="Times New Roman"/>
                <a:cs typeface="Times New Roman"/>
                <a:sym typeface="Times New Roman"/>
              </a:rPr>
              <a:t>, các bác nông dân đang hăng say làm việc.</a:t>
            </a:r>
            <a:endParaRPr sz="2400" b="1">
              <a:solidFill>
                <a:schemeClr val="dk1"/>
              </a:solidFill>
              <a:latin typeface="Times New Roman"/>
              <a:ea typeface="Times New Roman"/>
              <a:cs typeface="Times New Roman"/>
              <a:sym typeface="Times New Roman"/>
            </a:endParaRPr>
          </a:p>
        </p:txBody>
      </p:sp>
      <p:sp>
        <p:nvSpPr>
          <p:cNvPr id="437" name="Google Shape;437;p24"/>
          <p:cNvSpPr txBox="1"/>
          <p:nvPr/>
        </p:nvSpPr>
        <p:spPr>
          <a:xfrm>
            <a:off x="6078070" y="2451050"/>
            <a:ext cx="5257800"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chemeClr val="dk1"/>
                </a:solidFill>
                <a:latin typeface="Calibri"/>
                <a:ea typeface="Calibri"/>
                <a:cs typeface="Calibri"/>
                <a:sym typeface="Calibri"/>
              </a:rPr>
              <a:t>       Quê hương tôi đẹp vô ngần </a:t>
            </a:r>
            <a:r>
              <a:rPr lang="en-US" sz="2400" b="1" u="sng">
                <a:solidFill>
                  <a:schemeClr val="dk1"/>
                </a:solidFill>
                <a:latin typeface="Calibri"/>
                <a:ea typeface="Calibri"/>
                <a:cs typeface="Calibri"/>
                <a:sym typeface="Calibri"/>
              </a:rPr>
              <a:t>bởi có rất nhiều những danh lam thắng cảnh</a:t>
            </a:r>
            <a:r>
              <a:rPr lang="en-US" sz="2400" b="1">
                <a:solidFill>
                  <a:schemeClr val="dk1"/>
                </a:solidFill>
                <a:latin typeface="Calibri"/>
                <a:ea typeface="Calibri"/>
                <a:cs typeface="Calibri"/>
                <a:sym typeface="Calibri"/>
              </a:rPr>
              <a:t>.</a:t>
            </a:r>
            <a:endParaRPr sz="2400" b="1">
              <a:solidFill>
                <a:schemeClr val="dk1"/>
              </a:solidFill>
              <a:latin typeface="Calibri"/>
              <a:ea typeface="Calibri"/>
              <a:cs typeface="Calibri"/>
              <a:sym typeface="Calibri"/>
            </a:endParaRPr>
          </a:p>
        </p:txBody>
      </p:sp>
      <p:sp>
        <p:nvSpPr>
          <p:cNvPr id="438" name="Google Shape;438;p24"/>
          <p:cNvSpPr txBox="1"/>
          <p:nvPr/>
        </p:nvSpPr>
        <p:spPr>
          <a:xfrm>
            <a:off x="6212541" y="5755341"/>
            <a:ext cx="5244353"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chemeClr val="dk1"/>
                </a:solidFill>
                <a:latin typeface="Times New Roman"/>
                <a:ea typeface="Times New Roman"/>
                <a:cs typeface="Times New Roman"/>
                <a:sym typeface="Times New Roman"/>
              </a:rPr>
              <a:t>   </a:t>
            </a:r>
            <a:r>
              <a:rPr lang="en-US" sz="2400" b="1" u="sng">
                <a:solidFill>
                  <a:schemeClr val="dk1"/>
                </a:solidFill>
                <a:latin typeface="Times New Roman"/>
                <a:ea typeface="Times New Roman"/>
                <a:cs typeface="Times New Roman"/>
                <a:sym typeface="Times New Roman"/>
              </a:rPr>
              <a:t>Trong tim</a:t>
            </a:r>
            <a:r>
              <a:rPr lang="en-US" sz="2400" b="1">
                <a:solidFill>
                  <a:schemeClr val="dk1"/>
                </a:solidFill>
                <a:latin typeface="Times New Roman"/>
                <a:ea typeface="Times New Roman"/>
                <a:cs typeface="Times New Roman"/>
                <a:sym typeface="Times New Roman"/>
              </a:rPr>
              <a:t>, chúng tôi luôn gọi vang hai tiếng “Việt Nam”.</a:t>
            </a:r>
            <a:endParaRPr sz="2400" b="1">
              <a:solidFill>
                <a:schemeClr val="dk1"/>
              </a:solidFill>
              <a:latin typeface="Times New Roman"/>
              <a:ea typeface="Times New Roman"/>
              <a:cs typeface="Times New Roman"/>
              <a:sym typeface="Times New Roman"/>
            </a:endParaRPr>
          </a:p>
        </p:txBody>
      </p:sp>
      <p:pic>
        <p:nvPicPr>
          <p:cNvPr id="439" name="Google Shape;439;p24"/>
          <p:cNvPicPr preferRelativeResize="0"/>
          <p:nvPr/>
        </p:nvPicPr>
        <p:blipFill rotWithShape="1">
          <a:blip r:embed="rId6">
            <a:alphaModFix/>
          </a:blip>
          <a:srcRect b="10022"/>
          <a:stretch/>
        </p:blipFill>
        <p:spPr>
          <a:xfrm>
            <a:off x="1245532" y="3366414"/>
            <a:ext cx="3891244" cy="2087057"/>
          </a:xfrm>
          <a:prstGeom prst="rect">
            <a:avLst/>
          </a:prstGeom>
          <a:noFill/>
          <a:ln>
            <a:noFill/>
          </a:ln>
        </p:spPr>
      </p:pic>
      <p:sp>
        <p:nvSpPr>
          <p:cNvPr id="440" name="Google Shape;440;p24"/>
          <p:cNvSpPr txBox="1"/>
          <p:nvPr/>
        </p:nvSpPr>
        <p:spPr>
          <a:xfrm>
            <a:off x="786653" y="5647765"/>
            <a:ext cx="4746813"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chemeClr val="dk1"/>
                </a:solidFill>
                <a:latin typeface="Times New Roman"/>
                <a:ea typeface="Times New Roman"/>
                <a:cs typeface="Times New Roman"/>
                <a:sym typeface="Times New Roman"/>
              </a:rPr>
              <a:t>     </a:t>
            </a:r>
            <a:r>
              <a:rPr lang="en-US" sz="2400" b="1" u="sng">
                <a:solidFill>
                  <a:schemeClr val="dk1"/>
                </a:solidFill>
                <a:latin typeface="Times New Roman"/>
                <a:ea typeface="Times New Roman"/>
                <a:cs typeface="Times New Roman"/>
                <a:sym typeface="Times New Roman"/>
              </a:rPr>
              <a:t>Chiều chiều</a:t>
            </a:r>
            <a:r>
              <a:rPr lang="en-US" sz="2400" b="1">
                <a:solidFill>
                  <a:schemeClr val="dk1"/>
                </a:solidFill>
                <a:latin typeface="Times New Roman"/>
                <a:ea typeface="Times New Roman"/>
                <a:cs typeface="Times New Roman"/>
                <a:sym typeface="Times New Roman"/>
              </a:rPr>
              <a:t>, </a:t>
            </a:r>
            <a:r>
              <a:rPr lang="en-US" sz="2400" b="1" u="sng">
                <a:solidFill>
                  <a:schemeClr val="dk1"/>
                </a:solidFill>
                <a:latin typeface="Times New Roman"/>
                <a:ea typeface="Times New Roman"/>
                <a:cs typeface="Times New Roman"/>
                <a:sym typeface="Times New Roman"/>
              </a:rPr>
              <a:t>trên dòng sông</a:t>
            </a:r>
            <a:r>
              <a:rPr lang="en-US" sz="2400" b="1">
                <a:solidFill>
                  <a:schemeClr val="dk1"/>
                </a:solidFill>
                <a:latin typeface="Times New Roman"/>
                <a:ea typeface="Times New Roman"/>
                <a:cs typeface="Times New Roman"/>
                <a:sym typeface="Times New Roman"/>
              </a:rPr>
              <a:t>, chiếc thuyền câu lững lờ trôi.</a:t>
            </a:r>
            <a:endParaRPr sz="2400" b="1">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6"/>
                                        </p:tgtEl>
                                        <p:attrNameLst>
                                          <p:attrName>style.visibility</p:attrName>
                                        </p:attrNameLst>
                                      </p:cBhvr>
                                      <p:to>
                                        <p:strVal val="visible"/>
                                      </p:to>
                                    </p:set>
                                    <p:animEffect transition="in" filter="fade">
                                      <p:cBhvr>
                                        <p:cTn id="7" dur="500"/>
                                        <p:tgtEl>
                                          <p:spTgt spid="4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7"/>
                                        </p:tgtEl>
                                        <p:attrNameLst>
                                          <p:attrName>style.visibility</p:attrName>
                                        </p:attrNameLst>
                                      </p:cBhvr>
                                      <p:to>
                                        <p:strVal val="visible"/>
                                      </p:to>
                                    </p:set>
                                    <p:animEffect transition="in" filter="fade">
                                      <p:cBhvr>
                                        <p:cTn id="12" dur="500"/>
                                        <p:tgtEl>
                                          <p:spTgt spid="4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0"/>
                                        </p:tgtEl>
                                        <p:attrNameLst>
                                          <p:attrName>style.visibility</p:attrName>
                                        </p:attrNameLst>
                                      </p:cBhvr>
                                      <p:to>
                                        <p:strVal val="visible"/>
                                      </p:to>
                                    </p:set>
                                    <p:animEffect transition="in" filter="fade">
                                      <p:cBhvr>
                                        <p:cTn id="17" dur="500"/>
                                        <p:tgtEl>
                                          <p:spTgt spid="4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8">
                                            <p:txEl>
                                              <p:pRg st="0" end="0"/>
                                            </p:txEl>
                                          </p:spTgt>
                                        </p:tgtEl>
                                        <p:attrNameLst>
                                          <p:attrName>style.visibility</p:attrName>
                                        </p:attrNameLst>
                                      </p:cBhvr>
                                      <p:to>
                                        <p:strVal val="visible"/>
                                      </p:to>
                                    </p:set>
                                    <p:animEffect transition="in" filter="fade">
                                      <p:cBhvr>
                                        <p:cTn id="22" dur="500"/>
                                        <p:tgtEl>
                                          <p:spTgt spid="4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25"/>
          <p:cNvSpPr/>
          <p:nvPr/>
        </p:nvSpPr>
        <p:spPr>
          <a:xfrm>
            <a:off x="145505" y="323129"/>
            <a:ext cx="11736034" cy="5884437"/>
          </a:xfrm>
          <a:prstGeom prst="roundRect">
            <a:avLst>
              <a:gd name="adj" fmla="val 21283"/>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grpSp>
        <p:nvGrpSpPr>
          <p:cNvPr id="446" name="Google Shape;446;p25"/>
          <p:cNvGrpSpPr/>
          <p:nvPr/>
        </p:nvGrpSpPr>
        <p:grpSpPr>
          <a:xfrm>
            <a:off x="336883" y="244597"/>
            <a:ext cx="11726779" cy="1635891"/>
            <a:chOff x="1994399" y="2022749"/>
            <a:chExt cx="7192767" cy="730521"/>
          </a:xfrm>
        </p:grpSpPr>
        <p:grpSp>
          <p:nvGrpSpPr>
            <p:cNvPr id="447" name="Google Shape;447;p25"/>
            <p:cNvGrpSpPr/>
            <p:nvPr/>
          </p:nvGrpSpPr>
          <p:grpSpPr>
            <a:xfrm>
              <a:off x="1994399" y="2022749"/>
              <a:ext cx="589804" cy="728170"/>
              <a:chOff x="1994399" y="2158871"/>
              <a:chExt cx="589804" cy="728170"/>
            </a:xfrm>
          </p:grpSpPr>
          <p:sp>
            <p:nvSpPr>
              <p:cNvPr id="448" name="Google Shape;448;p25"/>
              <p:cNvSpPr/>
              <p:nvPr/>
            </p:nvSpPr>
            <p:spPr>
              <a:xfrm>
                <a:off x="1994399" y="2158871"/>
                <a:ext cx="459824" cy="728170"/>
              </a:xfrm>
              <a:custGeom>
                <a:avLst/>
                <a:gdLst/>
                <a:ahLst/>
                <a:cxnLst/>
                <a:rect l="l" t="t" r="r" b="b"/>
                <a:pathLst>
                  <a:path w="139" h="218" extrusionOk="0">
                    <a:moveTo>
                      <a:pt x="139" y="218"/>
                    </a:moveTo>
                    <a:cubicBezTo>
                      <a:pt x="139" y="0"/>
                      <a:pt x="139" y="0"/>
                      <a:pt x="139" y="0"/>
                    </a:cubicBezTo>
                    <a:cubicBezTo>
                      <a:pt x="109" y="0"/>
                      <a:pt x="109" y="0"/>
                      <a:pt x="109" y="0"/>
                    </a:cubicBezTo>
                    <a:cubicBezTo>
                      <a:pt x="49" y="0"/>
                      <a:pt x="0" y="49"/>
                      <a:pt x="0" y="109"/>
                    </a:cubicBezTo>
                    <a:cubicBezTo>
                      <a:pt x="0" y="109"/>
                      <a:pt x="0" y="109"/>
                      <a:pt x="0" y="109"/>
                    </a:cubicBezTo>
                    <a:cubicBezTo>
                      <a:pt x="0" y="169"/>
                      <a:pt x="49" y="218"/>
                      <a:pt x="109" y="218"/>
                    </a:cubicBezTo>
                    <a:lnTo>
                      <a:pt x="139" y="218"/>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449" name="Google Shape;449;p25"/>
              <p:cNvSpPr/>
              <p:nvPr/>
            </p:nvSpPr>
            <p:spPr>
              <a:xfrm>
                <a:off x="2417884" y="2158871"/>
                <a:ext cx="166319" cy="728170"/>
              </a:xfrm>
              <a:prstGeom prst="rect">
                <a:avLst/>
              </a:prstGeom>
              <a:solidFill>
                <a:srgbClr val="A5A5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450" name="Google Shape;450;p25"/>
              <p:cNvSpPr/>
              <p:nvPr/>
            </p:nvSpPr>
            <p:spPr>
              <a:xfrm>
                <a:off x="1994399" y="2523655"/>
                <a:ext cx="585611" cy="363386"/>
              </a:xfrm>
              <a:custGeom>
                <a:avLst/>
                <a:gdLst/>
                <a:ahLst/>
                <a:cxnLst/>
                <a:rect l="l" t="t" r="r" b="b"/>
                <a:pathLst>
                  <a:path w="177" h="109" extrusionOk="0">
                    <a:moveTo>
                      <a:pt x="0" y="0"/>
                    </a:moveTo>
                    <a:cubicBezTo>
                      <a:pt x="177" y="0"/>
                      <a:pt x="177" y="0"/>
                      <a:pt x="177" y="0"/>
                    </a:cubicBezTo>
                    <a:cubicBezTo>
                      <a:pt x="177" y="109"/>
                      <a:pt x="177" y="109"/>
                      <a:pt x="177" y="109"/>
                    </a:cubicBezTo>
                    <a:cubicBezTo>
                      <a:pt x="139" y="109"/>
                      <a:pt x="139" y="109"/>
                      <a:pt x="139" y="109"/>
                    </a:cubicBezTo>
                    <a:cubicBezTo>
                      <a:pt x="128" y="109"/>
                      <a:pt x="128" y="109"/>
                      <a:pt x="128" y="109"/>
                    </a:cubicBezTo>
                    <a:cubicBezTo>
                      <a:pt x="109" y="109"/>
                      <a:pt x="109" y="109"/>
                      <a:pt x="109" y="109"/>
                    </a:cubicBezTo>
                    <a:cubicBezTo>
                      <a:pt x="49" y="109"/>
                      <a:pt x="0" y="60"/>
                      <a:pt x="0" y="0"/>
                    </a:cubicBezTo>
                    <a:close/>
                  </a:path>
                </a:pathLst>
              </a:custGeom>
              <a:solidFill>
                <a:srgbClr val="333333">
                  <a:alpha val="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grpSp>
        <p:grpSp>
          <p:nvGrpSpPr>
            <p:cNvPr id="451" name="Google Shape;451;p25"/>
            <p:cNvGrpSpPr/>
            <p:nvPr/>
          </p:nvGrpSpPr>
          <p:grpSpPr>
            <a:xfrm>
              <a:off x="2584200" y="2022751"/>
              <a:ext cx="1013415" cy="728177"/>
              <a:chOff x="4530189" y="4285619"/>
              <a:chExt cx="382221" cy="532449"/>
            </a:xfrm>
          </p:grpSpPr>
          <p:sp>
            <p:nvSpPr>
              <p:cNvPr id="452" name="Google Shape;452;p25"/>
              <p:cNvSpPr/>
              <p:nvPr/>
            </p:nvSpPr>
            <p:spPr>
              <a:xfrm>
                <a:off x="4530195" y="4285619"/>
                <a:ext cx="382215" cy="532443"/>
              </a:xfrm>
              <a:prstGeom prst="rect">
                <a:avLst/>
              </a:prstGeom>
              <a:solidFill>
                <a:srgbClr val="FFCD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sp>
            <p:nvSpPr>
              <p:cNvPr id="453" name="Google Shape;453;p25"/>
              <p:cNvSpPr/>
              <p:nvPr/>
            </p:nvSpPr>
            <p:spPr>
              <a:xfrm>
                <a:off x="4530189" y="4552357"/>
                <a:ext cx="382215" cy="265711"/>
              </a:xfrm>
              <a:prstGeom prst="rect">
                <a:avLst/>
              </a:prstGeom>
              <a:solidFill>
                <a:srgbClr val="333333">
                  <a:alpha val="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grpSp>
        <p:grpSp>
          <p:nvGrpSpPr>
            <p:cNvPr id="454" name="Google Shape;454;p25"/>
            <p:cNvGrpSpPr/>
            <p:nvPr/>
          </p:nvGrpSpPr>
          <p:grpSpPr>
            <a:xfrm>
              <a:off x="3597597" y="2022749"/>
              <a:ext cx="1729353" cy="728170"/>
              <a:chOff x="4912409" y="4285619"/>
              <a:chExt cx="464324" cy="532444"/>
            </a:xfrm>
          </p:grpSpPr>
          <p:sp>
            <p:nvSpPr>
              <p:cNvPr id="455" name="Google Shape;455;p25"/>
              <p:cNvSpPr/>
              <p:nvPr/>
            </p:nvSpPr>
            <p:spPr>
              <a:xfrm>
                <a:off x="4912409" y="4285619"/>
                <a:ext cx="464324" cy="532444"/>
              </a:xfrm>
              <a:prstGeom prst="rect">
                <a:avLst/>
              </a:prstGeom>
              <a:solidFill>
                <a:srgbClr val="B3E5F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sp>
            <p:nvSpPr>
              <p:cNvPr id="456" name="Google Shape;456;p25"/>
              <p:cNvSpPr/>
              <p:nvPr/>
            </p:nvSpPr>
            <p:spPr>
              <a:xfrm>
                <a:off x="4912409" y="4552352"/>
                <a:ext cx="464324" cy="265711"/>
              </a:xfrm>
              <a:prstGeom prst="rect">
                <a:avLst/>
              </a:prstGeom>
              <a:solidFill>
                <a:srgbClr val="F19D63">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grpSp>
        <p:grpSp>
          <p:nvGrpSpPr>
            <p:cNvPr id="457" name="Google Shape;457;p25"/>
            <p:cNvGrpSpPr/>
            <p:nvPr/>
          </p:nvGrpSpPr>
          <p:grpSpPr>
            <a:xfrm>
              <a:off x="5326951" y="2022749"/>
              <a:ext cx="1785293" cy="728170"/>
              <a:chOff x="5350669" y="4285619"/>
              <a:chExt cx="327192" cy="532444"/>
            </a:xfrm>
          </p:grpSpPr>
          <p:sp>
            <p:nvSpPr>
              <p:cNvPr id="458" name="Google Shape;458;p25"/>
              <p:cNvSpPr/>
              <p:nvPr/>
            </p:nvSpPr>
            <p:spPr>
              <a:xfrm>
                <a:off x="5350669" y="4285619"/>
                <a:ext cx="327192" cy="532444"/>
              </a:xfrm>
              <a:prstGeom prst="rect">
                <a:avLst/>
              </a:prstGeom>
              <a:solidFill>
                <a:srgbClr val="B2DF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sp>
            <p:nvSpPr>
              <p:cNvPr id="459" name="Google Shape;459;p25"/>
              <p:cNvSpPr/>
              <p:nvPr/>
            </p:nvSpPr>
            <p:spPr>
              <a:xfrm>
                <a:off x="5350669" y="4552352"/>
                <a:ext cx="327192" cy="265711"/>
              </a:xfrm>
              <a:prstGeom prst="rect">
                <a:avLst/>
              </a:prstGeom>
              <a:solidFill>
                <a:srgbClr val="98D4CE">
                  <a:alpha val="4039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grpSp>
        <p:grpSp>
          <p:nvGrpSpPr>
            <p:cNvPr id="460" name="Google Shape;460;p25"/>
            <p:cNvGrpSpPr/>
            <p:nvPr/>
          </p:nvGrpSpPr>
          <p:grpSpPr>
            <a:xfrm>
              <a:off x="7112239" y="2022749"/>
              <a:ext cx="1410231" cy="728170"/>
              <a:chOff x="5677862" y="4285619"/>
              <a:chExt cx="382215" cy="532444"/>
            </a:xfrm>
          </p:grpSpPr>
          <p:sp>
            <p:nvSpPr>
              <p:cNvPr id="461" name="Google Shape;461;p25"/>
              <p:cNvSpPr/>
              <p:nvPr/>
            </p:nvSpPr>
            <p:spPr>
              <a:xfrm>
                <a:off x="5677862" y="4285619"/>
                <a:ext cx="382215" cy="532444"/>
              </a:xfrm>
              <a:prstGeom prst="rect">
                <a:avLst/>
              </a:prstGeom>
              <a:solidFill>
                <a:srgbClr val="FFE0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sp>
            <p:nvSpPr>
              <p:cNvPr id="462" name="Google Shape;462;p25"/>
              <p:cNvSpPr/>
              <p:nvPr/>
            </p:nvSpPr>
            <p:spPr>
              <a:xfrm>
                <a:off x="5677862" y="4552352"/>
                <a:ext cx="382215" cy="265711"/>
              </a:xfrm>
              <a:prstGeom prst="rect">
                <a:avLst/>
              </a:prstGeom>
              <a:solidFill>
                <a:srgbClr val="EE8944">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grpSp>
        <p:grpSp>
          <p:nvGrpSpPr>
            <p:cNvPr id="463" name="Google Shape;463;p25"/>
            <p:cNvGrpSpPr/>
            <p:nvPr/>
          </p:nvGrpSpPr>
          <p:grpSpPr>
            <a:xfrm>
              <a:off x="8521451" y="2025100"/>
              <a:ext cx="665715" cy="728170"/>
              <a:chOff x="7103885" y="3993645"/>
              <a:chExt cx="416830" cy="827088"/>
            </a:xfrm>
          </p:grpSpPr>
          <p:sp>
            <p:nvSpPr>
              <p:cNvPr id="464" name="Google Shape;464;p25"/>
              <p:cNvSpPr/>
              <p:nvPr/>
            </p:nvSpPr>
            <p:spPr>
              <a:xfrm>
                <a:off x="7103885" y="3993645"/>
                <a:ext cx="414338" cy="827088"/>
              </a:xfrm>
              <a:custGeom>
                <a:avLst/>
                <a:gdLst/>
                <a:ahLst/>
                <a:cxnLst/>
                <a:rect l="l" t="t" r="r" b="b"/>
                <a:pathLst>
                  <a:path w="261" h="521" extrusionOk="0">
                    <a:moveTo>
                      <a:pt x="261" y="261"/>
                    </a:moveTo>
                    <a:lnTo>
                      <a:pt x="0" y="0"/>
                    </a:lnTo>
                    <a:lnTo>
                      <a:pt x="0" y="521"/>
                    </a:lnTo>
                    <a:lnTo>
                      <a:pt x="261" y="261"/>
                    </a:lnTo>
                    <a:close/>
                  </a:path>
                </a:pathLst>
              </a:custGeom>
              <a:solidFill>
                <a:srgbClr val="ECAE7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465" name="Google Shape;465;p25"/>
              <p:cNvSpPr/>
              <p:nvPr/>
            </p:nvSpPr>
            <p:spPr>
              <a:xfrm>
                <a:off x="7395302" y="4288000"/>
                <a:ext cx="125413" cy="242888"/>
              </a:xfrm>
              <a:custGeom>
                <a:avLst/>
                <a:gdLst/>
                <a:ahLst/>
                <a:cxnLst/>
                <a:rect l="l" t="t" r="r" b="b"/>
                <a:pathLst>
                  <a:path w="79" h="153" extrusionOk="0">
                    <a:moveTo>
                      <a:pt x="79" y="77"/>
                    </a:moveTo>
                    <a:lnTo>
                      <a:pt x="0" y="153"/>
                    </a:lnTo>
                    <a:lnTo>
                      <a:pt x="0" y="0"/>
                    </a:lnTo>
                    <a:lnTo>
                      <a:pt x="0" y="0"/>
                    </a:lnTo>
                    <a:lnTo>
                      <a:pt x="79" y="77"/>
                    </a:lnTo>
                    <a:close/>
                  </a:path>
                </a:pathLst>
              </a:custGeom>
              <a:solidFill>
                <a:srgbClr val="3333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grpSp>
      </p:grpSp>
      <p:sp>
        <p:nvSpPr>
          <p:cNvPr id="466" name="Google Shape;466;p25"/>
          <p:cNvSpPr txBox="1"/>
          <p:nvPr/>
        </p:nvSpPr>
        <p:spPr>
          <a:xfrm>
            <a:off x="1086560" y="465010"/>
            <a:ext cx="9884914"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FF0000"/>
                </a:solidFill>
                <a:latin typeface="Calibri"/>
                <a:ea typeface="Calibri"/>
                <a:cs typeface="Calibri"/>
                <a:sym typeface="Calibri"/>
              </a:rPr>
              <a:t> Bài 5: Viết đoạn văn ngắn khoảng </a:t>
            </a:r>
            <a:r>
              <a:rPr lang="en-US" sz="2400" b="1">
                <a:solidFill>
                  <a:srgbClr val="FF0000"/>
                </a:solidFill>
                <a:latin typeface="Times New Roman"/>
                <a:ea typeface="Times New Roman"/>
                <a:cs typeface="Times New Roman"/>
                <a:sym typeface="Times New Roman"/>
              </a:rPr>
              <a:t>7</a:t>
            </a:r>
            <a:r>
              <a:rPr lang="en-US" sz="2400" b="1">
                <a:solidFill>
                  <a:srgbClr val="FF0000"/>
                </a:solidFill>
                <a:latin typeface="Calibri"/>
                <a:ea typeface="Calibri"/>
                <a:cs typeface="Calibri"/>
                <a:sym typeface="Calibri"/>
              </a:rPr>
              <a:t> câu nêu cảm nghĩ của em về quê hương đất nước. Trong đoạn có sử dụng thành phần trạng ngữ và giải thích vì sao cần thêm những trạng ngữ đó? </a:t>
            </a:r>
            <a:endParaRPr sz="2400" b="1">
              <a:solidFill>
                <a:srgbClr val="FF0000"/>
              </a:solidFill>
              <a:latin typeface="Calibri"/>
              <a:ea typeface="Calibri"/>
              <a:cs typeface="Calibri"/>
              <a:sym typeface="Calibri"/>
            </a:endParaRPr>
          </a:p>
        </p:txBody>
      </p:sp>
      <p:sp>
        <p:nvSpPr>
          <p:cNvPr id="467" name="Google Shape;467;p25"/>
          <p:cNvSpPr txBox="1"/>
          <p:nvPr/>
        </p:nvSpPr>
        <p:spPr>
          <a:xfrm>
            <a:off x="685799" y="2017104"/>
            <a:ext cx="11195740" cy="37856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1">
                <a:solidFill>
                  <a:schemeClr val="dk1"/>
                </a:solidFill>
                <a:latin typeface="Times New Roman"/>
                <a:ea typeface="Times New Roman"/>
                <a:cs typeface="Times New Roman"/>
                <a:sym typeface="Times New Roman"/>
              </a:rPr>
              <a:t>Gợi ý:</a:t>
            </a:r>
            <a:endParaRPr/>
          </a:p>
          <a:p>
            <a:pPr marL="0" marR="0" lvl="0" indent="0" algn="l" rtl="0">
              <a:spcBef>
                <a:spcPts val="0"/>
              </a:spcBef>
              <a:spcAft>
                <a:spcPts val="0"/>
              </a:spcAft>
              <a:buNone/>
            </a:pPr>
            <a:r>
              <a:rPr lang="en-US" sz="2400" b="1" i="1">
                <a:solidFill>
                  <a:schemeClr val="dk1"/>
                </a:solidFill>
                <a:latin typeface="Times New Roman"/>
                <a:ea typeface="Times New Roman"/>
                <a:cs typeface="Times New Roman"/>
                <a:sym typeface="Times New Roman"/>
              </a:rPr>
              <a:t>* Hình thức: </a:t>
            </a:r>
            <a:endParaRPr/>
          </a:p>
          <a:p>
            <a:pPr marL="0" marR="0" lvl="0" indent="0" algn="l" rtl="0">
              <a:spcBef>
                <a:spcPts val="0"/>
              </a:spcBef>
              <a:spcAft>
                <a:spcPts val="0"/>
              </a:spcAft>
              <a:buNone/>
            </a:pPr>
            <a:r>
              <a:rPr lang="en-US" sz="2400" b="1" i="1">
                <a:solidFill>
                  <a:schemeClr val="dk1"/>
                </a:solidFill>
                <a:latin typeface="Times New Roman"/>
                <a:ea typeface="Times New Roman"/>
                <a:cs typeface="Times New Roman"/>
                <a:sym typeface="Times New Roman"/>
              </a:rPr>
              <a:t>  - Đoạn văn ngắn khoảng 7 câu.</a:t>
            </a:r>
            <a:endParaRPr/>
          </a:p>
          <a:p>
            <a:pPr marL="0" marR="0" lvl="0" indent="0" algn="l" rtl="0">
              <a:spcBef>
                <a:spcPts val="0"/>
              </a:spcBef>
              <a:spcAft>
                <a:spcPts val="0"/>
              </a:spcAft>
              <a:buNone/>
            </a:pPr>
            <a:r>
              <a:rPr lang="en-US" sz="2400" b="1" i="1">
                <a:solidFill>
                  <a:schemeClr val="dk1"/>
                </a:solidFill>
                <a:latin typeface="Times New Roman"/>
                <a:ea typeface="Times New Roman"/>
                <a:cs typeface="Times New Roman"/>
                <a:sym typeface="Times New Roman"/>
              </a:rPr>
              <a:t>  - Trong đoạn văn có sử dụng trạng ngữ.</a:t>
            </a:r>
            <a:endParaRPr/>
          </a:p>
          <a:p>
            <a:pPr marL="0" marR="0" lvl="0" indent="0" algn="l" rtl="0">
              <a:spcBef>
                <a:spcPts val="0"/>
              </a:spcBef>
              <a:spcAft>
                <a:spcPts val="0"/>
              </a:spcAft>
              <a:buNone/>
            </a:pPr>
            <a:r>
              <a:rPr lang="en-US" sz="2400" b="1" i="1">
                <a:solidFill>
                  <a:schemeClr val="dk1"/>
                </a:solidFill>
                <a:latin typeface="Times New Roman"/>
                <a:ea typeface="Times New Roman"/>
                <a:cs typeface="Times New Roman"/>
                <a:sym typeface="Times New Roman"/>
              </a:rPr>
              <a:t>* Nội dung: Cảm nghĩ của em về quê hương, đất nước.</a:t>
            </a:r>
            <a:endParaRPr sz="2400" b="1" i="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b="1" i="1">
                <a:solidFill>
                  <a:schemeClr val="dk1"/>
                </a:solidFill>
                <a:latin typeface="Times New Roman"/>
                <a:ea typeface="Times New Roman"/>
                <a:cs typeface="Times New Roman"/>
                <a:sym typeface="Times New Roman"/>
              </a:rPr>
              <a:t>*Lưu ý: Thêm trạng ngữ để cung cấp những thông tin sau:</a:t>
            </a:r>
            <a:endParaRPr/>
          </a:p>
          <a:p>
            <a:pPr marL="0" marR="0" lvl="0" indent="0" algn="l" rtl="0">
              <a:spcBef>
                <a:spcPts val="0"/>
              </a:spcBef>
              <a:spcAft>
                <a:spcPts val="0"/>
              </a:spcAft>
              <a:buNone/>
            </a:pPr>
            <a:r>
              <a:rPr lang="en-US" sz="2400" b="1" i="1">
                <a:solidFill>
                  <a:schemeClr val="dk1"/>
                </a:solidFill>
                <a:latin typeface="Times New Roman"/>
                <a:ea typeface="Times New Roman"/>
                <a:cs typeface="Times New Roman"/>
                <a:sym typeface="Times New Roman"/>
              </a:rPr>
              <a:t>  - Trạng ngữ chỉ thời gian: Tình cảm của em với quê hương, đất nước.</a:t>
            </a:r>
            <a:endParaRPr sz="2400" b="1" i="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b="1" i="1">
                <a:solidFill>
                  <a:schemeClr val="dk1"/>
                </a:solidFill>
                <a:latin typeface="Times New Roman"/>
                <a:ea typeface="Times New Roman"/>
                <a:cs typeface="Times New Roman"/>
                <a:sym typeface="Times New Roman"/>
              </a:rPr>
              <a:t>  - Trạng ngữ chỉ cách thức: Quê hương, đất nước em tươi đẹp ở những phương diện nào?</a:t>
            </a:r>
            <a:endParaRPr sz="2400" b="1" i="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b="1" i="1">
                <a:solidFill>
                  <a:schemeClr val="dk1"/>
                </a:solidFill>
                <a:latin typeface="Times New Roman"/>
                <a:ea typeface="Times New Roman"/>
                <a:cs typeface="Times New Roman"/>
                <a:sym typeface="Times New Roman"/>
              </a:rPr>
              <a:t>  - Trạng ngữ chỉ phương tiện, trạng ngữ chỉ nơi chốn...</a:t>
            </a:r>
            <a:endParaRPr sz="2400" b="1" i="1">
              <a:solidFill>
                <a:schemeClr val="dk1"/>
              </a:solidFill>
              <a:latin typeface="Times New Roman"/>
              <a:ea typeface="Times New Roman"/>
              <a:cs typeface="Times New Roman"/>
              <a:sym typeface="Times New Roman"/>
            </a:endParaRPr>
          </a:p>
        </p:txBody>
      </p:sp>
      <p:sp>
        <p:nvSpPr>
          <p:cNvPr id="468" name="Google Shape;468;p25"/>
          <p:cNvSpPr txBox="1"/>
          <p:nvPr/>
        </p:nvSpPr>
        <p:spPr>
          <a:xfrm>
            <a:off x="1277938" y="323129"/>
            <a:ext cx="625408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b="1">
              <a:solidFill>
                <a:srgbClr val="FF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7">
                                            <p:txEl>
                                              <p:pRg st="0" end="0"/>
                                            </p:txEl>
                                          </p:spTgt>
                                        </p:tgtEl>
                                        <p:attrNameLst>
                                          <p:attrName>style.visibility</p:attrName>
                                        </p:attrNameLst>
                                      </p:cBhvr>
                                      <p:to>
                                        <p:strVal val="visible"/>
                                      </p:to>
                                    </p:set>
                                    <p:animEffect transition="in" filter="fade">
                                      <p:cBhvr>
                                        <p:cTn id="7" dur="1000"/>
                                        <p:tgtEl>
                                          <p:spTgt spid="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7">
                                            <p:txEl>
                                              <p:pRg st="1" end="1"/>
                                            </p:txEl>
                                          </p:spTgt>
                                        </p:tgtEl>
                                        <p:attrNameLst>
                                          <p:attrName>style.visibility</p:attrName>
                                        </p:attrNameLst>
                                      </p:cBhvr>
                                      <p:to>
                                        <p:strVal val="visible"/>
                                      </p:to>
                                    </p:set>
                                    <p:animEffect transition="in" filter="fade">
                                      <p:cBhvr>
                                        <p:cTn id="12" dur="1000"/>
                                        <p:tgtEl>
                                          <p:spTgt spid="4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7">
                                            <p:txEl>
                                              <p:pRg st="2" end="2"/>
                                            </p:txEl>
                                          </p:spTgt>
                                        </p:tgtEl>
                                        <p:attrNameLst>
                                          <p:attrName>style.visibility</p:attrName>
                                        </p:attrNameLst>
                                      </p:cBhvr>
                                      <p:to>
                                        <p:strVal val="visible"/>
                                      </p:to>
                                    </p:set>
                                    <p:animEffect transition="in" filter="fade">
                                      <p:cBhvr>
                                        <p:cTn id="17" dur="1000"/>
                                        <p:tgtEl>
                                          <p:spTgt spid="4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7">
                                            <p:txEl>
                                              <p:pRg st="3" end="3"/>
                                            </p:txEl>
                                          </p:spTgt>
                                        </p:tgtEl>
                                        <p:attrNameLst>
                                          <p:attrName>style.visibility</p:attrName>
                                        </p:attrNameLst>
                                      </p:cBhvr>
                                      <p:to>
                                        <p:strVal val="visible"/>
                                      </p:to>
                                    </p:set>
                                    <p:animEffect transition="in" filter="fade">
                                      <p:cBhvr>
                                        <p:cTn id="22" dur="1000"/>
                                        <p:tgtEl>
                                          <p:spTgt spid="4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7">
                                            <p:txEl>
                                              <p:pRg st="4" end="4"/>
                                            </p:txEl>
                                          </p:spTgt>
                                        </p:tgtEl>
                                        <p:attrNameLst>
                                          <p:attrName>style.visibility</p:attrName>
                                        </p:attrNameLst>
                                      </p:cBhvr>
                                      <p:to>
                                        <p:strVal val="visible"/>
                                      </p:to>
                                    </p:set>
                                    <p:animEffect transition="in" filter="fade">
                                      <p:cBhvr>
                                        <p:cTn id="27" dur="1000"/>
                                        <p:tgtEl>
                                          <p:spTgt spid="4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7">
                                            <p:txEl>
                                              <p:pRg st="5" end="5"/>
                                            </p:txEl>
                                          </p:spTgt>
                                        </p:tgtEl>
                                        <p:attrNameLst>
                                          <p:attrName>style.visibility</p:attrName>
                                        </p:attrNameLst>
                                      </p:cBhvr>
                                      <p:to>
                                        <p:strVal val="visible"/>
                                      </p:to>
                                    </p:set>
                                    <p:animEffect transition="in" filter="fade">
                                      <p:cBhvr>
                                        <p:cTn id="32" dur="1000"/>
                                        <p:tgtEl>
                                          <p:spTgt spid="4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67">
                                            <p:txEl>
                                              <p:pRg st="6" end="6"/>
                                            </p:txEl>
                                          </p:spTgt>
                                        </p:tgtEl>
                                        <p:attrNameLst>
                                          <p:attrName>style.visibility</p:attrName>
                                        </p:attrNameLst>
                                      </p:cBhvr>
                                      <p:to>
                                        <p:strVal val="visible"/>
                                      </p:to>
                                    </p:set>
                                    <p:animEffect transition="in" filter="fade">
                                      <p:cBhvr>
                                        <p:cTn id="37" dur="1000"/>
                                        <p:tgtEl>
                                          <p:spTgt spid="46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67">
                                            <p:txEl>
                                              <p:pRg st="7" end="7"/>
                                            </p:txEl>
                                          </p:spTgt>
                                        </p:tgtEl>
                                        <p:attrNameLst>
                                          <p:attrName>style.visibility</p:attrName>
                                        </p:attrNameLst>
                                      </p:cBhvr>
                                      <p:to>
                                        <p:strVal val="visible"/>
                                      </p:to>
                                    </p:set>
                                    <p:animEffect transition="in" filter="fade">
                                      <p:cBhvr>
                                        <p:cTn id="42" dur="1000"/>
                                        <p:tgtEl>
                                          <p:spTgt spid="46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67">
                                            <p:txEl>
                                              <p:pRg st="8" end="8"/>
                                            </p:txEl>
                                          </p:spTgt>
                                        </p:tgtEl>
                                        <p:attrNameLst>
                                          <p:attrName>style.visibility</p:attrName>
                                        </p:attrNameLst>
                                      </p:cBhvr>
                                      <p:to>
                                        <p:strVal val="visible"/>
                                      </p:to>
                                    </p:set>
                                    <p:animEffect transition="in" filter="fade">
                                      <p:cBhvr>
                                        <p:cTn id="47" dur="1000"/>
                                        <p:tgtEl>
                                          <p:spTgt spid="4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26"/>
          <p:cNvSpPr/>
          <p:nvPr/>
        </p:nvSpPr>
        <p:spPr>
          <a:xfrm>
            <a:off x="336883" y="900753"/>
            <a:ext cx="11486147" cy="5253861"/>
          </a:xfrm>
          <a:prstGeom prst="roundRect">
            <a:avLst>
              <a:gd name="adj" fmla="val 21283"/>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474" name="Google Shape;474;p26"/>
          <p:cNvGrpSpPr/>
          <p:nvPr/>
        </p:nvGrpSpPr>
        <p:grpSpPr>
          <a:xfrm>
            <a:off x="336883" y="561473"/>
            <a:ext cx="11726779" cy="930440"/>
            <a:chOff x="1994399" y="2022749"/>
            <a:chExt cx="7192767" cy="730521"/>
          </a:xfrm>
        </p:grpSpPr>
        <p:grpSp>
          <p:nvGrpSpPr>
            <p:cNvPr id="475" name="Google Shape;475;p26"/>
            <p:cNvGrpSpPr/>
            <p:nvPr/>
          </p:nvGrpSpPr>
          <p:grpSpPr>
            <a:xfrm>
              <a:off x="1994399" y="2022749"/>
              <a:ext cx="589804" cy="728170"/>
              <a:chOff x="1994399" y="2158871"/>
              <a:chExt cx="589804" cy="728170"/>
            </a:xfrm>
          </p:grpSpPr>
          <p:sp>
            <p:nvSpPr>
              <p:cNvPr id="476" name="Google Shape;476;p26"/>
              <p:cNvSpPr/>
              <p:nvPr/>
            </p:nvSpPr>
            <p:spPr>
              <a:xfrm>
                <a:off x="1994399" y="2158871"/>
                <a:ext cx="459824" cy="728170"/>
              </a:xfrm>
              <a:custGeom>
                <a:avLst/>
                <a:gdLst/>
                <a:ahLst/>
                <a:cxnLst/>
                <a:rect l="l" t="t" r="r" b="b"/>
                <a:pathLst>
                  <a:path w="139" h="218" extrusionOk="0">
                    <a:moveTo>
                      <a:pt x="139" y="218"/>
                    </a:moveTo>
                    <a:cubicBezTo>
                      <a:pt x="139" y="0"/>
                      <a:pt x="139" y="0"/>
                      <a:pt x="139" y="0"/>
                    </a:cubicBezTo>
                    <a:cubicBezTo>
                      <a:pt x="109" y="0"/>
                      <a:pt x="109" y="0"/>
                      <a:pt x="109" y="0"/>
                    </a:cubicBezTo>
                    <a:cubicBezTo>
                      <a:pt x="49" y="0"/>
                      <a:pt x="0" y="49"/>
                      <a:pt x="0" y="109"/>
                    </a:cubicBezTo>
                    <a:cubicBezTo>
                      <a:pt x="0" y="109"/>
                      <a:pt x="0" y="109"/>
                      <a:pt x="0" y="109"/>
                    </a:cubicBezTo>
                    <a:cubicBezTo>
                      <a:pt x="0" y="169"/>
                      <a:pt x="49" y="218"/>
                      <a:pt x="109" y="218"/>
                    </a:cubicBezTo>
                    <a:lnTo>
                      <a:pt x="139" y="218"/>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 name="Google Shape;477;p26"/>
              <p:cNvSpPr/>
              <p:nvPr/>
            </p:nvSpPr>
            <p:spPr>
              <a:xfrm>
                <a:off x="2417884" y="2158871"/>
                <a:ext cx="166319" cy="728170"/>
              </a:xfrm>
              <a:prstGeom prst="rect">
                <a:avLst/>
              </a:prstGeom>
              <a:solidFill>
                <a:srgbClr val="A5A5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 name="Google Shape;478;p26"/>
              <p:cNvSpPr/>
              <p:nvPr/>
            </p:nvSpPr>
            <p:spPr>
              <a:xfrm>
                <a:off x="1994399" y="2523655"/>
                <a:ext cx="585611" cy="363386"/>
              </a:xfrm>
              <a:custGeom>
                <a:avLst/>
                <a:gdLst/>
                <a:ahLst/>
                <a:cxnLst/>
                <a:rect l="l" t="t" r="r" b="b"/>
                <a:pathLst>
                  <a:path w="177" h="109" extrusionOk="0">
                    <a:moveTo>
                      <a:pt x="0" y="0"/>
                    </a:moveTo>
                    <a:cubicBezTo>
                      <a:pt x="177" y="0"/>
                      <a:pt x="177" y="0"/>
                      <a:pt x="177" y="0"/>
                    </a:cubicBezTo>
                    <a:cubicBezTo>
                      <a:pt x="177" y="109"/>
                      <a:pt x="177" y="109"/>
                      <a:pt x="177" y="109"/>
                    </a:cubicBezTo>
                    <a:cubicBezTo>
                      <a:pt x="139" y="109"/>
                      <a:pt x="139" y="109"/>
                      <a:pt x="139" y="109"/>
                    </a:cubicBezTo>
                    <a:cubicBezTo>
                      <a:pt x="128" y="109"/>
                      <a:pt x="128" y="109"/>
                      <a:pt x="128" y="109"/>
                    </a:cubicBezTo>
                    <a:cubicBezTo>
                      <a:pt x="109" y="109"/>
                      <a:pt x="109" y="109"/>
                      <a:pt x="109" y="109"/>
                    </a:cubicBezTo>
                    <a:cubicBezTo>
                      <a:pt x="49" y="109"/>
                      <a:pt x="0" y="60"/>
                      <a:pt x="0" y="0"/>
                    </a:cubicBezTo>
                    <a:close/>
                  </a:path>
                </a:pathLst>
              </a:custGeom>
              <a:solidFill>
                <a:srgbClr val="333333">
                  <a:alpha val="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79" name="Google Shape;479;p26"/>
            <p:cNvGrpSpPr/>
            <p:nvPr/>
          </p:nvGrpSpPr>
          <p:grpSpPr>
            <a:xfrm>
              <a:off x="2584200" y="2022751"/>
              <a:ext cx="1013415" cy="728177"/>
              <a:chOff x="4530189" y="4285619"/>
              <a:chExt cx="382221" cy="532449"/>
            </a:xfrm>
          </p:grpSpPr>
          <p:sp>
            <p:nvSpPr>
              <p:cNvPr id="480" name="Google Shape;480;p26"/>
              <p:cNvSpPr/>
              <p:nvPr/>
            </p:nvSpPr>
            <p:spPr>
              <a:xfrm>
                <a:off x="4530195" y="4285619"/>
                <a:ext cx="382215" cy="532443"/>
              </a:xfrm>
              <a:prstGeom prst="rect">
                <a:avLst/>
              </a:prstGeom>
              <a:solidFill>
                <a:srgbClr val="FFCD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1" name="Google Shape;481;p26"/>
              <p:cNvSpPr/>
              <p:nvPr/>
            </p:nvSpPr>
            <p:spPr>
              <a:xfrm>
                <a:off x="4530189" y="4552357"/>
                <a:ext cx="382215" cy="265711"/>
              </a:xfrm>
              <a:prstGeom prst="rect">
                <a:avLst/>
              </a:prstGeom>
              <a:solidFill>
                <a:srgbClr val="333333">
                  <a:alpha val="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82" name="Google Shape;482;p26"/>
            <p:cNvGrpSpPr/>
            <p:nvPr/>
          </p:nvGrpSpPr>
          <p:grpSpPr>
            <a:xfrm>
              <a:off x="3597597" y="2022749"/>
              <a:ext cx="1729353" cy="728170"/>
              <a:chOff x="4912409" y="4285619"/>
              <a:chExt cx="464324" cy="532444"/>
            </a:xfrm>
          </p:grpSpPr>
          <p:sp>
            <p:nvSpPr>
              <p:cNvPr id="483" name="Google Shape;483;p26"/>
              <p:cNvSpPr/>
              <p:nvPr/>
            </p:nvSpPr>
            <p:spPr>
              <a:xfrm>
                <a:off x="4912409" y="4285619"/>
                <a:ext cx="464324" cy="532444"/>
              </a:xfrm>
              <a:prstGeom prst="rect">
                <a:avLst/>
              </a:prstGeom>
              <a:solidFill>
                <a:srgbClr val="B3E5F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4" name="Google Shape;484;p26"/>
              <p:cNvSpPr/>
              <p:nvPr/>
            </p:nvSpPr>
            <p:spPr>
              <a:xfrm>
                <a:off x="4912409" y="4552352"/>
                <a:ext cx="464324" cy="265711"/>
              </a:xfrm>
              <a:prstGeom prst="rect">
                <a:avLst/>
              </a:prstGeom>
              <a:solidFill>
                <a:srgbClr val="F19D63">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85" name="Google Shape;485;p26"/>
            <p:cNvGrpSpPr/>
            <p:nvPr/>
          </p:nvGrpSpPr>
          <p:grpSpPr>
            <a:xfrm>
              <a:off x="5326951" y="2022749"/>
              <a:ext cx="1785293" cy="728170"/>
              <a:chOff x="5350669" y="4285619"/>
              <a:chExt cx="327192" cy="532444"/>
            </a:xfrm>
          </p:grpSpPr>
          <p:sp>
            <p:nvSpPr>
              <p:cNvPr id="486" name="Google Shape;486;p26"/>
              <p:cNvSpPr/>
              <p:nvPr/>
            </p:nvSpPr>
            <p:spPr>
              <a:xfrm>
                <a:off x="5350669" y="4285619"/>
                <a:ext cx="327192" cy="532444"/>
              </a:xfrm>
              <a:prstGeom prst="rect">
                <a:avLst/>
              </a:prstGeom>
              <a:solidFill>
                <a:srgbClr val="B2DF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7" name="Google Shape;487;p26"/>
              <p:cNvSpPr/>
              <p:nvPr/>
            </p:nvSpPr>
            <p:spPr>
              <a:xfrm>
                <a:off x="5350669" y="4552352"/>
                <a:ext cx="327192" cy="265711"/>
              </a:xfrm>
              <a:prstGeom prst="rect">
                <a:avLst/>
              </a:prstGeom>
              <a:solidFill>
                <a:srgbClr val="98D4CE">
                  <a:alpha val="4039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88" name="Google Shape;488;p26"/>
            <p:cNvGrpSpPr/>
            <p:nvPr/>
          </p:nvGrpSpPr>
          <p:grpSpPr>
            <a:xfrm>
              <a:off x="7112239" y="2022749"/>
              <a:ext cx="1410231" cy="728170"/>
              <a:chOff x="5677862" y="4285619"/>
              <a:chExt cx="382215" cy="532444"/>
            </a:xfrm>
          </p:grpSpPr>
          <p:sp>
            <p:nvSpPr>
              <p:cNvPr id="489" name="Google Shape;489;p26"/>
              <p:cNvSpPr/>
              <p:nvPr/>
            </p:nvSpPr>
            <p:spPr>
              <a:xfrm>
                <a:off x="5677862" y="4285619"/>
                <a:ext cx="382215" cy="532444"/>
              </a:xfrm>
              <a:prstGeom prst="rect">
                <a:avLst/>
              </a:prstGeom>
              <a:solidFill>
                <a:srgbClr val="FFE0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0" name="Google Shape;490;p26"/>
              <p:cNvSpPr/>
              <p:nvPr/>
            </p:nvSpPr>
            <p:spPr>
              <a:xfrm>
                <a:off x="5677862" y="4552352"/>
                <a:ext cx="382215" cy="265711"/>
              </a:xfrm>
              <a:prstGeom prst="rect">
                <a:avLst/>
              </a:prstGeom>
              <a:solidFill>
                <a:srgbClr val="EE8944">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91" name="Google Shape;491;p26"/>
            <p:cNvGrpSpPr/>
            <p:nvPr/>
          </p:nvGrpSpPr>
          <p:grpSpPr>
            <a:xfrm>
              <a:off x="8521451" y="2025100"/>
              <a:ext cx="665715" cy="728170"/>
              <a:chOff x="7103885" y="3993645"/>
              <a:chExt cx="416830" cy="827088"/>
            </a:xfrm>
          </p:grpSpPr>
          <p:sp>
            <p:nvSpPr>
              <p:cNvPr id="492" name="Google Shape;492;p26"/>
              <p:cNvSpPr/>
              <p:nvPr/>
            </p:nvSpPr>
            <p:spPr>
              <a:xfrm>
                <a:off x="7103885" y="3993645"/>
                <a:ext cx="414338" cy="827088"/>
              </a:xfrm>
              <a:custGeom>
                <a:avLst/>
                <a:gdLst/>
                <a:ahLst/>
                <a:cxnLst/>
                <a:rect l="l" t="t" r="r" b="b"/>
                <a:pathLst>
                  <a:path w="261" h="521" extrusionOk="0">
                    <a:moveTo>
                      <a:pt x="261" y="261"/>
                    </a:moveTo>
                    <a:lnTo>
                      <a:pt x="0" y="0"/>
                    </a:lnTo>
                    <a:lnTo>
                      <a:pt x="0" y="521"/>
                    </a:lnTo>
                    <a:lnTo>
                      <a:pt x="261" y="261"/>
                    </a:lnTo>
                    <a:close/>
                  </a:path>
                </a:pathLst>
              </a:custGeom>
              <a:solidFill>
                <a:srgbClr val="ECAE7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 name="Google Shape;493;p26"/>
              <p:cNvSpPr/>
              <p:nvPr/>
            </p:nvSpPr>
            <p:spPr>
              <a:xfrm>
                <a:off x="7395302" y="4288000"/>
                <a:ext cx="125413" cy="242888"/>
              </a:xfrm>
              <a:custGeom>
                <a:avLst/>
                <a:gdLst/>
                <a:ahLst/>
                <a:cxnLst/>
                <a:rect l="l" t="t" r="r" b="b"/>
                <a:pathLst>
                  <a:path w="79" h="153" extrusionOk="0">
                    <a:moveTo>
                      <a:pt x="79" y="77"/>
                    </a:moveTo>
                    <a:lnTo>
                      <a:pt x="0" y="153"/>
                    </a:lnTo>
                    <a:lnTo>
                      <a:pt x="0" y="0"/>
                    </a:lnTo>
                    <a:lnTo>
                      <a:pt x="0" y="0"/>
                    </a:lnTo>
                    <a:lnTo>
                      <a:pt x="79" y="77"/>
                    </a:lnTo>
                    <a:close/>
                  </a:path>
                </a:pathLst>
              </a:custGeom>
              <a:solidFill>
                <a:srgbClr val="3333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494" name="Google Shape;494;p26"/>
          <p:cNvSpPr txBox="1"/>
          <p:nvPr/>
        </p:nvSpPr>
        <p:spPr>
          <a:xfrm>
            <a:off x="610203" y="894539"/>
            <a:ext cx="10844463" cy="63094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0000"/>
                </a:solidFill>
                <a:latin typeface="Times New Roman"/>
                <a:ea typeface="Times New Roman"/>
                <a:cs typeface="Times New Roman"/>
                <a:sym typeface="Times New Roman"/>
              </a:rPr>
              <a:t>ĐOẠN VĂN THAM KHẢO</a:t>
            </a:r>
            <a:endParaRPr sz="2800">
              <a:solidFill>
                <a:srgbClr val="FF0000"/>
              </a:solidFill>
              <a:latin typeface="Times New Roman"/>
              <a:ea typeface="Times New Roman"/>
              <a:cs typeface="Times New Roman"/>
              <a:sym typeface="Times New Roman"/>
            </a:endParaRPr>
          </a:p>
          <a:p>
            <a:pPr marL="0" marR="0" lvl="0" indent="0" algn="ctr" rtl="0">
              <a:spcBef>
                <a:spcPts val="0"/>
              </a:spcBef>
              <a:spcAft>
                <a:spcPts val="0"/>
              </a:spcAft>
              <a:buNone/>
            </a:pPr>
            <a:endParaRPr sz="2800">
              <a:solidFill>
                <a:srgbClr val="FF0000"/>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400" i="1">
                <a:solidFill>
                  <a:schemeClr val="dk1"/>
                </a:solidFill>
                <a:latin typeface="Times New Roman"/>
                <a:ea typeface="Times New Roman"/>
                <a:cs typeface="Times New Roman"/>
                <a:sym typeface="Times New Roman"/>
              </a:rPr>
              <a:t>	</a:t>
            </a:r>
            <a:r>
              <a:rPr lang="en-US" sz="2400" b="1" i="1">
                <a:solidFill>
                  <a:schemeClr val="dk1"/>
                </a:solidFill>
                <a:latin typeface="Times New Roman"/>
                <a:ea typeface="Times New Roman"/>
                <a:cs typeface="Times New Roman"/>
                <a:sym typeface="Times New Roman"/>
              </a:rPr>
              <a:t>Quê hương Việt Nam của tôi đẹp vô ngần </a:t>
            </a:r>
            <a:r>
              <a:rPr lang="en-US" sz="2400" b="1" i="1">
                <a:solidFill>
                  <a:srgbClr val="00B050"/>
                </a:solidFill>
                <a:latin typeface="Times New Roman"/>
                <a:ea typeface="Times New Roman"/>
                <a:cs typeface="Times New Roman"/>
                <a:sym typeface="Times New Roman"/>
              </a:rPr>
              <a:t>với rất nhiều những danh lam thắng cảnh nổi tiếng, với sự đa dạng phong phú về ẩm thực và với những con người đôn hậu, chất phác</a:t>
            </a:r>
            <a:r>
              <a:rPr lang="en-US" sz="2400" b="1" i="1">
                <a:solidFill>
                  <a:schemeClr val="dk1"/>
                </a:solidFill>
                <a:latin typeface="Times New Roman"/>
                <a:ea typeface="Times New Roman"/>
                <a:cs typeface="Times New Roman"/>
                <a:sym typeface="Times New Roman"/>
              </a:rPr>
              <a:t>. Với tôi, tình yêu nước bắt nguồn từ tình yêu những điều thật giản đơn. Tôi yêu từ mái nhà đơn sơ, xóm làng thân thương đến những con người ngày đêm đang ra sức xây dựng và bảo vệ đất nước. </a:t>
            </a:r>
            <a:r>
              <a:rPr lang="en-US" sz="2400" b="1" i="1">
                <a:solidFill>
                  <a:srgbClr val="00B050"/>
                </a:solidFill>
                <a:latin typeface="Times New Roman"/>
                <a:ea typeface="Times New Roman"/>
                <a:cs typeface="Times New Roman"/>
                <a:sym typeface="Times New Roman"/>
              </a:rPr>
              <a:t>Trải qua bốn nghìn năm lịch sử</a:t>
            </a:r>
            <a:r>
              <a:rPr lang="en-US" sz="2400" b="1" i="1">
                <a:solidFill>
                  <a:schemeClr val="dk1"/>
                </a:solidFill>
                <a:latin typeface="Times New Roman"/>
                <a:ea typeface="Times New Roman"/>
                <a:cs typeface="Times New Roman"/>
                <a:sym typeface="Times New Roman"/>
              </a:rPr>
              <a:t>, đất nước tôi đang vươn mình phát triển và hội nhập. </a:t>
            </a:r>
            <a:r>
              <a:rPr lang="en-US" sz="2400" b="1" i="1">
                <a:solidFill>
                  <a:srgbClr val="00B050"/>
                </a:solidFill>
                <a:latin typeface="Times New Roman"/>
                <a:ea typeface="Times New Roman"/>
                <a:cs typeface="Times New Roman"/>
                <a:sym typeface="Times New Roman"/>
              </a:rPr>
              <a:t>Những ngày này, khi cả thế giới đang gồng mình trước dịch bệnh</a:t>
            </a:r>
            <a:r>
              <a:rPr lang="en-US" sz="2400" b="1" i="1">
                <a:solidFill>
                  <a:schemeClr val="dk1"/>
                </a:solidFill>
                <a:latin typeface="Times New Roman"/>
                <a:ea typeface="Times New Roman"/>
                <a:cs typeface="Times New Roman"/>
                <a:sym typeface="Times New Roman"/>
              </a:rPr>
              <a:t>, tôi càng thêm yêu, thêm tự hào về Tổ quốc tôi, đất nước dang tay chào đón những người con xa xứ trở về. </a:t>
            </a:r>
            <a:r>
              <a:rPr lang="en-US" sz="2400" b="1" i="1">
                <a:solidFill>
                  <a:srgbClr val="00B050"/>
                </a:solidFill>
                <a:latin typeface="Times New Roman"/>
                <a:ea typeface="Times New Roman"/>
                <a:cs typeface="Times New Roman"/>
                <a:sym typeface="Times New Roman"/>
              </a:rPr>
              <a:t>Bằng tất cả sức mạnh vật chất, tinh thần</a:t>
            </a:r>
            <a:r>
              <a:rPr lang="en-US" sz="2400" b="1" i="1">
                <a:solidFill>
                  <a:schemeClr val="dk1"/>
                </a:solidFill>
                <a:latin typeface="Times New Roman"/>
                <a:ea typeface="Times New Roman"/>
                <a:cs typeface="Times New Roman"/>
                <a:sym typeface="Times New Roman"/>
              </a:rPr>
              <a:t>, cả nước đã đồng lòng, đoàn kết, kề vai sát cánh </a:t>
            </a:r>
            <a:r>
              <a:rPr lang="en-US" sz="2400" b="1" i="1">
                <a:solidFill>
                  <a:srgbClr val="00B050"/>
                </a:solidFill>
                <a:latin typeface="Times New Roman"/>
                <a:ea typeface="Times New Roman"/>
                <a:cs typeface="Times New Roman"/>
                <a:sym typeface="Times New Roman"/>
              </a:rPr>
              <a:t>để vượt qua khó khăn</a:t>
            </a:r>
            <a:r>
              <a:rPr lang="en-US" sz="2400" b="1" i="1">
                <a:solidFill>
                  <a:schemeClr val="dk1"/>
                </a:solidFill>
                <a:latin typeface="Times New Roman"/>
                <a:ea typeface="Times New Roman"/>
                <a:cs typeface="Times New Roman"/>
                <a:sym typeface="Times New Roman"/>
              </a:rPr>
              <a:t>. Tổ quốc đã dành cho chúng tôi những điều tốt đẹp nhất. </a:t>
            </a:r>
            <a:r>
              <a:rPr lang="en-US" sz="2400" b="1" i="1">
                <a:solidFill>
                  <a:srgbClr val="00B050"/>
                </a:solidFill>
                <a:latin typeface="Times New Roman"/>
                <a:ea typeface="Times New Roman"/>
                <a:cs typeface="Times New Roman"/>
                <a:sym typeface="Times New Roman"/>
              </a:rPr>
              <a:t>Trong trái tim mỗi người</a:t>
            </a:r>
            <a:r>
              <a:rPr lang="en-US" sz="2400" b="1" i="1">
                <a:solidFill>
                  <a:schemeClr val="dk1"/>
                </a:solidFill>
                <a:latin typeface="Times New Roman"/>
                <a:ea typeface="Times New Roman"/>
                <a:cs typeface="Times New Roman"/>
                <a:sym typeface="Times New Roman"/>
              </a:rPr>
              <a:t>, chúng tôi luôn thổn thức gọi vang hai tiếng “Việt Nam”.</a:t>
            </a:r>
            <a:endParaRPr/>
          </a:p>
          <a:p>
            <a:pPr marL="0" marR="0" lvl="0" indent="0" algn="l" rtl="0">
              <a:spcBef>
                <a:spcPts val="0"/>
              </a:spcBef>
              <a:spcAft>
                <a:spcPts val="0"/>
              </a:spcAft>
              <a:buNone/>
            </a:pPr>
            <a:r>
              <a:rPr lang="en-US" sz="2800" i="1">
                <a:solidFill>
                  <a:schemeClr val="dk1"/>
                </a:solidFill>
                <a:latin typeface="Calibri"/>
                <a:ea typeface="Calibri"/>
                <a:cs typeface="Calibri"/>
                <a:sym typeface="Calibri"/>
              </a:rPr>
              <a:t> </a:t>
            </a:r>
            <a:endParaRPr/>
          </a:p>
          <a:p>
            <a:pPr marL="0" marR="0" lvl="0" indent="0" algn="just" rtl="0">
              <a:spcBef>
                <a:spcPts val="0"/>
              </a:spcBef>
              <a:spcAft>
                <a:spcPts val="0"/>
              </a:spcAft>
              <a:buNone/>
            </a:pPr>
            <a:endParaRPr sz="2800" i="1">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i="1">
                <a:solidFill>
                  <a:schemeClr val="dk1"/>
                </a:solidFill>
                <a:latin typeface="Calibri"/>
                <a:ea typeface="Calibri"/>
                <a:cs typeface="Calibri"/>
                <a:sym typeface="Calibri"/>
              </a:rPr>
              <a:t> </a:t>
            </a:r>
            <a:endParaRPr sz="2800" i="1">
              <a:solidFill>
                <a:schemeClr val="dk1"/>
              </a:solidFill>
              <a:latin typeface="Times New Roman"/>
              <a:ea typeface="Times New Roman"/>
              <a:cs typeface="Times New Roman"/>
              <a:sym typeface="Times New Roman"/>
            </a:endParaRPr>
          </a:p>
        </p:txBody>
      </p:sp>
      <p:pic>
        <p:nvPicPr>
          <p:cNvPr id="495" name="Google Shape;495;p26"/>
          <p:cNvPicPr preferRelativeResize="0"/>
          <p:nvPr/>
        </p:nvPicPr>
        <p:blipFill rotWithShape="1">
          <a:blip r:embed="rId3">
            <a:alphaModFix/>
          </a:blip>
          <a:srcRect/>
          <a:stretch/>
        </p:blipFill>
        <p:spPr>
          <a:xfrm>
            <a:off x="10724448" y="6154614"/>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5"/>
                                        </p:tgtEl>
                                        <p:attrNameLst>
                                          <p:attrName>style.visibility</p:attrName>
                                        </p:attrNameLst>
                                      </p:cBhvr>
                                      <p:to>
                                        <p:strVal val="visible"/>
                                      </p:to>
                                    </p:set>
                                    <p:animEffect transition="in" filter="fade">
                                      <p:cBhvr>
                                        <p:cTn id="7" dur="5000"/>
                                        <p:tgtEl>
                                          <p:spTgt spid="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9"/>
        <p:cNvGrpSpPr/>
        <p:nvPr/>
      </p:nvGrpSpPr>
      <p:grpSpPr>
        <a:xfrm>
          <a:off x="0" y="0"/>
          <a:ext cx="0" cy="0"/>
          <a:chOff x="0" y="0"/>
          <a:chExt cx="0" cy="0"/>
        </a:xfrm>
      </p:grpSpPr>
      <p:sp>
        <p:nvSpPr>
          <p:cNvPr id="500" name="Google Shape;500;p27"/>
          <p:cNvSpPr txBox="1"/>
          <p:nvPr/>
        </p:nvSpPr>
        <p:spPr>
          <a:xfrm>
            <a:off x="1922585" y="1764626"/>
            <a:ext cx="8628183"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0000"/>
                </a:solidFill>
                <a:latin typeface="Times New Roman"/>
                <a:ea typeface="Times New Roman"/>
                <a:cs typeface="Times New Roman"/>
                <a:sym typeface="Times New Roman"/>
              </a:rPr>
              <a:t>Hướng dẫn tự học</a:t>
            </a:r>
            <a:endParaRPr sz="2800" b="1">
              <a:solidFill>
                <a:srgbClr val="FF0000"/>
              </a:solidFill>
              <a:latin typeface="Times New Roman"/>
              <a:ea typeface="Times New Roman"/>
              <a:cs typeface="Times New Roman"/>
              <a:sym typeface="Times New Roman"/>
            </a:endParaRPr>
          </a:p>
          <a:p>
            <a:pPr marL="285750" marR="0" lvl="0" indent="-285750" algn="l" rtl="0">
              <a:spcBef>
                <a:spcPts val="0"/>
              </a:spcBef>
              <a:spcAft>
                <a:spcPts val="0"/>
              </a:spcAft>
              <a:buClr>
                <a:schemeClr val="dk1"/>
              </a:buClr>
              <a:buSzPts val="2800"/>
              <a:buFont typeface="Times New Roman"/>
              <a:buChar char="-"/>
            </a:pPr>
            <a:r>
              <a:rPr lang="en-US" sz="2800" b="1">
                <a:solidFill>
                  <a:schemeClr val="dk1"/>
                </a:solidFill>
                <a:latin typeface="Times New Roman"/>
                <a:ea typeface="Times New Roman"/>
                <a:cs typeface="Times New Roman"/>
                <a:sym typeface="Times New Roman"/>
              </a:rPr>
              <a:t>Học thuộc bài.</a:t>
            </a:r>
            <a:endParaRPr/>
          </a:p>
          <a:p>
            <a:pPr marL="285750" marR="0" lvl="0" indent="-285750" algn="l" rtl="0">
              <a:spcBef>
                <a:spcPts val="0"/>
              </a:spcBef>
              <a:spcAft>
                <a:spcPts val="0"/>
              </a:spcAft>
              <a:buClr>
                <a:schemeClr val="dk1"/>
              </a:buClr>
              <a:buSzPts val="2800"/>
              <a:buFont typeface="Times New Roman"/>
              <a:buChar char="-"/>
            </a:pPr>
            <a:r>
              <a:rPr lang="en-US" sz="2800" b="1">
                <a:solidFill>
                  <a:schemeClr val="dk1"/>
                </a:solidFill>
                <a:latin typeface="Times New Roman"/>
                <a:ea typeface="Times New Roman"/>
                <a:cs typeface="Times New Roman"/>
                <a:sym typeface="Times New Roman"/>
              </a:rPr>
              <a:t>Làm bài tập: Bài 2 (SGK - trang 40) </a:t>
            </a:r>
            <a:endParaRPr/>
          </a:p>
          <a:p>
            <a:pPr marL="0" marR="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  Chuẩn bị bài sau: </a:t>
            </a:r>
            <a:r>
              <a:rPr lang="en-US" sz="2800" b="1" i="1">
                <a:solidFill>
                  <a:schemeClr val="dk1"/>
                </a:solidFill>
                <a:latin typeface="Times New Roman"/>
                <a:ea typeface="Times New Roman"/>
                <a:cs typeface="Times New Roman"/>
                <a:sym typeface="Times New Roman"/>
              </a:rPr>
              <a:t>Thêm trạng ngữ cho câu (tiếp theo)</a:t>
            </a:r>
            <a:endParaRPr sz="2800" b="1" i="1">
              <a:solidFill>
                <a:schemeClr val="dk1"/>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4"/>
        <p:cNvGrpSpPr/>
        <p:nvPr/>
      </p:nvGrpSpPr>
      <p:grpSpPr>
        <a:xfrm>
          <a:off x="0" y="0"/>
          <a:ext cx="0" cy="0"/>
          <a:chOff x="0" y="0"/>
          <a:chExt cx="0" cy="0"/>
        </a:xfrm>
      </p:grpSpPr>
      <p:sp>
        <p:nvSpPr>
          <p:cNvPr id="505" name="Google Shape;505;p28"/>
          <p:cNvSpPr txBox="1"/>
          <p:nvPr/>
        </p:nvSpPr>
        <p:spPr>
          <a:xfrm>
            <a:off x="1277258" y="1814286"/>
            <a:ext cx="9652000" cy="34163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rgbClr val="FF0000"/>
                </a:solidFill>
                <a:latin typeface="Times New Roman"/>
                <a:ea typeface="Times New Roman"/>
                <a:cs typeface="Times New Roman"/>
                <a:sym typeface="Times New Roman"/>
              </a:rPr>
              <a:t>CẢM ƠN CÁC EM </a:t>
            </a:r>
            <a:endParaRPr/>
          </a:p>
          <a:p>
            <a:pPr marL="0" marR="0" lvl="0" indent="0" algn="ctr" rtl="0">
              <a:spcBef>
                <a:spcPts val="0"/>
              </a:spcBef>
              <a:spcAft>
                <a:spcPts val="0"/>
              </a:spcAft>
              <a:buNone/>
            </a:pPr>
            <a:r>
              <a:rPr lang="en-US" sz="7200" b="1">
                <a:solidFill>
                  <a:srgbClr val="FF0000"/>
                </a:solidFill>
                <a:latin typeface="Times New Roman"/>
                <a:ea typeface="Times New Roman"/>
                <a:cs typeface="Times New Roman"/>
                <a:sym typeface="Times New Roman"/>
              </a:rPr>
              <a:t>ĐÃ CHÚ Ý </a:t>
            </a:r>
            <a:endParaRPr/>
          </a:p>
          <a:p>
            <a:pPr marL="0" marR="0" lvl="0" indent="0" algn="ctr" rtl="0">
              <a:spcBef>
                <a:spcPts val="0"/>
              </a:spcBef>
              <a:spcAft>
                <a:spcPts val="0"/>
              </a:spcAft>
              <a:buNone/>
            </a:pPr>
            <a:r>
              <a:rPr lang="en-US" sz="7200" b="1">
                <a:solidFill>
                  <a:srgbClr val="FF0000"/>
                </a:solidFill>
                <a:latin typeface="Times New Roman"/>
                <a:ea typeface="Times New Roman"/>
                <a:cs typeface="Times New Roman"/>
                <a:sym typeface="Times New Roman"/>
              </a:rPr>
              <a:t>LẮNG NGHE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29"/>
          <p:cNvSpPr/>
          <p:nvPr/>
        </p:nvSpPr>
        <p:spPr>
          <a:xfrm>
            <a:off x="145505" y="323129"/>
            <a:ext cx="11736034" cy="5884437"/>
          </a:xfrm>
          <a:prstGeom prst="roundRect">
            <a:avLst>
              <a:gd name="adj" fmla="val 21283"/>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grpSp>
        <p:nvGrpSpPr>
          <p:cNvPr id="511" name="Google Shape;511;p29"/>
          <p:cNvGrpSpPr/>
          <p:nvPr/>
        </p:nvGrpSpPr>
        <p:grpSpPr>
          <a:xfrm>
            <a:off x="336883" y="244597"/>
            <a:ext cx="11726779" cy="669807"/>
            <a:chOff x="1994399" y="2022749"/>
            <a:chExt cx="7192767" cy="730521"/>
          </a:xfrm>
        </p:grpSpPr>
        <p:grpSp>
          <p:nvGrpSpPr>
            <p:cNvPr id="512" name="Google Shape;512;p29"/>
            <p:cNvGrpSpPr/>
            <p:nvPr/>
          </p:nvGrpSpPr>
          <p:grpSpPr>
            <a:xfrm>
              <a:off x="1994399" y="2022749"/>
              <a:ext cx="589804" cy="728170"/>
              <a:chOff x="1994399" y="2158871"/>
              <a:chExt cx="589804" cy="728170"/>
            </a:xfrm>
          </p:grpSpPr>
          <p:sp>
            <p:nvSpPr>
              <p:cNvPr id="513" name="Google Shape;513;p29"/>
              <p:cNvSpPr/>
              <p:nvPr/>
            </p:nvSpPr>
            <p:spPr>
              <a:xfrm>
                <a:off x="1994399" y="2158871"/>
                <a:ext cx="459824" cy="728170"/>
              </a:xfrm>
              <a:custGeom>
                <a:avLst/>
                <a:gdLst/>
                <a:ahLst/>
                <a:cxnLst/>
                <a:rect l="l" t="t" r="r" b="b"/>
                <a:pathLst>
                  <a:path w="139" h="218" extrusionOk="0">
                    <a:moveTo>
                      <a:pt x="139" y="218"/>
                    </a:moveTo>
                    <a:cubicBezTo>
                      <a:pt x="139" y="0"/>
                      <a:pt x="139" y="0"/>
                      <a:pt x="139" y="0"/>
                    </a:cubicBezTo>
                    <a:cubicBezTo>
                      <a:pt x="109" y="0"/>
                      <a:pt x="109" y="0"/>
                      <a:pt x="109" y="0"/>
                    </a:cubicBezTo>
                    <a:cubicBezTo>
                      <a:pt x="49" y="0"/>
                      <a:pt x="0" y="49"/>
                      <a:pt x="0" y="109"/>
                    </a:cubicBezTo>
                    <a:cubicBezTo>
                      <a:pt x="0" y="109"/>
                      <a:pt x="0" y="109"/>
                      <a:pt x="0" y="109"/>
                    </a:cubicBezTo>
                    <a:cubicBezTo>
                      <a:pt x="0" y="169"/>
                      <a:pt x="49" y="218"/>
                      <a:pt x="109" y="218"/>
                    </a:cubicBezTo>
                    <a:lnTo>
                      <a:pt x="139" y="218"/>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514" name="Google Shape;514;p29"/>
              <p:cNvSpPr/>
              <p:nvPr/>
            </p:nvSpPr>
            <p:spPr>
              <a:xfrm>
                <a:off x="2417884" y="2158871"/>
                <a:ext cx="166319" cy="728170"/>
              </a:xfrm>
              <a:prstGeom prst="rect">
                <a:avLst/>
              </a:prstGeom>
              <a:solidFill>
                <a:srgbClr val="A5A5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515" name="Google Shape;515;p29"/>
              <p:cNvSpPr/>
              <p:nvPr/>
            </p:nvSpPr>
            <p:spPr>
              <a:xfrm>
                <a:off x="1994399" y="2523655"/>
                <a:ext cx="585611" cy="363386"/>
              </a:xfrm>
              <a:custGeom>
                <a:avLst/>
                <a:gdLst/>
                <a:ahLst/>
                <a:cxnLst/>
                <a:rect l="l" t="t" r="r" b="b"/>
                <a:pathLst>
                  <a:path w="177" h="109" extrusionOk="0">
                    <a:moveTo>
                      <a:pt x="0" y="0"/>
                    </a:moveTo>
                    <a:cubicBezTo>
                      <a:pt x="177" y="0"/>
                      <a:pt x="177" y="0"/>
                      <a:pt x="177" y="0"/>
                    </a:cubicBezTo>
                    <a:cubicBezTo>
                      <a:pt x="177" y="109"/>
                      <a:pt x="177" y="109"/>
                      <a:pt x="177" y="109"/>
                    </a:cubicBezTo>
                    <a:cubicBezTo>
                      <a:pt x="139" y="109"/>
                      <a:pt x="139" y="109"/>
                      <a:pt x="139" y="109"/>
                    </a:cubicBezTo>
                    <a:cubicBezTo>
                      <a:pt x="128" y="109"/>
                      <a:pt x="128" y="109"/>
                      <a:pt x="128" y="109"/>
                    </a:cubicBezTo>
                    <a:cubicBezTo>
                      <a:pt x="109" y="109"/>
                      <a:pt x="109" y="109"/>
                      <a:pt x="109" y="109"/>
                    </a:cubicBezTo>
                    <a:cubicBezTo>
                      <a:pt x="49" y="109"/>
                      <a:pt x="0" y="60"/>
                      <a:pt x="0" y="0"/>
                    </a:cubicBezTo>
                    <a:close/>
                  </a:path>
                </a:pathLst>
              </a:custGeom>
              <a:solidFill>
                <a:srgbClr val="333333">
                  <a:alpha val="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grpSp>
        <p:grpSp>
          <p:nvGrpSpPr>
            <p:cNvPr id="516" name="Google Shape;516;p29"/>
            <p:cNvGrpSpPr/>
            <p:nvPr/>
          </p:nvGrpSpPr>
          <p:grpSpPr>
            <a:xfrm>
              <a:off x="2584200" y="2022751"/>
              <a:ext cx="1013415" cy="728177"/>
              <a:chOff x="4530189" y="4285619"/>
              <a:chExt cx="382221" cy="532449"/>
            </a:xfrm>
          </p:grpSpPr>
          <p:sp>
            <p:nvSpPr>
              <p:cNvPr id="517" name="Google Shape;517;p29"/>
              <p:cNvSpPr/>
              <p:nvPr/>
            </p:nvSpPr>
            <p:spPr>
              <a:xfrm>
                <a:off x="4530195" y="4285619"/>
                <a:ext cx="382215" cy="532443"/>
              </a:xfrm>
              <a:prstGeom prst="rect">
                <a:avLst/>
              </a:prstGeom>
              <a:solidFill>
                <a:srgbClr val="FFCD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sp>
            <p:nvSpPr>
              <p:cNvPr id="518" name="Google Shape;518;p29"/>
              <p:cNvSpPr/>
              <p:nvPr/>
            </p:nvSpPr>
            <p:spPr>
              <a:xfrm>
                <a:off x="4530189" y="4552357"/>
                <a:ext cx="382215" cy="265711"/>
              </a:xfrm>
              <a:prstGeom prst="rect">
                <a:avLst/>
              </a:prstGeom>
              <a:solidFill>
                <a:srgbClr val="333333">
                  <a:alpha val="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grpSp>
        <p:grpSp>
          <p:nvGrpSpPr>
            <p:cNvPr id="519" name="Google Shape;519;p29"/>
            <p:cNvGrpSpPr/>
            <p:nvPr/>
          </p:nvGrpSpPr>
          <p:grpSpPr>
            <a:xfrm>
              <a:off x="3597597" y="2022749"/>
              <a:ext cx="1729353" cy="728170"/>
              <a:chOff x="4912409" y="4285619"/>
              <a:chExt cx="464324" cy="532444"/>
            </a:xfrm>
          </p:grpSpPr>
          <p:sp>
            <p:nvSpPr>
              <p:cNvPr id="520" name="Google Shape;520;p29"/>
              <p:cNvSpPr/>
              <p:nvPr/>
            </p:nvSpPr>
            <p:spPr>
              <a:xfrm>
                <a:off x="4912409" y="4285619"/>
                <a:ext cx="464324" cy="532444"/>
              </a:xfrm>
              <a:prstGeom prst="rect">
                <a:avLst/>
              </a:prstGeom>
              <a:solidFill>
                <a:srgbClr val="B3E5F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sp>
            <p:nvSpPr>
              <p:cNvPr id="521" name="Google Shape;521;p29"/>
              <p:cNvSpPr/>
              <p:nvPr/>
            </p:nvSpPr>
            <p:spPr>
              <a:xfrm>
                <a:off x="4912409" y="4552352"/>
                <a:ext cx="464324" cy="265711"/>
              </a:xfrm>
              <a:prstGeom prst="rect">
                <a:avLst/>
              </a:prstGeom>
              <a:solidFill>
                <a:srgbClr val="F19D63">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grpSp>
        <p:grpSp>
          <p:nvGrpSpPr>
            <p:cNvPr id="522" name="Google Shape;522;p29"/>
            <p:cNvGrpSpPr/>
            <p:nvPr/>
          </p:nvGrpSpPr>
          <p:grpSpPr>
            <a:xfrm>
              <a:off x="5326951" y="2022749"/>
              <a:ext cx="1785293" cy="728170"/>
              <a:chOff x="5350669" y="4285619"/>
              <a:chExt cx="327192" cy="532444"/>
            </a:xfrm>
          </p:grpSpPr>
          <p:sp>
            <p:nvSpPr>
              <p:cNvPr id="523" name="Google Shape;523;p29"/>
              <p:cNvSpPr/>
              <p:nvPr/>
            </p:nvSpPr>
            <p:spPr>
              <a:xfrm>
                <a:off x="5350669" y="4285619"/>
                <a:ext cx="327192" cy="532444"/>
              </a:xfrm>
              <a:prstGeom prst="rect">
                <a:avLst/>
              </a:prstGeom>
              <a:solidFill>
                <a:srgbClr val="B2DF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sp>
            <p:nvSpPr>
              <p:cNvPr id="524" name="Google Shape;524;p29"/>
              <p:cNvSpPr/>
              <p:nvPr/>
            </p:nvSpPr>
            <p:spPr>
              <a:xfrm>
                <a:off x="5350669" y="4552352"/>
                <a:ext cx="327192" cy="265711"/>
              </a:xfrm>
              <a:prstGeom prst="rect">
                <a:avLst/>
              </a:prstGeom>
              <a:solidFill>
                <a:srgbClr val="98D4CE">
                  <a:alpha val="4039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grpSp>
        <p:grpSp>
          <p:nvGrpSpPr>
            <p:cNvPr id="525" name="Google Shape;525;p29"/>
            <p:cNvGrpSpPr/>
            <p:nvPr/>
          </p:nvGrpSpPr>
          <p:grpSpPr>
            <a:xfrm>
              <a:off x="7112239" y="2022749"/>
              <a:ext cx="1410231" cy="728170"/>
              <a:chOff x="5677862" y="4285619"/>
              <a:chExt cx="382215" cy="532444"/>
            </a:xfrm>
          </p:grpSpPr>
          <p:sp>
            <p:nvSpPr>
              <p:cNvPr id="526" name="Google Shape;526;p29"/>
              <p:cNvSpPr/>
              <p:nvPr/>
            </p:nvSpPr>
            <p:spPr>
              <a:xfrm>
                <a:off x="5677862" y="4285619"/>
                <a:ext cx="382215" cy="532444"/>
              </a:xfrm>
              <a:prstGeom prst="rect">
                <a:avLst/>
              </a:prstGeom>
              <a:solidFill>
                <a:srgbClr val="FFE0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sp>
            <p:nvSpPr>
              <p:cNvPr id="527" name="Google Shape;527;p29"/>
              <p:cNvSpPr/>
              <p:nvPr/>
            </p:nvSpPr>
            <p:spPr>
              <a:xfrm>
                <a:off x="5677862" y="4552352"/>
                <a:ext cx="382215" cy="265711"/>
              </a:xfrm>
              <a:prstGeom prst="rect">
                <a:avLst/>
              </a:prstGeom>
              <a:solidFill>
                <a:srgbClr val="EE8944">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grpSp>
        <p:grpSp>
          <p:nvGrpSpPr>
            <p:cNvPr id="528" name="Google Shape;528;p29"/>
            <p:cNvGrpSpPr/>
            <p:nvPr/>
          </p:nvGrpSpPr>
          <p:grpSpPr>
            <a:xfrm>
              <a:off x="8521451" y="2025100"/>
              <a:ext cx="665715" cy="728170"/>
              <a:chOff x="7103885" y="3993645"/>
              <a:chExt cx="416830" cy="827088"/>
            </a:xfrm>
          </p:grpSpPr>
          <p:sp>
            <p:nvSpPr>
              <p:cNvPr id="529" name="Google Shape;529;p29"/>
              <p:cNvSpPr/>
              <p:nvPr/>
            </p:nvSpPr>
            <p:spPr>
              <a:xfrm>
                <a:off x="7103885" y="3993645"/>
                <a:ext cx="414338" cy="827088"/>
              </a:xfrm>
              <a:custGeom>
                <a:avLst/>
                <a:gdLst/>
                <a:ahLst/>
                <a:cxnLst/>
                <a:rect l="l" t="t" r="r" b="b"/>
                <a:pathLst>
                  <a:path w="261" h="521" extrusionOk="0">
                    <a:moveTo>
                      <a:pt x="261" y="261"/>
                    </a:moveTo>
                    <a:lnTo>
                      <a:pt x="0" y="0"/>
                    </a:lnTo>
                    <a:lnTo>
                      <a:pt x="0" y="521"/>
                    </a:lnTo>
                    <a:lnTo>
                      <a:pt x="261" y="261"/>
                    </a:lnTo>
                    <a:close/>
                  </a:path>
                </a:pathLst>
              </a:custGeom>
              <a:solidFill>
                <a:srgbClr val="ECAE7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530" name="Google Shape;530;p29"/>
              <p:cNvSpPr/>
              <p:nvPr/>
            </p:nvSpPr>
            <p:spPr>
              <a:xfrm>
                <a:off x="7395302" y="4288000"/>
                <a:ext cx="125413" cy="242888"/>
              </a:xfrm>
              <a:custGeom>
                <a:avLst/>
                <a:gdLst/>
                <a:ahLst/>
                <a:cxnLst/>
                <a:rect l="l" t="t" r="r" b="b"/>
                <a:pathLst>
                  <a:path w="79" h="153" extrusionOk="0">
                    <a:moveTo>
                      <a:pt x="79" y="77"/>
                    </a:moveTo>
                    <a:lnTo>
                      <a:pt x="0" y="153"/>
                    </a:lnTo>
                    <a:lnTo>
                      <a:pt x="0" y="0"/>
                    </a:lnTo>
                    <a:lnTo>
                      <a:pt x="0" y="0"/>
                    </a:lnTo>
                    <a:lnTo>
                      <a:pt x="79" y="77"/>
                    </a:lnTo>
                    <a:close/>
                  </a:path>
                </a:pathLst>
              </a:custGeom>
              <a:solidFill>
                <a:srgbClr val="3333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grpSp>
      </p:grpSp>
      <p:sp>
        <p:nvSpPr>
          <p:cNvPr id="531" name="Google Shape;531;p29"/>
          <p:cNvSpPr txBox="1"/>
          <p:nvPr/>
        </p:nvSpPr>
        <p:spPr>
          <a:xfrm>
            <a:off x="5125004" y="323129"/>
            <a:ext cx="240702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Times New Roman"/>
                <a:ea typeface="Times New Roman"/>
                <a:cs typeface="Times New Roman"/>
                <a:sym typeface="Times New Roman"/>
              </a:rPr>
              <a:t>BÀI 5</a:t>
            </a:r>
            <a:endParaRPr sz="3600" b="1">
              <a:solidFill>
                <a:schemeClr val="dk1"/>
              </a:solidFill>
              <a:latin typeface="Times New Roman"/>
              <a:ea typeface="Times New Roman"/>
              <a:cs typeface="Times New Roman"/>
              <a:sym typeface="Times New Roman"/>
            </a:endParaRPr>
          </a:p>
        </p:txBody>
      </p:sp>
      <p:sp>
        <p:nvSpPr>
          <p:cNvPr id="532" name="Google Shape;532;p29"/>
          <p:cNvSpPr txBox="1"/>
          <p:nvPr/>
        </p:nvSpPr>
        <p:spPr>
          <a:xfrm>
            <a:off x="914400" y="1089212"/>
            <a:ext cx="10192871" cy="48936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		Tìm trạng ngữ trong các đoạn văn sau đây:</a:t>
            </a:r>
            <a:endParaRPr/>
          </a:p>
          <a:p>
            <a:pPr marL="0" marR="0" lvl="0" indent="0" algn="just" rtl="0">
              <a:spcBef>
                <a:spcPts val="0"/>
              </a:spcBef>
              <a:spcAft>
                <a:spcPts val="0"/>
              </a:spcAft>
              <a:buNone/>
            </a:pPr>
            <a:r>
              <a:rPr lang="en-US" sz="2400" b="1">
                <a:solidFill>
                  <a:schemeClr val="dk1"/>
                </a:solidFill>
                <a:latin typeface="Times New Roman"/>
                <a:ea typeface="Times New Roman"/>
                <a:cs typeface="Times New Roman"/>
                <a:sym typeface="Times New Roman"/>
              </a:rPr>
              <a:t>a)   Cơn gió mùa hạ lướt qua vừng sen trên hồ, nhuần thấm cái hương thơm của lá, như báo trước mùa về của một thức quà thanh nhã và tinh khiết. Các bạn có ngửi thấy, khi đi qua những cánh đồng xanh, mà hạt thóc nếp đầu tiên làm trĩu thân lúa còn tươi, ngửi thấy cái mùi thơm mát của bông lúa non không? Trong cái vỏ xanh kia, có một giọt sữa trắng thơm, phảng phất hương vị ngàn hoa cỏ. Dưới ánh nắng, giọt sữa dần dần đông lại, bông lúa ngày càng cong xuống, nặng vì cái chất quý trong sạch của trời.</a:t>
            </a:r>
            <a:endParaRPr/>
          </a:p>
          <a:p>
            <a:pPr marL="0" marR="0" lvl="0" indent="0" algn="just" rtl="0">
              <a:spcBef>
                <a:spcPts val="0"/>
              </a:spcBef>
              <a:spcAft>
                <a:spcPts val="0"/>
              </a:spcAft>
              <a:buNone/>
            </a:pPr>
            <a:r>
              <a:rPr lang="en-US" sz="2400" b="1" i="1">
                <a:solidFill>
                  <a:schemeClr val="dk1"/>
                </a:solidFill>
                <a:latin typeface="Times New Roman"/>
                <a:ea typeface="Times New Roman"/>
                <a:cs typeface="Times New Roman"/>
                <a:sym typeface="Times New Roman"/>
              </a:rPr>
              <a:t>						(Thạch Lam)</a:t>
            </a:r>
            <a:endParaRPr/>
          </a:p>
          <a:p>
            <a:pPr marL="0" marR="0" lvl="0" indent="0" algn="just" rtl="0">
              <a:spcBef>
                <a:spcPts val="0"/>
              </a:spcBef>
              <a:spcAft>
                <a:spcPts val="0"/>
              </a:spcAft>
              <a:buNone/>
            </a:pPr>
            <a:r>
              <a:rPr lang="en-US" sz="2400" b="1">
                <a:solidFill>
                  <a:schemeClr val="dk1"/>
                </a:solidFill>
                <a:latin typeface="Times New Roman"/>
                <a:ea typeface="Times New Roman"/>
                <a:cs typeface="Times New Roman"/>
                <a:sym typeface="Times New Roman"/>
              </a:rPr>
              <a:t>b)   Chúng ta có thể khẳng định rằng: cấu tạo của tiếng Việt, với khả năng thích ứng với hoàn cảnh lịch sử như chúng ta vừa nói trên đây, là một minh chứng cớ khá rõ về sức sống của nó.</a:t>
            </a:r>
            <a:endParaRPr/>
          </a:p>
          <a:p>
            <a:pPr marL="3657600" marR="0" lvl="8" indent="0" algn="just" rtl="0">
              <a:spcBef>
                <a:spcPts val="0"/>
              </a:spcBef>
              <a:spcAft>
                <a:spcPts val="0"/>
              </a:spcAft>
              <a:buNone/>
            </a:pPr>
            <a:r>
              <a:rPr lang="en-US" sz="2400" b="1" i="1" u="none" strike="noStrike" cap="none">
                <a:solidFill>
                  <a:schemeClr val="dk1"/>
                </a:solidFill>
                <a:latin typeface="Times New Roman"/>
                <a:ea typeface="Times New Roman"/>
                <a:cs typeface="Times New Roman"/>
                <a:sym typeface="Times New Roman"/>
              </a:rPr>
              <a:t>		(Đặng Thai Mai)</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4"/>
          <p:cNvSpPr txBox="1"/>
          <p:nvPr/>
        </p:nvSpPr>
        <p:spPr>
          <a:xfrm>
            <a:off x="283092" y="1052729"/>
            <a:ext cx="11291287" cy="6178061"/>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b="1">
                <a:solidFill>
                  <a:schemeClr val="dk1"/>
                </a:solidFill>
                <a:latin typeface="Times New Roman"/>
                <a:ea typeface="Times New Roman"/>
                <a:cs typeface="Times New Roman"/>
                <a:sym typeface="Times New Roman"/>
              </a:rPr>
              <a:t>a)  Dưới bóng tre xanh, đã từ lâu đời, người dân cày Việt Nam dựng nhà, dựng cửa, vỡ ruộng, khai hoang. Tre ăn ở với người, đời đời, kiếp kiếp. [...]</a:t>
            </a:r>
            <a:endParaRPr/>
          </a:p>
          <a:p>
            <a:pPr marL="0" marR="0" lvl="0" indent="0" algn="just" rtl="0">
              <a:spcBef>
                <a:spcPts val="0"/>
              </a:spcBef>
              <a:spcAft>
                <a:spcPts val="0"/>
              </a:spcAft>
              <a:buNone/>
            </a:pPr>
            <a:r>
              <a:rPr lang="en-US" sz="2400" b="1">
                <a:solidFill>
                  <a:schemeClr val="dk1"/>
                </a:solidFill>
                <a:latin typeface="Times New Roman"/>
                <a:ea typeface="Times New Roman"/>
                <a:cs typeface="Times New Roman"/>
                <a:sym typeface="Times New Roman"/>
              </a:rPr>
              <a:t>     Tre với người như thế đã mấy nghìn năm. Một thế kỉ “văn minh”, “khai hóa” của thực dân cũng không làm ra được một tấc sắt. Tre vẫn phải còn vất vả mãi với người. Cối xay tre nặng nề quay, từ nghìn đời nay, xay nắm thóc.</a:t>
            </a:r>
            <a:endParaRPr/>
          </a:p>
          <a:p>
            <a:pPr marL="0" marR="0" lvl="0" indent="0" algn="just" rtl="0">
              <a:spcBef>
                <a:spcPts val="0"/>
              </a:spcBef>
              <a:spcAft>
                <a:spcPts val="0"/>
              </a:spcAft>
              <a:buNone/>
            </a:pPr>
            <a:r>
              <a:rPr lang="en-US" sz="2400" b="1">
                <a:solidFill>
                  <a:schemeClr val="dk1"/>
                </a:solidFill>
                <a:latin typeface="Times New Roman"/>
                <a:ea typeface="Times New Roman"/>
                <a:cs typeface="Times New Roman"/>
                <a:sym typeface="Times New Roman"/>
              </a:rPr>
              <a:t>	                                                                    	</a:t>
            </a:r>
            <a:r>
              <a:rPr lang="en-US" sz="2400" b="1" i="1">
                <a:solidFill>
                  <a:schemeClr val="dk1"/>
                </a:solidFill>
                <a:latin typeface="Times New Roman"/>
                <a:ea typeface="Times New Roman"/>
                <a:cs typeface="Times New Roman"/>
                <a:sym typeface="Times New Roman"/>
              </a:rPr>
              <a:t>(Thép Mới)</a:t>
            </a:r>
            <a:endParaRPr/>
          </a:p>
          <a:p>
            <a:pPr marL="0" marR="0" lvl="0" indent="0" algn="just" rtl="0">
              <a:spcBef>
                <a:spcPts val="0"/>
              </a:spcBef>
              <a:spcAft>
                <a:spcPts val="0"/>
              </a:spcAft>
              <a:buNone/>
            </a:pPr>
            <a:r>
              <a:rPr lang="en-US" sz="2400" b="1">
                <a:solidFill>
                  <a:schemeClr val="dk1"/>
                </a:solidFill>
                <a:latin typeface="Times New Roman"/>
                <a:ea typeface="Times New Roman"/>
                <a:cs typeface="Times New Roman"/>
                <a:sym typeface="Times New Roman"/>
              </a:rPr>
              <a:t>b )  Vì muốn mẹ sống thật lâu, cô bé dừng lại bên đường tước các cánh hoa ra thành nhiều mảnh nhỏ.</a:t>
            </a:r>
            <a:endParaRPr/>
          </a:p>
          <a:p>
            <a:pPr marL="0" marR="0" lvl="0" indent="0" algn="just" rtl="0">
              <a:spcBef>
                <a:spcPts val="0"/>
              </a:spcBef>
              <a:spcAft>
                <a:spcPts val="0"/>
              </a:spcAft>
              <a:buNone/>
            </a:pPr>
            <a:r>
              <a:rPr lang="en-US" sz="2400" b="1">
                <a:solidFill>
                  <a:schemeClr val="dk1"/>
                </a:solidFill>
                <a:latin typeface="Times New Roman"/>
                <a:ea typeface="Times New Roman"/>
                <a:cs typeface="Times New Roman"/>
                <a:sym typeface="Times New Roman"/>
              </a:rPr>
              <a:t>						</a:t>
            </a:r>
            <a:r>
              <a:rPr lang="en-US" sz="2400" b="1" i="1">
                <a:solidFill>
                  <a:schemeClr val="dk1"/>
                </a:solidFill>
                <a:latin typeface="Times New Roman"/>
                <a:ea typeface="Times New Roman"/>
                <a:cs typeface="Times New Roman"/>
                <a:sym typeface="Times New Roman"/>
              </a:rPr>
              <a:t>(Truyện “Sự tích bông hoa cúc trắng”)</a:t>
            </a:r>
            <a:endParaRPr/>
          </a:p>
          <a:p>
            <a:pPr marL="0" marR="0" lvl="0" indent="0" algn="just" rtl="0">
              <a:spcBef>
                <a:spcPts val="0"/>
              </a:spcBef>
              <a:spcAft>
                <a:spcPts val="0"/>
              </a:spcAft>
              <a:buNone/>
            </a:pPr>
            <a:r>
              <a:rPr lang="en-US" sz="2400" b="1">
                <a:solidFill>
                  <a:schemeClr val="dk1"/>
                </a:solidFill>
                <a:latin typeface="Times New Roman"/>
                <a:ea typeface="Times New Roman"/>
                <a:cs typeface="Times New Roman"/>
                <a:sym typeface="Times New Roman"/>
              </a:rPr>
              <a:t>c)  Để làm tròn nhiệm vụ, chiến sĩ nghệ thuật cần có lập trường vững, tư tưởng đúng.</a:t>
            </a:r>
            <a:endParaRPr/>
          </a:p>
          <a:p>
            <a:pPr marL="0" marR="0" lvl="0" indent="0" algn="just" rtl="0">
              <a:spcBef>
                <a:spcPts val="0"/>
              </a:spcBef>
              <a:spcAft>
                <a:spcPts val="0"/>
              </a:spcAft>
              <a:buNone/>
            </a:pPr>
            <a:r>
              <a:rPr lang="en-US" sz="2400" b="1">
                <a:solidFill>
                  <a:schemeClr val="dk1"/>
                </a:solidFill>
                <a:latin typeface="Times New Roman"/>
                <a:ea typeface="Times New Roman"/>
                <a:cs typeface="Times New Roman"/>
                <a:sym typeface="Times New Roman"/>
              </a:rPr>
              <a:t>							</a:t>
            </a:r>
            <a:r>
              <a:rPr lang="en-US" sz="2400" b="1" i="1">
                <a:solidFill>
                  <a:schemeClr val="dk1"/>
                </a:solidFill>
                <a:latin typeface="Times New Roman"/>
                <a:ea typeface="Times New Roman"/>
                <a:cs typeface="Times New Roman"/>
                <a:sym typeface="Times New Roman"/>
              </a:rPr>
              <a:t>(Hồ Chí Minh)</a:t>
            </a:r>
            <a:endParaRPr/>
          </a:p>
          <a:p>
            <a:pPr marL="0" marR="0" lvl="0" indent="0" algn="just" rtl="0">
              <a:spcBef>
                <a:spcPts val="0"/>
              </a:spcBef>
              <a:spcAft>
                <a:spcPts val="0"/>
              </a:spcAft>
              <a:buNone/>
            </a:pPr>
            <a:r>
              <a:rPr lang="en-US" sz="2400" b="1">
                <a:solidFill>
                  <a:schemeClr val="dk1"/>
                </a:solidFill>
                <a:latin typeface="Times New Roman"/>
                <a:ea typeface="Times New Roman"/>
                <a:cs typeface="Times New Roman"/>
                <a:sym typeface="Times New Roman"/>
              </a:rPr>
              <a:t>d)  Bằng chiếc đũa cả bà cụ lấy kẹo thật khéo.</a:t>
            </a:r>
            <a:endParaRPr/>
          </a:p>
          <a:p>
            <a:pPr marL="0" marR="0" lvl="0" indent="0" algn="just" rtl="0">
              <a:spcBef>
                <a:spcPts val="0"/>
              </a:spcBef>
              <a:spcAft>
                <a:spcPts val="0"/>
              </a:spcAft>
              <a:buNone/>
            </a:pPr>
            <a:r>
              <a:rPr lang="en-US" sz="2400" b="1">
                <a:solidFill>
                  <a:schemeClr val="dk1"/>
                </a:solidFill>
                <a:latin typeface="Times New Roman"/>
                <a:ea typeface="Times New Roman"/>
                <a:cs typeface="Times New Roman"/>
                <a:sym typeface="Times New Roman"/>
              </a:rPr>
              <a:t>							</a:t>
            </a:r>
            <a:r>
              <a:rPr lang="en-US" sz="2400" b="1" i="1">
                <a:solidFill>
                  <a:schemeClr val="dk1"/>
                </a:solidFill>
                <a:latin typeface="Times New Roman"/>
                <a:ea typeface="Times New Roman"/>
                <a:cs typeface="Times New Roman"/>
                <a:sym typeface="Times New Roman"/>
              </a:rPr>
              <a:t>(Theo Băng Sơn)</a:t>
            </a:r>
            <a:endParaRPr/>
          </a:p>
          <a:p>
            <a:pPr marL="0" marR="0" lvl="0" indent="0" algn="just" rtl="0">
              <a:spcBef>
                <a:spcPts val="0"/>
              </a:spcBef>
              <a:spcAft>
                <a:spcPts val="0"/>
              </a:spcAft>
              <a:buNone/>
            </a:pPr>
            <a:r>
              <a:rPr lang="en-US" sz="2400" b="1">
                <a:solidFill>
                  <a:schemeClr val="dk1"/>
                </a:solidFill>
                <a:latin typeface="Times New Roman"/>
                <a:ea typeface="Times New Roman"/>
                <a:cs typeface="Times New Roman"/>
                <a:sym typeface="Times New Roman"/>
              </a:rPr>
              <a:t>e)  Bình tĩnh, chị nhìn khắp mấy gian nhà.</a:t>
            </a:r>
            <a:endParaRPr sz="2400" b="1">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400" b="1">
                <a:solidFill>
                  <a:schemeClr val="dk1"/>
                </a:solidFill>
                <a:latin typeface="Times New Roman"/>
                <a:ea typeface="Times New Roman"/>
                <a:cs typeface="Times New Roman"/>
                <a:sym typeface="Times New Roman"/>
              </a:rPr>
              <a:t>							</a:t>
            </a:r>
            <a:r>
              <a:rPr lang="en-US" sz="2400" b="1" i="1">
                <a:solidFill>
                  <a:schemeClr val="dk1"/>
                </a:solidFill>
                <a:latin typeface="Times New Roman"/>
                <a:ea typeface="Times New Roman"/>
                <a:cs typeface="Times New Roman"/>
                <a:sym typeface="Times New Roman"/>
              </a:rPr>
              <a:t>(Ngô Tất Tố)</a:t>
            </a:r>
            <a:endParaRPr/>
          </a:p>
          <a:p>
            <a:pPr marL="0" marR="0" lvl="0" indent="0" algn="just" rtl="0">
              <a:spcBef>
                <a:spcPts val="0"/>
              </a:spcBef>
              <a:spcAft>
                <a:spcPts val="0"/>
              </a:spcAft>
              <a:buNone/>
            </a:pPr>
            <a:endParaRPr sz="2400" i="1">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endParaRPr sz="2400" i="1">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endParaRPr sz="2400" i="1">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endParaRPr sz="2400" i="1">
              <a:solidFill>
                <a:schemeClr val="dk1"/>
              </a:solidFill>
              <a:latin typeface="Times New Roman"/>
              <a:ea typeface="Times New Roman"/>
              <a:cs typeface="Times New Roman"/>
              <a:sym typeface="Times New Roman"/>
            </a:endParaRPr>
          </a:p>
          <a:p>
            <a:pPr marL="228600" marR="0" lvl="0" indent="-228600" algn="just" rtl="0">
              <a:lnSpc>
                <a:spcPct val="90000"/>
              </a:lnSpc>
              <a:spcBef>
                <a:spcPts val="1000"/>
              </a:spcBef>
              <a:spcAft>
                <a:spcPts val="0"/>
              </a:spcAft>
              <a:buClr>
                <a:schemeClr val="dk1"/>
              </a:buClr>
              <a:buSzPts val="2400"/>
              <a:buFont typeface="Arial"/>
              <a:buNone/>
            </a:pPr>
            <a:endParaRPr sz="2400" b="0" i="1" u="none" strike="noStrike" cap="none">
              <a:solidFill>
                <a:schemeClr val="dk1"/>
              </a:solidFill>
              <a:latin typeface="Times New Roman"/>
              <a:ea typeface="Times New Roman"/>
              <a:cs typeface="Times New Roman"/>
              <a:sym typeface="Times New Roman"/>
            </a:endParaRPr>
          </a:p>
        </p:txBody>
      </p:sp>
      <p:sp>
        <p:nvSpPr>
          <p:cNvPr id="143" name="Google Shape;143;p4"/>
          <p:cNvSpPr/>
          <p:nvPr/>
        </p:nvSpPr>
        <p:spPr>
          <a:xfrm>
            <a:off x="1700414" y="141949"/>
            <a:ext cx="8921261" cy="725560"/>
          </a:xfrm>
          <a:prstGeom prst="roundRect">
            <a:avLst>
              <a:gd name="adj" fmla="val 16667"/>
            </a:avLst>
          </a:prstGeom>
          <a:gradFill>
            <a:gsLst>
              <a:gs pos="0">
                <a:srgbClr val="F08B54"/>
              </a:gs>
              <a:gs pos="50000">
                <a:srgbClr val="F67A26"/>
              </a:gs>
              <a:gs pos="100000">
                <a:srgbClr val="E36A18"/>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300" b="1">
                <a:solidFill>
                  <a:schemeClr val="lt1"/>
                </a:solidFill>
                <a:latin typeface="Times New Roman"/>
                <a:ea typeface="Times New Roman"/>
                <a:cs typeface="Times New Roman"/>
                <a:sym typeface="Times New Roman"/>
              </a:rPr>
              <a:t>    Hãy xác định trạng ngữ trong các câu sau, </a:t>
            </a:r>
            <a:endParaRPr/>
          </a:p>
          <a:p>
            <a:pPr marL="0" marR="0" lvl="0" indent="0" algn="ctr" rtl="0">
              <a:spcBef>
                <a:spcPts val="0"/>
              </a:spcBef>
              <a:spcAft>
                <a:spcPts val="0"/>
              </a:spcAft>
              <a:buNone/>
            </a:pPr>
            <a:r>
              <a:rPr lang="en-US" sz="2300" b="1">
                <a:solidFill>
                  <a:schemeClr val="lt1"/>
                </a:solidFill>
                <a:latin typeface="Times New Roman"/>
                <a:ea typeface="Times New Roman"/>
                <a:cs typeface="Times New Roman"/>
                <a:sym typeface="Times New Roman"/>
              </a:rPr>
              <a:t>việc thêm trạng ngữ cho câu có ý nghĩa gì?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5"/>
          <p:cNvSpPr txBox="1"/>
          <p:nvPr/>
        </p:nvSpPr>
        <p:spPr>
          <a:xfrm>
            <a:off x="283092" y="1052729"/>
            <a:ext cx="11291287" cy="6178061"/>
          </a:xfrm>
          <a:prstGeom prst="rect">
            <a:avLst/>
          </a:prstGeom>
          <a:noFill/>
          <a:ln>
            <a:noFill/>
          </a:ln>
        </p:spPr>
        <p:txBody>
          <a:bodyPr spcFirstLastPara="1" wrap="square" lIns="91425" tIns="45700" rIns="91425" bIns="45700" anchor="t" anchorCtr="0">
            <a:noAutofit/>
          </a:bodyPr>
          <a:lstStyle/>
          <a:p>
            <a:pPr marL="0" marR="0" lvl="0" indent="0" algn="just" rtl="0">
              <a:lnSpc>
                <a:spcPct val="200000"/>
              </a:lnSpc>
              <a:spcBef>
                <a:spcPts val="0"/>
              </a:spcBef>
              <a:spcAft>
                <a:spcPts val="0"/>
              </a:spcAft>
              <a:buNone/>
            </a:pPr>
            <a:r>
              <a:rPr lang="en-US" sz="2400" b="1">
                <a:solidFill>
                  <a:schemeClr val="dk1"/>
                </a:solidFill>
                <a:latin typeface="Times New Roman"/>
                <a:ea typeface="Times New Roman"/>
                <a:cs typeface="Times New Roman"/>
                <a:sym typeface="Times New Roman"/>
              </a:rPr>
              <a:t>a)                                    ,                      , người dân cày Việt Nam dựng nhà, dựng cửa, vỡ ruộng, khai hoang. Tre ăn ở với người,                               . [...]</a:t>
            </a:r>
            <a:endParaRPr/>
          </a:p>
          <a:p>
            <a:pPr marL="0" marR="0" lvl="0" indent="0" algn="just" rtl="0">
              <a:lnSpc>
                <a:spcPct val="200000"/>
              </a:lnSpc>
              <a:spcBef>
                <a:spcPts val="0"/>
              </a:spcBef>
              <a:spcAft>
                <a:spcPts val="0"/>
              </a:spcAft>
              <a:buNone/>
            </a:pPr>
            <a:r>
              <a:rPr lang="en-US" sz="2400" b="1">
                <a:solidFill>
                  <a:schemeClr val="dk1"/>
                </a:solidFill>
                <a:latin typeface="Times New Roman"/>
                <a:ea typeface="Times New Roman"/>
                <a:cs typeface="Times New Roman"/>
                <a:sym typeface="Times New Roman"/>
              </a:rPr>
              <a:t>     Tre với người như thế đã mấy nghìn năm. Một thế kỉ “văn minh”, “khai hóa” của thực dân cũng không làm ra được một tấc sắt. Tre vẫn phải còn vất vả mãi với người. Cối xay tre nặng nề quay,                             , xay nắm thóc.</a:t>
            </a:r>
            <a:endParaRPr/>
          </a:p>
          <a:p>
            <a:pPr marL="0" marR="0" lvl="0" indent="0" algn="just" rtl="0">
              <a:lnSpc>
                <a:spcPct val="200000"/>
              </a:lnSpc>
              <a:spcBef>
                <a:spcPts val="0"/>
              </a:spcBef>
              <a:spcAft>
                <a:spcPts val="0"/>
              </a:spcAft>
              <a:buNone/>
            </a:pPr>
            <a:r>
              <a:rPr lang="en-US" sz="2400" b="1">
                <a:solidFill>
                  <a:schemeClr val="dk1"/>
                </a:solidFill>
                <a:latin typeface="Times New Roman"/>
                <a:ea typeface="Times New Roman"/>
                <a:cs typeface="Times New Roman"/>
                <a:sym typeface="Times New Roman"/>
              </a:rPr>
              <a:t>	                                                                    	</a:t>
            </a:r>
            <a:r>
              <a:rPr lang="en-US" sz="2400" b="1" i="1">
                <a:solidFill>
                  <a:schemeClr val="dk1"/>
                </a:solidFill>
                <a:latin typeface="Times New Roman"/>
                <a:ea typeface="Times New Roman"/>
                <a:cs typeface="Times New Roman"/>
                <a:sym typeface="Times New Roman"/>
              </a:rPr>
              <a:t>(Thép Mới)</a:t>
            </a:r>
            <a:endParaRPr/>
          </a:p>
          <a:p>
            <a:pPr marL="0" marR="0" lvl="0" indent="0" algn="l" rtl="0">
              <a:lnSpc>
                <a:spcPct val="200000"/>
              </a:lnSpc>
              <a:spcBef>
                <a:spcPts val="0"/>
              </a:spcBef>
              <a:spcAft>
                <a:spcPts val="0"/>
              </a:spcAft>
              <a:buNone/>
            </a:pPr>
            <a:endParaRPr sz="2400" i="1">
              <a:solidFill>
                <a:schemeClr val="dk1"/>
              </a:solidFill>
              <a:latin typeface="Times New Roman"/>
              <a:ea typeface="Times New Roman"/>
              <a:cs typeface="Times New Roman"/>
              <a:sym typeface="Times New Roman"/>
            </a:endParaRPr>
          </a:p>
          <a:p>
            <a:pPr marL="0" marR="0" lvl="0" indent="0" algn="l" rtl="0">
              <a:lnSpc>
                <a:spcPct val="200000"/>
              </a:lnSpc>
              <a:spcBef>
                <a:spcPts val="0"/>
              </a:spcBef>
              <a:spcAft>
                <a:spcPts val="0"/>
              </a:spcAft>
              <a:buNone/>
            </a:pPr>
            <a:endParaRPr sz="2400" i="1">
              <a:solidFill>
                <a:schemeClr val="dk1"/>
              </a:solidFill>
              <a:latin typeface="Times New Roman"/>
              <a:ea typeface="Times New Roman"/>
              <a:cs typeface="Times New Roman"/>
              <a:sym typeface="Times New Roman"/>
            </a:endParaRPr>
          </a:p>
          <a:p>
            <a:pPr marL="0" marR="0" lvl="0" indent="0" algn="l" rtl="0">
              <a:lnSpc>
                <a:spcPct val="200000"/>
              </a:lnSpc>
              <a:spcBef>
                <a:spcPts val="0"/>
              </a:spcBef>
              <a:spcAft>
                <a:spcPts val="0"/>
              </a:spcAft>
              <a:buNone/>
            </a:pPr>
            <a:endParaRPr sz="2400" i="1">
              <a:solidFill>
                <a:schemeClr val="dk1"/>
              </a:solidFill>
              <a:latin typeface="Times New Roman"/>
              <a:ea typeface="Times New Roman"/>
              <a:cs typeface="Times New Roman"/>
              <a:sym typeface="Times New Roman"/>
            </a:endParaRPr>
          </a:p>
          <a:p>
            <a:pPr marL="0" marR="0" lvl="0" indent="0" algn="just" rtl="0">
              <a:lnSpc>
                <a:spcPct val="200000"/>
              </a:lnSpc>
              <a:spcBef>
                <a:spcPts val="0"/>
              </a:spcBef>
              <a:spcAft>
                <a:spcPts val="0"/>
              </a:spcAft>
              <a:buNone/>
            </a:pPr>
            <a:endParaRPr sz="2400" i="1">
              <a:solidFill>
                <a:schemeClr val="dk1"/>
              </a:solidFill>
              <a:latin typeface="Times New Roman"/>
              <a:ea typeface="Times New Roman"/>
              <a:cs typeface="Times New Roman"/>
              <a:sym typeface="Times New Roman"/>
            </a:endParaRPr>
          </a:p>
          <a:p>
            <a:pPr marL="228600" marR="0" lvl="0" indent="-228600" algn="just" rtl="0">
              <a:lnSpc>
                <a:spcPct val="200000"/>
              </a:lnSpc>
              <a:spcBef>
                <a:spcPts val="1000"/>
              </a:spcBef>
              <a:spcAft>
                <a:spcPts val="0"/>
              </a:spcAft>
              <a:buClr>
                <a:schemeClr val="dk1"/>
              </a:buClr>
              <a:buSzPts val="2400"/>
              <a:buFont typeface="Arial"/>
              <a:buNone/>
            </a:pPr>
            <a:endParaRPr sz="2400" b="0" i="1" u="none" strike="noStrike" cap="none">
              <a:solidFill>
                <a:schemeClr val="dk1"/>
              </a:solidFill>
              <a:latin typeface="Times New Roman"/>
              <a:ea typeface="Times New Roman"/>
              <a:cs typeface="Times New Roman"/>
              <a:sym typeface="Times New Roman"/>
            </a:endParaRPr>
          </a:p>
        </p:txBody>
      </p:sp>
      <p:sp>
        <p:nvSpPr>
          <p:cNvPr id="149" name="Google Shape;149;p5"/>
          <p:cNvSpPr/>
          <p:nvPr/>
        </p:nvSpPr>
        <p:spPr>
          <a:xfrm>
            <a:off x="1700414" y="316760"/>
            <a:ext cx="8921261" cy="725560"/>
          </a:xfrm>
          <a:prstGeom prst="roundRect">
            <a:avLst>
              <a:gd name="adj" fmla="val 16667"/>
            </a:avLst>
          </a:prstGeom>
          <a:gradFill>
            <a:gsLst>
              <a:gs pos="0">
                <a:srgbClr val="F08B54"/>
              </a:gs>
              <a:gs pos="50000">
                <a:srgbClr val="F67A26"/>
              </a:gs>
              <a:gs pos="100000">
                <a:srgbClr val="E36A18"/>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300" b="1">
                <a:solidFill>
                  <a:schemeClr val="lt1"/>
                </a:solidFill>
                <a:latin typeface="Times New Roman"/>
                <a:ea typeface="Times New Roman"/>
                <a:cs typeface="Times New Roman"/>
                <a:sym typeface="Times New Roman"/>
              </a:rPr>
              <a:t>    Hãy xác định trạng ngữ trong các câu sau, </a:t>
            </a:r>
            <a:endParaRPr/>
          </a:p>
          <a:p>
            <a:pPr marL="0" marR="0" lvl="0" indent="0" algn="ctr" rtl="0">
              <a:spcBef>
                <a:spcPts val="0"/>
              </a:spcBef>
              <a:spcAft>
                <a:spcPts val="0"/>
              </a:spcAft>
              <a:buNone/>
            </a:pPr>
            <a:r>
              <a:rPr lang="en-US" sz="2300" b="1">
                <a:solidFill>
                  <a:schemeClr val="lt1"/>
                </a:solidFill>
                <a:latin typeface="Times New Roman"/>
                <a:ea typeface="Times New Roman"/>
                <a:cs typeface="Times New Roman"/>
                <a:sym typeface="Times New Roman"/>
              </a:rPr>
              <a:t>việc thêm trạng ngữ cho câu có ý nghĩa gì? </a:t>
            </a:r>
            <a:endParaRPr/>
          </a:p>
        </p:txBody>
      </p:sp>
      <p:sp>
        <p:nvSpPr>
          <p:cNvPr id="150" name="Google Shape;150;p5"/>
          <p:cNvSpPr/>
          <p:nvPr/>
        </p:nvSpPr>
        <p:spPr>
          <a:xfrm>
            <a:off x="846863" y="1321405"/>
            <a:ext cx="274870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6600"/>
                </a:solidFill>
                <a:latin typeface="Times New Roman"/>
                <a:ea typeface="Times New Roman"/>
                <a:cs typeface="Times New Roman"/>
                <a:sym typeface="Times New Roman"/>
              </a:rPr>
              <a:t>Dưới bóng tre xanh</a:t>
            </a:r>
            <a:endParaRPr sz="2400">
              <a:solidFill>
                <a:srgbClr val="006600"/>
              </a:solidFill>
              <a:latin typeface="Calibri"/>
              <a:ea typeface="Calibri"/>
              <a:cs typeface="Calibri"/>
              <a:sym typeface="Calibri"/>
            </a:endParaRPr>
          </a:p>
        </p:txBody>
      </p:sp>
      <p:sp>
        <p:nvSpPr>
          <p:cNvPr id="151" name="Google Shape;151;p5"/>
          <p:cNvSpPr txBox="1"/>
          <p:nvPr/>
        </p:nvSpPr>
        <p:spPr>
          <a:xfrm>
            <a:off x="846863" y="534572"/>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5"/>
          <p:cNvSpPr txBox="1"/>
          <p:nvPr/>
        </p:nvSpPr>
        <p:spPr>
          <a:xfrm>
            <a:off x="1223276" y="1651636"/>
            <a:ext cx="199587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6600"/>
                </a:solidFill>
                <a:latin typeface="Times New Roman"/>
                <a:ea typeface="Times New Roman"/>
                <a:cs typeface="Times New Roman"/>
                <a:sym typeface="Times New Roman"/>
              </a:rPr>
              <a:t>TN chỉ nơi chốn</a:t>
            </a:r>
            <a:endParaRPr sz="2000" b="1">
              <a:solidFill>
                <a:srgbClr val="006600"/>
              </a:solidFill>
              <a:latin typeface="Times New Roman"/>
              <a:ea typeface="Times New Roman"/>
              <a:cs typeface="Times New Roman"/>
              <a:sym typeface="Times New Roman"/>
            </a:endParaRPr>
          </a:p>
        </p:txBody>
      </p:sp>
      <p:sp>
        <p:nvSpPr>
          <p:cNvPr id="153" name="Google Shape;153;p5"/>
          <p:cNvSpPr/>
          <p:nvPr/>
        </p:nvSpPr>
        <p:spPr>
          <a:xfrm>
            <a:off x="3595563" y="1321404"/>
            <a:ext cx="186461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C000"/>
                </a:solidFill>
                <a:latin typeface="Times New Roman"/>
                <a:ea typeface="Times New Roman"/>
                <a:cs typeface="Times New Roman"/>
                <a:sym typeface="Times New Roman"/>
              </a:rPr>
              <a:t>đã từ lâu đời</a:t>
            </a:r>
            <a:endParaRPr sz="2400">
              <a:solidFill>
                <a:srgbClr val="FFC000"/>
              </a:solidFill>
              <a:latin typeface="Calibri"/>
              <a:ea typeface="Calibri"/>
              <a:cs typeface="Calibri"/>
              <a:sym typeface="Calibri"/>
            </a:endParaRPr>
          </a:p>
        </p:txBody>
      </p:sp>
      <p:sp>
        <p:nvSpPr>
          <p:cNvPr id="154" name="Google Shape;154;p5"/>
          <p:cNvSpPr txBox="1"/>
          <p:nvPr/>
        </p:nvSpPr>
        <p:spPr>
          <a:xfrm>
            <a:off x="3523743" y="1647012"/>
            <a:ext cx="199587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C000"/>
                </a:solidFill>
                <a:latin typeface="Times New Roman"/>
                <a:ea typeface="Times New Roman"/>
                <a:cs typeface="Times New Roman"/>
                <a:sym typeface="Times New Roman"/>
              </a:rPr>
              <a:t>TN chỉ thời gian</a:t>
            </a:r>
            <a:endParaRPr sz="2000" b="1">
              <a:solidFill>
                <a:srgbClr val="FFC000"/>
              </a:solidFill>
              <a:latin typeface="Times New Roman"/>
              <a:ea typeface="Times New Roman"/>
              <a:cs typeface="Times New Roman"/>
              <a:sym typeface="Times New Roman"/>
            </a:endParaRPr>
          </a:p>
        </p:txBody>
      </p:sp>
      <p:sp>
        <p:nvSpPr>
          <p:cNvPr id="155" name="Google Shape;155;p5"/>
          <p:cNvSpPr/>
          <p:nvPr/>
        </p:nvSpPr>
        <p:spPr>
          <a:xfrm>
            <a:off x="5753870" y="2061190"/>
            <a:ext cx="247375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C000"/>
                </a:solidFill>
                <a:latin typeface="Times New Roman"/>
                <a:ea typeface="Times New Roman"/>
                <a:cs typeface="Times New Roman"/>
                <a:sym typeface="Times New Roman"/>
              </a:rPr>
              <a:t>đời đời, kiếp kiếp</a:t>
            </a:r>
            <a:endParaRPr sz="2400">
              <a:solidFill>
                <a:srgbClr val="FFC000"/>
              </a:solidFill>
              <a:latin typeface="Calibri"/>
              <a:ea typeface="Calibri"/>
              <a:cs typeface="Calibri"/>
              <a:sym typeface="Calibri"/>
            </a:endParaRPr>
          </a:p>
        </p:txBody>
      </p:sp>
      <p:sp>
        <p:nvSpPr>
          <p:cNvPr id="156" name="Google Shape;156;p5"/>
          <p:cNvSpPr txBox="1"/>
          <p:nvPr/>
        </p:nvSpPr>
        <p:spPr>
          <a:xfrm>
            <a:off x="5901841" y="2349694"/>
            <a:ext cx="199587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9900"/>
                </a:solidFill>
                <a:latin typeface="Times New Roman"/>
                <a:ea typeface="Times New Roman"/>
                <a:cs typeface="Times New Roman"/>
                <a:sym typeface="Times New Roman"/>
              </a:rPr>
              <a:t>TN chỉ thời gian</a:t>
            </a:r>
            <a:endParaRPr sz="2000" b="1">
              <a:solidFill>
                <a:srgbClr val="FF9900"/>
              </a:solidFill>
              <a:latin typeface="Times New Roman"/>
              <a:ea typeface="Times New Roman"/>
              <a:cs typeface="Times New Roman"/>
              <a:sym typeface="Times New Roman"/>
            </a:endParaRPr>
          </a:p>
        </p:txBody>
      </p:sp>
      <p:sp>
        <p:nvSpPr>
          <p:cNvPr id="157" name="Google Shape;157;p5"/>
          <p:cNvSpPr/>
          <p:nvPr/>
        </p:nvSpPr>
        <p:spPr>
          <a:xfrm>
            <a:off x="3662798" y="4257458"/>
            <a:ext cx="236154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C000"/>
                </a:solidFill>
                <a:latin typeface="Times New Roman"/>
                <a:ea typeface="Times New Roman"/>
                <a:cs typeface="Times New Roman"/>
                <a:sym typeface="Times New Roman"/>
              </a:rPr>
              <a:t>từ nghìn đời nay</a:t>
            </a:r>
            <a:endParaRPr sz="2400">
              <a:solidFill>
                <a:srgbClr val="FFC000"/>
              </a:solidFill>
              <a:latin typeface="Calibri"/>
              <a:ea typeface="Calibri"/>
              <a:cs typeface="Calibri"/>
              <a:sym typeface="Calibri"/>
            </a:endParaRPr>
          </a:p>
        </p:txBody>
      </p:sp>
      <p:sp>
        <p:nvSpPr>
          <p:cNvPr id="158" name="Google Shape;158;p5"/>
          <p:cNvSpPr txBox="1"/>
          <p:nvPr/>
        </p:nvSpPr>
        <p:spPr>
          <a:xfrm>
            <a:off x="3771443" y="4596850"/>
            <a:ext cx="199587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9900"/>
                </a:solidFill>
                <a:latin typeface="Times New Roman"/>
                <a:ea typeface="Times New Roman"/>
                <a:cs typeface="Times New Roman"/>
                <a:sym typeface="Times New Roman"/>
              </a:rPr>
              <a:t>TN chỉ thời gian</a:t>
            </a:r>
            <a:endParaRPr sz="2000" b="1">
              <a:solidFill>
                <a:srgbClr val="FF99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fade">
                                      <p:cBhvr>
                                        <p:cTn id="12" dur="500"/>
                                        <p:tgtEl>
                                          <p:spTgt spid="1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6"/>
                                        </p:tgtEl>
                                        <p:attrNameLst>
                                          <p:attrName>style.visibility</p:attrName>
                                        </p:attrNameLst>
                                      </p:cBhvr>
                                      <p:to>
                                        <p:strVal val="visible"/>
                                      </p:to>
                                    </p:set>
                                    <p:animEffect transition="in" filter="fade">
                                      <p:cBhvr>
                                        <p:cTn id="17" dur="500"/>
                                        <p:tgtEl>
                                          <p:spTgt spid="1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gtEl>
                                        <p:attrNameLst>
                                          <p:attrName>style.visibility</p:attrName>
                                        </p:attrNameLst>
                                      </p:cBhvr>
                                      <p:to>
                                        <p:strVal val="visible"/>
                                      </p:to>
                                    </p:set>
                                    <p:animEffect transition="in" filter="fade">
                                      <p:cBhvr>
                                        <p:cTn id="22"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6"/>
          <p:cNvSpPr txBox="1"/>
          <p:nvPr/>
        </p:nvSpPr>
        <p:spPr>
          <a:xfrm>
            <a:off x="283092" y="1052729"/>
            <a:ext cx="11291287" cy="6178061"/>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2400" b="1">
                <a:solidFill>
                  <a:schemeClr val="dk1"/>
                </a:solidFill>
                <a:latin typeface="Times New Roman"/>
                <a:ea typeface="Times New Roman"/>
                <a:cs typeface="Times New Roman"/>
                <a:sym typeface="Times New Roman"/>
              </a:rPr>
              <a:t>b )                                              , cô bé dừng lại bên đường tước các cánh hoa ra thành nhiều mảnh nhỏ.</a:t>
            </a:r>
            <a:endParaRPr/>
          </a:p>
          <a:p>
            <a:pPr marL="0" marR="0" lvl="0" indent="0" algn="l" rtl="0">
              <a:lnSpc>
                <a:spcPct val="150000"/>
              </a:lnSpc>
              <a:spcBef>
                <a:spcPts val="0"/>
              </a:spcBef>
              <a:spcAft>
                <a:spcPts val="0"/>
              </a:spcAft>
              <a:buNone/>
            </a:pPr>
            <a:r>
              <a:rPr lang="en-US" sz="2400" b="1">
                <a:solidFill>
                  <a:schemeClr val="dk1"/>
                </a:solidFill>
                <a:latin typeface="Times New Roman"/>
                <a:ea typeface="Times New Roman"/>
                <a:cs typeface="Times New Roman"/>
                <a:sym typeface="Times New Roman"/>
              </a:rPr>
              <a:t>						</a:t>
            </a:r>
            <a:r>
              <a:rPr lang="en-US" sz="2400" b="1" i="1">
                <a:solidFill>
                  <a:schemeClr val="dk1"/>
                </a:solidFill>
                <a:latin typeface="Times New Roman"/>
                <a:ea typeface="Times New Roman"/>
                <a:cs typeface="Times New Roman"/>
                <a:sym typeface="Times New Roman"/>
              </a:rPr>
              <a:t>(Truyện Sự tích bông hoa cúc trắng)</a:t>
            </a:r>
            <a:endParaRPr/>
          </a:p>
          <a:p>
            <a:pPr marL="0" marR="0" lvl="0" indent="0" algn="l" rtl="0">
              <a:lnSpc>
                <a:spcPct val="150000"/>
              </a:lnSpc>
              <a:spcBef>
                <a:spcPts val="0"/>
              </a:spcBef>
              <a:spcAft>
                <a:spcPts val="0"/>
              </a:spcAft>
              <a:buNone/>
            </a:pPr>
            <a:r>
              <a:rPr lang="en-US" sz="2400" b="1">
                <a:solidFill>
                  <a:schemeClr val="dk1"/>
                </a:solidFill>
                <a:latin typeface="Times New Roman"/>
                <a:ea typeface="Times New Roman"/>
                <a:cs typeface="Times New Roman"/>
                <a:sym typeface="Times New Roman"/>
              </a:rPr>
              <a:t>c)                                        , chiến sĩ nghệ thuật cần có lập trường vững, tư tưởng đúng.</a:t>
            </a:r>
            <a:endParaRPr/>
          </a:p>
          <a:p>
            <a:pPr marL="0" marR="0" lvl="0" indent="0" algn="l" rtl="0">
              <a:lnSpc>
                <a:spcPct val="150000"/>
              </a:lnSpc>
              <a:spcBef>
                <a:spcPts val="0"/>
              </a:spcBef>
              <a:spcAft>
                <a:spcPts val="0"/>
              </a:spcAft>
              <a:buNone/>
            </a:pPr>
            <a:r>
              <a:rPr lang="en-US" sz="2400" b="1">
                <a:solidFill>
                  <a:schemeClr val="dk1"/>
                </a:solidFill>
                <a:latin typeface="Times New Roman"/>
                <a:ea typeface="Times New Roman"/>
                <a:cs typeface="Times New Roman"/>
                <a:sym typeface="Times New Roman"/>
              </a:rPr>
              <a:t>							</a:t>
            </a:r>
            <a:r>
              <a:rPr lang="en-US" sz="2400" b="1" i="1">
                <a:solidFill>
                  <a:schemeClr val="dk1"/>
                </a:solidFill>
                <a:latin typeface="Times New Roman"/>
                <a:ea typeface="Times New Roman"/>
                <a:cs typeface="Times New Roman"/>
                <a:sym typeface="Times New Roman"/>
              </a:rPr>
              <a:t>(Hồ Chí Minh)</a:t>
            </a:r>
            <a:endParaRPr/>
          </a:p>
          <a:p>
            <a:pPr marL="0" marR="0" lvl="0" indent="0" algn="l" rtl="0">
              <a:lnSpc>
                <a:spcPct val="150000"/>
              </a:lnSpc>
              <a:spcBef>
                <a:spcPts val="0"/>
              </a:spcBef>
              <a:spcAft>
                <a:spcPts val="0"/>
              </a:spcAft>
              <a:buNone/>
            </a:pPr>
            <a:r>
              <a:rPr lang="en-US" sz="2400" b="1">
                <a:solidFill>
                  <a:schemeClr val="dk1"/>
                </a:solidFill>
                <a:latin typeface="Times New Roman"/>
                <a:ea typeface="Times New Roman"/>
                <a:cs typeface="Times New Roman"/>
                <a:sym typeface="Times New Roman"/>
              </a:rPr>
              <a:t>d)                                  bà cụ lấy kẹo thật khéo</a:t>
            </a:r>
            <a:endParaRPr sz="2400" b="1">
              <a:solidFill>
                <a:schemeClr val="dk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US" sz="2400" b="1">
                <a:solidFill>
                  <a:schemeClr val="dk1"/>
                </a:solidFill>
                <a:latin typeface="Times New Roman"/>
                <a:ea typeface="Times New Roman"/>
                <a:cs typeface="Times New Roman"/>
                <a:sym typeface="Times New Roman"/>
              </a:rPr>
              <a:t>							</a:t>
            </a:r>
            <a:r>
              <a:rPr lang="en-US" sz="2400" b="1" i="1">
                <a:solidFill>
                  <a:schemeClr val="dk1"/>
                </a:solidFill>
                <a:latin typeface="Times New Roman"/>
                <a:ea typeface="Times New Roman"/>
                <a:cs typeface="Times New Roman"/>
                <a:sym typeface="Times New Roman"/>
              </a:rPr>
              <a:t>(Theo Băng Sơn)</a:t>
            </a:r>
            <a:endParaRPr/>
          </a:p>
          <a:p>
            <a:pPr marL="0" marR="0" lvl="0" indent="0" algn="l" rtl="0">
              <a:lnSpc>
                <a:spcPct val="150000"/>
              </a:lnSpc>
              <a:spcBef>
                <a:spcPts val="0"/>
              </a:spcBef>
              <a:spcAft>
                <a:spcPts val="0"/>
              </a:spcAft>
              <a:buNone/>
            </a:pPr>
            <a:r>
              <a:rPr lang="en-US" sz="2400" b="1">
                <a:solidFill>
                  <a:schemeClr val="dk1"/>
                </a:solidFill>
                <a:latin typeface="Times New Roman"/>
                <a:ea typeface="Times New Roman"/>
                <a:cs typeface="Times New Roman"/>
                <a:sym typeface="Times New Roman"/>
              </a:rPr>
              <a:t>e)                   , chị nhìn khắp mấy gian nhà.</a:t>
            </a:r>
            <a:endParaRPr sz="2400" b="1">
              <a:solidFill>
                <a:schemeClr val="dk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US" sz="2400" b="1">
                <a:solidFill>
                  <a:schemeClr val="dk1"/>
                </a:solidFill>
                <a:latin typeface="Times New Roman"/>
                <a:ea typeface="Times New Roman"/>
                <a:cs typeface="Times New Roman"/>
                <a:sym typeface="Times New Roman"/>
              </a:rPr>
              <a:t>							</a:t>
            </a:r>
            <a:r>
              <a:rPr lang="en-US" sz="2400" b="1" i="1">
                <a:solidFill>
                  <a:schemeClr val="dk1"/>
                </a:solidFill>
                <a:latin typeface="Times New Roman"/>
                <a:ea typeface="Times New Roman"/>
                <a:cs typeface="Times New Roman"/>
                <a:sym typeface="Times New Roman"/>
              </a:rPr>
              <a:t>(Ngô Tất Tố)</a:t>
            </a:r>
            <a:endParaRPr/>
          </a:p>
          <a:p>
            <a:pPr marL="0" marR="0" lvl="0" indent="0" algn="l" rtl="0">
              <a:lnSpc>
                <a:spcPct val="150000"/>
              </a:lnSpc>
              <a:spcBef>
                <a:spcPts val="0"/>
              </a:spcBef>
              <a:spcAft>
                <a:spcPts val="0"/>
              </a:spcAft>
              <a:buNone/>
            </a:pPr>
            <a:endParaRPr sz="2400" i="1">
              <a:solidFill>
                <a:schemeClr val="dk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2400" i="1">
              <a:solidFill>
                <a:schemeClr val="dk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2400" i="1">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None/>
            </a:pPr>
            <a:endParaRPr sz="2400" i="1">
              <a:solidFill>
                <a:schemeClr val="dk1"/>
              </a:solidFill>
              <a:latin typeface="Times New Roman"/>
              <a:ea typeface="Times New Roman"/>
              <a:cs typeface="Times New Roman"/>
              <a:sym typeface="Times New Roman"/>
            </a:endParaRPr>
          </a:p>
          <a:p>
            <a:pPr marL="228600" marR="0" lvl="0" indent="-228600" algn="just" rtl="0">
              <a:lnSpc>
                <a:spcPct val="150000"/>
              </a:lnSpc>
              <a:spcBef>
                <a:spcPts val="1000"/>
              </a:spcBef>
              <a:spcAft>
                <a:spcPts val="0"/>
              </a:spcAft>
              <a:buClr>
                <a:schemeClr val="dk1"/>
              </a:buClr>
              <a:buSzPts val="2400"/>
              <a:buFont typeface="Arial"/>
              <a:buNone/>
            </a:pPr>
            <a:endParaRPr sz="2400" b="0" i="1" u="none" strike="noStrike" cap="none">
              <a:solidFill>
                <a:schemeClr val="dk1"/>
              </a:solidFill>
              <a:latin typeface="Times New Roman"/>
              <a:ea typeface="Times New Roman"/>
              <a:cs typeface="Times New Roman"/>
              <a:sym typeface="Times New Roman"/>
            </a:endParaRPr>
          </a:p>
        </p:txBody>
      </p:sp>
      <p:sp>
        <p:nvSpPr>
          <p:cNvPr id="164" name="Google Shape;164;p6"/>
          <p:cNvSpPr/>
          <p:nvPr/>
        </p:nvSpPr>
        <p:spPr>
          <a:xfrm>
            <a:off x="1700414" y="141949"/>
            <a:ext cx="8921261" cy="725560"/>
          </a:xfrm>
          <a:prstGeom prst="roundRect">
            <a:avLst>
              <a:gd name="adj" fmla="val 16667"/>
            </a:avLst>
          </a:prstGeom>
          <a:gradFill>
            <a:gsLst>
              <a:gs pos="0">
                <a:srgbClr val="F08B54"/>
              </a:gs>
              <a:gs pos="50000">
                <a:srgbClr val="F67A26"/>
              </a:gs>
              <a:gs pos="100000">
                <a:srgbClr val="E36A18"/>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300" b="1">
                <a:solidFill>
                  <a:schemeClr val="lt1"/>
                </a:solidFill>
                <a:latin typeface="Times New Roman"/>
                <a:ea typeface="Times New Roman"/>
                <a:cs typeface="Times New Roman"/>
                <a:sym typeface="Times New Roman"/>
              </a:rPr>
              <a:t>    Hãy xác định trạng ngữ trong các câu sau, </a:t>
            </a:r>
            <a:endParaRPr/>
          </a:p>
          <a:p>
            <a:pPr marL="0" marR="0" lvl="0" indent="0" algn="ctr" rtl="0">
              <a:spcBef>
                <a:spcPts val="0"/>
              </a:spcBef>
              <a:spcAft>
                <a:spcPts val="0"/>
              </a:spcAft>
              <a:buNone/>
            </a:pPr>
            <a:r>
              <a:rPr lang="en-US" sz="2300" b="1">
                <a:solidFill>
                  <a:schemeClr val="lt1"/>
                </a:solidFill>
                <a:latin typeface="Times New Roman"/>
                <a:ea typeface="Times New Roman"/>
                <a:cs typeface="Times New Roman"/>
                <a:sym typeface="Times New Roman"/>
              </a:rPr>
              <a:t>việc thêm trạng ngữ cho câu có ý nghĩa gì? </a:t>
            </a:r>
            <a:endParaRPr/>
          </a:p>
        </p:txBody>
      </p:sp>
      <p:sp>
        <p:nvSpPr>
          <p:cNvPr id="165" name="Google Shape;165;p6"/>
          <p:cNvSpPr/>
          <p:nvPr/>
        </p:nvSpPr>
        <p:spPr>
          <a:xfrm>
            <a:off x="774894" y="1163742"/>
            <a:ext cx="356379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70C0"/>
                </a:solidFill>
                <a:latin typeface="Times New Roman"/>
                <a:ea typeface="Times New Roman"/>
                <a:cs typeface="Times New Roman"/>
                <a:sym typeface="Times New Roman"/>
              </a:rPr>
              <a:t>Vì muốn mẹ sống thật lâu</a:t>
            </a:r>
            <a:endParaRPr sz="2400">
              <a:solidFill>
                <a:srgbClr val="0070C0"/>
              </a:solidFill>
              <a:latin typeface="Calibri"/>
              <a:ea typeface="Calibri"/>
              <a:cs typeface="Calibri"/>
              <a:sym typeface="Calibri"/>
            </a:endParaRPr>
          </a:p>
        </p:txBody>
      </p:sp>
      <p:sp>
        <p:nvSpPr>
          <p:cNvPr id="166" name="Google Shape;166;p6"/>
          <p:cNvSpPr txBox="1"/>
          <p:nvPr/>
        </p:nvSpPr>
        <p:spPr>
          <a:xfrm>
            <a:off x="1348769" y="1488656"/>
            <a:ext cx="241604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70C0"/>
                </a:solidFill>
                <a:latin typeface="Times New Roman"/>
                <a:ea typeface="Times New Roman"/>
                <a:cs typeface="Times New Roman"/>
                <a:sym typeface="Times New Roman"/>
              </a:rPr>
              <a:t>TN chỉ nguyên nhân</a:t>
            </a:r>
            <a:endParaRPr sz="2000" b="1">
              <a:solidFill>
                <a:srgbClr val="0070C0"/>
              </a:solidFill>
              <a:latin typeface="Times New Roman"/>
              <a:ea typeface="Times New Roman"/>
              <a:cs typeface="Times New Roman"/>
              <a:sym typeface="Times New Roman"/>
            </a:endParaRPr>
          </a:p>
        </p:txBody>
      </p:sp>
      <p:sp>
        <p:nvSpPr>
          <p:cNvPr id="167" name="Google Shape;167;p6"/>
          <p:cNvSpPr/>
          <p:nvPr/>
        </p:nvSpPr>
        <p:spPr>
          <a:xfrm>
            <a:off x="710910" y="2825881"/>
            <a:ext cx="305724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C00000"/>
                </a:solidFill>
                <a:latin typeface="Times New Roman"/>
                <a:ea typeface="Times New Roman"/>
                <a:cs typeface="Times New Roman"/>
                <a:sym typeface="Times New Roman"/>
              </a:rPr>
              <a:t>Để làm tròn nhiệm vụ</a:t>
            </a:r>
            <a:endParaRPr sz="2400">
              <a:solidFill>
                <a:srgbClr val="C00000"/>
              </a:solidFill>
              <a:latin typeface="Calibri"/>
              <a:ea typeface="Calibri"/>
              <a:cs typeface="Calibri"/>
              <a:sym typeface="Calibri"/>
            </a:endParaRPr>
          </a:p>
        </p:txBody>
      </p:sp>
      <p:sp>
        <p:nvSpPr>
          <p:cNvPr id="168" name="Google Shape;168;p6"/>
          <p:cNvSpPr txBox="1"/>
          <p:nvPr/>
        </p:nvSpPr>
        <p:spPr>
          <a:xfrm>
            <a:off x="1139996" y="3196919"/>
            <a:ext cx="200086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CC0000"/>
                </a:solidFill>
                <a:latin typeface="Times New Roman"/>
                <a:ea typeface="Times New Roman"/>
                <a:cs typeface="Times New Roman"/>
                <a:sym typeface="Times New Roman"/>
              </a:rPr>
              <a:t>TN chỉ mục đích</a:t>
            </a:r>
            <a:endParaRPr sz="2000" b="1">
              <a:solidFill>
                <a:srgbClr val="CC0000"/>
              </a:solidFill>
              <a:latin typeface="Times New Roman"/>
              <a:ea typeface="Times New Roman"/>
              <a:cs typeface="Times New Roman"/>
              <a:sym typeface="Times New Roman"/>
            </a:endParaRPr>
          </a:p>
        </p:txBody>
      </p:sp>
      <p:sp>
        <p:nvSpPr>
          <p:cNvPr id="169" name="Google Shape;169;p6"/>
          <p:cNvSpPr/>
          <p:nvPr/>
        </p:nvSpPr>
        <p:spPr>
          <a:xfrm>
            <a:off x="705785" y="3916011"/>
            <a:ext cx="262924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030A0"/>
                </a:solidFill>
                <a:latin typeface="Times New Roman"/>
                <a:ea typeface="Times New Roman"/>
                <a:cs typeface="Times New Roman"/>
                <a:sym typeface="Times New Roman"/>
              </a:rPr>
              <a:t>Bằng chiếc đũa cả </a:t>
            </a:r>
            <a:endParaRPr sz="2400">
              <a:solidFill>
                <a:srgbClr val="7030A0"/>
              </a:solidFill>
              <a:latin typeface="Calibri"/>
              <a:ea typeface="Calibri"/>
              <a:cs typeface="Calibri"/>
              <a:sym typeface="Calibri"/>
            </a:endParaRPr>
          </a:p>
        </p:txBody>
      </p:sp>
      <p:sp>
        <p:nvSpPr>
          <p:cNvPr id="170" name="Google Shape;170;p6"/>
          <p:cNvSpPr txBox="1"/>
          <p:nvPr/>
        </p:nvSpPr>
        <p:spPr>
          <a:xfrm>
            <a:off x="893603" y="4268075"/>
            <a:ext cx="25449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6600CC"/>
                </a:solidFill>
                <a:latin typeface="Times New Roman"/>
                <a:ea typeface="Times New Roman"/>
                <a:cs typeface="Times New Roman"/>
                <a:sym typeface="Times New Roman"/>
              </a:rPr>
              <a:t>TN chỉ phuong tien</a:t>
            </a:r>
            <a:endParaRPr sz="2000" b="1">
              <a:solidFill>
                <a:srgbClr val="6600CC"/>
              </a:solidFill>
              <a:latin typeface="Times New Roman"/>
              <a:ea typeface="Times New Roman"/>
              <a:cs typeface="Times New Roman"/>
              <a:sym typeface="Times New Roman"/>
            </a:endParaRPr>
          </a:p>
        </p:txBody>
      </p:sp>
      <p:sp>
        <p:nvSpPr>
          <p:cNvPr id="171" name="Google Shape;171;p6"/>
          <p:cNvSpPr/>
          <p:nvPr/>
        </p:nvSpPr>
        <p:spPr>
          <a:xfrm>
            <a:off x="731556" y="5017763"/>
            <a:ext cx="142539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FF"/>
                </a:solidFill>
                <a:latin typeface="Times New Roman"/>
                <a:ea typeface="Times New Roman"/>
                <a:cs typeface="Times New Roman"/>
                <a:sym typeface="Times New Roman"/>
              </a:rPr>
              <a:t>Bình tĩnh</a:t>
            </a:r>
            <a:endParaRPr sz="2400">
              <a:solidFill>
                <a:srgbClr val="FF00FF"/>
              </a:solidFill>
              <a:latin typeface="Calibri"/>
              <a:ea typeface="Calibri"/>
              <a:cs typeface="Calibri"/>
              <a:sym typeface="Calibri"/>
            </a:endParaRPr>
          </a:p>
        </p:txBody>
      </p:sp>
      <p:sp>
        <p:nvSpPr>
          <p:cNvPr id="172" name="Google Shape;172;p6"/>
          <p:cNvSpPr txBox="1"/>
          <p:nvPr/>
        </p:nvSpPr>
        <p:spPr>
          <a:xfrm>
            <a:off x="443816" y="5405161"/>
            <a:ext cx="205537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CC00CC"/>
                </a:solidFill>
                <a:latin typeface="Times New Roman"/>
                <a:ea typeface="Times New Roman"/>
                <a:cs typeface="Times New Roman"/>
                <a:sym typeface="Times New Roman"/>
              </a:rPr>
              <a:t>TN chỉ cách thức</a:t>
            </a:r>
            <a:endParaRPr sz="2000" b="1">
              <a:solidFill>
                <a:srgbClr val="CC00CC"/>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500"/>
                                        <p:tgtEl>
                                          <p:spTgt spid="1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8"/>
                                        </p:tgtEl>
                                        <p:attrNameLst>
                                          <p:attrName>style.visibility</p:attrName>
                                        </p:attrNameLst>
                                      </p:cBhvr>
                                      <p:to>
                                        <p:strVal val="visible"/>
                                      </p:to>
                                    </p:set>
                                    <p:animEffect transition="in" filter="fade">
                                      <p:cBhvr>
                                        <p:cTn id="12" dur="500"/>
                                        <p:tgtEl>
                                          <p:spTgt spid="1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0"/>
                                        </p:tgtEl>
                                        <p:attrNameLst>
                                          <p:attrName>style.visibility</p:attrName>
                                        </p:attrNameLst>
                                      </p:cBhvr>
                                      <p:to>
                                        <p:strVal val="visible"/>
                                      </p:to>
                                    </p:set>
                                    <p:animEffect transition="in" filter="fade">
                                      <p:cBhvr>
                                        <p:cTn id="17" dur="500"/>
                                        <p:tgtEl>
                                          <p:spTgt spid="1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2"/>
                                        </p:tgtEl>
                                        <p:attrNameLst>
                                          <p:attrName>style.visibility</p:attrName>
                                        </p:attrNameLst>
                                      </p:cBhvr>
                                      <p:to>
                                        <p:strVal val="visible"/>
                                      </p:to>
                                    </p:set>
                                    <p:animEffect transition="in" filter="fade">
                                      <p:cBhvr>
                                        <p:cTn id="22"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aphicFrame>
        <p:nvGraphicFramePr>
          <p:cNvPr id="177" name="Google Shape;177;p7"/>
          <p:cNvGraphicFramePr/>
          <p:nvPr/>
        </p:nvGraphicFramePr>
        <p:xfrm>
          <a:off x="130721" y="274292"/>
          <a:ext cx="11877500" cy="6335825"/>
        </p:xfrm>
        <a:graphic>
          <a:graphicData uri="http://schemas.openxmlformats.org/drawingml/2006/table">
            <a:tbl>
              <a:tblPr firstRow="1" bandRow="1">
                <a:noFill/>
                <a:tableStyleId>{D44F8797-4F73-42C5-AF61-D3023F53C3B3}</a:tableStyleId>
              </a:tblPr>
              <a:tblGrid>
                <a:gridCol w="7750975">
                  <a:extLst>
                    <a:ext uri="{9D8B030D-6E8A-4147-A177-3AD203B41FA5}">
                      <a16:colId xmlns:a16="http://schemas.microsoft.com/office/drawing/2014/main" val="20000"/>
                    </a:ext>
                  </a:extLst>
                </a:gridCol>
                <a:gridCol w="2485300">
                  <a:extLst>
                    <a:ext uri="{9D8B030D-6E8A-4147-A177-3AD203B41FA5}">
                      <a16:colId xmlns:a16="http://schemas.microsoft.com/office/drawing/2014/main" val="20001"/>
                    </a:ext>
                  </a:extLst>
                </a:gridCol>
                <a:gridCol w="1641225">
                  <a:extLst>
                    <a:ext uri="{9D8B030D-6E8A-4147-A177-3AD203B41FA5}">
                      <a16:colId xmlns:a16="http://schemas.microsoft.com/office/drawing/2014/main" val="20002"/>
                    </a:ext>
                  </a:extLst>
                </a:gridCol>
              </a:tblGrid>
              <a:tr h="818475">
                <a:tc>
                  <a:txBody>
                    <a:bodyPr/>
                    <a:lstStyle/>
                    <a:p>
                      <a:pPr marL="0" marR="0" lvl="0" indent="0" algn="ctr" rtl="0">
                        <a:spcBef>
                          <a:spcPts val="0"/>
                        </a:spcBef>
                        <a:spcAft>
                          <a:spcPts val="0"/>
                        </a:spcAft>
                        <a:buNone/>
                      </a:pPr>
                      <a:r>
                        <a:rPr lang="en-US" sz="2300" b="1" i="0" u="none" strike="noStrike" cap="none">
                          <a:solidFill>
                            <a:srgbClr val="0000CC"/>
                          </a:solidFill>
                          <a:latin typeface="Times New Roman"/>
                          <a:ea typeface="Times New Roman"/>
                          <a:cs typeface="Times New Roman"/>
                          <a:sym typeface="Times New Roman"/>
                        </a:rPr>
                        <a:t>Câu </a:t>
                      </a:r>
                      <a:endParaRPr sz="2300" b="1" i="0" u="none" strike="noStrike" cap="none">
                        <a:solidFill>
                          <a:srgbClr val="0000CC"/>
                        </a:solidFill>
                        <a:latin typeface="Times New Roman"/>
                        <a:ea typeface="Times New Roman"/>
                        <a:cs typeface="Times New Roman"/>
                        <a:sym typeface="Times New Roman"/>
                      </a:endParaRPr>
                    </a:p>
                  </a:txBody>
                  <a:tcPr marL="91450" marR="91450" marT="45725" marB="45725" anchor="ctr"/>
                </a:tc>
                <a:tc>
                  <a:txBody>
                    <a:bodyPr/>
                    <a:lstStyle/>
                    <a:p>
                      <a:pPr marL="0" marR="0" lvl="0" indent="0" algn="ctr" rtl="0">
                        <a:spcBef>
                          <a:spcPts val="0"/>
                        </a:spcBef>
                        <a:spcAft>
                          <a:spcPts val="0"/>
                        </a:spcAft>
                        <a:buNone/>
                      </a:pPr>
                      <a:r>
                        <a:rPr lang="en-US" sz="2300" b="1" i="0" u="none" strike="noStrike" cap="none">
                          <a:solidFill>
                            <a:srgbClr val="0000CC"/>
                          </a:solidFill>
                          <a:latin typeface="Times New Roman"/>
                          <a:ea typeface="Times New Roman"/>
                          <a:cs typeface="Times New Roman"/>
                          <a:sym typeface="Times New Roman"/>
                        </a:rPr>
                        <a:t>Ý nghĩa</a:t>
                      </a:r>
                      <a:endParaRPr sz="2300" b="1" i="0" u="none" strike="noStrike" cap="none">
                        <a:solidFill>
                          <a:srgbClr val="0000CC"/>
                        </a:solidFill>
                        <a:latin typeface="Times New Roman"/>
                        <a:ea typeface="Times New Roman"/>
                        <a:cs typeface="Times New Roman"/>
                        <a:sym typeface="Times New Roman"/>
                      </a:endParaRPr>
                    </a:p>
                  </a:txBody>
                  <a:tcPr marL="91450" marR="91450" marT="45725" marB="45725" anchor="ctr"/>
                </a:tc>
                <a:tc>
                  <a:txBody>
                    <a:bodyPr/>
                    <a:lstStyle/>
                    <a:p>
                      <a:pPr marL="0" marR="0" lvl="0" indent="0" algn="ctr" rtl="0">
                        <a:spcBef>
                          <a:spcPts val="0"/>
                        </a:spcBef>
                        <a:spcAft>
                          <a:spcPts val="0"/>
                        </a:spcAft>
                        <a:buNone/>
                      </a:pPr>
                      <a:r>
                        <a:rPr lang="en-US" sz="2300" b="1" i="0" u="none" strike="noStrike" cap="none">
                          <a:solidFill>
                            <a:srgbClr val="0000CC"/>
                          </a:solidFill>
                          <a:latin typeface="Times New Roman"/>
                          <a:ea typeface="Times New Roman"/>
                          <a:cs typeface="Times New Roman"/>
                          <a:sym typeface="Times New Roman"/>
                        </a:rPr>
                        <a:t>Từ</a:t>
                      </a:r>
                      <a:endParaRPr sz="2300" b="1" i="0" u="none" strike="noStrike" cap="none">
                        <a:solidFill>
                          <a:srgbClr val="0000CC"/>
                        </a:solidFill>
                        <a:latin typeface="Times New Roman"/>
                        <a:ea typeface="Times New Roman"/>
                        <a:cs typeface="Times New Roman"/>
                        <a:sym typeface="Times New Roman"/>
                      </a:endParaRPr>
                    </a:p>
                    <a:p>
                      <a:pPr marL="0" marR="0" lvl="0" indent="0" algn="ctr" rtl="0">
                        <a:spcBef>
                          <a:spcPts val="0"/>
                        </a:spcBef>
                        <a:spcAft>
                          <a:spcPts val="0"/>
                        </a:spcAft>
                        <a:buNone/>
                      </a:pPr>
                      <a:r>
                        <a:rPr lang="en-US" sz="2300" b="1" i="0" u="none" strike="noStrike" cap="none">
                          <a:solidFill>
                            <a:srgbClr val="0000CC"/>
                          </a:solidFill>
                          <a:latin typeface="Times New Roman"/>
                          <a:ea typeface="Times New Roman"/>
                          <a:cs typeface="Times New Roman"/>
                          <a:sym typeface="Times New Roman"/>
                        </a:rPr>
                        <a:t> nhận biết</a:t>
                      </a:r>
                      <a:endParaRPr sz="2300" b="1" i="0" u="none" strike="noStrike" cap="none">
                        <a:solidFill>
                          <a:srgbClr val="0000CC"/>
                        </a:solidFill>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0"/>
                  </a:ext>
                </a:extLst>
              </a:tr>
              <a:tr h="591525">
                <a:tc rowSpan="4">
                  <a:txBody>
                    <a:bodyPr/>
                    <a:lstStyle/>
                    <a:p>
                      <a:pPr marL="0" marR="0" lvl="0" indent="0" algn="just" rtl="0">
                        <a:spcBef>
                          <a:spcPts val="0"/>
                        </a:spcBef>
                        <a:spcAft>
                          <a:spcPts val="0"/>
                        </a:spcAft>
                        <a:buNone/>
                      </a:pPr>
                      <a:r>
                        <a:rPr lang="en-US" sz="2300" b="1" u="none" strike="noStrike" cap="none">
                          <a:latin typeface="Times New Roman"/>
                          <a:ea typeface="Times New Roman"/>
                          <a:cs typeface="Times New Roman"/>
                          <a:sym typeface="Times New Roman"/>
                        </a:rPr>
                        <a:t>a)  </a:t>
                      </a:r>
                      <a:r>
                        <a:rPr lang="en-US" sz="2300" b="1" u="none" strike="noStrike" cap="none">
                          <a:solidFill>
                            <a:srgbClr val="006600"/>
                          </a:solidFill>
                          <a:latin typeface="Times New Roman"/>
                          <a:ea typeface="Times New Roman"/>
                          <a:cs typeface="Times New Roman"/>
                          <a:sym typeface="Times New Roman"/>
                        </a:rPr>
                        <a:t>Dưới bóng tre xanh</a:t>
                      </a:r>
                      <a:r>
                        <a:rPr lang="en-US" sz="2300" b="1" u="none" strike="noStrike" cap="none">
                          <a:latin typeface="Times New Roman"/>
                          <a:ea typeface="Times New Roman"/>
                          <a:cs typeface="Times New Roman"/>
                          <a:sym typeface="Times New Roman"/>
                        </a:rPr>
                        <a:t>, </a:t>
                      </a:r>
                      <a:r>
                        <a:rPr lang="en-US" sz="2300" b="1" u="none" strike="noStrike" cap="none">
                          <a:solidFill>
                            <a:srgbClr val="FFC000"/>
                          </a:solidFill>
                          <a:latin typeface="Times New Roman"/>
                          <a:ea typeface="Times New Roman"/>
                          <a:cs typeface="Times New Roman"/>
                          <a:sym typeface="Times New Roman"/>
                        </a:rPr>
                        <a:t>đã từ lâu đời</a:t>
                      </a:r>
                      <a:r>
                        <a:rPr lang="en-US" sz="2300" b="1" u="none" strike="noStrike" cap="none">
                          <a:latin typeface="Times New Roman"/>
                          <a:ea typeface="Times New Roman"/>
                          <a:cs typeface="Times New Roman"/>
                          <a:sym typeface="Times New Roman"/>
                        </a:rPr>
                        <a:t>, người dân cày Việt Nam dựng nhà, dựng cửa, vỡ ruộng, khai hoang. Tre ăn ở với người, </a:t>
                      </a:r>
                      <a:r>
                        <a:rPr lang="en-US" sz="2300" b="1" u="none" strike="noStrike" cap="none">
                          <a:solidFill>
                            <a:srgbClr val="FFC000"/>
                          </a:solidFill>
                          <a:latin typeface="Times New Roman"/>
                          <a:ea typeface="Times New Roman"/>
                          <a:cs typeface="Times New Roman"/>
                          <a:sym typeface="Times New Roman"/>
                        </a:rPr>
                        <a:t>đời đời,</a:t>
                      </a:r>
                      <a:r>
                        <a:rPr lang="en-US" sz="2300" b="1" u="none" strike="noStrike" cap="none">
                          <a:latin typeface="Times New Roman"/>
                          <a:ea typeface="Times New Roman"/>
                          <a:cs typeface="Times New Roman"/>
                          <a:sym typeface="Times New Roman"/>
                        </a:rPr>
                        <a:t> </a:t>
                      </a:r>
                      <a:r>
                        <a:rPr lang="en-US" sz="2300" b="1" u="none" strike="noStrike" cap="none">
                          <a:solidFill>
                            <a:srgbClr val="FFC000"/>
                          </a:solidFill>
                          <a:latin typeface="Times New Roman"/>
                          <a:ea typeface="Times New Roman"/>
                          <a:cs typeface="Times New Roman"/>
                          <a:sym typeface="Times New Roman"/>
                        </a:rPr>
                        <a:t>kiếp kiếp</a:t>
                      </a:r>
                      <a:r>
                        <a:rPr lang="en-US" sz="2300" b="1" u="none" strike="noStrike" cap="none">
                          <a:latin typeface="Times New Roman"/>
                          <a:ea typeface="Times New Roman"/>
                          <a:cs typeface="Times New Roman"/>
                          <a:sym typeface="Times New Roman"/>
                        </a:rPr>
                        <a:t>. [...]</a:t>
                      </a:r>
                      <a:endParaRPr/>
                    </a:p>
                    <a:p>
                      <a:pPr marL="0" marR="0" lvl="0" indent="0" algn="just" rtl="0">
                        <a:spcBef>
                          <a:spcPts val="0"/>
                        </a:spcBef>
                        <a:spcAft>
                          <a:spcPts val="0"/>
                        </a:spcAft>
                        <a:buNone/>
                      </a:pPr>
                      <a:r>
                        <a:rPr lang="en-US" sz="2300" b="1" u="none" strike="noStrike" cap="none">
                          <a:latin typeface="Times New Roman"/>
                          <a:ea typeface="Times New Roman"/>
                          <a:cs typeface="Times New Roman"/>
                          <a:sym typeface="Times New Roman"/>
                        </a:rPr>
                        <a:t>     Tre với người như thế đã mấy nghìn năm. Một thế kỉ “văn minh”, “khai hóa” của thực dân cũng không làm ra được một tấc sắt. Tre vẫn phải còn vất vả mãi với người. Cối xay tre nặng nề quay, </a:t>
                      </a:r>
                      <a:r>
                        <a:rPr lang="en-US" sz="2300" b="1" u="none" strike="noStrike" cap="none">
                          <a:solidFill>
                            <a:srgbClr val="FFC000"/>
                          </a:solidFill>
                          <a:latin typeface="Times New Roman"/>
                          <a:ea typeface="Times New Roman"/>
                          <a:cs typeface="Times New Roman"/>
                          <a:sym typeface="Times New Roman"/>
                        </a:rPr>
                        <a:t>từ nghìn đời nay</a:t>
                      </a:r>
                      <a:r>
                        <a:rPr lang="en-US" sz="2300" b="1" u="none" strike="noStrike" cap="none">
                          <a:latin typeface="Times New Roman"/>
                          <a:ea typeface="Times New Roman"/>
                          <a:cs typeface="Times New Roman"/>
                          <a:sym typeface="Times New Roman"/>
                        </a:rPr>
                        <a:t>, xay nắm thóc.</a:t>
                      </a:r>
                      <a:endParaRPr/>
                    </a:p>
                  </a:txBody>
                  <a:tcPr marL="91450" marR="91450" marT="45725" marB="45725"/>
                </a:tc>
                <a:tc>
                  <a:txBody>
                    <a:bodyPr/>
                    <a:lstStyle/>
                    <a:p>
                      <a:pPr marL="0" marR="0" lvl="0" indent="0" algn="ctr" rtl="0">
                        <a:spcBef>
                          <a:spcPts val="0"/>
                        </a:spcBef>
                        <a:spcAft>
                          <a:spcPts val="0"/>
                        </a:spcAft>
                        <a:buNone/>
                      </a:pPr>
                      <a:r>
                        <a:rPr lang="en-US" sz="2300" b="1" i="1" u="none" strike="noStrike" cap="none">
                          <a:solidFill>
                            <a:srgbClr val="006600"/>
                          </a:solidFill>
                          <a:latin typeface="Times New Roman"/>
                          <a:ea typeface="Times New Roman"/>
                          <a:cs typeface="Times New Roman"/>
                          <a:sym typeface="Times New Roman"/>
                        </a:rPr>
                        <a:t>Chỉ nơi chốn</a:t>
                      </a:r>
                      <a:endParaRPr sz="2300" b="1" i="1" u="none" strike="noStrike" cap="none">
                        <a:solidFill>
                          <a:srgbClr val="006600"/>
                        </a:solidFill>
                        <a:latin typeface="Times New Roman"/>
                        <a:ea typeface="Times New Roman"/>
                        <a:cs typeface="Times New Roman"/>
                        <a:sym typeface="Times New Roman"/>
                      </a:endParaRPr>
                    </a:p>
                  </a:txBody>
                  <a:tcPr marL="91450" marR="91450" marT="45725" marB="45725" anchor="ctr"/>
                </a:tc>
                <a:tc>
                  <a:txBody>
                    <a:bodyPr/>
                    <a:lstStyle/>
                    <a:p>
                      <a:pPr marL="0" marR="0" lvl="0" indent="0" algn="l" rtl="0">
                        <a:spcBef>
                          <a:spcPts val="0"/>
                        </a:spcBef>
                        <a:spcAft>
                          <a:spcPts val="0"/>
                        </a:spcAft>
                        <a:buNone/>
                      </a:pPr>
                      <a:endParaRPr sz="2300" b="1" i="1">
                        <a:solidFill>
                          <a:srgbClr val="00B050"/>
                        </a:solidFill>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1"/>
                  </a:ext>
                </a:extLst>
              </a:tr>
              <a:tr h="665900">
                <a:tc vMerge="1">
                  <a:txBody>
                    <a:bodyPr/>
                    <a:lstStyle/>
                    <a:p>
                      <a:endParaRPr lang="en-US"/>
                    </a:p>
                  </a:txBody>
                  <a:tcPr/>
                </a:tc>
                <a:tc>
                  <a:txBody>
                    <a:bodyPr/>
                    <a:lstStyle/>
                    <a:p>
                      <a:pPr marL="0" marR="0" lvl="0" indent="0" algn="ctr" rtl="0">
                        <a:spcBef>
                          <a:spcPts val="0"/>
                        </a:spcBef>
                        <a:spcAft>
                          <a:spcPts val="0"/>
                        </a:spcAft>
                        <a:buNone/>
                      </a:pPr>
                      <a:r>
                        <a:rPr lang="en-US" sz="2300" b="1" i="1">
                          <a:solidFill>
                            <a:srgbClr val="FFC000"/>
                          </a:solidFill>
                          <a:latin typeface="Times New Roman"/>
                          <a:ea typeface="Times New Roman"/>
                          <a:cs typeface="Times New Roman"/>
                          <a:sym typeface="Times New Roman"/>
                        </a:rPr>
                        <a:t>Chỉ thời gian</a:t>
                      </a:r>
                      <a:endParaRPr sz="2300" b="1" i="1">
                        <a:solidFill>
                          <a:srgbClr val="FFC000"/>
                        </a:solidFill>
                        <a:latin typeface="Times New Roman"/>
                        <a:ea typeface="Times New Roman"/>
                        <a:cs typeface="Times New Roman"/>
                        <a:sym typeface="Times New Roman"/>
                      </a:endParaRPr>
                    </a:p>
                  </a:txBody>
                  <a:tcPr marL="91450" marR="91450" marT="45725" marB="45725" anchor="ctr"/>
                </a:tc>
                <a:tc rowSpan="3">
                  <a:txBody>
                    <a:bodyPr/>
                    <a:lstStyle/>
                    <a:p>
                      <a:pPr marL="0" marR="0" lvl="0" indent="0" algn="ctr" rtl="0">
                        <a:spcBef>
                          <a:spcPts val="0"/>
                        </a:spcBef>
                        <a:spcAft>
                          <a:spcPts val="0"/>
                        </a:spcAft>
                        <a:buNone/>
                      </a:pPr>
                      <a:endParaRPr sz="2300" b="1" i="1">
                        <a:solidFill>
                          <a:srgbClr val="FFC000"/>
                        </a:solidFill>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2"/>
                  </a:ext>
                </a:extLst>
              </a:tr>
              <a:tr h="702225">
                <a:tc vMerge="1">
                  <a:txBody>
                    <a:bodyPr/>
                    <a:lstStyle/>
                    <a:p>
                      <a:endParaRPr lang="en-US"/>
                    </a:p>
                  </a:txBody>
                  <a:tcPr/>
                </a:tc>
                <a:tc>
                  <a:txBody>
                    <a:bodyPr/>
                    <a:lstStyle/>
                    <a:p>
                      <a:pPr marL="0" marR="0" lvl="0" indent="0" algn="ctr" rtl="0">
                        <a:spcBef>
                          <a:spcPts val="0"/>
                        </a:spcBef>
                        <a:spcAft>
                          <a:spcPts val="0"/>
                        </a:spcAft>
                        <a:buNone/>
                      </a:pPr>
                      <a:r>
                        <a:rPr lang="en-US" sz="2300" b="1" i="1">
                          <a:solidFill>
                            <a:srgbClr val="FFC000"/>
                          </a:solidFill>
                          <a:latin typeface="Times New Roman"/>
                          <a:ea typeface="Times New Roman"/>
                          <a:cs typeface="Times New Roman"/>
                          <a:sym typeface="Times New Roman"/>
                        </a:rPr>
                        <a:t>Chỉ thời gian</a:t>
                      </a:r>
                      <a:endParaRPr sz="2300" b="1" i="1">
                        <a:solidFill>
                          <a:srgbClr val="FFC000"/>
                        </a:solidFill>
                        <a:latin typeface="Times New Roman"/>
                        <a:ea typeface="Times New Roman"/>
                        <a:cs typeface="Times New Roman"/>
                        <a:sym typeface="Times New Roman"/>
                      </a:endParaRPr>
                    </a:p>
                  </a:txBody>
                  <a:tcPr marL="91450" marR="91450" marT="45725" marB="45725" anchor="ctr"/>
                </a:tc>
                <a:tc vMerge="1">
                  <a:txBody>
                    <a:bodyPr/>
                    <a:lstStyle/>
                    <a:p>
                      <a:endParaRPr lang="en-US"/>
                    </a:p>
                  </a:txBody>
                  <a:tcPr/>
                </a:tc>
                <a:extLst>
                  <a:ext uri="{0D108BD9-81ED-4DB2-BD59-A6C34878D82A}">
                    <a16:rowId xmlns:a16="http://schemas.microsoft.com/office/drawing/2014/main" val="10003"/>
                  </a:ext>
                </a:extLst>
              </a:tr>
              <a:tr h="668875">
                <a:tc vMerge="1">
                  <a:txBody>
                    <a:bodyPr/>
                    <a:lstStyle/>
                    <a:p>
                      <a:endParaRPr lang="en-US"/>
                    </a:p>
                  </a:txBody>
                  <a:tcPr/>
                </a:tc>
                <a:tc>
                  <a:txBody>
                    <a:bodyPr/>
                    <a:lstStyle/>
                    <a:p>
                      <a:pPr marL="0" marR="0" lvl="0" indent="0" algn="ctr" rtl="0">
                        <a:spcBef>
                          <a:spcPts val="0"/>
                        </a:spcBef>
                        <a:spcAft>
                          <a:spcPts val="0"/>
                        </a:spcAft>
                        <a:buNone/>
                      </a:pPr>
                      <a:r>
                        <a:rPr lang="en-US" sz="2300" b="1" i="1">
                          <a:solidFill>
                            <a:srgbClr val="FFC000"/>
                          </a:solidFill>
                          <a:latin typeface="Times New Roman"/>
                          <a:ea typeface="Times New Roman"/>
                          <a:cs typeface="Times New Roman"/>
                          <a:sym typeface="Times New Roman"/>
                        </a:rPr>
                        <a:t>Chỉ thời gian</a:t>
                      </a:r>
                      <a:endParaRPr sz="2300" b="1" i="1">
                        <a:solidFill>
                          <a:srgbClr val="FFC000"/>
                        </a:solidFill>
                        <a:latin typeface="Times New Roman"/>
                        <a:ea typeface="Times New Roman"/>
                        <a:cs typeface="Times New Roman"/>
                        <a:sym typeface="Times New Roman"/>
                      </a:endParaRPr>
                    </a:p>
                  </a:txBody>
                  <a:tcPr marL="91450" marR="91450" marT="45725" marB="45725" anchor="ctr"/>
                </a:tc>
                <a:tc vMerge="1">
                  <a:txBody>
                    <a:bodyPr/>
                    <a:lstStyle/>
                    <a:p>
                      <a:endParaRPr lang="en-US"/>
                    </a:p>
                  </a:txBody>
                  <a:tcPr/>
                </a:tc>
                <a:extLst>
                  <a:ext uri="{0D108BD9-81ED-4DB2-BD59-A6C34878D82A}">
                    <a16:rowId xmlns:a16="http://schemas.microsoft.com/office/drawing/2014/main" val="10004"/>
                  </a:ext>
                </a:extLst>
              </a:tr>
              <a:tr h="818475">
                <a:tc>
                  <a:txBody>
                    <a:bodyPr/>
                    <a:lstStyle/>
                    <a:p>
                      <a:pPr marL="0" marR="0" lvl="0" indent="0" algn="l" rtl="0">
                        <a:lnSpc>
                          <a:spcPct val="100000"/>
                        </a:lnSpc>
                        <a:spcBef>
                          <a:spcPts val="0"/>
                        </a:spcBef>
                        <a:spcAft>
                          <a:spcPts val="0"/>
                        </a:spcAft>
                        <a:buClr>
                          <a:schemeClr val="dk1"/>
                        </a:buClr>
                        <a:buSzPts val="2300"/>
                        <a:buFont typeface="Times New Roman"/>
                        <a:buNone/>
                      </a:pPr>
                      <a:r>
                        <a:rPr lang="en-US" sz="2300" b="1">
                          <a:latin typeface="Times New Roman"/>
                          <a:ea typeface="Times New Roman"/>
                          <a:cs typeface="Times New Roman"/>
                          <a:sym typeface="Times New Roman"/>
                        </a:rPr>
                        <a:t>b )  </a:t>
                      </a:r>
                      <a:r>
                        <a:rPr lang="en-US" sz="2300" b="1">
                          <a:solidFill>
                            <a:srgbClr val="2E75B5"/>
                          </a:solidFill>
                          <a:latin typeface="Times New Roman"/>
                          <a:ea typeface="Times New Roman"/>
                          <a:cs typeface="Times New Roman"/>
                          <a:sym typeface="Times New Roman"/>
                        </a:rPr>
                        <a:t>Vì muốn mẹ sống thật lâu</a:t>
                      </a:r>
                      <a:r>
                        <a:rPr lang="en-US" sz="2300" b="1">
                          <a:latin typeface="Times New Roman"/>
                          <a:ea typeface="Times New Roman"/>
                          <a:cs typeface="Times New Roman"/>
                          <a:sym typeface="Times New Roman"/>
                        </a:rPr>
                        <a:t>, cô bé dừng lại bên đường tước các cánh hoa ra thành nhiều mảnh nhỏ.</a:t>
                      </a:r>
                      <a:endParaRPr/>
                    </a:p>
                  </a:txBody>
                  <a:tcPr marL="91450" marR="91450" marT="45725" marB="45725"/>
                </a:tc>
                <a:tc>
                  <a:txBody>
                    <a:bodyPr/>
                    <a:lstStyle/>
                    <a:p>
                      <a:pPr marL="0" marR="0" lvl="0" indent="0" algn="ctr" rtl="0">
                        <a:spcBef>
                          <a:spcPts val="0"/>
                        </a:spcBef>
                        <a:spcAft>
                          <a:spcPts val="0"/>
                        </a:spcAft>
                        <a:buNone/>
                      </a:pPr>
                      <a:r>
                        <a:rPr lang="en-US" sz="2300" b="1" i="1">
                          <a:solidFill>
                            <a:srgbClr val="2E75B5"/>
                          </a:solidFill>
                          <a:latin typeface="Times New Roman"/>
                          <a:ea typeface="Times New Roman"/>
                          <a:cs typeface="Times New Roman"/>
                          <a:sym typeface="Times New Roman"/>
                        </a:rPr>
                        <a:t>Chỉ nguyên nhân</a:t>
                      </a:r>
                      <a:endParaRPr sz="2300" b="1" i="1">
                        <a:solidFill>
                          <a:srgbClr val="2E75B5"/>
                        </a:solidFill>
                        <a:latin typeface="Times New Roman"/>
                        <a:ea typeface="Times New Roman"/>
                        <a:cs typeface="Times New Roman"/>
                        <a:sym typeface="Times New Roman"/>
                      </a:endParaRPr>
                    </a:p>
                  </a:txBody>
                  <a:tcPr marL="91450" marR="91450" marT="45725" marB="45725" anchor="ctr"/>
                </a:tc>
                <a:tc>
                  <a:txBody>
                    <a:bodyPr/>
                    <a:lstStyle/>
                    <a:p>
                      <a:pPr marL="0" marR="0" lvl="0" indent="0" algn="l" rtl="0">
                        <a:spcBef>
                          <a:spcPts val="0"/>
                        </a:spcBef>
                        <a:spcAft>
                          <a:spcPts val="0"/>
                        </a:spcAft>
                        <a:buNone/>
                      </a:pPr>
                      <a:endParaRPr sz="2300" b="1" i="1">
                        <a:solidFill>
                          <a:srgbClr val="0070C0"/>
                        </a:solidFill>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5"/>
                  </a:ext>
                </a:extLst>
              </a:tr>
              <a:tr h="818475">
                <a:tc>
                  <a:txBody>
                    <a:bodyPr/>
                    <a:lstStyle/>
                    <a:p>
                      <a:pPr marL="0" marR="0" lvl="0" indent="0" algn="l" rtl="0">
                        <a:lnSpc>
                          <a:spcPct val="100000"/>
                        </a:lnSpc>
                        <a:spcBef>
                          <a:spcPts val="0"/>
                        </a:spcBef>
                        <a:spcAft>
                          <a:spcPts val="0"/>
                        </a:spcAft>
                        <a:buClr>
                          <a:schemeClr val="dk1"/>
                        </a:buClr>
                        <a:buSzPts val="2300"/>
                        <a:buFont typeface="Times New Roman"/>
                        <a:buNone/>
                      </a:pPr>
                      <a:r>
                        <a:rPr lang="en-US" sz="2300" b="1">
                          <a:latin typeface="Times New Roman"/>
                          <a:ea typeface="Times New Roman"/>
                          <a:cs typeface="Times New Roman"/>
                          <a:sym typeface="Times New Roman"/>
                        </a:rPr>
                        <a:t>c)  </a:t>
                      </a:r>
                      <a:r>
                        <a:rPr lang="en-US" sz="2300" b="1">
                          <a:solidFill>
                            <a:srgbClr val="C00000"/>
                          </a:solidFill>
                          <a:latin typeface="Times New Roman"/>
                          <a:ea typeface="Times New Roman"/>
                          <a:cs typeface="Times New Roman"/>
                          <a:sym typeface="Times New Roman"/>
                        </a:rPr>
                        <a:t>Để làm tròn nhiệm vụ</a:t>
                      </a:r>
                      <a:r>
                        <a:rPr lang="en-US" sz="2300" b="1">
                          <a:latin typeface="Times New Roman"/>
                          <a:ea typeface="Times New Roman"/>
                          <a:cs typeface="Times New Roman"/>
                          <a:sym typeface="Times New Roman"/>
                        </a:rPr>
                        <a:t>, chiến sĩ nghệ thuật cần có lập trường vững, tư tưởng đúng.</a:t>
                      </a:r>
                      <a:endParaRPr/>
                    </a:p>
                  </a:txBody>
                  <a:tcPr marL="91450" marR="91450" marT="45725" marB="45725"/>
                </a:tc>
                <a:tc>
                  <a:txBody>
                    <a:bodyPr/>
                    <a:lstStyle/>
                    <a:p>
                      <a:pPr marL="0" marR="0" lvl="0" indent="0" algn="ctr" rtl="0">
                        <a:spcBef>
                          <a:spcPts val="0"/>
                        </a:spcBef>
                        <a:spcAft>
                          <a:spcPts val="0"/>
                        </a:spcAft>
                        <a:buNone/>
                      </a:pPr>
                      <a:r>
                        <a:rPr lang="en-US" sz="2300" b="1" i="1">
                          <a:solidFill>
                            <a:srgbClr val="C00000"/>
                          </a:solidFill>
                          <a:latin typeface="Times New Roman"/>
                          <a:ea typeface="Times New Roman"/>
                          <a:cs typeface="Times New Roman"/>
                          <a:sym typeface="Times New Roman"/>
                        </a:rPr>
                        <a:t>Chỉ mục đích</a:t>
                      </a:r>
                      <a:endParaRPr sz="2300" b="1" i="1">
                        <a:solidFill>
                          <a:srgbClr val="C00000"/>
                        </a:solidFill>
                        <a:latin typeface="Times New Roman"/>
                        <a:ea typeface="Times New Roman"/>
                        <a:cs typeface="Times New Roman"/>
                        <a:sym typeface="Times New Roman"/>
                      </a:endParaRPr>
                    </a:p>
                  </a:txBody>
                  <a:tcPr marL="91450" marR="91450" marT="45725" marB="45725" anchor="ctr"/>
                </a:tc>
                <a:tc>
                  <a:txBody>
                    <a:bodyPr/>
                    <a:lstStyle/>
                    <a:p>
                      <a:pPr marL="0" marR="0" lvl="0" indent="0" algn="l" rtl="0">
                        <a:spcBef>
                          <a:spcPts val="0"/>
                        </a:spcBef>
                        <a:spcAft>
                          <a:spcPts val="0"/>
                        </a:spcAft>
                        <a:buNone/>
                      </a:pPr>
                      <a:endParaRPr sz="2300" b="1" i="1">
                        <a:solidFill>
                          <a:srgbClr val="C00000"/>
                        </a:solidFill>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6"/>
                  </a:ext>
                </a:extLst>
              </a:tr>
              <a:tr h="696850">
                <a:tc>
                  <a:txBody>
                    <a:bodyPr/>
                    <a:lstStyle/>
                    <a:p>
                      <a:pPr marL="0" marR="0" lvl="0" indent="0" algn="l" rtl="0">
                        <a:lnSpc>
                          <a:spcPct val="100000"/>
                        </a:lnSpc>
                        <a:spcBef>
                          <a:spcPts val="0"/>
                        </a:spcBef>
                        <a:spcAft>
                          <a:spcPts val="0"/>
                        </a:spcAft>
                        <a:buClr>
                          <a:schemeClr val="dk1"/>
                        </a:buClr>
                        <a:buSzPts val="2300"/>
                        <a:buFont typeface="Times New Roman"/>
                        <a:buNone/>
                      </a:pPr>
                      <a:r>
                        <a:rPr lang="en-US" sz="2300" b="1">
                          <a:latin typeface="Times New Roman"/>
                          <a:ea typeface="Times New Roman"/>
                          <a:cs typeface="Times New Roman"/>
                          <a:sym typeface="Times New Roman"/>
                        </a:rPr>
                        <a:t>d)  </a:t>
                      </a:r>
                      <a:r>
                        <a:rPr lang="en-US" sz="2300" b="1">
                          <a:solidFill>
                            <a:srgbClr val="7030A0"/>
                          </a:solidFill>
                          <a:latin typeface="Times New Roman"/>
                          <a:ea typeface="Times New Roman"/>
                          <a:cs typeface="Times New Roman"/>
                          <a:sym typeface="Times New Roman"/>
                        </a:rPr>
                        <a:t>Bằng chiếc đũa cả </a:t>
                      </a:r>
                      <a:r>
                        <a:rPr lang="en-US" sz="2300" b="1">
                          <a:latin typeface="Times New Roman"/>
                          <a:ea typeface="Times New Roman"/>
                          <a:cs typeface="Times New Roman"/>
                          <a:sym typeface="Times New Roman"/>
                        </a:rPr>
                        <a:t>bà cụ lấy kẹo thật khéo.</a:t>
                      </a:r>
                      <a:endParaRPr/>
                    </a:p>
                  </a:txBody>
                  <a:tcPr marL="91450" marR="91450" marT="45725" marB="45725"/>
                </a:tc>
                <a:tc>
                  <a:txBody>
                    <a:bodyPr/>
                    <a:lstStyle/>
                    <a:p>
                      <a:pPr marL="0" marR="0" lvl="0" indent="0" algn="ctr" rtl="0">
                        <a:spcBef>
                          <a:spcPts val="0"/>
                        </a:spcBef>
                        <a:spcAft>
                          <a:spcPts val="0"/>
                        </a:spcAft>
                        <a:buNone/>
                      </a:pPr>
                      <a:r>
                        <a:rPr lang="en-US" sz="2300" b="1" i="1">
                          <a:solidFill>
                            <a:srgbClr val="7030A0"/>
                          </a:solidFill>
                          <a:latin typeface="Times New Roman"/>
                          <a:ea typeface="Times New Roman"/>
                          <a:cs typeface="Times New Roman"/>
                          <a:sym typeface="Times New Roman"/>
                        </a:rPr>
                        <a:t>Chỉ phương tiện</a:t>
                      </a:r>
                      <a:endParaRPr sz="2300" b="1" i="1">
                        <a:solidFill>
                          <a:srgbClr val="7030A0"/>
                        </a:solidFill>
                        <a:latin typeface="Times New Roman"/>
                        <a:ea typeface="Times New Roman"/>
                        <a:cs typeface="Times New Roman"/>
                        <a:sym typeface="Times New Roman"/>
                      </a:endParaRPr>
                    </a:p>
                  </a:txBody>
                  <a:tcPr marL="91450" marR="91450" marT="45725" marB="45725" anchor="ctr"/>
                </a:tc>
                <a:tc>
                  <a:txBody>
                    <a:bodyPr/>
                    <a:lstStyle/>
                    <a:p>
                      <a:pPr marL="0" marR="0" lvl="0" indent="0" algn="l" rtl="0">
                        <a:spcBef>
                          <a:spcPts val="0"/>
                        </a:spcBef>
                        <a:spcAft>
                          <a:spcPts val="0"/>
                        </a:spcAft>
                        <a:buNone/>
                      </a:pPr>
                      <a:endParaRPr sz="2300" b="1" i="1">
                        <a:solidFill>
                          <a:srgbClr val="7030A0"/>
                        </a:solidFill>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7"/>
                  </a:ext>
                </a:extLst>
              </a:tr>
              <a:tr h="555025">
                <a:tc>
                  <a:txBody>
                    <a:bodyPr/>
                    <a:lstStyle/>
                    <a:p>
                      <a:pPr marL="0" marR="0" lvl="0" indent="0" algn="l" rtl="0">
                        <a:lnSpc>
                          <a:spcPct val="100000"/>
                        </a:lnSpc>
                        <a:spcBef>
                          <a:spcPts val="0"/>
                        </a:spcBef>
                        <a:spcAft>
                          <a:spcPts val="0"/>
                        </a:spcAft>
                        <a:buClr>
                          <a:schemeClr val="dk1"/>
                        </a:buClr>
                        <a:buSzPts val="2300"/>
                        <a:buFont typeface="Times New Roman"/>
                        <a:buNone/>
                      </a:pPr>
                      <a:r>
                        <a:rPr lang="en-US" sz="2300" b="1">
                          <a:latin typeface="Times New Roman"/>
                          <a:ea typeface="Times New Roman"/>
                          <a:cs typeface="Times New Roman"/>
                          <a:sym typeface="Times New Roman"/>
                        </a:rPr>
                        <a:t>e)  </a:t>
                      </a:r>
                      <a:r>
                        <a:rPr lang="en-US" sz="2300" b="1">
                          <a:solidFill>
                            <a:srgbClr val="FF00FF"/>
                          </a:solidFill>
                          <a:latin typeface="Times New Roman"/>
                          <a:ea typeface="Times New Roman"/>
                          <a:cs typeface="Times New Roman"/>
                          <a:sym typeface="Times New Roman"/>
                        </a:rPr>
                        <a:t>Bình tĩnh</a:t>
                      </a:r>
                      <a:r>
                        <a:rPr lang="en-US" sz="2300" b="1">
                          <a:latin typeface="Times New Roman"/>
                          <a:ea typeface="Times New Roman"/>
                          <a:cs typeface="Times New Roman"/>
                          <a:sym typeface="Times New Roman"/>
                        </a:rPr>
                        <a:t>, chị nhìn khắp mấy gian nhà.</a:t>
                      </a:r>
                      <a:endParaRPr sz="2300" b="1">
                        <a:latin typeface="Times New Roman"/>
                        <a:ea typeface="Times New Roman"/>
                        <a:cs typeface="Times New Roman"/>
                        <a:sym typeface="Times New Roman"/>
                      </a:endParaRPr>
                    </a:p>
                  </a:txBody>
                  <a:tcPr marL="91450" marR="91450" marT="45725" marB="45725"/>
                </a:tc>
                <a:tc>
                  <a:txBody>
                    <a:bodyPr/>
                    <a:lstStyle/>
                    <a:p>
                      <a:pPr marL="0" marR="0" lvl="0" indent="0" algn="ctr" rtl="0">
                        <a:spcBef>
                          <a:spcPts val="0"/>
                        </a:spcBef>
                        <a:spcAft>
                          <a:spcPts val="0"/>
                        </a:spcAft>
                        <a:buNone/>
                      </a:pPr>
                      <a:r>
                        <a:rPr lang="en-US" sz="2300" b="1" i="1">
                          <a:solidFill>
                            <a:srgbClr val="FF33CC"/>
                          </a:solidFill>
                          <a:latin typeface="Times New Roman"/>
                          <a:ea typeface="Times New Roman"/>
                          <a:cs typeface="Times New Roman"/>
                          <a:sym typeface="Times New Roman"/>
                        </a:rPr>
                        <a:t>Chỉ cách thức</a:t>
                      </a:r>
                      <a:endParaRPr sz="2300" b="1" i="1">
                        <a:solidFill>
                          <a:srgbClr val="FF33CC"/>
                        </a:solidFill>
                        <a:latin typeface="Times New Roman"/>
                        <a:ea typeface="Times New Roman"/>
                        <a:cs typeface="Times New Roman"/>
                        <a:sym typeface="Times New Roman"/>
                      </a:endParaRPr>
                    </a:p>
                  </a:txBody>
                  <a:tcPr marL="91450" marR="91450" marT="45725" marB="45725" anchor="ctr"/>
                </a:tc>
                <a:tc>
                  <a:txBody>
                    <a:bodyPr/>
                    <a:lstStyle/>
                    <a:p>
                      <a:pPr marL="0" marR="0" lvl="0" indent="0" algn="l" rtl="0">
                        <a:spcBef>
                          <a:spcPts val="0"/>
                        </a:spcBef>
                        <a:spcAft>
                          <a:spcPts val="0"/>
                        </a:spcAft>
                        <a:buNone/>
                      </a:pPr>
                      <a:endParaRPr sz="2300" b="1" i="1">
                        <a:solidFill>
                          <a:srgbClr val="FF00FF"/>
                        </a:solidFill>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8"/>
                  </a:ext>
                </a:extLst>
              </a:tr>
            </a:tbl>
          </a:graphicData>
        </a:graphic>
      </p:graphicFrame>
      <p:sp>
        <p:nvSpPr>
          <p:cNvPr id="178" name="Google Shape;178;p7"/>
          <p:cNvSpPr txBox="1"/>
          <p:nvPr/>
        </p:nvSpPr>
        <p:spPr>
          <a:xfrm>
            <a:off x="10421469" y="1169895"/>
            <a:ext cx="1532965" cy="446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b="1">
                <a:solidFill>
                  <a:srgbClr val="006600"/>
                </a:solidFill>
                <a:latin typeface="Times New Roman"/>
                <a:ea typeface="Times New Roman"/>
                <a:cs typeface="Times New Roman"/>
                <a:sym typeface="Times New Roman"/>
              </a:rPr>
              <a:t>Dưới, ở…</a:t>
            </a:r>
            <a:endParaRPr/>
          </a:p>
        </p:txBody>
      </p:sp>
      <p:sp>
        <p:nvSpPr>
          <p:cNvPr id="179" name="Google Shape;179;p7"/>
          <p:cNvSpPr txBox="1"/>
          <p:nvPr/>
        </p:nvSpPr>
        <p:spPr>
          <a:xfrm>
            <a:off x="10381129" y="2097741"/>
            <a:ext cx="1640542" cy="11541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300" b="1">
                <a:solidFill>
                  <a:srgbClr val="FFC000"/>
                </a:solidFill>
                <a:latin typeface="Times New Roman"/>
                <a:ea typeface="Times New Roman"/>
                <a:cs typeface="Times New Roman"/>
                <a:sym typeface="Times New Roman"/>
              </a:rPr>
              <a:t>Từ, hồi, năm, ngày, khoảng…</a:t>
            </a:r>
            <a:endParaRPr/>
          </a:p>
        </p:txBody>
      </p:sp>
      <p:sp>
        <p:nvSpPr>
          <p:cNvPr id="180" name="Google Shape;180;p7"/>
          <p:cNvSpPr txBox="1"/>
          <p:nvPr/>
        </p:nvSpPr>
        <p:spPr>
          <a:xfrm>
            <a:off x="10340788" y="3881390"/>
            <a:ext cx="1810871" cy="446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b="1">
                <a:solidFill>
                  <a:srgbClr val="0070C0"/>
                </a:solidFill>
                <a:latin typeface="Times New Roman"/>
                <a:ea typeface="Times New Roman"/>
                <a:cs typeface="Times New Roman"/>
                <a:sym typeface="Times New Roman"/>
              </a:rPr>
              <a:t>Vì, do, tại…</a:t>
            </a:r>
            <a:endParaRPr/>
          </a:p>
        </p:txBody>
      </p:sp>
      <p:sp>
        <p:nvSpPr>
          <p:cNvPr id="181" name="Google Shape;181;p7"/>
          <p:cNvSpPr txBox="1"/>
          <p:nvPr/>
        </p:nvSpPr>
        <p:spPr>
          <a:xfrm>
            <a:off x="10340788" y="4572651"/>
            <a:ext cx="1680883" cy="80021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300" b="1">
                <a:solidFill>
                  <a:srgbClr val="C00000"/>
                </a:solidFill>
                <a:latin typeface="Times New Roman"/>
                <a:ea typeface="Times New Roman"/>
                <a:cs typeface="Times New Roman"/>
                <a:sym typeface="Times New Roman"/>
              </a:rPr>
              <a:t>Để, nhằm, vì…</a:t>
            </a:r>
            <a:endParaRPr/>
          </a:p>
        </p:txBody>
      </p:sp>
      <p:sp>
        <p:nvSpPr>
          <p:cNvPr id="182" name="Google Shape;182;p7"/>
          <p:cNvSpPr txBox="1"/>
          <p:nvPr/>
        </p:nvSpPr>
        <p:spPr>
          <a:xfrm>
            <a:off x="10381128" y="5493893"/>
            <a:ext cx="1734671" cy="446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b="1">
                <a:solidFill>
                  <a:srgbClr val="7030A0"/>
                </a:solidFill>
                <a:latin typeface="Times New Roman"/>
                <a:ea typeface="Times New Roman"/>
                <a:cs typeface="Times New Roman"/>
                <a:sym typeface="Times New Roman"/>
              </a:rPr>
              <a:t>Bằng, với…</a:t>
            </a:r>
            <a:endParaRPr/>
          </a:p>
        </p:txBody>
      </p:sp>
      <p:sp>
        <p:nvSpPr>
          <p:cNvPr id="183" name="Google Shape;183;p7"/>
          <p:cNvSpPr txBox="1"/>
          <p:nvPr/>
        </p:nvSpPr>
        <p:spPr>
          <a:xfrm>
            <a:off x="10354235" y="6111315"/>
            <a:ext cx="1627093" cy="446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b="1">
                <a:solidFill>
                  <a:srgbClr val="FF33CC"/>
                </a:solidFill>
                <a:latin typeface="Times New Roman"/>
                <a:ea typeface="Times New Roman"/>
                <a:cs typeface="Times New Roman"/>
                <a:sym typeface="Times New Roman"/>
              </a:rPr>
              <a:t>Với, như…</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500"/>
                                        <p:tgtEl>
                                          <p:spTgt spid="1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9"/>
                                        </p:tgtEl>
                                        <p:attrNameLst>
                                          <p:attrName>style.visibility</p:attrName>
                                        </p:attrNameLst>
                                      </p:cBhvr>
                                      <p:to>
                                        <p:strVal val="visible"/>
                                      </p:to>
                                    </p:set>
                                    <p:animEffect transition="in" filter="fade">
                                      <p:cBhvr>
                                        <p:cTn id="12" dur="500"/>
                                        <p:tgtEl>
                                          <p:spTgt spid="1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0"/>
                                        </p:tgtEl>
                                        <p:attrNameLst>
                                          <p:attrName>style.visibility</p:attrName>
                                        </p:attrNameLst>
                                      </p:cBhvr>
                                      <p:to>
                                        <p:strVal val="visible"/>
                                      </p:to>
                                    </p:set>
                                    <p:animEffect transition="in" filter="fade">
                                      <p:cBhvr>
                                        <p:cTn id="17" dur="500"/>
                                        <p:tgtEl>
                                          <p:spTgt spid="1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1"/>
                                        </p:tgtEl>
                                        <p:attrNameLst>
                                          <p:attrName>style.visibility</p:attrName>
                                        </p:attrNameLst>
                                      </p:cBhvr>
                                      <p:to>
                                        <p:strVal val="visible"/>
                                      </p:to>
                                    </p:set>
                                    <p:animEffect transition="in" filter="fade">
                                      <p:cBhvr>
                                        <p:cTn id="22" dur="500"/>
                                        <p:tgtEl>
                                          <p:spTgt spid="1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2"/>
                                        </p:tgtEl>
                                        <p:attrNameLst>
                                          <p:attrName>style.visibility</p:attrName>
                                        </p:attrNameLst>
                                      </p:cBhvr>
                                      <p:to>
                                        <p:strVal val="visible"/>
                                      </p:to>
                                    </p:set>
                                    <p:animEffect transition="in" filter="fade">
                                      <p:cBhvr>
                                        <p:cTn id="27" dur="500"/>
                                        <p:tgtEl>
                                          <p:spTgt spid="18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3"/>
                                        </p:tgtEl>
                                        <p:attrNameLst>
                                          <p:attrName>style.visibility</p:attrName>
                                        </p:attrNameLst>
                                      </p:cBhvr>
                                      <p:to>
                                        <p:strVal val="visible"/>
                                      </p:to>
                                    </p:set>
                                    <p:animEffect transition="in" filter="fade">
                                      <p:cBhvr>
                                        <p:cTn id="32"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graphicFrame>
        <p:nvGraphicFramePr>
          <p:cNvPr id="188" name="Google Shape;188;p8"/>
          <p:cNvGraphicFramePr/>
          <p:nvPr/>
        </p:nvGraphicFramePr>
        <p:xfrm>
          <a:off x="157615" y="333690"/>
          <a:ext cx="11823725" cy="5930795"/>
        </p:xfrm>
        <a:graphic>
          <a:graphicData uri="http://schemas.openxmlformats.org/drawingml/2006/table">
            <a:tbl>
              <a:tblPr firstRow="1" bandRow="1">
                <a:noFill/>
                <a:tableStyleId>{D44F8797-4F73-42C5-AF61-D3023F53C3B3}</a:tableStyleId>
              </a:tblPr>
              <a:tblGrid>
                <a:gridCol w="8306150">
                  <a:extLst>
                    <a:ext uri="{9D8B030D-6E8A-4147-A177-3AD203B41FA5}">
                      <a16:colId xmlns:a16="http://schemas.microsoft.com/office/drawing/2014/main" val="20000"/>
                    </a:ext>
                  </a:extLst>
                </a:gridCol>
                <a:gridCol w="1917375">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405900">
                <a:tc>
                  <a:txBody>
                    <a:bodyPr/>
                    <a:lstStyle/>
                    <a:p>
                      <a:pPr marL="0" marR="0" lvl="0" indent="0" algn="ctr" rtl="0">
                        <a:spcBef>
                          <a:spcPts val="0"/>
                        </a:spcBef>
                        <a:spcAft>
                          <a:spcPts val="0"/>
                        </a:spcAft>
                        <a:buNone/>
                      </a:pPr>
                      <a:r>
                        <a:rPr lang="en-US" sz="2400" b="1" i="0">
                          <a:solidFill>
                            <a:srgbClr val="0000CC"/>
                          </a:solidFill>
                          <a:latin typeface="Times New Roman"/>
                          <a:ea typeface="Times New Roman"/>
                          <a:cs typeface="Times New Roman"/>
                          <a:sym typeface="Times New Roman"/>
                        </a:rPr>
                        <a:t>Câu </a:t>
                      </a:r>
                      <a:endParaRPr sz="2400" b="1" i="0">
                        <a:solidFill>
                          <a:srgbClr val="0000CC"/>
                        </a:solidFill>
                        <a:latin typeface="Times New Roman"/>
                        <a:ea typeface="Times New Roman"/>
                        <a:cs typeface="Times New Roman"/>
                        <a:sym typeface="Times New Roman"/>
                      </a:endParaRPr>
                    </a:p>
                  </a:txBody>
                  <a:tcPr marL="91450" marR="91450" marT="45725" marB="45725"/>
                </a:tc>
                <a:tc>
                  <a:txBody>
                    <a:bodyPr/>
                    <a:lstStyle/>
                    <a:p>
                      <a:pPr marL="0" marR="0" lvl="0" indent="0" algn="ctr" rtl="0">
                        <a:spcBef>
                          <a:spcPts val="0"/>
                        </a:spcBef>
                        <a:spcAft>
                          <a:spcPts val="0"/>
                        </a:spcAft>
                        <a:buNone/>
                      </a:pPr>
                      <a:r>
                        <a:rPr lang="en-US" sz="2400" b="1" i="0">
                          <a:solidFill>
                            <a:srgbClr val="0000CC"/>
                          </a:solidFill>
                          <a:latin typeface="Times New Roman"/>
                          <a:ea typeface="Times New Roman"/>
                          <a:cs typeface="Times New Roman"/>
                          <a:sym typeface="Times New Roman"/>
                        </a:rPr>
                        <a:t>Vị trí</a:t>
                      </a:r>
                      <a:endParaRPr sz="2400" b="1" i="0">
                        <a:solidFill>
                          <a:srgbClr val="0000CC"/>
                        </a:solidFill>
                        <a:latin typeface="Times New Roman"/>
                        <a:ea typeface="Times New Roman"/>
                        <a:cs typeface="Times New Roman"/>
                        <a:sym typeface="Times New Roman"/>
                      </a:endParaRPr>
                    </a:p>
                  </a:txBody>
                  <a:tcPr marL="91450" marR="91450" marT="45725" marB="45725"/>
                </a:tc>
                <a:tc>
                  <a:txBody>
                    <a:bodyPr/>
                    <a:lstStyle/>
                    <a:p>
                      <a:pPr marL="0" marR="0" lvl="0" indent="0" algn="ctr" rtl="0">
                        <a:spcBef>
                          <a:spcPts val="0"/>
                        </a:spcBef>
                        <a:spcAft>
                          <a:spcPts val="0"/>
                        </a:spcAft>
                        <a:buNone/>
                      </a:pPr>
                      <a:r>
                        <a:rPr lang="en-US" sz="2400" b="1" i="0">
                          <a:solidFill>
                            <a:srgbClr val="0000CC"/>
                          </a:solidFill>
                          <a:latin typeface="Times New Roman"/>
                          <a:ea typeface="Times New Roman"/>
                          <a:cs typeface="Times New Roman"/>
                          <a:sym typeface="Times New Roman"/>
                        </a:rPr>
                        <a:t>Dấu hiệu</a:t>
                      </a:r>
                      <a:endParaRPr sz="2400" b="1" i="0">
                        <a:solidFill>
                          <a:srgbClr val="0000CC"/>
                        </a:solidFill>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0"/>
                  </a:ext>
                </a:extLst>
              </a:tr>
              <a:tr h="555600">
                <a:tc rowSpan="4">
                  <a:txBody>
                    <a:bodyPr/>
                    <a:lstStyle/>
                    <a:p>
                      <a:pPr marL="0" marR="0" lvl="0" indent="0" algn="just" rtl="0">
                        <a:spcBef>
                          <a:spcPts val="0"/>
                        </a:spcBef>
                        <a:spcAft>
                          <a:spcPts val="0"/>
                        </a:spcAft>
                        <a:buNone/>
                      </a:pPr>
                      <a:r>
                        <a:rPr lang="en-US" sz="2400" b="1">
                          <a:latin typeface="Times New Roman"/>
                          <a:ea typeface="Times New Roman"/>
                          <a:cs typeface="Times New Roman"/>
                          <a:sym typeface="Times New Roman"/>
                        </a:rPr>
                        <a:t>a)  </a:t>
                      </a:r>
                      <a:r>
                        <a:rPr lang="en-US" sz="2400" b="1">
                          <a:solidFill>
                            <a:srgbClr val="00B050"/>
                          </a:solidFill>
                          <a:latin typeface="Times New Roman"/>
                          <a:ea typeface="Times New Roman"/>
                          <a:cs typeface="Times New Roman"/>
                          <a:sym typeface="Times New Roman"/>
                        </a:rPr>
                        <a:t>Dưới bóng tre xanh</a:t>
                      </a:r>
                      <a:r>
                        <a:rPr lang="en-US" sz="2400" b="1">
                          <a:latin typeface="Times New Roman"/>
                          <a:ea typeface="Times New Roman"/>
                          <a:cs typeface="Times New Roman"/>
                          <a:sym typeface="Times New Roman"/>
                        </a:rPr>
                        <a:t>, </a:t>
                      </a:r>
                      <a:r>
                        <a:rPr lang="en-US" sz="2400" b="1">
                          <a:solidFill>
                            <a:srgbClr val="FFC000"/>
                          </a:solidFill>
                          <a:latin typeface="Times New Roman"/>
                          <a:ea typeface="Times New Roman"/>
                          <a:cs typeface="Times New Roman"/>
                          <a:sym typeface="Times New Roman"/>
                        </a:rPr>
                        <a:t>đã từ lâu đời</a:t>
                      </a:r>
                      <a:r>
                        <a:rPr lang="en-US" sz="2400" b="1">
                          <a:latin typeface="Times New Roman"/>
                          <a:ea typeface="Times New Roman"/>
                          <a:cs typeface="Times New Roman"/>
                          <a:sym typeface="Times New Roman"/>
                        </a:rPr>
                        <a:t>, người dân cày Việt Nam dựng nhà, dựng cửa, vỡ ruộng, khai hoang. Tre ăn ở với người, </a:t>
                      </a:r>
                      <a:r>
                        <a:rPr lang="en-US" sz="2400" b="1">
                          <a:solidFill>
                            <a:srgbClr val="FFC000"/>
                          </a:solidFill>
                          <a:latin typeface="Times New Roman"/>
                          <a:ea typeface="Times New Roman"/>
                          <a:cs typeface="Times New Roman"/>
                          <a:sym typeface="Times New Roman"/>
                        </a:rPr>
                        <a:t>đời đời,</a:t>
                      </a:r>
                      <a:r>
                        <a:rPr lang="en-US" sz="2400" b="1">
                          <a:latin typeface="Times New Roman"/>
                          <a:ea typeface="Times New Roman"/>
                          <a:cs typeface="Times New Roman"/>
                          <a:sym typeface="Times New Roman"/>
                        </a:rPr>
                        <a:t> </a:t>
                      </a:r>
                      <a:r>
                        <a:rPr lang="en-US" sz="2400" b="1">
                          <a:solidFill>
                            <a:srgbClr val="FFC000"/>
                          </a:solidFill>
                          <a:latin typeface="Times New Roman"/>
                          <a:ea typeface="Times New Roman"/>
                          <a:cs typeface="Times New Roman"/>
                          <a:sym typeface="Times New Roman"/>
                        </a:rPr>
                        <a:t>kiếp kiếp</a:t>
                      </a:r>
                      <a:r>
                        <a:rPr lang="en-US" sz="2400" b="1">
                          <a:latin typeface="Times New Roman"/>
                          <a:ea typeface="Times New Roman"/>
                          <a:cs typeface="Times New Roman"/>
                          <a:sym typeface="Times New Roman"/>
                        </a:rPr>
                        <a:t>. [...]</a:t>
                      </a:r>
                      <a:endParaRPr/>
                    </a:p>
                    <a:p>
                      <a:pPr marL="0" marR="0" lvl="0" indent="0" algn="just" rtl="0">
                        <a:spcBef>
                          <a:spcPts val="0"/>
                        </a:spcBef>
                        <a:spcAft>
                          <a:spcPts val="0"/>
                        </a:spcAft>
                        <a:buNone/>
                      </a:pPr>
                      <a:r>
                        <a:rPr lang="en-US" sz="2400" b="1">
                          <a:latin typeface="Times New Roman"/>
                          <a:ea typeface="Times New Roman"/>
                          <a:cs typeface="Times New Roman"/>
                          <a:sym typeface="Times New Roman"/>
                        </a:rPr>
                        <a:t>     Tre với người như thế đã mấy nghìn năm. Một thế kỉ “văn minh”, “khai hóa” của thực dân cũng không làm ra được một tấc sắt. Tre vẫn phải còn vất vả mãi với người. Cối xay tre nặng nề quay, </a:t>
                      </a:r>
                      <a:r>
                        <a:rPr lang="en-US" sz="2400" b="1">
                          <a:solidFill>
                            <a:srgbClr val="FFC000"/>
                          </a:solidFill>
                          <a:latin typeface="Times New Roman"/>
                          <a:ea typeface="Times New Roman"/>
                          <a:cs typeface="Times New Roman"/>
                          <a:sym typeface="Times New Roman"/>
                        </a:rPr>
                        <a:t>từ nghìn đời nay</a:t>
                      </a:r>
                      <a:r>
                        <a:rPr lang="en-US" sz="2400" b="1">
                          <a:latin typeface="Times New Roman"/>
                          <a:ea typeface="Times New Roman"/>
                          <a:cs typeface="Times New Roman"/>
                          <a:sym typeface="Times New Roman"/>
                        </a:rPr>
                        <a:t>, xay nắm thóc.</a:t>
                      </a:r>
                      <a:endParaRPr/>
                    </a:p>
                  </a:txBody>
                  <a:tcPr marL="91450" marR="91450" marT="45725" marB="45725"/>
                </a:tc>
                <a:tc>
                  <a:txBody>
                    <a:bodyPr/>
                    <a:lstStyle/>
                    <a:p>
                      <a:pPr marL="0" marR="0" lvl="0" indent="0" algn="l" rtl="0">
                        <a:spcBef>
                          <a:spcPts val="0"/>
                        </a:spcBef>
                        <a:spcAft>
                          <a:spcPts val="0"/>
                        </a:spcAft>
                        <a:buNone/>
                      </a:pPr>
                      <a:endParaRPr sz="2400" b="1" i="1">
                        <a:solidFill>
                          <a:srgbClr val="00B050"/>
                        </a:solidFill>
                        <a:latin typeface="Times New Roman"/>
                        <a:ea typeface="Times New Roman"/>
                        <a:cs typeface="Times New Roman"/>
                        <a:sym typeface="Times New Roman"/>
                      </a:endParaRPr>
                    </a:p>
                  </a:txBody>
                  <a:tcPr marL="91450" marR="91450" marT="45725" marB="45725"/>
                </a:tc>
                <a:tc rowSpan="8">
                  <a:txBody>
                    <a:bodyPr/>
                    <a:lstStyle/>
                    <a:p>
                      <a:pPr marL="0" marR="0" lvl="0" indent="0" algn="l" rtl="0">
                        <a:spcBef>
                          <a:spcPts val="0"/>
                        </a:spcBef>
                        <a:spcAft>
                          <a:spcPts val="0"/>
                        </a:spcAft>
                        <a:buNone/>
                      </a:pPr>
                      <a:endParaRPr sz="2400" b="1" i="1">
                        <a:solidFill>
                          <a:srgbClr val="00B050"/>
                        </a:solidFill>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1"/>
                  </a:ext>
                </a:extLst>
              </a:tr>
              <a:tr h="637775">
                <a:tc vMerge="1">
                  <a:txBody>
                    <a:bodyPr/>
                    <a:lstStyle/>
                    <a:p>
                      <a:endParaRPr lang="en-US"/>
                    </a:p>
                  </a:txBody>
                  <a:tcPr/>
                </a:tc>
                <a:tc>
                  <a:txBody>
                    <a:bodyPr/>
                    <a:lstStyle/>
                    <a:p>
                      <a:pPr marL="0" marR="0" lvl="0" indent="0" algn="ctr" rtl="0">
                        <a:spcBef>
                          <a:spcPts val="0"/>
                        </a:spcBef>
                        <a:spcAft>
                          <a:spcPts val="0"/>
                        </a:spcAft>
                        <a:buNone/>
                      </a:pPr>
                      <a:endParaRPr sz="2400" b="1" i="1">
                        <a:solidFill>
                          <a:srgbClr val="00FFFF"/>
                        </a:solidFill>
                        <a:latin typeface="Times New Roman"/>
                        <a:ea typeface="Times New Roman"/>
                        <a:cs typeface="Times New Roman"/>
                        <a:sym typeface="Times New Roman"/>
                      </a:endParaRPr>
                    </a:p>
                  </a:txBody>
                  <a:tcPr marL="91450" marR="91450" marT="45725" marB="45725"/>
                </a:tc>
                <a:tc vMerge="1">
                  <a:txBody>
                    <a:bodyPr/>
                    <a:lstStyle/>
                    <a:p>
                      <a:endParaRPr lang="en-US"/>
                    </a:p>
                  </a:txBody>
                  <a:tcPr/>
                </a:tc>
                <a:extLst>
                  <a:ext uri="{0D108BD9-81ED-4DB2-BD59-A6C34878D82A}">
                    <a16:rowId xmlns:a16="http://schemas.microsoft.com/office/drawing/2014/main" val="10002"/>
                  </a:ext>
                </a:extLst>
              </a:tr>
              <a:tr h="637775">
                <a:tc vMerge="1">
                  <a:txBody>
                    <a:bodyPr/>
                    <a:lstStyle/>
                    <a:p>
                      <a:endParaRPr lang="en-US"/>
                    </a:p>
                  </a:txBody>
                  <a:tcPr/>
                </a:tc>
                <a:tc>
                  <a:txBody>
                    <a:bodyPr/>
                    <a:lstStyle/>
                    <a:p>
                      <a:pPr marL="0" marR="0" lvl="0" indent="0" algn="ctr" rtl="0">
                        <a:spcBef>
                          <a:spcPts val="0"/>
                        </a:spcBef>
                        <a:spcAft>
                          <a:spcPts val="0"/>
                        </a:spcAft>
                        <a:buNone/>
                      </a:pPr>
                      <a:endParaRPr sz="2400" b="1" i="1">
                        <a:solidFill>
                          <a:srgbClr val="FFC000"/>
                        </a:solidFill>
                        <a:latin typeface="Times New Roman"/>
                        <a:ea typeface="Times New Roman"/>
                        <a:cs typeface="Times New Roman"/>
                        <a:sym typeface="Times New Roman"/>
                      </a:endParaRPr>
                    </a:p>
                  </a:txBody>
                  <a:tcPr marL="91450" marR="91450" marT="45725" marB="45725"/>
                </a:tc>
                <a:tc vMerge="1">
                  <a:txBody>
                    <a:bodyPr/>
                    <a:lstStyle/>
                    <a:p>
                      <a:endParaRPr lang="en-US"/>
                    </a:p>
                  </a:txBody>
                  <a:tcPr/>
                </a:tc>
                <a:extLst>
                  <a:ext uri="{0D108BD9-81ED-4DB2-BD59-A6C34878D82A}">
                    <a16:rowId xmlns:a16="http://schemas.microsoft.com/office/drawing/2014/main" val="10003"/>
                  </a:ext>
                </a:extLst>
              </a:tr>
              <a:tr h="637775">
                <a:tc vMerge="1">
                  <a:txBody>
                    <a:bodyPr/>
                    <a:lstStyle/>
                    <a:p>
                      <a:endParaRPr lang="en-US"/>
                    </a:p>
                  </a:txBody>
                  <a:tcPr/>
                </a:tc>
                <a:tc>
                  <a:txBody>
                    <a:bodyPr/>
                    <a:lstStyle/>
                    <a:p>
                      <a:pPr marL="0" marR="0" lvl="0" indent="0" algn="ctr" rtl="0">
                        <a:spcBef>
                          <a:spcPts val="0"/>
                        </a:spcBef>
                        <a:spcAft>
                          <a:spcPts val="0"/>
                        </a:spcAft>
                        <a:buNone/>
                      </a:pPr>
                      <a:endParaRPr sz="2400" b="1" i="1">
                        <a:solidFill>
                          <a:srgbClr val="FFC000"/>
                        </a:solidFill>
                        <a:latin typeface="Times New Roman"/>
                        <a:ea typeface="Times New Roman"/>
                        <a:cs typeface="Times New Roman"/>
                        <a:sym typeface="Times New Roman"/>
                      </a:endParaRPr>
                    </a:p>
                  </a:txBody>
                  <a:tcPr marL="91450" marR="91450" marT="45725" marB="45725"/>
                </a:tc>
                <a:tc vMerge="1">
                  <a:txBody>
                    <a:bodyPr/>
                    <a:lstStyle/>
                    <a:p>
                      <a:endParaRPr lang="en-US"/>
                    </a:p>
                  </a:txBody>
                  <a:tcPr/>
                </a:tc>
                <a:extLst>
                  <a:ext uri="{0D108BD9-81ED-4DB2-BD59-A6C34878D82A}">
                    <a16:rowId xmlns:a16="http://schemas.microsoft.com/office/drawing/2014/main" val="10004"/>
                  </a:ext>
                </a:extLst>
              </a:tr>
              <a:tr h="768775">
                <a:tc>
                  <a:txBody>
                    <a:bodyPr/>
                    <a:lstStyle/>
                    <a:p>
                      <a:pPr marL="0" marR="0" lvl="0" indent="0" algn="l" rtl="0">
                        <a:lnSpc>
                          <a:spcPct val="100000"/>
                        </a:lnSpc>
                        <a:spcBef>
                          <a:spcPts val="0"/>
                        </a:spcBef>
                        <a:spcAft>
                          <a:spcPts val="0"/>
                        </a:spcAft>
                        <a:buClr>
                          <a:schemeClr val="dk1"/>
                        </a:buClr>
                        <a:buSzPts val="2400"/>
                        <a:buFont typeface="Times New Roman"/>
                        <a:buNone/>
                      </a:pPr>
                      <a:r>
                        <a:rPr lang="en-US" sz="2400" b="1">
                          <a:latin typeface="Times New Roman"/>
                          <a:ea typeface="Times New Roman"/>
                          <a:cs typeface="Times New Roman"/>
                          <a:sym typeface="Times New Roman"/>
                        </a:rPr>
                        <a:t>b )  </a:t>
                      </a:r>
                      <a:r>
                        <a:rPr lang="en-US" sz="2400" b="1">
                          <a:solidFill>
                            <a:srgbClr val="2E75B5"/>
                          </a:solidFill>
                          <a:latin typeface="Times New Roman"/>
                          <a:ea typeface="Times New Roman"/>
                          <a:cs typeface="Times New Roman"/>
                          <a:sym typeface="Times New Roman"/>
                        </a:rPr>
                        <a:t>Vì muốn mẹ sống thật lâu</a:t>
                      </a:r>
                      <a:r>
                        <a:rPr lang="en-US" sz="2400" b="1">
                          <a:latin typeface="Times New Roman"/>
                          <a:ea typeface="Times New Roman"/>
                          <a:cs typeface="Times New Roman"/>
                          <a:sym typeface="Times New Roman"/>
                        </a:rPr>
                        <a:t>, cô bé dừng lại bên đường tước các cánh hoa ra thành nhiều mảnh nhỏ.</a:t>
                      </a:r>
                      <a:endParaRPr/>
                    </a:p>
                  </a:txBody>
                  <a:tcPr marL="91450" marR="91450" marT="45725" marB="45725"/>
                </a:tc>
                <a:tc>
                  <a:txBody>
                    <a:bodyPr/>
                    <a:lstStyle/>
                    <a:p>
                      <a:pPr marL="0" marR="0" lvl="0" indent="0" algn="l" rtl="0">
                        <a:spcBef>
                          <a:spcPts val="0"/>
                        </a:spcBef>
                        <a:spcAft>
                          <a:spcPts val="0"/>
                        </a:spcAft>
                        <a:buNone/>
                      </a:pPr>
                      <a:endParaRPr sz="2400" b="1" i="1">
                        <a:solidFill>
                          <a:srgbClr val="0070C0"/>
                        </a:solidFill>
                        <a:latin typeface="Times New Roman"/>
                        <a:ea typeface="Times New Roman"/>
                        <a:cs typeface="Times New Roman"/>
                        <a:sym typeface="Times New Roman"/>
                      </a:endParaRPr>
                    </a:p>
                  </a:txBody>
                  <a:tcPr marL="91450" marR="91450" marT="45725" marB="45725"/>
                </a:tc>
                <a:tc vMerge="1">
                  <a:txBody>
                    <a:bodyPr/>
                    <a:lstStyle/>
                    <a:p>
                      <a:endParaRPr lang="en-US"/>
                    </a:p>
                  </a:txBody>
                  <a:tcPr/>
                </a:tc>
                <a:extLst>
                  <a:ext uri="{0D108BD9-81ED-4DB2-BD59-A6C34878D82A}">
                    <a16:rowId xmlns:a16="http://schemas.microsoft.com/office/drawing/2014/main" val="10005"/>
                  </a:ext>
                </a:extLst>
              </a:tr>
              <a:tr h="768775">
                <a:tc>
                  <a:txBody>
                    <a:bodyPr/>
                    <a:lstStyle/>
                    <a:p>
                      <a:pPr marL="0" marR="0" lvl="0" indent="0" algn="l" rtl="0">
                        <a:lnSpc>
                          <a:spcPct val="100000"/>
                        </a:lnSpc>
                        <a:spcBef>
                          <a:spcPts val="0"/>
                        </a:spcBef>
                        <a:spcAft>
                          <a:spcPts val="0"/>
                        </a:spcAft>
                        <a:buClr>
                          <a:schemeClr val="dk1"/>
                        </a:buClr>
                        <a:buSzPts val="2400"/>
                        <a:buFont typeface="Times New Roman"/>
                        <a:buNone/>
                      </a:pPr>
                      <a:r>
                        <a:rPr lang="en-US" sz="2400" b="1">
                          <a:latin typeface="Times New Roman"/>
                          <a:ea typeface="Times New Roman"/>
                          <a:cs typeface="Times New Roman"/>
                          <a:sym typeface="Times New Roman"/>
                        </a:rPr>
                        <a:t>c)  </a:t>
                      </a:r>
                      <a:r>
                        <a:rPr lang="en-US" sz="2400" b="1">
                          <a:solidFill>
                            <a:srgbClr val="C00000"/>
                          </a:solidFill>
                          <a:latin typeface="Times New Roman"/>
                          <a:ea typeface="Times New Roman"/>
                          <a:cs typeface="Times New Roman"/>
                          <a:sym typeface="Times New Roman"/>
                        </a:rPr>
                        <a:t>Để làm tròn nhiệm vụ</a:t>
                      </a:r>
                      <a:r>
                        <a:rPr lang="en-US" sz="2400" b="1">
                          <a:latin typeface="Times New Roman"/>
                          <a:ea typeface="Times New Roman"/>
                          <a:cs typeface="Times New Roman"/>
                          <a:sym typeface="Times New Roman"/>
                        </a:rPr>
                        <a:t>, chiến sĩ nghệ thuật cần có lập trường vững, tư tưởng đúng.</a:t>
                      </a:r>
                      <a:endParaRPr/>
                    </a:p>
                  </a:txBody>
                  <a:tcPr marL="91450" marR="91450" marT="45725" marB="45725"/>
                </a:tc>
                <a:tc>
                  <a:txBody>
                    <a:bodyPr/>
                    <a:lstStyle/>
                    <a:p>
                      <a:pPr marL="0" marR="0" lvl="0" indent="0" algn="l" rtl="0">
                        <a:spcBef>
                          <a:spcPts val="0"/>
                        </a:spcBef>
                        <a:spcAft>
                          <a:spcPts val="0"/>
                        </a:spcAft>
                        <a:buNone/>
                      </a:pPr>
                      <a:endParaRPr sz="2400" b="1" i="1">
                        <a:solidFill>
                          <a:srgbClr val="C00000"/>
                        </a:solidFill>
                        <a:latin typeface="Times New Roman"/>
                        <a:ea typeface="Times New Roman"/>
                        <a:cs typeface="Times New Roman"/>
                        <a:sym typeface="Times New Roman"/>
                      </a:endParaRPr>
                    </a:p>
                  </a:txBody>
                  <a:tcPr marL="91450" marR="91450" marT="45725" marB="45725"/>
                </a:tc>
                <a:tc vMerge="1">
                  <a:txBody>
                    <a:bodyPr/>
                    <a:lstStyle/>
                    <a:p>
                      <a:endParaRPr lang="en-US"/>
                    </a:p>
                  </a:txBody>
                  <a:tcPr/>
                </a:tc>
                <a:extLst>
                  <a:ext uri="{0D108BD9-81ED-4DB2-BD59-A6C34878D82A}">
                    <a16:rowId xmlns:a16="http://schemas.microsoft.com/office/drawing/2014/main" val="10006"/>
                  </a:ext>
                </a:extLst>
              </a:tr>
              <a:tr h="654550">
                <a:tc>
                  <a:txBody>
                    <a:bodyPr/>
                    <a:lstStyle/>
                    <a:p>
                      <a:pPr marL="0" marR="0" lvl="0" indent="0" algn="l" rtl="0">
                        <a:lnSpc>
                          <a:spcPct val="100000"/>
                        </a:lnSpc>
                        <a:spcBef>
                          <a:spcPts val="0"/>
                        </a:spcBef>
                        <a:spcAft>
                          <a:spcPts val="0"/>
                        </a:spcAft>
                        <a:buClr>
                          <a:schemeClr val="dk1"/>
                        </a:buClr>
                        <a:buSzPts val="2400"/>
                        <a:buFont typeface="Times New Roman"/>
                        <a:buNone/>
                      </a:pPr>
                      <a:r>
                        <a:rPr lang="en-US" sz="2400" b="1">
                          <a:latin typeface="Times New Roman"/>
                          <a:ea typeface="Times New Roman"/>
                          <a:cs typeface="Times New Roman"/>
                          <a:sym typeface="Times New Roman"/>
                        </a:rPr>
                        <a:t>d)  </a:t>
                      </a:r>
                      <a:r>
                        <a:rPr lang="en-US" sz="2400" b="1">
                          <a:solidFill>
                            <a:srgbClr val="7030A0"/>
                          </a:solidFill>
                          <a:latin typeface="Times New Roman"/>
                          <a:ea typeface="Times New Roman"/>
                          <a:cs typeface="Times New Roman"/>
                          <a:sym typeface="Times New Roman"/>
                        </a:rPr>
                        <a:t>Bằng chiếc đũa cả </a:t>
                      </a:r>
                      <a:r>
                        <a:rPr lang="en-US" sz="2400" b="1">
                          <a:latin typeface="Times New Roman"/>
                          <a:ea typeface="Times New Roman"/>
                          <a:cs typeface="Times New Roman"/>
                          <a:sym typeface="Times New Roman"/>
                        </a:rPr>
                        <a:t>bà cụ lấy kẹo thật khéo.</a:t>
                      </a:r>
                      <a:endParaRPr/>
                    </a:p>
                  </a:txBody>
                  <a:tcPr marL="91450" marR="91450" marT="45725" marB="45725"/>
                </a:tc>
                <a:tc>
                  <a:txBody>
                    <a:bodyPr/>
                    <a:lstStyle/>
                    <a:p>
                      <a:pPr marL="0" marR="0" lvl="0" indent="0" algn="l" rtl="0">
                        <a:spcBef>
                          <a:spcPts val="0"/>
                        </a:spcBef>
                        <a:spcAft>
                          <a:spcPts val="0"/>
                        </a:spcAft>
                        <a:buNone/>
                      </a:pPr>
                      <a:endParaRPr sz="2400" b="1" i="1">
                        <a:solidFill>
                          <a:srgbClr val="7030A0"/>
                        </a:solidFill>
                        <a:latin typeface="Times New Roman"/>
                        <a:ea typeface="Times New Roman"/>
                        <a:cs typeface="Times New Roman"/>
                        <a:sym typeface="Times New Roman"/>
                      </a:endParaRPr>
                    </a:p>
                  </a:txBody>
                  <a:tcPr marL="91450" marR="91450" marT="45725" marB="45725"/>
                </a:tc>
                <a:tc vMerge="1">
                  <a:txBody>
                    <a:bodyPr/>
                    <a:lstStyle/>
                    <a:p>
                      <a:endParaRPr lang="en-US"/>
                    </a:p>
                  </a:txBody>
                  <a:tcPr/>
                </a:tc>
                <a:extLst>
                  <a:ext uri="{0D108BD9-81ED-4DB2-BD59-A6C34878D82A}">
                    <a16:rowId xmlns:a16="http://schemas.microsoft.com/office/drawing/2014/main" val="10007"/>
                  </a:ext>
                </a:extLst>
              </a:tr>
              <a:tr h="521325">
                <a:tc>
                  <a:txBody>
                    <a:bodyPr/>
                    <a:lstStyle/>
                    <a:p>
                      <a:pPr marL="0" marR="0" lvl="0" indent="0" algn="l" rtl="0">
                        <a:lnSpc>
                          <a:spcPct val="100000"/>
                        </a:lnSpc>
                        <a:spcBef>
                          <a:spcPts val="0"/>
                        </a:spcBef>
                        <a:spcAft>
                          <a:spcPts val="0"/>
                        </a:spcAft>
                        <a:buClr>
                          <a:schemeClr val="dk1"/>
                        </a:buClr>
                        <a:buSzPts val="2400"/>
                        <a:buFont typeface="Times New Roman"/>
                        <a:buNone/>
                      </a:pPr>
                      <a:r>
                        <a:rPr lang="en-US" sz="2400" b="1">
                          <a:latin typeface="Times New Roman"/>
                          <a:ea typeface="Times New Roman"/>
                          <a:cs typeface="Times New Roman"/>
                          <a:sym typeface="Times New Roman"/>
                        </a:rPr>
                        <a:t>e)  </a:t>
                      </a:r>
                      <a:r>
                        <a:rPr lang="en-US" sz="2400" b="1">
                          <a:solidFill>
                            <a:srgbClr val="FF00FF"/>
                          </a:solidFill>
                          <a:latin typeface="Times New Roman"/>
                          <a:ea typeface="Times New Roman"/>
                          <a:cs typeface="Times New Roman"/>
                          <a:sym typeface="Times New Roman"/>
                        </a:rPr>
                        <a:t>Bình tĩnh</a:t>
                      </a:r>
                      <a:r>
                        <a:rPr lang="en-US" sz="2400" b="1">
                          <a:latin typeface="Times New Roman"/>
                          <a:ea typeface="Times New Roman"/>
                          <a:cs typeface="Times New Roman"/>
                          <a:sym typeface="Times New Roman"/>
                        </a:rPr>
                        <a:t>, chị nhìn khắp mấy gian nhà.</a:t>
                      </a:r>
                      <a:endParaRPr sz="2400" b="1">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endParaRPr sz="2400" b="1" i="1">
                        <a:solidFill>
                          <a:srgbClr val="FF00FF"/>
                        </a:solidFill>
                        <a:latin typeface="Times New Roman"/>
                        <a:ea typeface="Times New Roman"/>
                        <a:cs typeface="Times New Roman"/>
                        <a:sym typeface="Times New Roman"/>
                      </a:endParaRPr>
                    </a:p>
                  </a:txBody>
                  <a:tcPr marL="91450" marR="91450" marT="45725" marB="45725"/>
                </a:tc>
                <a:tc vMerge="1">
                  <a:txBody>
                    <a:bodyPr/>
                    <a:lstStyle/>
                    <a:p>
                      <a:endParaRPr lang="en-US"/>
                    </a:p>
                  </a:txBody>
                  <a:tcPr/>
                </a:tc>
                <a:extLst>
                  <a:ext uri="{0D108BD9-81ED-4DB2-BD59-A6C34878D82A}">
                    <a16:rowId xmlns:a16="http://schemas.microsoft.com/office/drawing/2014/main" val="10008"/>
                  </a:ext>
                </a:extLst>
              </a:tr>
            </a:tbl>
          </a:graphicData>
        </a:graphic>
      </p:graphicFrame>
      <p:sp>
        <p:nvSpPr>
          <p:cNvPr id="189" name="Google Shape;189;p8"/>
          <p:cNvSpPr/>
          <p:nvPr/>
        </p:nvSpPr>
        <p:spPr>
          <a:xfrm>
            <a:off x="3316639" y="833303"/>
            <a:ext cx="1735810" cy="422060"/>
          </a:xfrm>
          <a:prstGeom prst="rect">
            <a:avLst/>
          </a:prstGeom>
          <a:noFill/>
          <a:ln w="28575" cap="flat" cmpd="sng">
            <a:solidFill>
              <a:srgbClr val="00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8"/>
          <p:cNvSpPr/>
          <p:nvPr/>
        </p:nvSpPr>
        <p:spPr>
          <a:xfrm>
            <a:off x="8675608" y="1411183"/>
            <a:ext cx="136928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1">
                <a:solidFill>
                  <a:srgbClr val="00FFFF"/>
                </a:solidFill>
                <a:latin typeface="Times New Roman"/>
                <a:ea typeface="Times New Roman"/>
                <a:cs typeface="Times New Roman"/>
                <a:sym typeface="Times New Roman"/>
              </a:rPr>
              <a:t>Giữa câu</a:t>
            </a:r>
            <a:endParaRPr sz="2400" b="1" i="1">
              <a:solidFill>
                <a:srgbClr val="00FFFF"/>
              </a:solidFill>
              <a:latin typeface="Times New Roman"/>
              <a:ea typeface="Times New Roman"/>
              <a:cs typeface="Times New Roman"/>
              <a:sym typeface="Times New Roman"/>
            </a:endParaRPr>
          </a:p>
        </p:txBody>
      </p:sp>
      <p:sp>
        <p:nvSpPr>
          <p:cNvPr id="191" name="Google Shape;191;p8"/>
          <p:cNvSpPr/>
          <p:nvPr/>
        </p:nvSpPr>
        <p:spPr>
          <a:xfrm>
            <a:off x="2089689" y="3006940"/>
            <a:ext cx="2173029" cy="422060"/>
          </a:xfrm>
          <a:prstGeom prst="rect">
            <a:avLst/>
          </a:prstGeom>
          <a:noFill/>
          <a:ln w="28575" cap="flat" cmpd="sng">
            <a:solidFill>
              <a:srgbClr val="00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8"/>
          <p:cNvSpPr/>
          <p:nvPr/>
        </p:nvSpPr>
        <p:spPr>
          <a:xfrm>
            <a:off x="8724096" y="2770057"/>
            <a:ext cx="136928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1">
                <a:solidFill>
                  <a:srgbClr val="00FFFF"/>
                </a:solidFill>
                <a:latin typeface="Times New Roman"/>
                <a:ea typeface="Times New Roman"/>
                <a:cs typeface="Times New Roman"/>
                <a:sym typeface="Times New Roman"/>
              </a:rPr>
              <a:t>Giữa câu</a:t>
            </a:r>
            <a:endParaRPr sz="2400" b="1" i="1">
              <a:solidFill>
                <a:srgbClr val="00FFFF"/>
              </a:solidFill>
              <a:latin typeface="Times New Roman"/>
              <a:ea typeface="Times New Roman"/>
              <a:cs typeface="Times New Roman"/>
              <a:sym typeface="Times New Roman"/>
            </a:endParaRPr>
          </a:p>
        </p:txBody>
      </p:sp>
      <p:sp>
        <p:nvSpPr>
          <p:cNvPr id="193" name="Google Shape;193;p8"/>
          <p:cNvSpPr/>
          <p:nvPr/>
        </p:nvSpPr>
        <p:spPr>
          <a:xfrm>
            <a:off x="1053886" y="1520667"/>
            <a:ext cx="2462507" cy="499613"/>
          </a:xfrm>
          <a:prstGeom prst="ellipse">
            <a:avLst/>
          </a:prstGeom>
          <a:noFill/>
          <a:ln w="28575" cap="flat" cmpd="sng">
            <a:solidFill>
              <a:srgbClr val="66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 name="Google Shape;194;p8"/>
          <p:cNvSpPr/>
          <p:nvPr/>
        </p:nvSpPr>
        <p:spPr>
          <a:xfrm>
            <a:off x="8675608" y="2090620"/>
            <a:ext cx="133882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1">
                <a:solidFill>
                  <a:srgbClr val="660066"/>
                </a:solidFill>
                <a:latin typeface="Times New Roman"/>
                <a:ea typeface="Times New Roman"/>
                <a:cs typeface="Times New Roman"/>
                <a:sym typeface="Times New Roman"/>
              </a:rPr>
              <a:t>Cuối câu</a:t>
            </a:r>
            <a:endParaRPr sz="2400" b="1" i="1">
              <a:solidFill>
                <a:srgbClr val="660066"/>
              </a:solidFill>
              <a:latin typeface="Times New Roman"/>
              <a:ea typeface="Times New Roman"/>
              <a:cs typeface="Times New Roman"/>
              <a:sym typeface="Times New Roman"/>
            </a:endParaRPr>
          </a:p>
        </p:txBody>
      </p:sp>
      <p:cxnSp>
        <p:nvCxnSpPr>
          <p:cNvPr id="195" name="Google Shape;195;p8"/>
          <p:cNvCxnSpPr/>
          <p:nvPr/>
        </p:nvCxnSpPr>
        <p:spPr>
          <a:xfrm>
            <a:off x="635431" y="1239865"/>
            <a:ext cx="2571426" cy="0"/>
          </a:xfrm>
          <a:prstGeom prst="straightConnector1">
            <a:avLst/>
          </a:prstGeom>
          <a:noFill/>
          <a:ln w="28575" cap="flat" cmpd="sng">
            <a:solidFill>
              <a:srgbClr val="FF0000"/>
            </a:solidFill>
            <a:prstDash val="solid"/>
            <a:miter lim="800000"/>
            <a:headEnd type="none" w="sm" len="sm"/>
            <a:tailEnd type="none" w="sm" len="sm"/>
          </a:ln>
        </p:spPr>
      </p:cxnSp>
      <p:cxnSp>
        <p:nvCxnSpPr>
          <p:cNvPr id="196" name="Google Shape;196;p8"/>
          <p:cNvCxnSpPr/>
          <p:nvPr/>
        </p:nvCxnSpPr>
        <p:spPr>
          <a:xfrm>
            <a:off x="741337" y="3871996"/>
            <a:ext cx="3334717" cy="0"/>
          </a:xfrm>
          <a:prstGeom prst="straightConnector1">
            <a:avLst/>
          </a:prstGeom>
          <a:noFill/>
          <a:ln w="28575" cap="flat" cmpd="sng">
            <a:solidFill>
              <a:srgbClr val="FF0000"/>
            </a:solidFill>
            <a:prstDash val="solid"/>
            <a:miter lim="800000"/>
            <a:headEnd type="none" w="sm" len="sm"/>
            <a:tailEnd type="none" w="sm" len="sm"/>
          </a:ln>
        </p:spPr>
      </p:cxnSp>
      <p:cxnSp>
        <p:nvCxnSpPr>
          <p:cNvPr id="197" name="Google Shape;197;p8"/>
          <p:cNvCxnSpPr/>
          <p:nvPr/>
        </p:nvCxnSpPr>
        <p:spPr>
          <a:xfrm>
            <a:off x="635431" y="4693404"/>
            <a:ext cx="2880962" cy="0"/>
          </a:xfrm>
          <a:prstGeom prst="straightConnector1">
            <a:avLst/>
          </a:prstGeom>
          <a:noFill/>
          <a:ln w="28575" cap="flat" cmpd="sng">
            <a:solidFill>
              <a:srgbClr val="FF0000"/>
            </a:solidFill>
            <a:prstDash val="solid"/>
            <a:miter lim="800000"/>
            <a:headEnd type="none" w="sm" len="sm"/>
            <a:tailEnd type="none" w="sm" len="sm"/>
          </a:ln>
        </p:spPr>
      </p:cxnSp>
      <p:cxnSp>
        <p:nvCxnSpPr>
          <p:cNvPr id="198" name="Google Shape;198;p8"/>
          <p:cNvCxnSpPr/>
          <p:nvPr/>
        </p:nvCxnSpPr>
        <p:spPr>
          <a:xfrm>
            <a:off x="650929" y="5545811"/>
            <a:ext cx="2371240" cy="0"/>
          </a:xfrm>
          <a:prstGeom prst="straightConnector1">
            <a:avLst/>
          </a:prstGeom>
          <a:noFill/>
          <a:ln w="28575" cap="flat" cmpd="sng">
            <a:solidFill>
              <a:srgbClr val="FF0000"/>
            </a:solidFill>
            <a:prstDash val="solid"/>
            <a:miter lim="800000"/>
            <a:headEnd type="none" w="sm" len="sm"/>
            <a:tailEnd type="none" w="sm" len="sm"/>
          </a:ln>
        </p:spPr>
      </p:cxnSp>
      <p:cxnSp>
        <p:nvCxnSpPr>
          <p:cNvPr id="199" name="Google Shape;199;p8"/>
          <p:cNvCxnSpPr/>
          <p:nvPr/>
        </p:nvCxnSpPr>
        <p:spPr>
          <a:xfrm>
            <a:off x="619933" y="6150245"/>
            <a:ext cx="1201118" cy="0"/>
          </a:xfrm>
          <a:prstGeom prst="straightConnector1">
            <a:avLst/>
          </a:prstGeom>
          <a:noFill/>
          <a:ln w="28575" cap="flat" cmpd="sng">
            <a:solidFill>
              <a:srgbClr val="FF0000"/>
            </a:solidFill>
            <a:prstDash val="solid"/>
            <a:miter lim="800000"/>
            <a:headEnd type="none" w="sm" len="sm"/>
            <a:tailEnd type="none" w="sm" len="sm"/>
          </a:ln>
        </p:spPr>
      </p:cxnSp>
      <p:sp>
        <p:nvSpPr>
          <p:cNvPr id="200" name="Google Shape;200;p8"/>
          <p:cNvSpPr/>
          <p:nvPr/>
        </p:nvSpPr>
        <p:spPr>
          <a:xfrm>
            <a:off x="8726898" y="844496"/>
            <a:ext cx="127150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1">
                <a:solidFill>
                  <a:srgbClr val="FF0000"/>
                </a:solidFill>
                <a:latin typeface="Times New Roman"/>
                <a:ea typeface="Times New Roman"/>
                <a:cs typeface="Times New Roman"/>
                <a:sym typeface="Times New Roman"/>
              </a:rPr>
              <a:t>Đầu câu</a:t>
            </a:r>
            <a:endParaRPr sz="2400" b="1" i="1">
              <a:solidFill>
                <a:srgbClr val="FF0000"/>
              </a:solidFill>
              <a:latin typeface="Times New Roman"/>
              <a:ea typeface="Times New Roman"/>
              <a:cs typeface="Times New Roman"/>
              <a:sym typeface="Times New Roman"/>
            </a:endParaRPr>
          </a:p>
        </p:txBody>
      </p:sp>
      <p:sp>
        <p:nvSpPr>
          <p:cNvPr id="201" name="Google Shape;201;p8"/>
          <p:cNvSpPr/>
          <p:nvPr/>
        </p:nvSpPr>
        <p:spPr>
          <a:xfrm>
            <a:off x="8740267" y="3542691"/>
            <a:ext cx="127150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1">
                <a:solidFill>
                  <a:srgbClr val="FF0000"/>
                </a:solidFill>
                <a:latin typeface="Times New Roman"/>
                <a:ea typeface="Times New Roman"/>
                <a:cs typeface="Times New Roman"/>
                <a:sym typeface="Times New Roman"/>
              </a:rPr>
              <a:t>Đầu câu</a:t>
            </a:r>
            <a:endParaRPr sz="2400" b="1" i="1">
              <a:solidFill>
                <a:srgbClr val="FF0000"/>
              </a:solidFill>
              <a:latin typeface="Times New Roman"/>
              <a:ea typeface="Times New Roman"/>
              <a:cs typeface="Times New Roman"/>
              <a:sym typeface="Times New Roman"/>
            </a:endParaRPr>
          </a:p>
        </p:txBody>
      </p:sp>
      <p:sp>
        <p:nvSpPr>
          <p:cNvPr id="202" name="Google Shape;202;p8"/>
          <p:cNvSpPr/>
          <p:nvPr/>
        </p:nvSpPr>
        <p:spPr>
          <a:xfrm>
            <a:off x="8737600" y="4411835"/>
            <a:ext cx="127150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1">
                <a:solidFill>
                  <a:srgbClr val="FF0000"/>
                </a:solidFill>
                <a:latin typeface="Times New Roman"/>
                <a:ea typeface="Times New Roman"/>
                <a:cs typeface="Times New Roman"/>
                <a:sym typeface="Times New Roman"/>
              </a:rPr>
              <a:t>Đầu câu</a:t>
            </a:r>
            <a:endParaRPr sz="2400" b="1" i="1">
              <a:solidFill>
                <a:srgbClr val="FF0000"/>
              </a:solidFill>
              <a:latin typeface="Times New Roman"/>
              <a:ea typeface="Times New Roman"/>
              <a:cs typeface="Times New Roman"/>
              <a:sym typeface="Times New Roman"/>
            </a:endParaRPr>
          </a:p>
        </p:txBody>
      </p:sp>
      <p:sp>
        <p:nvSpPr>
          <p:cNvPr id="203" name="Google Shape;203;p8"/>
          <p:cNvSpPr/>
          <p:nvPr/>
        </p:nvSpPr>
        <p:spPr>
          <a:xfrm>
            <a:off x="8744252" y="5150730"/>
            <a:ext cx="127150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1">
                <a:solidFill>
                  <a:srgbClr val="FF0000"/>
                </a:solidFill>
                <a:latin typeface="Times New Roman"/>
                <a:ea typeface="Times New Roman"/>
                <a:cs typeface="Times New Roman"/>
                <a:sym typeface="Times New Roman"/>
              </a:rPr>
              <a:t>Đầu câu</a:t>
            </a:r>
            <a:endParaRPr sz="2400" b="1" i="1">
              <a:solidFill>
                <a:srgbClr val="FF0000"/>
              </a:solidFill>
              <a:latin typeface="Times New Roman"/>
              <a:ea typeface="Times New Roman"/>
              <a:cs typeface="Times New Roman"/>
              <a:sym typeface="Times New Roman"/>
            </a:endParaRPr>
          </a:p>
        </p:txBody>
      </p:sp>
      <p:sp>
        <p:nvSpPr>
          <p:cNvPr id="204" name="Google Shape;204;p8"/>
          <p:cNvSpPr/>
          <p:nvPr/>
        </p:nvSpPr>
        <p:spPr>
          <a:xfrm>
            <a:off x="8709271" y="5702889"/>
            <a:ext cx="127150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1">
                <a:solidFill>
                  <a:srgbClr val="FF0000"/>
                </a:solidFill>
                <a:latin typeface="Times New Roman"/>
                <a:ea typeface="Times New Roman"/>
                <a:cs typeface="Times New Roman"/>
                <a:sym typeface="Times New Roman"/>
              </a:rPr>
              <a:t>Đầu câu</a:t>
            </a:r>
            <a:endParaRPr sz="2400" b="1" i="1">
              <a:solidFill>
                <a:srgbClr val="FF0000"/>
              </a:solidFill>
              <a:latin typeface="Times New Roman"/>
              <a:ea typeface="Times New Roman"/>
              <a:cs typeface="Times New Roman"/>
              <a:sym typeface="Times New Roman"/>
            </a:endParaRPr>
          </a:p>
        </p:txBody>
      </p:sp>
      <p:sp>
        <p:nvSpPr>
          <p:cNvPr id="205" name="Google Shape;205;p8"/>
          <p:cNvSpPr txBox="1"/>
          <p:nvPr/>
        </p:nvSpPr>
        <p:spPr>
          <a:xfrm>
            <a:off x="10402478" y="1537405"/>
            <a:ext cx="1774024"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rgbClr val="003300"/>
                </a:solidFill>
                <a:latin typeface="Times New Roman"/>
                <a:ea typeface="Times New Roman"/>
                <a:cs typeface="Times New Roman"/>
                <a:sym typeface="Times New Roman"/>
              </a:rPr>
              <a:t>Trạng ngữ ngăn cách với chủ ngữ và vị ngữ:</a:t>
            </a:r>
            <a:endParaRPr/>
          </a:p>
        </p:txBody>
      </p:sp>
      <p:sp>
        <p:nvSpPr>
          <p:cNvPr id="206" name="Google Shape;206;p8"/>
          <p:cNvSpPr txBox="1"/>
          <p:nvPr/>
        </p:nvSpPr>
        <p:spPr>
          <a:xfrm>
            <a:off x="10417976" y="3051976"/>
            <a:ext cx="1369287"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rgbClr val="003300"/>
                </a:solidFill>
                <a:latin typeface="Times New Roman"/>
                <a:ea typeface="Times New Roman"/>
                <a:cs typeface="Times New Roman"/>
                <a:sym typeface="Times New Roman"/>
              </a:rPr>
              <a:t>- Khi viết bởi một  dấu phẩy.</a:t>
            </a:r>
            <a:endParaRPr/>
          </a:p>
        </p:txBody>
      </p:sp>
      <p:sp>
        <p:nvSpPr>
          <p:cNvPr id="207" name="Google Shape;207;p8"/>
          <p:cNvSpPr txBox="1"/>
          <p:nvPr/>
        </p:nvSpPr>
        <p:spPr>
          <a:xfrm>
            <a:off x="10426528" y="4224235"/>
            <a:ext cx="1607857"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rgbClr val="003300"/>
                </a:solidFill>
                <a:latin typeface="Times New Roman"/>
                <a:ea typeface="Times New Roman"/>
                <a:cs typeface="Times New Roman"/>
                <a:sym typeface="Times New Roman"/>
              </a:rPr>
              <a:t>- Khi nói bởi một quãng nghỉ.</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500"/>
                                        <p:tgtEl>
                                          <p:spTgt spid="195"/>
                                        </p:tgtEl>
                                      </p:cBhvr>
                                    </p:animEffect>
                                  </p:childTnLst>
                                </p:cTn>
                              </p:par>
                              <p:par>
                                <p:cTn id="8" presetID="10" presetClass="entr" presetSubtype="0" fill="hold" nodeType="withEffect">
                                  <p:stCondLst>
                                    <p:cond delay="0"/>
                                  </p:stCondLst>
                                  <p:childTnLst>
                                    <p:set>
                                      <p:cBhvr>
                                        <p:cTn id="9" dur="1" fill="hold">
                                          <p:stCondLst>
                                            <p:cond delay="0"/>
                                          </p:stCondLst>
                                        </p:cTn>
                                        <p:tgtEl>
                                          <p:spTgt spid="200"/>
                                        </p:tgtEl>
                                        <p:attrNameLst>
                                          <p:attrName>style.visibility</p:attrName>
                                        </p:attrNameLst>
                                      </p:cBhvr>
                                      <p:to>
                                        <p:strVal val="visible"/>
                                      </p:to>
                                    </p:set>
                                    <p:animEffect transition="in" filter="fade">
                                      <p:cBhvr>
                                        <p:cTn id="10" dur="500"/>
                                        <p:tgtEl>
                                          <p:spTgt spid="20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6"/>
                                        </p:tgtEl>
                                        <p:attrNameLst>
                                          <p:attrName>style.visibility</p:attrName>
                                        </p:attrNameLst>
                                      </p:cBhvr>
                                      <p:to>
                                        <p:strVal val="visible"/>
                                      </p:to>
                                    </p:set>
                                    <p:animEffect transition="in" filter="fade">
                                      <p:cBhvr>
                                        <p:cTn id="15" dur="500"/>
                                        <p:tgtEl>
                                          <p:spTgt spid="196"/>
                                        </p:tgtEl>
                                      </p:cBhvr>
                                    </p:animEffect>
                                  </p:childTnLst>
                                </p:cTn>
                              </p:par>
                              <p:par>
                                <p:cTn id="16" presetID="10" presetClass="entr" presetSubtype="0" fill="hold" nodeType="withEffect">
                                  <p:stCondLst>
                                    <p:cond delay="0"/>
                                  </p:stCondLst>
                                  <p:childTnLst>
                                    <p:set>
                                      <p:cBhvr>
                                        <p:cTn id="17" dur="1" fill="hold">
                                          <p:stCondLst>
                                            <p:cond delay="0"/>
                                          </p:stCondLst>
                                        </p:cTn>
                                        <p:tgtEl>
                                          <p:spTgt spid="201"/>
                                        </p:tgtEl>
                                        <p:attrNameLst>
                                          <p:attrName>style.visibility</p:attrName>
                                        </p:attrNameLst>
                                      </p:cBhvr>
                                      <p:to>
                                        <p:strVal val="visible"/>
                                      </p:to>
                                    </p:set>
                                    <p:animEffect transition="in" filter="fade">
                                      <p:cBhvr>
                                        <p:cTn id="18" dur="500"/>
                                        <p:tgtEl>
                                          <p:spTgt spid="20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7"/>
                                        </p:tgtEl>
                                        <p:attrNameLst>
                                          <p:attrName>style.visibility</p:attrName>
                                        </p:attrNameLst>
                                      </p:cBhvr>
                                      <p:to>
                                        <p:strVal val="visible"/>
                                      </p:to>
                                    </p:set>
                                    <p:animEffect transition="in" filter="fade">
                                      <p:cBhvr>
                                        <p:cTn id="23" dur="500"/>
                                        <p:tgtEl>
                                          <p:spTgt spid="197"/>
                                        </p:tgtEl>
                                      </p:cBhvr>
                                    </p:animEffect>
                                  </p:childTnLst>
                                </p:cTn>
                              </p:par>
                              <p:par>
                                <p:cTn id="24" presetID="10" presetClass="entr" presetSubtype="0" fill="hold" nodeType="withEffect">
                                  <p:stCondLst>
                                    <p:cond delay="0"/>
                                  </p:stCondLst>
                                  <p:childTnLst>
                                    <p:set>
                                      <p:cBhvr>
                                        <p:cTn id="25" dur="1" fill="hold">
                                          <p:stCondLst>
                                            <p:cond delay="0"/>
                                          </p:stCondLst>
                                        </p:cTn>
                                        <p:tgtEl>
                                          <p:spTgt spid="202"/>
                                        </p:tgtEl>
                                        <p:attrNameLst>
                                          <p:attrName>style.visibility</p:attrName>
                                        </p:attrNameLst>
                                      </p:cBhvr>
                                      <p:to>
                                        <p:strVal val="visible"/>
                                      </p:to>
                                    </p:set>
                                    <p:animEffect transition="in" filter="fade">
                                      <p:cBhvr>
                                        <p:cTn id="26" dur="500"/>
                                        <p:tgtEl>
                                          <p:spTgt spid="20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fade">
                                      <p:cBhvr>
                                        <p:cTn id="31" dur="500"/>
                                        <p:tgtEl>
                                          <p:spTgt spid="198"/>
                                        </p:tgtEl>
                                      </p:cBhvr>
                                    </p:animEffect>
                                  </p:childTnLst>
                                </p:cTn>
                              </p:par>
                              <p:par>
                                <p:cTn id="32" presetID="10" presetClass="entr" presetSubtype="0" fill="hold" nodeType="withEffect">
                                  <p:stCondLst>
                                    <p:cond delay="0"/>
                                  </p:stCondLst>
                                  <p:childTnLst>
                                    <p:set>
                                      <p:cBhvr>
                                        <p:cTn id="33" dur="1" fill="hold">
                                          <p:stCondLst>
                                            <p:cond delay="0"/>
                                          </p:stCondLst>
                                        </p:cTn>
                                        <p:tgtEl>
                                          <p:spTgt spid="203"/>
                                        </p:tgtEl>
                                        <p:attrNameLst>
                                          <p:attrName>style.visibility</p:attrName>
                                        </p:attrNameLst>
                                      </p:cBhvr>
                                      <p:to>
                                        <p:strVal val="visible"/>
                                      </p:to>
                                    </p:set>
                                    <p:animEffect transition="in" filter="fade">
                                      <p:cBhvr>
                                        <p:cTn id="34" dur="500"/>
                                        <p:tgtEl>
                                          <p:spTgt spid="20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9"/>
                                        </p:tgtEl>
                                        <p:attrNameLst>
                                          <p:attrName>style.visibility</p:attrName>
                                        </p:attrNameLst>
                                      </p:cBhvr>
                                      <p:to>
                                        <p:strVal val="visible"/>
                                      </p:to>
                                    </p:set>
                                    <p:animEffect transition="in" filter="fade">
                                      <p:cBhvr>
                                        <p:cTn id="39" dur="500"/>
                                        <p:tgtEl>
                                          <p:spTgt spid="199"/>
                                        </p:tgtEl>
                                      </p:cBhvr>
                                    </p:animEffect>
                                  </p:childTnLst>
                                </p:cTn>
                              </p:par>
                              <p:par>
                                <p:cTn id="40" presetID="10" presetClass="entr" presetSubtype="0" fill="hold" nodeType="withEffect">
                                  <p:stCondLst>
                                    <p:cond delay="0"/>
                                  </p:stCondLst>
                                  <p:childTnLst>
                                    <p:set>
                                      <p:cBhvr>
                                        <p:cTn id="41" dur="1" fill="hold">
                                          <p:stCondLst>
                                            <p:cond delay="0"/>
                                          </p:stCondLst>
                                        </p:cTn>
                                        <p:tgtEl>
                                          <p:spTgt spid="204"/>
                                        </p:tgtEl>
                                        <p:attrNameLst>
                                          <p:attrName>style.visibility</p:attrName>
                                        </p:attrNameLst>
                                      </p:cBhvr>
                                      <p:to>
                                        <p:strVal val="visible"/>
                                      </p:to>
                                    </p:set>
                                    <p:animEffect transition="in" filter="fade">
                                      <p:cBhvr>
                                        <p:cTn id="42" dur="500"/>
                                        <p:tgtEl>
                                          <p:spTgt spid="20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9"/>
                                        </p:tgtEl>
                                        <p:attrNameLst>
                                          <p:attrName>style.visibility</p:attrName>
                                        </p:attrNameLst>
                                      </p:cBhvr>
                                      <p:to>
                                        <p:strVal val="visible"/>
                                      </p:to>
                                    </p:set>
                                    <p:animEffect transition="in" filter="fade">
                                      <p:cBhvr>
                                        <p:cTn id="47" dur="500"/>
                                        <p:tgtEl>
                                          <p:spTgt spid="189"/>
                                        </p:tgtEl>
                                      </p:cBhvr>
                                    </p:animEffect>
                                  </p:childTnLst>
                                </p:cTn>
                              </p:par>
                              <p:par>
                                <p:cTn id="48" presetID="10" presetClass="entr" presetSubtype="0" fill="hold" nodeType="withEffect">
                                  <p:stCondLst>
                                    <p:cond delay="0"/>
                                  </p:stCondLst>
                                  <p:childTnLst>
                                    <p:set>
                                      <p:cBhvr>
                                        <p:cTn id="49" dur="1" fill="hold">
                                          <p:stCondLst>
                                            <p:cond delay="0"/>
                                          </p:stCondLst>
                                        </p:cTn>
                                        <p:tgtEl>
                                          <p:spTgt spid="190"/>
                                        </p:tgtEl>
                                        <p:attrNameLst>
                                          <p:attrName>style.visibility</p:attrName>
                                        </p:attrNameLst>
                                      </p:cBhvr>
                                      <p:to>
                                        <p:strVal val="visible"/>
                                      </p:to>
                                    </p:set>
                                    <p:animEffect transition="in" filter="fade">
                                      <p:cBhvr>
                                        <p:cTn id="50" dur="500"/>
                                        <p:tgtEl>
                                          <p:spTgt spid="19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91"/>
                                        </p:tgtEl>
                                        <p:attrNameLst>
                                          <p:attrName>style.visibility</p:attrName>
                                        </p:attrNameLst>
                                      </p:cBhvr>
                                      <p:to>
                                        <p:strVal val="visible"/>
                                      </p:to>
                                    </p:set>
                                    <p:animEffect transition="in" filter="fade">
                                      <p:cBhvr>
                                        <p:cTn id="55" dur="500"/>
                                        <p:tgtEl>
                                          <p:spTgt spid="191"/>
                                        </p:tgtEl>
                                      </p:cBhvr>
                                    </p:animEffect>
                                  </p:childTnLst>
                                </p:cTn>
                              </p:par>
                              <p:par>
                                <p:cTn id="56" presetID="10" presetClass="entr" presetSubtype="0" fill="hold" nodeType="withEffect">
                                  <p:stCondLst>
                                    <p:cond delay="0"/>
                                  </p:stCondLst>
                                  <p:childTnLst>
                                    <p:set>
                                      <p:cBhvr>
                                        <p:cTn id="57" dur="1" fill="hold">
                                          <p:stCondLst>
                                            <p:cond delay="0"/>
                                          </p:stCondLst>
                                        </p:cTn>
                                        <p:tgtEl>
                                          <p:spTgt spid="192"/>
                                        </p:tgtEl>
                                        <p:attrNameLst>
                                          <p:attrName>style.visibility</p:attrName>
                                        </p:attrNameLst>
                                      </p:cBhvr>
                                      <p:to>
                                        <p:strVal val="visible"/>
                                      </p:to>
                                    </p:set>
                                    <p:animEffect transition="in" filter="fade">
                                      <p:cBhvr>
                                        <p:cTn id="58" dur="500"/>
                                        <p:tgtEl>
                                          <p:spTgt spid="19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93"/>
                                        </p:tgtEl>
                                        <p:attrNameLst>
                                          <p:attrName>style.visibility</p:attrName>
                                        </p:attrNameLst>
                                      </p:cBhvr>
                                      <p:to>
                                        <p:strVal val="visible"/>
                                      </p:to>
                                    </p:set>
                                    <p:animEffect transition="in" filter="fade">
                                      <p:cBhvr>
                                        <p:cTn id="63" dur="500"/>
                                        <p:tgtEl>
                                          <p:spTgt spid="193"/>
                                        </p:tgtEl>
                                      </p:cBhvr>
                                    </p:animEffect>
                                  </p:childTnLst>
                                </p:cTn>
                              </p:par>
                              <p:par>
                                <p:cTn id="64" presetID="10" presetClass="entr" presetSubtype="0" fill="hold" nodeType="withEffect">
                                  <p:stCondLst>
                                    <p:cond delay="0"/>
                                  </p:stCondLst>
                                  <p:childTnLst>
                                    <p:set>
                                      <p:cBhvr>
                                        <p:cTn id="65" dur="1" fill="hold">
                                          <p:stCondLst>
                                            <p:cond delay="0"/>
                                          </p:stCondLst>
                                        </p:cTn>
                                        <p:tgtEl>
                                          <p:spTgt spid="194"/>
                                        </p:tgtEl>
                                        <p:attrNameLst>
                                          <p:attrName>style.visibility</p:attrName>
                                        </p:attrNameLst>
                                      </p:cBhvr>
                                      <p:to>
                                        <p:strVal val="visible"/>
                                      </p:to>
                                    </p:set>
                                    <p:animEffect transition="in" filter="fade">
                                      <p:cBhvr>
                                        <p:cTn id="66" dur="500"/>
                                        <p:tgtEl>
                                          <p:spTgt spid="19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05"/>
                                        </p:tgtEl>
                                        <p:attrNameLst>
                                          <p:attrName>style.visibility</p:attrName>
                                        </p:attrNameLst>
                                      </p:cBhvr>
                                      <p:to>
                                        <p:strVal val="visible"/>
                                      </p:to>
                                    </p:set>
                                    <p:animEffect transition="in" filter="fade">
                                      <p:cBhvr>
                                        <p:cTn id="71" dur="500"/>
                                        <p:tgtEl>
                                          <p:spTgt spid="20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06"/>
                                        </p:tgtEl>
                                        <p:attrNameLst>
                                          <p:attrName>style.visibility</p:attrName>
                                        </p:attrNameLst>
                                      </p:cBhvr>
                                      <p:to>
                                        <p:strVal val="visible"/>
                                      </p:to>
                                    </p:set>
                                    <p:animEffect transition="in" filter="fade">
                                      <p:cBhvr>
                                        <p:cTn id="76" dur="500"/>
                                        <p:tgtEl>
                                          <p:spTgt spid="20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07"/>
                                        </p:tgtEl>
                                        <p:attrNameLst>
                                          <p:attrName>style.visibility</p:attrName>
                                        </p:attrNameLst>
                                      </p:cBhvr>
                                      <p:to>
                                        <p:strVal val="visible"/>
                                      </p:to>
                                    </p:set>
                                    <p:animEffect transition="in" filter="fade">
                                      <p:cBhvr>
                                        <p:cTn id="81"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9"/>
          <p:cNvSpPr txBox="1">
            <a:spLocks noGrp="1"/>
          </p:cNvSpPr>
          <p:nvPr>
            <p:ph type="ctrTitle" idx="4294967295"/>
          </p:nvPr>
        </p:nvSpPr>
        <p:spPr>
          <a:xfrm>
            <a:off x="4165600" y="685800"/>
            <a:ext cx="8791600" cy="1546400"/>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0000"/>
              </a:buClr>
              <a:buSzPts val="6000"/>
              <a:buFont typeface="Times New Roman"/>
              <a:buNone/>
            </a:pPr>
            <a:r>
              <a:rPr lang="en-US" sz="6000" b="0" i="0" u="none" strike="noStrike" cap="none">
                <a:solidFill>
                  <a:srgbClr val="FF0000"/>
                </a:solidFill>
                <a:latin typeface="Times New Roman"/>
                <a:ea typeface="Times New Roman"/>
                <a:cs typeface="Times New Roman"/>
                <a:sym typeface="Times New Roman"/>
              </a:rPr>
              <a:t>Lưu ý!</a:t>
            </a:r>
            <a:endParaRPr sz="6000" b="0" i="0" u="none" strike="noStrike" cap="none">
              <a:solidFill>
                <a:srgbClr val="FF0000"/>
              </a:solidFill>
              <a:latin typeface="Times New Roman"/>
              <a:ea typeface="Times New Roman"/>
              <a:cs typeface="Times New Roman"/>
              <a:sym typeface="Times New Roman"/>
            </a:endParaRPr>
          </a:p>
        </p:txBody>
      </p:sp>
      <p:sp>
        <p:nvSpPr>
          <p:cNvPr id="213" name="Google Shape;213;p9"/>
          <p:cNvSpPr txBox="1">
            <a:spLocks noGrp="1"/>
          </p:cNvSpPr>
          <p:nvPr>
            <p:ph type="subTitle" idx="4294967295"/>
          </p:nvPr>
        </p:nvSpPr>
        <p:spPr>
          <a:xfrm>
            <a:off x="914399" y="2311400"/>
            <a:ext cx="10641179" cy="2359600"/>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800"/>
              </a:spcBef>
              <a:spcAft>
                <a:spcPts val="0"/>
              </a:spcAft>
              <a:buClr>
                <a:srgbClr val="FFFFFF"/>
              </a:buClr>
              <a:buSzPts val="5333"/>
              <a:buFont typeface="Arial"/>
              <a:buNone/>
            </a:pPr>
            <a:r>
              <a:rPr lang="en-US" sz="5333" b="1" i="0" u="none" strike="noStrike" cap="none">
                <a:solidFill>
                  <a:srgbClr val="FFFFFF"/>
                </a:solidFill>
                <a:latin typeface="Times New Roman"/>
                <a:ea typeface="Times New Roman"/>
                <a:cs typeface="Times New Roman"/>
                <a:sym typeface="Times New Roman"/>
              </a:rPr>
              <a:t>   </a:t>
            </a:r>
            <a:r>
              <a:rPr lang="en-US" sz="4000" b="1" i="0" u="none" strike="noStrike" cap="none">
                <a:solidFill>
                  <a:srgbClr val="FFFFFF"/>
                </a:solidFill>
                <a:latin typeface="Times New Roman"/>
                <a:ea typeface="Times New Roman"/>
                <a:cs typeface="Times New Roman"/>
                <a:sym typeface="Times New Roman"/>
              </a:rPr>
              <a:t>Cần phân biệt trạng ngữ với các thành phần khởi ngữ và các thành phần biệt lập.</a:t>
            </a:r>
            <a:endParaRPr sz="4000" b="0" i="0" u="none" strike="noStrike" cap="none">
              <a:solidFill>
                <a:srgbClr val="FFFFFF"/>
              </a:solidFill>
              <a:latin typeface="Times New Roman"/>
              <a:ea typeface="Times New Roman"/>
              <a:cs typeface="Times New Roman"/>
              <a:sym typeface="Times New Roman"/>
            </a:endParaRPr>
          </a:p>
          <a:p>
            <a:pPr marL="0" marR="0" lvl="0" indent="0" algn="l" rtl="0">
              <a:lnSpc>
                <a:spcPct val="90000"/>
              </a:lnSpc>
              <a:spcBef>
                <a:spcPts val="1333"/>
              </a:spcBef>
              <a:spcAft>
                <a:spcPts val="0"/>
              </a:spcAft>
              <a:buClr>
                <a:schemeClr val="dk1"/>
              </a:buClr>
              <a:buSzPts val="1100"/>
              <a:buFont typeface="Arial"/>
              <a:buNone/>
            </a:pPr>
            <a:endParaRPr sz="4800" b="0" i="0" u="none" strike="noStrike" cap="none">
              <a:solidFill>
                <a:srgbClr val="FFFFFF"/>
              </a:solidFill>
              <a:latin typeface="Times New Roman"/>
              <a:ea typeface="Times New Roman"/>
              <a:cs typeface="Times New Roman"/>
              <a:sym typeface="Times New Roman"/>
            </a:endParaRPr>
          </a:p>
        </p:txBody>
      </p:sp>
      <p:sp>
        <p:nvSpPr>
          <p:cNvPr id="214" name="Google Shape;214;p9"/>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FFFFFF"/>
              </a:buClr>
              <a:buSzPts val="1200"/>
              <a:buFont typeface="Calibri"/>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0"/>
          <p:cNvSpPr/>
          <p:nvPr/>
        </p:nvSpPr>
        <p:spPr>
          <a:xfrm>
            <a:off x="416860" y="820273"/>
            <a:ext cx="11470340" cy="2850777"/>
          </a:xfrm>
          <a:prstGeom prst="roundRect">
            <a:avLst>
              <a:gd name="adj" fmla="val 21283"/>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10"/>
          <p:cNvSpPr txBox="1"/>
          <p:nvPr/>
        </p:nvSpPr>
        <p:spPr>
          <a:xfrm>
            <a:off x="681319" y="782656"/>
            <a:ext cx="11335870" cy="28007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rgbClr val="FF0000"/>
                </a:solidFill>
                <a:latin typeface="Times New Roman"/>
                <a:ea typeface="Times New Roman"/>
                <a:cs typeface="Times New Roman"/>
                <a:sym typeface="Times New Roman"/>
              </a:rPr>
              <a:t>   Nêu vị trí của trạng ngữ trong câu và cho biết nội dung của câu thay đổi như thế nào?</a:t>
            </a:r>
            <a:endParaRPr sz="2200" b="1">
              <a:solidFill>
                <a:srgbClr val="FF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200" b="1">
                <a:solidFill>
                  <a:schemeClr val="dk1"/>
                </a:solidFill>
                <a:latin typeface="Times New Roman"/>
                <a:ea typeface="Times New Roman"/>
                <a:cs typeface="Times New Roman"/>
                <a:sym typeface="Times New Roman"/>
              </a:rPr>
              <a:t>a) (1) Tre ăn ở với người đời đời, kiếp kiếp. </a:t>
            </a:r>
            <a:r>
              <a:rPr lang="en-US" sz="2200" b="1" i="1">
                <a:solidFill>
                  <a:schemeClr val="dk1"/>
                </a:solidFill>
                <a:latin typeface="Times New Roman"/>
                <a:ea typeface="Times New Roman"/>
                <a:cs typeface="Times New Roman"/>
                <a:sym typeface="Times New Roman"/>
              </a:rPr>
              <a:t>(Thép Mới)</a:t>
            </a:r>
            <a:endParaRPr sz="2200" b="1" i="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200" b="1">
                <a:solidFill>
                  <a:schemeClr val="dk1"/>
                </a:solidFill>
                <a:latin typeface="Times New Roman"/>
                <a:ea typeface="Times New Roman"/>
                <a:cs typeface="Times New Roman"/>
                <a:sym typeface="Times New Roman"/>
              </a:rPr>
              <a:t>    (2) Tre, đời đời, kiếp kiếp, ăn ở với người.</a:t>
            </a:r>
            <a:endParaRPr/>
          </a:p>
          <a:p>
            <a:pPr marL="0" marR="0" lvl="0" indent="0" algn="l" rtl="0">
              <a:spcBef>
                <a:spcPts val="0"/>
              </a:spcBef>
              <a:spcAft>
                <a:spcPts val="0"/>
              </a:spcAft>
              <a:buNone/>
            </a:pPr>
            <a:r>
              <a:rPr lang="en-US" sz="2200" b="1">
                <a:solidFill>
                  <a:schemeClr val="dk1"/>
                </a:solidFill>
                <a:latin typeface="Times New Roman"/>
                <a:ea typeface="Times New Roman"/>
                <a:cs typeface="Times New Roman"/>
                <a:sym typeface="Times New Roman"/>
              </a:rPr>
              <a:t>    (3) Đời đời, kiếp kiếp, tre ăn ở với người.</a:t>
            </a:r>
            <a:endParaRPr/>
          </a:p>
          <a:p>
            <a:pPr marL="0" marR="0" lvl="0" indent="0" algn="l" rtl="0">
              <a:spcBef>
                <a:spcPts val="0"/>
              </a:spcBef>
              <a:spcAft>
                <a:spcPts val="0"/>
              </a:spcAft>
              <a:buNone/>
            </a:pPr>
            <a:r>
              <a:rPr lang="en-US" sz="2200" b="1">
                <a:solidFill>
                  <a:schemeClr val="dk1"/>
                </a:solidFill>
                <a:latin typeface="Times New Roman"/>
                <a:ea typeface="Times New Roman"/>
                <a:cs typeface="Times New Roman"/>
                <a:sym typeface="Times New Roman"/>
              </a:rPr>
              <a:t>b) (1) Ngạc nhiên, tôi nhìn bạn ấy.</a:t>
            </a:r>
            <a:endParaRPr/>
          </a:p>
          <a:p>
            <a:pPr marL="0" marR="0" lvl="0" indent="0" algn="l" rtl="0">
              <a:spcBef>
                <a:spcPts val="0"/>
              </a:spcBef>
              <a:spcAft>
                <a:spcPts val="0"/>
              </a:spcAft>
              <a:buNone/>
            </a:pPr>
            <a:r>
              <a:rPr lang="en-US" sz="2200" b="1">
                <a:solidFill>
                  <a:schemeClr val="dk1"/>
                </a:solidFill>
                <a:latin typeface="Times New Roman"/>
                <a:ea typeface="Times New Roman"/>
                <a:cs typeface="Times New Roman"/>
                <a:sym typeface="Times New Roman"/>
              </a:rPr>
              <a:t>    (2) Tôi nhìn bạn ấy, ngạc nhiên.</a:t>
            </a:r>
            <a:endParaRPr sz="22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200" b="1">
                <a:solidFill>
                  <a:schemeClr val="dk1"/>
                </a:solidFill>
                <a:latin typeface="Times New Roman"/>
                <a:ea typeface="Times New Roman"/>
                <a:cs typeface="Times New Roman"/>
                <a:sym typeface="Times New Roman"/>
              </a:rPr>
              <a:t>c) (1) Ngày mùa ở quê tôi thật vui. Những ngày này, ai cũng vội vã, khẩn trương làm việc..</a:t>
            </a:r>
            <a:endParaRPr/>
          </a:p>
          <a:p>
            <a:pPr marL="0" marR="0" lvl="0" indent="0" algn="l" rtl="0">
              <a:spcBef>
                <a:spcPts val="0"/>
              </a:spcBef>
              <a:spcAft>
                <a:spcPts val="0"/>
              </a:spcAft>
              <a:buNone/>
            </a:pPr>
            <a:r>
              <a:rPr lang="en-US" sz="2200" b="1">
                <a:solidFill>
                  <a:schemeClr val="dk1"/>
                </a:solidFill>
                <a:latin typeface="Times New Roman"/>
                <a:ea typeface="Times New Roman"/>
                <a:cs typeface="Times New Roman"/>
                <a:sym typeface="Times New Roman"/>
              </a:rPr>
              <a:t>    (2) Ngày mùa quê tôi thật vui. Ai cũng vội vã, khẩn trương làm việc những ngày này.</a:t>
            </a:r>
            <a:endParaRPr/>
          </a:p>
        </p:txBody>
      </p:sp>
      <p:sp>
        <p:nvSpPr>
          <p:cNvPr id="221" name="Google Shape;221;p10"/>
          <p:cNvSpPr/>
          <p:nvPr/>
        </p:nvSpPr>
        <p:spPr>
          <a:xfrm>
            <a:off x="3798276" y="78398"/>
            <a:ext cx="4119349" cy="558442"/>
          </a:xfrm>
          <a:prstGeom prst="roundRect">
            <a:avLst>
              <a:gd name="adj" fmla="val 5504"/>
            </a:avLst>
          </a:prstGeom>
          <a:solidFill>
            <a:srgbClr val="FFE0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FF0000"/>
                </a:solidFill>
                <a:latin typeface="Times New Roman"/>
                <a:ea typeface="Times New Roman"/>
                <a:cs typeface="Times New Roman"/>
                <a:sym typeface="Times New Roman"/>
              </a:rPr>
              <a:t> </a:t>
            </a:r>
            <a:r>
              <a:rPr lang="en-US" sz="3200" b="1">
                <a:solidFill>
                  <a:schemeClr val="dk1"/>
                </a:solidFill>
                <a:latin typeface="Times New Roman"/>
                <a:ea typeface="Times New Roman"/>
                <a:cs typeface="Times New Roman"/>
                <a:sym typeface="Times New Roman"/>
              </a:rPr>
              <a:t>BÀI TẬP 1  </a:t>
            </a:r>
            <a:endParaRPr sz="3200" b="1">
              <a:solidFill>
                <a:schemeClr val="dk1"/>
              </a:solidFill>
              <a:latin typeface="Times New Roman"/>
              <a:ea typeface="Times New Roman"/>
              <a:cs typeface="Times New Roman"/>
              <a:sym typeface="Times New Roman"/>
            </a:endParaRPr>
          </a:p>
        </p:txBody>
      </p:sp>
      <p:cxnSp>
        <p:nvCxnSpPr>
          <p:cNvPr id="222" name="Google Shape;222;p10"/>
          <p:cNvCxnSpPr/>
          <p:nvPr/>
        </p:nvCxnSpPr>
        <p:spPr>
          <a:xfrm rot="10800000" flipH="1">
            <a:off x="2016907" y="1808839"/>
            <a:ext cx="2106372" cy="2524"/>
          </a:xfrm>
          <a:prstGeom prst="straightConnector1">
            <a:avLst/>
          </a:prstGeom>
          <a:noFill/>
          <a:ln w="38100" cap="flat" cmpd="sng">
            <a:solidFill>
              <a:srgbClr val="FF0000"/>
            </a:solidFill>
            <a:prstDash val="solid"/>
            <a:miter lim="800000"/>
            <a:headEnd type="none" w="sm" len="sm"/>
            <a:tailEnd type="none" w="sm" len="sm"/>
          </a:ln>
        </p:spPr>
      </p:cxnSp>
      <p:cxnSp>
        <p:nvCxnSpPr>
          <p:cNvPr id="223" name="Google Shape;223;p10"/>
          <p:cNvCxnSpPr/>
          <p:nvPr/>
        </p:nvCxnSpPr>
        <p:spPr>
          <a:xfrm rot="10800000" flipH="1">
            <a:off x="1438684" y="2158790"/>
            <a:ext cx="2106372" cy="2524"/>
          </a:xfrm>
          <a:prstGeom prst="straightConnector1">
            <a:avLst/>
          </a:prstGeom>
          <a:noFill/>
          <a:ln w="38100" cap="flat" cmpd="sng">
            <a:solidFill>
              <a:srgbClr val="FF0000"/>
            </a:solidFill>
            <a:prstDash val="solid"/>
            <a:miter lim="800000"/>
            <a:headEnd type="none" w="sm" len="sm"/>
            <a:tailEnd type="none" w="sm" len="sm"/>
          </a:ln>
        </p:spPr>
      </p:cxnSp>
      <p:cxnSp>
        <p:nvCxnSpPr>
          <p:cNvPr id="224" name="Google Shape;224;p10"/>
          <p:cNvCxnSpPr/>
          <p:nvPr/>
        </p:nvCxnSpPr>
        <p:spPr>
          <a:xfrm rot="10800000" flipH="1">
            <a:off x="3675060" y="1474730"/>
            <a:ext cx="2106372" cy="2524"/>
          </a:xfrm>
          <a:prstGeom prst="straightConnector1">
            <a:avLst/>
          </a:prstGeom>
          <a:noFill/>
          <a:ln w="38100" cap="flat" cmpd="sng">
            <a:solidFill>
              <a:srgbClr val="FF0000"/>
            </a:solidFill>
            <a:prstDash val="solid"/>
            <a:miter lim="800000"/>
            <a:headEnd type="none" w="sm" len="sm"/>
            <a:tailEnd type="none" w="sm" len="sm"/>
          </a:ln>
        </p:spPr>
      </p:cxnSp>
      <p:cxnSp>
        <p:nvCxnSpPr>
          <p:cNvPr id="225" name="Google Shape;225;p10"/>
          <p:cNvCxnSpPr/>
          <p:nvPr/>
        </p:nvCxnSpPr>
        <p:spPr>
          <a:xfrm rot="10800000" flipH="1">
            <a:off x="1465578" y="2492770"/>
            <a:ext cx="1385198" cy="2524"/>
          </a:xfrm>
          <a:prstGeom prst="straightConnector1">
            <a:avLst/>
          </a:prstGeom>
          <a:noFill/>
          <a:ln w="38100" cap="flat" cmpd="sng">
            <a:solidFill>
              <a:srgbClr val="FF0000"/>
            </a:solidFill>
            <a:prstDash val="solid"/>
            <a:miter lim="800000"/>
            <a:headEnd type="none" w="sm" len="sm"/>
            <a:tailEnd type="none" w="sm" len="sm"/>
          </a:ln>
        </p:spPr>
      </p:cxnSp>
      <p:cxnSp>
        <p:nvCxnSpPr>
          <p:cNvPr id="226" name="Google Shape;226;p10"/>
          <p:cNvCxnSpPr/>
          <p:nvPr/>
        </p:nvCxnSpPr>
        <p:spPr>
          <a:xfrm rot="10800000" flipH="1">
            <a:off x="3430680" y="2829402"/>
            <a:ext cx="1385198" cy="2524"/>
          </a:xfrm>
          <a:prstGeom prst="straightConnector1">
            <a:avLst/>
          </a:prstGeom>
          <a:noFill/>
          <a:ln w="38100" cap="flat" cmpd="sng">
            <a:solidFill>
              <a:srgbClr val="FF0000"/>
            </a:solidFill>
            <a:prstDash val="solid"/>
            <a:miter lim="800000"/>
            <a:headEnd type="none" w="sm" len="sm"/>
            <a:tailEnd type="none" w="sm" len="sm"/>
          </a:ln>
        </p:spPr>
      </p:cxnSp>
      <p:cxnSp>
        <p:nvCxnSpPr>
          <p:cNvPr id="227" name="Google Shape;227;p10"/>
          <p:cNvCxnSpPr/>
          <p:nvPr/>
        </p:nvCxnSpPr>
        <p:spPr>
          <a:xfrm rot="10800000" flipH="1">
            <a:off x="9146018" y="3493899"/>
            <a:ext cx="2003762" cy="2524"/>
          </a:xfrm>
          <a:prstGeom prst="straightConnector1">
            <a:avLst/>
          </a:prstGeom>
          <a:noFill/>
          <a:ln w="38100" cap="flat" cmpd="sng">
            <a:solidFill>
              <a:srgbClr val="FF0000"/>
            </a:solidFill>
            <a:prstDash val="solid"/>
            <a:miter lim="800000"/>
            <a:headEnd type="none" w="sm" len="sm"/>
            <a:tailEnd type="none" w="sm" len="sm"/>
          </a:ln>
        </p:spPr>
      </p:cxnSp>
      <p:cxnSp>
        <p:nvCxnSpPr>
          <p:cNvPr id="228" name="Google Shape;228;p10"/>
          <p:cNvCxnSpPr/>
          <p:nvPr/>
        </p:nvCxnSpPr>
        <p:spPr>
          <a:xfrm rot="10800000" flipH="1">
            <a:off x="4909857" y="3152038"/>
            <a:ext cx="2003762" cy="2524"/>
          </a:xfrm>
          <a:prstGeom prst="straightConnector1">
            <a:avLst/>
          </a:prstGeom>
          <a:noFill/>
          <a:ln w="38100" cap="flat" cmpd="sng">
            <a:solidFill>
              <a:srgbClr val="FF0000"/>
            </a:solidFill>
            <a:prstDash val="solid"/>
            <a:miter lim="800000"/>
            <a:headEnd type="none" w="sm" len="sm"/>
            <a:tailEnd type="none" w="sm" len="sm"/>
          </a:ln>
        </p:spPr>
      </p:cxnSp>
      <p:sp>
        <p:nvSpPr>
          <p:cNvPr id="229" name="Google Shape;229;p10"/>
          <p:cNvSpPr/>
          <p:nvPr/>
        </p:nvSpPr>
        <p:spPr>
          <a:xfrm>
            <a:off x="416859" y="3766809"/>
            <a:ext cx="11282081" cy="31393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i="1">
                <a:solidFill>
                  <a:schemeClr val="dk1"/>
                </a:solidFill>
                <a:latin typeface="Times New Roman"/>
                <a:ea typeface="Times New Roman"/>
                <a:cs typeface="Times New Roman"/>
                <a:sym typeface="Times New Roman"/>
              </a:rPr>
              <a:t>Gợi ý:</a:t>
            </a:r>
            <a:endParaRPr/>
          </a:p>
          <a:p>
            <a:pPr marL="0" marR="0" lvl="0" indent="-139700" algn="just" rtl="0">
              <a:spcBef>
                <a:spcPts val="0"/>
              </a:spcBef>
              <a:spcAft>
                <a:spcPts val="0"/>
              </a:spcAft>
              <a:buClr>
                <a:schemeClr val="dk1"/>
              </a:buClr>
              <a:buSzPts val="2200"/>
              <a:buFont typeface="Times New Roman"/>
              <a:buAutoNum type="alphaLcParenR"/>
            </a:pPr>
            <a:r>
              <a:rPr lang="en-US" sz="2200" b="1" i="1">
                <a:solidFill>
                  <a:schemeClr val="dk1"/>
                </a:solidFill>
                <a:latin typeface="Times New Roman"/>
                <a:ea typeface="Times New Roman"/>
                <a:cs typeface="Times New Roman"/>
                <a:sym typeface="Times New Roman"/>
              </a:rPr>
              <a:t> (1) Trạng ngữ nằm ở cuối câu, chỉ thời gian.</a:t>
            </a:r>
            <a:endParaRPr sz="2200" b="1" i="1">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200" b="1" i="1">
                <a:solidFill>
                  <a:schemeClr val="dk1"/>
                </a:solidFill>
                <a:latin typeface="Times New Roman"/>
                <a:ea typeface="Times New Roman"/>
                <a:cs typeface="Times New Roman"/>
                <a:sym typeface="Times New Roman"/>
              </a:rPr>
              <a:t>    (2) Trạng ngữ nằm ở giữa câu, chỉ thời gian.</a:t>
            </a:r>
            <a:endParaRPr sz="2200" b="1" i="1">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200" b="1" i="1">
                <a:solidFill>
                  <a:schemeClr val="dk1"/>
                </a:solidFill>
                <a:latin typeface="Times New Roman"/>
                <a:ea typeface="Times New Roman"/>
                <a:cs typeface="Times New Roman"/>
                <a:sym typeface="Times New Roman"/>
              </a:rPr>
              <a:t>    (3) Trạng ngữ nằm ở đầu câu, chỉ thời gian.</a:t>
            </a:r>
            <a:endParaRPr sz="2200" b="1" i="1">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200" b="1" i="1">
                <a:solidFill>
                  <a:schemeClr val="dk1"/>
                </a:solidFill>
                <a:latin typeface="Times New Roman"/>
                <a:ea typeface="Times New Roman"/>
                <a:cs typeface="Times New Roman"/>
                <a:sym typeface="Times New Roman"/>
              </a:rPr>
              <a:t>b) (1) Trạng ngữ nằm ở đầu câu, chỉ cách thức.</a:t>
            </a:r>
            <a:endParaRPr sz="2200" b="1" i="1">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200" b="1" i="1">
                <a:solidFill>
                  <a:schemeClr val="dk1"/>
                </a:solidFill>
                <a:latin typeface="Times New Roman"/>
                <a:ea typeface="Times New Roman"/>
                <a:cs typeface="Times New Roman"/>
                <a:sym typeface="Times New Roman"/>
              </a:rPr>
              <a:t>    (2) Trạng ngữ nằm ở cuối câu, chỉ cách thức.</a:t>
            </a:r>
            <a:endParaRPr sz="2200" b="1" i="1">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200" b="1" i="1">
                <a:solidFill>
                  <a:schemeClr val="dk1"/>
                </a:solidFill>
                <a:latin typeface="Times New Roman"/>
                <a:ea typeface="Times New Roman"/>
                <a:cs typeface="Times New Roman"/>
                <a:sym typeface="Times New Roman"/>
              </a:rPr>
              <a:t>c) (1) Trạng ngữ nằm ở đầu câu, chỉ thời gian.</a:t>
            </a:r>
            <a:endParaRPr/>
          </a:p>
          <a:p>
            <a:pPr marL="0" marR="0" lvl="0" indent="0" algn="just" rtl="0">
              <a:spcBef>
                <a:spcPts val="0"/>
              </a:spcBef>
              <a:spcAft>
                <a:spcPts val="0"/>
              </a:spcAft>
              <a:buNone/>
            </a:pPr>
            <a:r>
              <a:rPr lang="en-US" sz="2200" b="1" i="1">
                <a:solidFill>
                  <a:schemeClr val="dk1"/>
                </a:solidFill>
                <a:latin typeface="Times New Roman"/>
                <a:ea typeface="Times New Roman"/>
                <a:cs typeface="Times New Roman"/>
                <a:sym typeface="Times New Roman"/>
              </a:rPr>
              <a:t>    (2) Trạng ngữ nằm ở cuối câu, chỉ thời gian</a:t>
            </a:r>
            <a:endParaRPr sz="2200" b="1" i="1">
              <a:solidFill>
                <a:schemeClr val="dk1"/>
              </a:solidFill>
              <a:latin typeface="Times New Roman"/>
              <a:ea typeface="Times New Roman"/>
              <a:cs typeface="Times New Roman"/>
              <a:sym typeface="Times New Roman"/>
            </a:endParaRPr>
          </a:p>
          <a:p>
            <a:pPr marL="514350" marR="0" lvl="0" indent="-374650" algn="just" rtl="0">
              <a:spcBef>
                <a:spcPts val="0"/>
              </a:spcBef>
              <a:spcAft>
                <a:spcPts val="0"/>
              </a:spcAft>
              <a:buClr>
                <a:schemeClr val="dk1"/>
              </a:buClr>
              <a:buSzPts val="2200"/>
              <a:buFont typeface="Calibri"/>
              <a:buNone/>
            </a:pPr>
            <a:endParaRPr sz="2200" b="1" i="1">
              <a:solidFill>
                <a:schemeClr val="dk1"/>
              </a:solidFill>
              <a:latin typeface="Times New Roman"/>
              <a:ea typeface="Times New Roman"/>
              <a:cs typeface="Times New Roman"/>
              <a:sym typeface="Times New Roman"/>
            </a:endParaRPr>
          </a:p>
        </p:txBody>
      </p:sp>
      <p:sp>
        <p:nvSpPr>
          <p:cNvPr id="230" name="Google Shape;230;p10"/>
          <p:cNvSpPr/>
          <p:nvPr/>
        </p:nvSpPr>
        <p:spPr>
          <a:xfrm>
            <a:off x="6059246" y="4276165"/>
            <a:ext cx="180187" cy="2202220"/>
          </a:xfrm>
          <a:prstGeom prst="rightBrace">
            <a:avLst>
              <a:gd name="adj1" fmla="val 8333"/>
              <a:gd name="adj2" fmla="val 50000"/>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31" name="Google Shape;231;p10"/>
          <p:cNvSpPr txBox="1"/>
          <p:nvPr/>
        </p:nvSpPr>
        <p:spPr>
          <a:xfrm>
            <a:off x="6266326" y="5121914"/>
            <a:ext cx="5459507" cy="800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b="1">
                <a:solidFill>
                  <a:srgbClr val="1E4E79"/>
                </a:solidFill>
                <a:latin typeface="Times New Roman"/>
                <a:ea typeface="Times New Roman"/>
                <a:cs typeface="Times New Roman"/>
                <a:sym typeface="Times New Roman"/>
              </a:rPr>
              <a:t>  ⇨ Khi thay đổi vị trí trạng ngữ, nội dung của câu không thay đổi.</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500"/>
                                        <p:tgtEl>
                                          <p:spTgt spid="224"/>
                                        </p:tgtEl>
                                      </p:cBhvr>
                                    </p:animEffect>
                                  </p:childTnLst>
                                </p:cTn>
                              </p:par>
                              <p:par>
                                <p:cTn id="8" presetID="10" presetClass="entr" presetSubtype="0" fill="hold" nodeType="withEffect">
                                  <p:stCondLst>
                                    <p:cond delay="0"/>
                                  </p:stCondLst>
                                  <p:childTnLst>
                                    <p:set>
                                      <p:cBhvr>
                                        <p:cTn id="9" dur="1" fill="hold">
                                          <p:stCondLst>
                                            <p:cond delay="0"/>
                                          </p:stCondLst>
                                        </p:cTn>
                                        <p:tgtEl>
                                          <p:spTgt spid="222"/>
                                        </p:tgtEl>
                                        <p:attrNameLst>
                                          <p:attrName>style.visibility</p:attrName>
                                        </p:attrNameLst>
                                      </p:cBhvr>
                                      <p:to>
                                        <p:strVal val="visible"/>
                                      </p:to>
                                    </p:set>
                                    <p:animEffect transition="in" filter="fade">
                                      <p:cBhvr>
                                        <p:cTn id="10" dur="500"/>
                                        <p:tgtEl>
                                          <p:spTgt spid="222"/>
                                        </p:tgtEl>
                                      </p:cBhvr>
                                    </p:animEffect>
                                  </p:childTnLst>
                                </p:cTn>
                              </p:par>
                              <p:par>
                                <p:cTn id="11" presetID="10" presetClass="entr" presetSubtype="0" fill="hold" nodeType="withEffect">
                                  <p:stCondLst>
                                    <p:cond delay="0"/>
                                  </p:stCondLst>
                                  <p:childTnLst>
                                    <p:set>
                                      <p:cBhvr>
                                        <p:cTn id="12" dur="1" fill="hold">
                                          <p:stCondLst>
                                            <p:cond delay="0"/>
                                          </p:stCondLst>
                                        </p:cTn>
                                        <p:tgtEl>
                                          <p:spTgt spid="223"/>
                                        </p:tgtEl>
                                        <p:attrNameLst>
                                          <p:attrName>style.visibility</p:attrName>
                                        </p:attrNameLst>
                                      </p:cBhvr>
                                      <p:to>
                                        <p:strVal val="visible"/>
                                      </p:to>
                                    </p:set>
                                    <p:animEffect transition="in" filter="fade">
                                      <p:cBhvr>
                                        <p:cTn id="13" dur="500"/>
                                        <p:tgtEl>
                                          <p:spTgt spid="2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9">
                                            <p:txEl>
                                              <p:pRg st="0" end="0"/>
                                            </p:txEl>
                                          </p:spTgt>
                                        </p:tgtEl>
                                        <p:attrNameLst>
                                          <p:attrName>style.visibility</p:attrName>
                                        </p:attrNameLst>
                                      </p:cBhvr>
                                      <p:to>
                                        <p:strVal val="visible"/>
                                      </p:to>
                                    </p:set>
                                    <p:animEffect transition="in" filter="fade">
                                      <p:cBhvr>
                                        <p:cTn id="18" dur="500"/>
                                        <p:tgtEl>
                                          <p:spTgt spid="22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9">
                                            <p:txEl>
                                              <p:pRg st="1" end="1"/>
                                            </p:txEl>
                                          </p:spTgt>
                                        </p:tgtEl>
                                        <p:attrNameLst>
                                          <p:attrName>style.visibility</p:attrName>
                                        </p:attrNameLst>
                                      </p:cBhvr>
                                      <p:to>
                                        <p:strVal val="visible"/>
                                      </p:to>
                                    </p:set>
                                    <p:animEffect transition="in" filter="fade">
                                      <p:cBhvr>
                                        <p:cTn id="23" dur="500"/>
                                        <p:tgtEl>
                                          <p:spTgt spid="22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9">
                                            <p:txEl>
                                              <p:pRg st="2" end="2"/>
                                            </p:txEl>
                                          </p:spTgt>
                                        </p:tgtEl>
                                        <p:attrNameLst>
                                          <p:attrName>style.visibility</p:attrName>
                                        </p:attrNameLst>
                                      </p:cBhvr>
                                      <p:to>
                                        <p:strVal val="visible"/>
                                      </p:to>
                                    </p:set>
                                    <p:animEffect transition="in" filter="fade">
                                      <p:cBhvr>
                                        <p:cTn id="28" dur="500"/>
                                        <p:tgtEl>
                                          <p:spTgt spid="22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9">
                                            <p:txEl>
                                              <p:pRg st="3" end="3"/>
                                            </p:txEl>
                                          </p:spTgt>
                                        </p:tgtEl>
                                        <p:attrNameLst>
                                          <p:attrName>style.visibility</p:attrName>
                                        </p:attrNameLst>
                                      </p:cBhvr>
                                      <p:to>
                                        <p:strVal val="visible"/>
                                      </p:to>
                                    </p:set>
                                    <p:animEffect transition="in" filter="fade">
                                      <p:cBhvr>
                                        <p:cTn id="33" dur="500"/>
                                        <p:tgtEl>
                                          <p:spTgt spid="229">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9">
                                            <p:txEl>
                                              <p:pRg st="4" end="4"/>
                                            </p:txEl>
                                          </p:spTgt>
                                        </p:tgtEl>
                                        <p:attrNameLst>
                                          <p:attrName>style.visibility</p:attrName>
                                        </p:attrNameLst>
                                      </p:cBhvr>
                                      <p:to>
                                        <p:strVal val="visible"/>
                                      </p:to>
                                    </p:set>
                                    <p:animEffect transition="in" filter="fade">
                                      <p:cBhvr>
                                        <p:cTn id="38" dur="500"/>
                                        <p:tgtEl>
                                          <p:spTgt spid="229">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9">
                                            <p:txEl>
                                              <p:pRg st="5" end="5"/>
                                            </p:txEl>
                                          </p:spTgt>
                                        </p:tgtEl>
                                        <p:attrNameLst>
                                          <p:attrName>style.visibility</p:attrName>
                                        </p:attrNameLst>
                                      </p:cBhvr>
                                      <p:to>
                                        <p:strVal val="visible"/>
                                      </p:to>
                                    </p:set>
                                    <p:animEffect transition="in" filter="fade">
                                      <p:cBhvr>
                                        <p:cTn id="43" dur="500"/>
                                        <p:tgtEl>
                                          <p:spTgt spid="229">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29">
                                            <p:txEl>
                                              <p:pRg st="6" end="6"/>
                                            </p:txEl>
                                          </p:spTgt>
                                        </p:tgtEl>
                                        <p:attrNameLst>
                                          <p:attrName>style.visibility</p:attrName>
                                        </p:attrNameLst>
                                      </p:cBhvr>
                                      <p:to>
                                        <p:strVal val="visible"/>
                                      </p:to>
                                    </p:set>
                                    <p:animEffect transition="in" filter="fade">
                                      <p:cBhvr>
                                        <p:cTn id="48" dur="500"/>
                                        <p:tgtEl>
                                          <p:spTgt spid="229">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29">
                                            <p:txEl>
                                              <p:pRg st="7" end="7"/>
                                            </p:txEl>
                                          </p:spTgt>
                                        </p:tgtEl>
                                        <p:attrNameLst>
                                          <p:attrName>style.visibility</p:attrName>
                                        </p:attrNameLst>
                                      </p:cBhvr>
                                      <p:to>
                                        <p:strVal val="visible"/>
                                      </p:to>
                                    </p:set>
                                    <p:animEffect transition="in" filter="fade">
                                      <p:cBhvr>
                                        <p:cTn id="53" dur="500"/>
                                        <p:tgtEl>
                                          <p:spTgt spid="229">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29">
                                            <p:txEl>
                                              <p:pRg st="8" end="8"/>
                                            </p:txEl>
                                          </p:spTgt>
                                        </p:tgtEl>
                                        <p:attrNameLst>
                                          <p:attrName>style.visibility</p:attrName>
                                        </p:attrNameLst>
                                      </p:cBhvr>
                                      <p:to>
                                        <p:strVal val="visible"/>
                                      </p:to>
                                    </p:set>
                                    <p:animEffect transition="in" filter="fade">
                                      <p:cBhvr>
                                        <p:cTn id="58" dur="500"/>
                                        <p:tgtEl>
                                          <p:spTgt spid="229">
                                            <p:txEl>
                                              <p:pRg st="8" end="8"/>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230"/>
                                        </p:tgtEl>
                                        <p:attrNameLst>
                                          <p:attrName>style.visibility</p:attrName>
                                        </p:attrNameLst>
                                      </p:cBhvr>
                                      <p:to>
                                        <p:strVal val="visible"/>
                                      </p:to>
                                    </p:set>
                                    <p:animEffect transition="in" filter="fade">
                                      <p:cBhvr>
                                        <p:cTn id="61" dur="2000"/>
                                        <p:tgtEl>
                                          <p:spTgt spid="23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25"/>
                                        </p:tgtEl>
                                        <p:attrNameLst>
                                          <p:attrName>style.visibility</p:attrName>
                                        </p:attrNameLst>
                                      </p:cBhvr>
                                      <p:to>
                                        <p:strVal val="visible"/>
                                      </p:to>
                                    </p:set>
                                    <p:animEffect transition="in" filter="fade">
                                      <p:cBhvr>
                                        <p:cTn id="66" dur="500"/>
                                        <p:tgtEl>
                                          <p:spTgt spid="225"/>
                                        </p:tgtEl>
                                      </p:cBhvr>
                                    </p:animEffect>
                                  </p:childTnLst>
                                </p:cTn>
                              </p:par>
                              <p:par>
                                <p:cTn id="67" presetID="10" presetClass="entr" presetSubtype="0" fill="hold" nodeType="withEffect">
                                  <p:stCondLst>
                                    <p:cond delay="0"/>
                                  </p:stCondLst>
                                  <p:childTnLst>
                                    <p:set>
                                      <p:cBhvr>
                                        <p:cTn id="68" dur="1" fill="hold">
                                          <p:stCondLst>
                                            <p:cond delay="0"/>
                                          </p:stCondLst>
                                        </p:cTn>
                                        <p:tgtEl>
                                          <p:spTgt spid="226"/>
                                        </p:tgtEl>
                                        <p:attrNameLst>
                                          <p:attrName>style.visibility</p:attrName>
                                        </p:attrNameLst>
                                      </p:cBhvr>
                                      <p:to>
                                        <p:strVal val="visible"/>
                                      </p:to>
                                    </p:set>
                                    <p:animEffect transition="in" filter="fade">
                                      <p:cBhvr>
                                        <p:cTn id="69" dur="500"/>
                                        <p:tgtEl>
                                          <p:spTgt spid="22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31"/>
                                        </p:tgtEl>
                                        <p:attrNameLst>
                                          <p:attrName>style.visibility</p:attrName>
                                        </p:attrNameLst>
                                      </p:cBhvr>
                                      <p:to>
                                        <p:strVal val="visible"/>
                                      </p:to>
                                    </p:set>
                                    <p:animEffect transition="in" filter="fade">
                                      <p:cBhvr>
                                        <p:cTn id="74" dur="500"/>
                                        <p:tgtEl>
                                          <p:spTgt spid="23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28"/>
                                        </p:tgtEl>
                                        <p:attrNameLst>
                                          <p:attrName>style.visibility</p:attrName>
                                        </p:attrNameLst>
                                      </p:cBhvr>
                                      <p:to>
                                        <p:strVal val="visible"/>
                                      </p:to>
                                    </p:set>
                                    <p:animEffect transition="in" filter="fade">
                                      <p:cBhvr>
                                        <p:cTn id="79" dur="500"/>
                                        <p:tgtEl>
                                          <p:spTgt spid="228"/>
                                        </p:tgtEl>
                                      </p:cBhvr>
                                    </p:animEffect>
                                  </p:childTnLst>
                                </p:cTn>
                              </p:par>
                              <p:par>
                                <p:cTn id="80" presetID="10" presetClass="entr" presetSubtype="0" fill="hold" nodeType="with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2275</Words>
  <Application>Microsoft Office PowerPoint</Application>
  <PresentationFormat>Widescreen</PresentationFormat>
  <Paragraphs>241</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Lưu ý!</vt:lpstr>
      <vt:lpstr>PowerPoint Presentation</vt:lpstr>
      <vt:lpstr>Lưu ý!</vt:lpstr>
      <vt:lpstr>PowerPoint Presentation</vt:lpstr>
      <vt:lpstr>PowerPoint Presentation</vt:lpstr>
      <vt:lpstr>Lưu 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Hang Dinh</cp:lastModifiedBy>
  <cp:revision>2</cp:revision>
  <cp:lastPrinted>2022-02-27T15:34:53Z</cp:lastPrinted>
  <dcterms:created xsi:type="dcterms:W3CDTF">2020-03-21T02:09:42Z</dcterms:created>
  <dcterms:modified xsi:type="dcterms:W3CDTF">2022-02-27T15:35:10Z</dcterms:modified>
</cp:coreProperties>
</file>