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380" r:id="rId4"/>
    <p:sldId id="257" r:id="rId5"/>
    <p:sldId id="260" r:id="rId6"/>
    <p:sldId id="320" r:id="rId7"/>
    <p:sldId id="321" r:id="rId8"/>
    <p:sldId id="317" r:id="rId9"/>
    <p:sldId id="298" r:id="rId10"/>
    <p:sldId id="326" r:id="rId11"/>
    <p:sldId id="327" r:id="rId12"/>
    <p:sldId id="328" r:id="rId13"/>
    <p:sldId id="311" r:id="rId14"/>
    <p:sldId id="318" r:id="rId15"/>
    <p:sldId id="367" r:id="rId16"/>
    <p:sldId id="368" r:id="rId17"/>
    <p:sldId id="369" r:id="rId18"/>
    <p:sldId id="370" r:id="rId19"/>
    <p:sldId id="371" r:id="rId20"/>
    <p:sldId id="372" r:id="rId21"/>
    <p:sldId id="332" r:id="rId22"/>
    <p:sldId id="377" r:id="rId23"/>
    <p:sldId id="338" r:id="rId24"/>
    <p:sldId id="3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7">
          <p15:clr>
            <a:srgbClr val="A4A3A4"/>
          </p15:clr>
        </p15:guide>
        <p15:guide id="2" pos="2912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237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29D4B-A1DD-4468-AFD9-FE8E2540532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35621-9CC2-41F1-AED4-C288847F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1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8" y="27306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81"/>
            <a:ext cx="2057400" cy="43878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81"/>
            <a:ext cx="6019800" cy="43878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13FBF-7436-4330-90C2-A3CCCF1D47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BE174-2065-4133-98BF-3AC83DA145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C8B99-9B70-4AA2-BF87-C43165C216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2E131-64DC-4DC1-B777-FAA355602F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6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707F3-66CA-4221-9489-4096ADBE931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E4DC7-DBD6-47C9-983D-7B9E45F759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7701E-1926-40C0-BB38-C181D4B989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394E-BD72-4BCC-A64D-82FF949541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1C157-924B-4F33-8601-132B3FA3A9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B11E0-7C5D-45CC-8835-CB716D253B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97479-95A2-483F-88B6-79298ACE101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25335-4351-4250-AA65-481218E97D1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2513A-2867-4A46-B97D-79FB17408C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B233-BCDD-40C9-8A89-3013CF8980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900">
                <a:solidFill>
                  <a:srgbClr val="898989"/>
                </a:solidFill>
              </a:defRPr>
            </a:lvl1pPr>
          </a:lstStyle>
          <a:p>
            <a:fld id="{EC51372B-3B1D-4A4E-83AA-7612305D919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6300" y="1295400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sz="28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7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2023</a:t>
            </a:r>
          </a:p>
        </p:txBody>
      </p:sp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209800" y="2643952"/>
            <a:ext cx="5026496" cy="594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Trịnh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–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Nguyễn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phân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tranh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76600" y="1969676"/>
            <a:ext cx="3024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Lịch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sử</a:t>
            </a:r>
            <a:endParaRPr lang="en-US" altLang="en-US" sz="28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576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13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73940" y="0"/>
            <a:ext cx="495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 Long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vi-VN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val 2"/>
          <p:cNvSpPr/>
          <p:nvPr/>
        </p:nvSpPr>
        <p:spPr>
          <a:xfrm>
            <a:off x="3145155" y="1896110"/>
            <a:ext cx="285369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Nhà Hậu Lê</a:t>
            </a:r>
          </a:p>
          <a:p>
            <a:pPr algn="ctr" eaLnBrk="1" hangingPunct="1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suy yếu</a:t>
            </a:r>
          </a:p>
        </p:txBody>
      </p:sp>
      <p:sp>
        <p:nvSpPr>
          <p:cNvPr id="73735" name="Line 7"/>
          <p:cNvSpPr/>
          <p:nvPr/>
        </p:nvSpPr>
        <p:spPr>
          <a:xfrm>
            <a:off x="5499100" y="3096895"/>
            <a:ext cx="2118360" cy="12026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3738" name="Text Box 10"/>
          <p:cNvSpPr txBox="1"/>
          <p:nvPr/>
        </p:nvSpPr>
        <p:spPr>
          <a:xfrm rot="1821928">
            <a:off x="5906135" y="3253740"/>
            <a:ext cx="17456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dirty="0">
                <a:solidFill>
                  <a:srgbClr val="FF3300"/>
                </a:solidFill>
                <a:latin typeface="Arial" panose="020B0604020202020204" pitchFamily="34" charset="0"/>
              </a:rPr>
              <a:t>Nguyễn Kim</a:t>
            </a:r>
          </a:p>
        </p:txBody>
      </p:sp>
      <p:sp>
        <p:nvSpPr>
          <p:cNvPr id="15377" name="Text Box 17"/>
          <p:cNvSpPr txBox="1"/>
          <p:nvPr/>
        </p:nvSpPr>
        <p:spPr>
          <a:xfrm rot="1793583">
            <a:off x="5556250" y="3634740"/>
            <a:ext cx="11728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dirty="0">
                <a:latin typeface="VNi times new roman"/>
              </a:rPr>
              <a:t>Nhà Lê</a:t>
            </a:r>
          </a:p>
        </p:txBody>
      </p:sp>
      <p:sp>
        <p:nvSpPr>
          <p:cNvPr id="73733" name="Text Box 5"/>
          <p:cNvSpPr txBox="1"/>
          <p:nvPr/>
        </p:nvSpPr>
        <p:spPr>
          <a:xfrm>
            <a:off x="6351905" y="4299585"/>
            <a:ext cx="2590800" cy="608013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200" i="1" dirty="0">
                <a:solidFill>
                  <a:srgbClr val="0033CC"/>
                </a:solidFill>
                <a:latin typeface="Arial" panose="020B0604020202020204" pitchFamily="34" charset="0"/>
              </a:rPr>
              <a:t>Nam triều</a:t>
            </a:r>
          </a:p>
        </p:txBody>
      </p:sp>
      <p:sp>
        <p:nvSpPr>
          <p:cNvPr id="73734" name="Line 6"/>
          <p:cNvSpPr/>
          <p:nvPr/>
        </p:nvSpPr>
        <p:spPr>
          <a:xfrm flipH="1">
            <a:off x="1971675" y="3096895"/>
            <a:ext cx="1684020" cy="12026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Text Box 5"/>
          <p:cNvSpPr txBox="1"/>
          <p:nvPr/>
        </p:nvSpPr>
        <p:spPr>
          <a:xfrm>
            <a:off x="742315" y="4299585"/>
            <a:ext cx="2590800" cy="583565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0033CC"/>
                </a:solidFill>
                <a:latin typeface="Arial" panose="020B0604020202020204" pitchFamily="34" charset="0"/>
              </a:rPr>
              <a:t>Bắc triều</a:t>
            </a:r>
          </a:p>
        </p:txBody>
      </p:sp>
      <p:sp>
        <p:nvSpPr>
          <p:cNvPr id="73740" name="Text Box 12"/>
          <p:cNvSpPr txBox="1"/>
          <p:nvPr/>
        </p:nvSpPr>
        <p:spPr>
          <a:xfrm>
            <a:off x="3532505" y="4224020"/>
            <a:ext cx="23304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1800" dirty="0">
                <a:solidFill>
                  <a:srgbClr val="FF3300"/>
                </a:solidFill>
                <a:latin typeface="Arial" panose="020B0604020202020204" pitchFamily="34" charset="0"/>
              </a:rPr>
              <a:t>     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Hơn 50 năm</a:t>
            </a:r>
          </a:p>
        </p:txBody>
      </p:sp>
      <p:sp>
        <p:nvSpPr>
          <p:cNvPr id="73737" name="Text Box 9"/>
          <p:cNvSpPr txBox="1"/>
          <p:nvPr/>
        </p:nvSpPr>
        <p:spPr>
          <a:xfrm rot="19461165">
            <a:off x="1795145" y="3268345"/>
            <a:ext cx="18757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dirty="0">
                <a:solidFill>
                  <a:srgbClr val="FF3300"/>
                </a:solidFill>
                <a:latin typeface="Arial" panose="020B0604020202020204" pitchFamily="34" charset="0"/>
              </a:rPr>
              <a:t>Mạc Đăng Dung</a:t>
            </a:r>
          </a:p>
        </p:txBody>
      </p:sp>
      <p:sp>
        <p:nvSpPr>
          <p:cNvPr id="15378" name="Text Box 18"/>
          <p:cNvSpPr txBox="1"/>
          <p:nvPr/>
        </p:nvSpPr>
        <p:spPr>
          <a:xfrm rot="19418635">
            <a:off x="2491740" y="3634740"/>
            <a:ext cx="13335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dirty="0">
                <a:latin typeface="VNi times new roman"/>
              </a:rPr>
              <a:t>Nhà Mạc</a:t>
            </a:r>
          </a:p>
        </p:txBody>
      </p:sp>
      <p:sp>
        <p:nvSpPr>
          <p:cNvPr id="73739" name="Line 11"/>
          <p:cNvSpPr/>
          <p:nvPr/>
        </p:nvSpPr>
        <p:spPr>
          <a:xfrm flipV="1">
            <a:off x="3333115" y="4591685"/>
            <a:ext cx="3018790" cy="63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73741" name="Text Box 13"/>
          <p:cNvSpPr txBox="1"/>
          <p:nvPr/>
        </p:nvSpPr>
        <p:spPr>
          <a:xfrm>
            <a:off x="3256280" y="4729480"/>
            <a:ext cx="3172460" cy="52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Năm 1592 </a:t>
            </a:r>
          </a:p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chiến tranh chấm dứt</a:t>
            </a:r>
          </a:p>
        </p:txBody>
      </p:sp>
      <p:sp>
        <p:nvSpPr>
          <p:cNvPr id="18" name="Text Box 3"/>
          <p:cNvSpPr txBox="1"/>
          <p:nvPr/>
        </p:nvSpPr>
        <p:spPr>
          <a:xfrm>
            <a:off x="312102" y="304800"/>
            <a:ext cx="851979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Nhà Mạc ra đời và sự phân chia Nam triều - Bắc triều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ldLvl="0" animBg="1"/>
      <p:bldP spid="73738" grpId="0"/>
      <p:bldP spid="15377" grpId="0"/>
      <p:bldP spid="73733" grpId="0" bldLvl="0" animBg="1"/>
      <p:bldP spid="2" grpId="0" bldLvl="0" animBg="1"/>
      <p:bldP spid="73740" grpId="0"/>
      <p:bldP spid="73737" grpId="0"/>
      <p:bldP spid="15378" grpId="0"/>
      <p:bldP spid="737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/>
          <p:nvPr/>
        </p:nvSpPr>
        <p:spPr>
          <a:xfrm>
            <a:off x="381000" y="228600"/>
            <a:ext cx="4965065" cy="52197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3.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Chiến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tranh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Trịnh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-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Nguyễn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6150" name="Picture 39" descr="WhitecornerFlower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5400000" flipH="1">
            <a:off x="6835140" y="445516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40" descr="WhitecornerFlower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116840" y="445516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6-Point Star 6"/>
          <p:cNvSpPr/>
          <p:nvPr/>
        </p:nvSpPr>
        <p:spPr>
          <a:xfrm>
            <a:off x="2057400" y="1219200"/>
            <a:ext cx="4660900" cy="4724400"/>
          </a:xfrm>
          <a:prstGeom prst="star6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hiểu</a:t>
            </a:r>
            <a:r>
              <a:rPr lang="en-US" sz="2800" b="1" i="1" dirty="0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nội</a:t>
            </a:r>
            <a:r>
              <a:rPr lang="en-US" sz="2800" b="1" i="1" dirty="0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 dung 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SGK </a:t>
            </a:r>
            <a:r>
              <a:rPr lang="en-US" sz="2800" b="1" i="1" dirty="0" err="1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trang</a:t>
            </a:r>
            <a:r>
              <a:rPr lang="en-US" sz="2800" b="1" i="1" dirty="0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 54 - 55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03425" descr="Lablerose"/>
          <p:cNvPicPr>
            <a:picLocks noChangeAspect="1"/>
          </p:cNvPicPr>
          <p:nvPr/>
        </p:nvPicPr>
        <p:blipFill>
          <a:blip r:embed="rId3">
            <a:lum bright="23999"/>
          </a:blip>
          <a:stretch>
            <a:fillRect/>
          </a:stretch>
        </p:blipFill>
        <p:spPr>
          <a:xfrm>
            <a:off x="0" y="2209800"/>
            <a:ext cx="89916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27" name="Picture 103426" descr="Bee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24000"/>
            <a:ext cx="126047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8" name="WordArt 10"/>
          <p:cNvSpPr>
            <a:spLocks noTextEdit="1"/>
          </p:cNvSpPr>
          <p:nvPr/>
        </p:nvSpPr>
        <p:spPr>
          <a:xfrm>
            <a:off x="3276600" y="762000"/>
            <a:ext cx="3236913" cy="1384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vi-VN" alt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ea typeface=".VnMysticalH" charset="0"/>
                <a:cs typeface="Times New Roman" panose="02020603050405020304" pitchFamily="18" charset="0"/>
              </a:rPr>
              <a:t>Trò chơi</a:t>
            </a:r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ea typeface=".VnMysticalH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429" name="WordArt 12"/>
          <p:cNvSpPr>
            <a:spLocks noTextEdit="1"/>
          </p:cNvSpPr>
          <p:nvPr/>
        </p:nvSpPr>
        <p:spPr>
          <a:xfrm>
            <a:off x="2057400" y="3011488"/>
            <a:ext cx="6324600" cy="1636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 dirty="0">
                <a:gradFill rotWithShape="1">
                  <a:gsLst>
                    <a:gs pos="0">
                      <a:srgbClr val="FF00FF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AI NHANH - AI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/>
          <p:nvPr/>
        </p:nvSpPr>
        <p:spPr>
          <a:xfrm>
            <a:off x="304800" y="2133600"/>
            <a:ext cx="883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Garamond" pitchFamily="18" charset="0"/>
              </a:rPr>
              <a:t>        </a:t>
            </a:r>
          </a:p>
        </p:txBody>
      </p:sp>
      <p:sp>
        <p:nvSpPr>
          <p:cNvPr id="20483" name="Text Box 13"/>
          <p:cNvSpPr txBox="1"/>
          <p:nvPr/>
        </p:nvSpPr>
        <p:spPr>
          <a:xfrm>
            <a:off x="6705600" y="30480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VNI-Book" pitchFamily="2" charset="0"/>
            </a:endParaRPr>
          </a:p>
        </p:txBody>
      </p:sp>
      <p:sp>
        <p:nvSpPr>
          <p:cNvPr id="20484" name="Text Box 15"/>
          <p:cNvSpPr txBox="1"/>
          <p:nvPr/>
        </p:nvSpPr>
        <p:spPr>
          <a:xfrm>
            <a:off x="7772400" y="25908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VNI-Book" pitchFamily="2" charset="0"/>
              </a:rPr>
              <a:t> </a:t>
            </a:r>
          </a:p>
        </p:txBody>
      </p:sp>
      <p:sp>
        <p:nvSpPr>
          <p:cNvPr id="65574" name="Rectangle 38"/>
          <p:cNvSpPr>
            <a:spLocks noGrp="1"/>
          </p:cNvSpPr>
          <p:nvPr>
            <p:ph type="body" idx="4294967295"/>
          </p:nvPr>
        </p:nvSpPr>
        <p:spPr>
          <a:xfrm>
            <a:off x="410845" y="2590800"/>
            <a:ext cx="8618538" cy="1249363"/>
          </a:xfrm>
        </p:spPr>
        <p:txBody>
          <a:bodyPr vert="horz" wrap="square" lIns="91440" tIns="45720" rIns="91440" bIns="45720" anchor="t"/>
          <a:lstStyle/>
          <a:p>
            <a:pPr algn="just">
              <a:buFontTx/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?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5575" name="Picture 39" descr="b_baby_boy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2672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76" name="Picture 40" descr="a_apple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2766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77" name="Picture 41" descr="c_car_h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5476875"/>
            <a:ext cx="1066800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78" name="Text Box 42"/>
          <p:cNvSpPr txBox="1"/>
          <p:nvPr/>
        </p:nvSpPr>
        <p:spPr>
          <a:xfrm>
            <a:off x="1828800" y="3505200"/>
            <a:ext cx="6781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Trịnh Kiểm khiêu chiến với Nguyễn Ho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79" name="Text Box 43"/>
          <p:cNvSpPr txBox="1"/>
          <p:nvPr/>
        </p:nvSpPr>
        <p:spPr>
          <a:xfrm>
            <a:off x="1752600" y="4343400"/>
            <a:ext cx="7391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Kim sai con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Ho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đem quân đánh 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Trịnh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80" name="Text Box 44"/>
          <p:cNvSpPr txBox="1"/>
          <p:nvPr/>
        </p:nvSpPr>
        <p:spPr>
          <a:xfrm>
            <a:off x="1752600" y="5410200"/>
            <a:ext cx="73914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Nguyễn Kim chết, hai thế lực Trịnh - Nguyễn tranh gi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quyền lực với nhau.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36"/>
          <p:cNvSpPr txBox="1"/>
          <p:nvPr/>
        </p:nvSpPr>
        <p:spPr>
          <a:xfrm>
            <a:off x="113983" y="215265"/>
            <a:ext cx="891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Ý EM CHO LÀ ĐÚNG NHẤT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7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7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4375 L 2.77556E-17 -0.2895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894 L -0.00417 -0.30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8" grpId="0"/>
      <p:bldP spid="65578" grpId="1"/>
      <p:bldP spid="65579" grpId="0"/>
      <p:bldP spid="65579" grpId="1"/>
      <p:bldP spid="65580" grpId="0"/>
      <p:bldP spid="6558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304800" y="2133600"/>
            <a:ext cx="883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Garamond" pitchFamily="18" charset="0"/>
              </a:rPr>
              <a:t>        </a:t>
            </a:r>
          </a:p>
        </p:txBody>
      </p:sp>
      <p:sp>
        <p:nvSpPr>
          <p:cNvPr id="21507" name="Text Box 3"/>
          <p:cNvSpPr txBox="1"/>
          <p:nvPr/>
        </p:nvSpPr>
        <p:spPr>
          <a:xfrm>
            <a:off x="6705600" y="30480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VNI-Book" pitchFamily="2" charset="0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7772400" y="25908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VNI-Book" pitchFamily="2" charset="0"/>
              </a:rPr>
              <a:t> </a:t>
            </a:r>
          </a:p>
        </p:txBody>
      </p:sp>
      <p:sp>
        <p:nvSpPr>
          <p:cNvPr id="200711" name="Rectangle 7"/>
          <p:cNvSpPr>
            <a:spLocks noGrp="1"/>
          </p:cNvSpPr>
          <p:nvPr>
            <p:ph type="body" idx="4294967295"/>
          </p:nvPr>
        </p:nvSpPr>
        <p:spPr>
          <a:xfrm>
            <a:off x="228600" y="1143000"/>
            <a:ext cx="8915400" cy="1096963"/>
          </a:xfrm>
        </p:spPr>
        <p:txBody>
          <a:bodyPr vert="horz" wrap="square" lIns="91440" tIns="45720" rIns="91440" bIns="45720" anchor="t"/>
          <a:lstStyle/>
          <a:p>
            <a:pPr algn="just">
              <a:buFontTx/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Hai họ Trịnh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đánh nhau mấy lần v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năm ?</a:t>
            </a:r>
          </a:p>
          <a:p>
            <a:pPr>
              <a:buFontTx/>
              <a:buNone/>
            </a:pP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0712" name="Picture 8" descr="b_baby_boy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5052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0713" name="Picture 9" descr="a_apple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1336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0714" name="Picture 10" descr="c_car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965700"/>
            <a:ext cx="1066800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0715" name="Text Box 11"/>
          <p:cNvSpPr txBox="1"/>
          <p:nvPr/>
        </p:nvSpPr>
        <p:spPr>
          <a:xfrm>
            <a:off x="1905000" y="2514600"/>
            <a:ext cx="6781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50 năm, đánh nhau 8 lần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716" name="Text Box 12"/>
          <p:cNvSpPr txBox="1"/>
          <p:nvPr/>
        </p:nvSpPr>
        <p:spPr>
          <a:xfrm>
            <a:off x="1905000" y="3733800"/>
            <a:ext cx="6781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50 năm, đánh nhau 7 lần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717" name="Text Box 13"/>
          <p:cNvSpPr txBox="1"/>
          <p:nvPr/>
        </p:nvSpPr>
        <p:spPr>
          <a:xfrm>
            <a:off x="1816290" y="5165725"/>
            <a:ext cx="6781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100 năm, đánh nhau 7 lần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36"/>
          <p:cNvSpPr txBox="1"/>
          <p:nvPr/>
        </p:nvSpPr>
        <p:spPr>
          <a:xfrm>
            <a:off x="113983" y="215265"/>
            <a:ext cx="891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Ý EM CHO LÀ ĐÚNG NHẤT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39" descr="WhitecornerFlow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>
            <a:off x="7213283" y="4844733"/>
            <a:ext cx="1774825" cy="2205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 build="p"/>
      <p:bldP spid="200715" grpId="0"/>
      <p:bldP spid="200716" grpId="0"/>
      <p:bldP spid="200716" grpId="1"/>
      <p:bldP spid="2007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/>
          <p:nvPr/>
        </p:nvSpPr>
        <p:spPr>
          <a:xfrm>
            <a:off x="228600" y="1066800"/>
            <a:ext cx="8763000" cy="3786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Nước ta lâm v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thời kỳ chia cắt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do:</a:t>
            </a:r>
          </a:p>
          <a:p>
            <a:pPr marL="342900" indent="-342900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Bị nước ngo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xâm lược.</a:t>
            </a:r>
          </a:p>
          <a:p>
            <a:pPr marL="342900" indent="-342900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Nhân dân ở mỗi địa phương nổi dậy tranh   gi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đất đai.</a:t>
            </a:r>
          </a:p>
          <a:p>
            <a:pPr marL="342900" indent="-342900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Các tập đo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phong kiến xâu xé nhau tranh gi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quyền lợi.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1" name="Picture 5" descr="Plantas_0059"/>
          <p:cNvPicPr>
            <a:picLocks noChangeAspect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5980113"/>
            <a:ext cx="3124200" cy="877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6" descr="Plantas_0059"/>
          <p:cNvPicPr>
            <a:picLocks noChangeAspect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35" y="5980113"/>
            <a:ext cx="3124200" cy="877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4200" name="Oval 8"/>
          <p:cNvSpPr/>
          <p:nvPr/>
        </p:nvSpPr>
        <p:spPr>
          <a:xfrm>
            <a:off x="152400" y="3505200"/>
            <a:ext cx="1143000" cy="990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1800" dirty="0">
              <a:latin typeface="Garamond" pitchFamily="18" charset="0"/>
            </a:endParaRPr>
          </a:p>
        </p:txBody>
      </p:sp>
      <p:pic>
        <p:nvPicPr>
          <p:cNvPr id="22535" name="Picture 8" descr="b_baby_boy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3" y="2441575"/>
            <a:ext cx="838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9" descr="a_apple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63" y="16764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10" descr="c_car_h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25" y="3509963"/>
            <a:ext cx="977900" cy="84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5" descr="Plantas_0059"/>
          <p:cNvPicPr>
            <a:picLocks noChangeAspect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1550" y="5980113"/>
            <a:ext cx="3124200" cy="877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36"/>
          <p:cNvSpPr txBox="1"/>
          <p:nvPr/>
        </p:nvSpPr>
        <p:spPr>
          <a:xfrm>
            <a:off x="113983" y="215265"/>
            <a:ext cx="891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Ý EM CHO LÀ ĐÚNG NHẤT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64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0" grpId="0" bldLvl="0" animBg="1"/>
      <p:bldP spid="264200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Text Box 4"/>
          <p:cNvSpPr txBox="1"/>
          <p:nvPr/>
        </p:nvSpPr>
        <p:spPr>
          <a:xfrm>
            <a:off x="304800" y="152400"/>
            <a:ext cx="8663940" cy="5723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ý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48" name="Oval 8"/>
          <p:cNvSpPr/>
          <p:nvPr/>
        </p:nvSpPr>
        <p:spPr>
          <a:xfrm>
            <a:off x="369888" y="5029200"/>
            <a:ext cx="990600" cy="9144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1800" dirty="0">
              <a:latin typeface="Garamond" pitchFamily="18" charset="0"/>
            </a:endParaRPr>
          </a:p>
        </p:txBody>
      </p:sp>
      <p:pic>
        <p:nvPicPr>
          <p:cNvPr id="23558" name="Picture 8" descr="b_baby_boy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8" y="3305175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9" descr="a_apple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" y="1947863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0" descr="c_car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" y="5148263"/>
            <a:ext cx="800100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39" descr="WhitecornerFlow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>
            <a:off x="7213283" y="4844733"/>
            <a:ext cx="1774825" cy="2205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66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/>
      <p:bldP spid="266248" grpId="0" bldLvl="0" animBg="1"/>
      <p:bldP spid="266248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2315" y="70485"/>
            <a:ext cx="8200390" cy="3026410"/>
            <a:chOff x="1169" y="111"/>
            <a:chExt cx="12914" cy="4766"/>
          </a:xfrm>
        </p:grpSpPr>
        <p:sp>
          <p:nvSpPr>
            <p:cNvPr id="15377" name="Text Box 17"/>
            <p:cNvSpPr txBox="1"/>
            <p:nvPr/>
          </p:nvSpPr>
          <p:spPr>
            <a:xfrm rot="1793583">
              <a:off x="8999" y="2872"/>
              <a:ext cx="1847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2000" dirty="0">
                  <a:latin typeface="VNi times new roman"/>
                </a:rPr>
                <a:t>Nhà Lê</a:t>
              </a:r>
            </a:p>
          </p:txBody>
        </p:sp>
        <p:sp>
          <p:nvSpPr>
            <p:cNvPr id="73734" name="Line 6"/>
            <p:cNvSpPr/>
            <p:nvPr/>
          </p:nvSpPr>
          <p:spPr>
            <a:xfrm flipH="1">
              <a:off x="3218" y="2025"/>
              <a:ext cx="2652" cy="18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6" name="Group 5"/>
            <p:cNvGrpSpPr/>
            <p:nvPr/>
          </p:nvGrpSpPr>
          <p:grpSpPr>
            <a:xfrm>
              <a:off x="1169" y="111"/>
              <a:ext cx="12914" cy="4766"/>
              <a:chOff x="1169" y="2963"/>
              <a:chExt cx="12914" cy="4766"/>
            </a:xfrm>
          </p:grpSpPr>
          <p:sp>
            <p:nvSpPr>
              <p:cNvPr id="73730" name="Oval 2"/>
              <p:cNvSpPr/>
              <p:nvPr/>
            </p:nvSpPr>
            <p:spPr>
              <a:xfrm>
                <a:off x="4953" y="2963"/>
                <a:ext cx="4494" cy="21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Nhà Hậu Lê</a:t>
                </a:r>
              </a:p>
              <a:p>
                <a:pPr algn="ctr" eaLnBrk="1" hangingPunct="1"/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suy yếu</a:t>
                </a:r>
              </a:p>
            </p:txBody>
          </p:sp>
          <p:sp>
            <p:nvSpPr>
              <p:cNvPr id="73735" name="Line 7"/>
              <p:cNvSpPr/>
              <p:nvPr/>
            </p:nvSpPr>
            <p:spPr>
              <a:xfrm>
                <a:off x="8660" y="4877"/>
                <a:ext cx="3336" cy="189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73738" name="Text Box 10"/>
              <p:cNvSpPr txBox="1"/>
              <p:nvPr/>
            </p:nvSpPr>
            <p:spPr>
              <a:xfrm rot="1821928">
                <a:off x="9301" y="5124"/>
                <a:ext cx="2749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sz="2000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Nguyễn Kim</a:t>
                </a:r>
              </a:p>
            </p:txBody>
          </p:sp>
          <p:sp>
            <p:nvSpPr>
              <p:cNvPr id="73733" name="Text Box 5"/>
              <p:cNvSpPr txBox="1"/>
              <p:nvPr/>
            </p:nvSpPr>
            <p:spPr>
              <a:xfrm>
                <a:off x="10003" y="6771"/>
                <a:ext cx="4080" cy="958"/>
              </a:xfrm>
              <a:prstGeom prst="rect">
                <a:avLst/>
              </a:prstGeom>
              <a:solidFill>
                <a:srgbClr val="92D050"/>
              </a:solidFill>
              <a:ln w="28575" cap="flat" cmpd="sng">
                <a:noFill/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sz="3200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Nam triều</a:t>
                </a:r>
              </a:p>
            </p:txBody>
          </p:sp>
          <p:sp>
            <p:nvSpPr>
              <p:cNvPr id="2" name="Text Box 5"/>
              <p:cNvSpPr txBox="1"/>
              <p:nvPr/>
            </p:nvSpPr>
            <p:spPr>
              <a:xfrm>
                <a:off x="1169" y="6771"/>
                <a:ext cx="4080" cy="919"/>
              </a:xfrm>
              <a:prstGeom prst="rect">
                <a:avLst/>
              </a:prstGeom>
              <a:solidFill>
                <a:srgbClr val="92D050"/>
              </a:solidFill>
              <a:ln w="28575" cap="flat" cmpd="sng">
                <a:noFill/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Bắc triều</a:t>
                </a:r>
              </a:p>
            </p:txBody>
          </p:sp>
          <p:sp>
            <p:nvSpPr>
              <p:cNvPr id="73740" name="Text Box 12"/>
              <p:cNvSpPr txBox="1"/>
              <p:nvPr/>
            </p:nvSpPr>
            <p:spPr>
              <a:xfrm>
                <a:off x="5563" y="6652"/>
                <a:ext cx="367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sz="1800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      </a:t>
                </a:r>
                <a:r>
                  <a:rPr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Hơn 50 năm</a:t>
                </a:r>
              </a:p>
            </p:txBody>
          </p:sp>
          <p:sp>
            <p:nvSpPr>
              <p:cNvPr id="73737" name="Text Box 9"/>
              <p:cNvSpPr txBox="1"/>
              <p:nvPr/>
            </p:nvSpPr>
            <p:spPr>
              <a:xfrm rot="19461165">
                <a:off x="2827" y="5124"/>
                <a:ext cx="2954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Mạc Đăng Dung</a:t>
                </a:r>
              </a:p>
            </p:txBody>
          </p:sp>
          <p:sp>
            <p:nvSpPr>
              <p:cNvPr id="15378" name="Text Box 18"/>
              <p:cNvSpPr txBox="1"/>
              <p:nvPr/>
            </p:nvSpPr>
            <p:spPr>
              <a:xfrm rot="19418635">
                <a:off x="3924" y="5701"/>
                <a:ext cx="2100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sz="2000" dirty="0">
                    <a:latin typeface="VNi times new roman"/>
                  </a:rPr>
                  <a:t>Nhà Mạc</a:t>
                </a:r>
              </a:p>
            </p:txBody>
          </p:sp>
        </p:grpSp>
      </p:grpSp>
      <p:sp>
        <p:nvSpPr>
          <p:cNvPr id="73739" name="Line 11"/>
          <p:cNvSpPr/>
          <p:nvPr/>
        </p:nvSpPr>
        <p:spPr>
          <a:xfrm flipV="1">
            <a:off x="3333115" y="2780030"/>
            <a:ext cx="3018790" cy="63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73741" name="Text Box 13"/>
          <p:cNvSpPr txBox="1"/>
          <p:nvPr/>
        </p:nvSpPr>
        <p:spPr>
          <a:xfrm>
            <a:off x="3179445" y="2879725"/>
            <a:ext cx="3172460" cy="52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Năm 1592 </a:t>
            </a:r>
          </a:p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chiến tranh chấm dứt</a:t>
            </a:r>
          </a:p>
        </p:txBody>
      </p:sp>
      <p:sp>
        <p:nvSpPr>
          <p:cNvPr id="18444" name="Oval 39"/>
          <p:cNvSpPr/>
          <p:nvPr/>
        </p:nvSpPr>
        <p:spPr>
          <a:xfrm>
            <a:off x="664845" y="4241165"/>
            <a:ext cx="2591435" cy="120713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 Trịnh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( Đàng </a:t>
            </a: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goài )</a:t>
            </a:r>
          </a:p>
        </p:txBody>
      </p:sp>
      <p:sp>
        <p:nvSpPr>
          <p:cNvPr id="18445" name="Oval 40"/>
          <p:cNvSpPr/>
          <p:nvPr/>
        </p:nvSpPr>
        <p:spPr>
          <a:xfrm>
            <a:off x="6351905" y="4241800"/>
            <a:ext cx="2590800" cy="12065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 Nguyễn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(Đàng </a:t>
            </a: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rong)</a:t>
            </a:r>
          </a:p>
        </p:txBody>
      </p:sp>
      <p:sp>
        <p:nvSpPr>
          <p:cNvPr id="8" name="Line 11"/>
          <p:cNvSpPr/>
          <p:nvPr/>
        </p:nvSpPr>
        <p:spPr>
          <a:xfrm flipV="1">
            <a:off x="3256280" y="4845685"/>
            <a:ext cx="3018790" cy="63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3" name="Line 6"/>
          <p:cNvSpPr/>
          <p:nvPr/>
        </p:nvSpPr>
        <p:spPr>
          <a:xfrm flipH="1">
            <a:off x="2906395" y="3408045"/>
            <a:ext cx="1999615" cy="9740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Line 7"/>
          <p:cNvSpPr/>
          <p:nvPr/>
        </p:nvSpPr>
        <p:spPr>
          <a:xfrm>
            <a:off x="4906010" y="3408045"/>
            <a:ext cx="1845945" cy="9740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" name="Text Box 13"/>
          <p:cNvSpPr txBox="1"/>
          <p:nvPr>
            <p:custDataLst>
              <p:tags r:id="rId1"/>
            </p:custDataLst>
          </p:nvPr>
        </p:nvSpPr>
        <p:spPr>
          <a:xfrm>
            <a:off x="3102610" y="4257675"/>
            <a:ext cx="3172460" cy="102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Đánh nhau 7 lần</a:t>
            </a:r>
          </a:p>
          <a:p>
            <a:pPr algn="ctr"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trong khoảng 50 năm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444" grpId="1" animBg="1"/>
      <p:bldP spid="18445" grpId="0" animBg="1"/>
      <p:bldP spid="18445" grpId="1" animBg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SC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359" y="152400"/>
            <a:ext cx="67817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7"/>
          <p:cNvSpPr>
            <a:spLocks noChangeArrowheads="1"/>
          </p:cNvSpPr>
          <p:nvPr/>
        </p:nvSpPr>
        <p:spPr bwMode="auto">
          <a:xfrm>
            <a:off x="1688465" y="419735"/>
            <a:ext cx="4990465" cy="3301365"/>
          </a:xfrm>
          <a:custGeom>
            <a:avLst/>
            <a:gdLst/>
            <a:ahLst/>
            <a:cxnLst>
              <a:cxn ang="0">
                <a:pos x="1356" y="2052"/>
              </a:cxn>
              <a:cxn ang="0">
                <a:pos x="1488" y="2028"/>
              </a:cxn>
              <a:cxn ang="0">
                <a:pos x="1632" y="2040"/>
              </a:cxn>
              <a:cxn ang="0">
                <a:pos x="1608" y="1932"/>
              </a:cxn>
              <a:cxn ang="0">
                <a:pos x="1344" y="1656"/>
              </a:cxn>
              <a:cxn ang="0">
                <a:pos x="1344" y="1512"/>
              </a:cxn>
              <a:cxn ang="0">
                <a:pos x="1392" y="1350"/>
              </a:cxn>
              <a:cxn ang="0">
                <a:pos x="1674" y="1122"/>
              </a:cxn>
              <a:cxn ang="0">
                <a:pos x="1812" y="918"/>
              </a:cxn>
              <a:cxn ang="0">
                <a:pos x="1926" y="864"/>
              </a:cxn>
              <a:cxn ang="0">
                <a:pos x="2208" y="648"/>
              </a:cxn>
              <a:cxn ang="0">
                <a:pos x="2010" y="636"/>
              </a:cxn>
              <a:cxn ang="0">
                <a:pos x="1668" y="324"/>
              </a:cxn>
              <a:cxn ang="0">
                <a:pos x="1656" y="156"/>
              </a:cxn>
              <a:cxn ang="0">
                <a:pos x="1524" y="132"/>
              </a:cxn>
              <a:cxn ang="0">
                <a:pos x="1284" y="72"/>
              </a:cxn>
              <a:cxn ang="0">
                <a:pos x="1044" y="66"/>
              </a:cxn>
              <a:cxn ang="0">
                <a:pos x="924" y="198"/>
              </a:cxn>
              <a:cxn ang="0">
                <a:pos x="798" y="186"/>
              </a:cxn>
              <a:cxn ang="0">
                <a:pos x="678" y="306"/>
              </a:cxn>
              <a:cxn ang="0">
                <a:pos x="528" y="264"/>
              </a:cxn>
              <a:cxn ang="0">
                <a:pos x="342" y="312"/>
              </a:cxn>
              <a:cxn ang="0">
                <a:pos x="0" y="312"/>
              </a:cxn>
              <a:cxn ang="0">
                <a:pos x="252" y="516"/>
              </a:cxn>
              <a:cxn ang="0">
                <a:pos x="276" y="672"/>
              </a:cxn>
              <a:cxn ang="0">
                <a:pos x="414" y="906"/>
              </a:cxn>
              <a:cxn ang="0">
                <a:pos x="618" y="882"/>
              </a:cxn>
              <a:cxn ang="0">
                <a:pos x="888" y="930"/>
              </a:cxn>
              <a:cxn ang="0">
                <a:pos x="846" y="1038"/>
              </a:cxn>
              <a:cxn ang="0">
                <a:pos x="942" y="1056"/>
              </a:cxn>
              <a:cxn ang="0">
                <a:pos x="1056" y="1176"/>
              </a:cxn>
              <a:cxn ang="0">
                <a:pos x="858" y="1356"/>
              </a:cxn>
              <a:cxn ang="0">
                <a:pos x="642" y="1482"/>
              </a:cxn>
              <a:cxn ang="0">
                <a:pos x="996" y="1674"/>
              </a:cxn>
              <a:cxn ang="0">
                <a:pos x="1092" y="1770"/>
              </a:cxn>
              <a:cxn ang="0">
                <a:pos x="1200" y="1896"/>
              </a:cxn>
              <a:cxn ang="0">
                <a:pos x="1296" y="2040"/>
              </a:cxn>
            </a:cxnLst>
            <a:rect l="0" t="0" r="r" b="b"/>
            <a:pathLst>
              <a:path w="2208" h="2088">
                <a:moveTo>
                  <a:pt x="1296" y="2040"/>
                </a:moveTo>
                <a:lnTo>
                  <a:pt x="1356" y="2052"/>
                </a:lnTo>
                <a:lnTo>
                  <a:pt x="1386" y="1986"/>
                </a:lnTo>
                <a:lnTo>
                  <a:pt x="1488" y="2028"/>
                </a:lnTo>
                <a:lnTo>
                  <a:pt x="1680" y="2088"/>
                </a:lnTo>
                <a:lnTo>
                  <a:pt x="1632" y="2040"/>
                </a:lnTo>
                <a:lnTo>
                  <a:pt x="1656" y="1986"/>
                </a:lnTo>
                <a:lnTo>
                  <a:pt x="1608" y="1932"/>
                </a:lnTo>
                <a:lnTo>
                  <a:pt x="1494" y="1860"/>
                </a:lnTo>
                <a:lnTo>
                  <a:pt x="1344" y="1656"/>
                </a:lnTo>
                <a:lnTo>
                  <a:pt x="1302" y="1572"/>
                </a:lnTo>
                <a:lnTo>
                  <a:pt x="1344" y="1512"/>
                </a:lnTo>
                <a:lnTo>
                  <a:pt x="1386" y="1458"/>
                </a:lnTo>
                <a:lnTo>
                  <a:pt x="1392" y="1350"/>
                </a:lnTo>
                <a:lnTo>
                  <a:pt x="1488" y="1224"/>
                </a:lnTo>
                <a:lnTo>
                  <a:pt x="1674" y="1122"/>
                </a:lnTo>
                <a:lnTo>
                  <a:pt x="1686" y="1002"/>
                </a:lnTo>
                <a:lnTo>
                  <a:pt x="1812" y="918"/>
                </a:lnTo>
                <a:lnTo>
                  <a:pt x="1860" y="924"/>
                </a:lnTo>
                <a:lnTo>
                  <a:pt x="1926" y="864"/>
                </a:lnTo>
                <a:lnTo>
                  <a:pt x="2064" y="792"/>
                </a:lnTo>
                <a:lnTo>
                  <a:pt x="2208" y="648"/>
                </a:lnTo>
                <a:lnTo>
                  <a:pt x="2160" y="600"/>
                </a:lnTo>
                <a:lnTo>
                  <a:pt x="2010" y="636"/>
                </a:lnTo>
                <a:lnTo>
                  <a:pt x="1728" y="456"/>
                </a:lnTo>
                <a:lnTo>
                  <a:pt x="1668" y="324"/>
                </a:lnTo>
                <a:lnTo>
                  <a:pt x="1758" y="198"/>
                </a:lnTo>
                <a:lnTo>
                  <a:pt x="1656" y="156"/>
                </a:lnTo>
                <a:lnTo>
                  <a:pt x="1590" y="168"/>
                </a:lnTo>
                <a:lnTo>
                  <a:pt x="1524" y="132"/>
                </a:lnTo>
                <a:lnTo>
                  <a:pt x="1410" y="150"/>
                </a:lnTo>
                <a:lnTo>
                  <a:pt x="1284" y="72"/>
                </a:lnTo>
                <a:lnTo>
                  <a:pt x="1218" y="0"/>
                </a:lnTo>
                <a:lnTo>
                  <a:pt x="1044" y="66"/>
                </a:lnTo>
                <a:lnTo>
                  <a:pt x="990" y="180"/>
                </a:lnTo>
                <a:lnTo>
                  <a:pt x="924" y="198"/>
                </a:lnTo>
                <a:lnTo>
                  <a:pt x="864" y="234"/>
                </a:lnTo>
                <a:lnTo>
                  <a:pt x="798" y="186"/>
                </a:lnTo>
                <a:lnTo>
                  <a:pt x="744" y="198"/>
                </a:lnTo>
                <a:lnTo>
                  <a:pt x="678" y="306"/>
                </a:lnTo>
                <a:lnTo>
                  <a:pt x="570" y="192"/>
                </a:lnTo>
                <a:lnTo>
                  <a:pt x="528" y="264"/>
                </a:lnTo>
                <a:lnTo>
                  <a:pt x="450" y="198"/>
                </a:lnTo>
                <a:lnTo>
                  <a:pt x="342" y="312"/>
                </a:lnTo>
                <a:lnTo>
                  <a:pt x="120" y="174"/>
                </a:lnTo>
                <a:lnTo>
                  <a:pt x="0" y="312"/>
                </a:lnTo>
                <a:lnTo>
                  <a:pt x="192" y="576"/>
                </a:lnTo>
                <a:lnTo>
                  <a:pt x="252" y="516"/>
                </a:lnTo>
                <a:lnTo>
                  <a:pt x="324" y="588"/>
                </a:lnTo>
                <a:lnTo>
                  <a:pt x="276" y="672"/>
                </a:lnTo>
                <a:lnTo>
                  <a:pt x="264" y="750"/>
                </a:lnTo>
                <a:lnTo>
                  <a:pt x="414" y="906"/>
                </a:lnTo>
                <a:lnTo>
                  <a:pt x="570" y="954"/>
                </a:lnTo>
                <a:lnTo>
                  <a:pt x="618" y="882"/>
                </a:lnTo>
                <a:lnTo>
                  <a:pt x="768" y="888"/>
                </a:lnTo>
                <a:lnTo>
                  <a:pt x="888" y="930"/>
                </a:lnTo>
                <a:lnTo>
                  <a:pt x="936" y="990"/>
                </a:lnTo>
                <a:lnTo>
                  <a:pt x="846" y="1038"/>
                </a:lnTo>
                <a:lnTo>
                  <a:pt x="876" y="1074"/>
                </a:lnTo>
                <a:lnTo>
                  <a:pt x="942" y="1056"/>
                </a:lnTo>
                <a:lnTo>
                  <a:pt x="948" y="1134"/>
                </a:lnTo>
                <a:lnTo>
                  <a:pt x="1056" y="1176"/>
                </a:lnTo>
                <a:lnTo>
                  <a:pt x="996" y="1302"/>
                </a:lnTo>
                <a:lnTo>
                  <a:pt x="858" y="1356"/>
                </a:lnTo>
                <a:lnTo>
                  <a:pt x="708" y="1344"/>
                </a:lnTo>
                <a:lnTo>
                  <a:pt x="642" y="1482"/>
                </a:lnTo>
                <a:lnTo>
                  <a:pt x="846" y="1572"/>
                </a:lnTo>
                <a:lnTo>
                  <a:pt x="996" y="1674"/>
                </a:lnTo>
                <a:lnTo>
                  <a:pt x="1104" y="1686"/>
                </a:lnTo>
                <a:lnTo>
                  <a:pt x="1092" y="1770"/>
                </a:lnTo>
                <a:lnTo>
                  <a:pt x="1128" y="1848"/>
                </a:lnTo>
                <a:lnTo>
                  <a:pt x="1200" y="1896"/>
                </a:lnTo>
                <a:lnTo>
                  <a:pt x="1254" y="1914"/>
                </a:lnTo>
                <a:lnTo>
                  <a:pt x="1296" y="2040"/>
                </a:lnTo>
                <a:close/>
              </a:path>
            </a:pathLst>
          </a:custGeom>
          <a:solidFill>
            <a:srgbClr val="FF9900">
              <a:alpha val="52940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/>
            <a:endParaRPr lang="en-US" altLang="zh-CN"/>
          </a:p>
        </p:txBody>
      </p:sp>
      <p:sp>
        <p:nvSpPr>
          <p:cNvPr id="19" name="Freeform 8"/>
          <p:cNvSpPr>
            <a:spLocks noChangeArrowheads="1"/>
          </p:cNvSpPr>
          <p:nvPr/>
        </p:nvSpPr>
        <p:spPr bwMode="auto">
          <a:xfrm>
            <a:off x="4623435" y="3576320"/>
            <a:ext cx="3220720" cy="2935605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2" y="66"/>
              </a:cxn>
              <a:cxn ang="0">
                <a:pos x="96" y="0"/>
              </a:cxn>
              <a:cxn ang="0">
                <a:pos x="384" y="96"/>
              </a:cxn>
              <a:cxn ang="0">
                <a:pos x="414" y="192"/>
              </a:cxn>
              <a:cxn ang="0">
                <a:pos x="546" y="300"/>
              </a:cxn>
              <a:cxn ang="0">
                <a:pos x="720" y="462"/>
              </a:cxn>
              <a:cxn ang="0">
                <a:pos x="906" y="612"/>
              </a:cxn>
              <a:cxn ang="0">
                <a:pos x="966" y="612"/>
              </a:cxn>
              <a:cxn ang="0">
                <a:pos x="1152" y="816"/>
              </a:cxn>
              <a:cxn ang="0">
                <a:pos x="1290" y="1002"/>
              </a:cxn>
              <a:cxn ang="0">
                <a:pos x="1410" y="1344"/>
              </a:cxn>
              <a:cxn ang="0">
                <a:pos x="1410" y="1836"/>
              </a:cxn>
              <a:cxn ang="0">
                <a:pos x="720" y="1824"/>
              </a:cxn>
              <a:cxn ang="0">
                <a:pos x="780" y="1740"/>
              </a:cxn>
              <a:cxn ang="0">
                <a:pos x="780" y="1626"/>
              </a:cxn>
              <a:cxn ang="0">
                <a:pos x="720" y="1542"/>
              </a:cxn>
              <a:cxn ang="0">
                <a:pos x="672" y="1440"/>
              </a:cxn>
              <a:cxn ang="0">
                <a:pos x="744" y="1290"/>
              </a:cxn>
              <a:cxn ang="0">
                <a:pos x="762" y="1158"/>
              </a:cxn>
              <a:cxn ang="0">
                <a:pos x="738" y="1092"/>
              </a:cxn>
              <a:cxn ang="0">
                <a:pos x="780" y="1044"/>
              </a:cxn>
              <a:cxn ang="0">
                <a:pos x="768" y="960"/>
              </a:cxn>
              <a:cxn ang="0">
                <a:pos x="660" y="864"/>
              </a:cxn>
              <a:cxn ang="0">
                <a:pos x="630" y="798"/>
              </a:cxn>
              <a:cxn ang="0">
                <a:pos x="690" y="780"/>
              </a:cxn>
              <a:cxn ang="0">
                <a:pos x="708" y="690"/>
              </a:cxn>
              <a:cxn ang="0">
                <a:pos x="660" y="684"/>
              </a:cxn>
              <a:cxn ang="0">
                <a:pos x="624" y="672"/>
              </a:cxn>
              <a:cxn ang="0">
                <a:pos x="588" y="618"/>
              </a:cxn>
              <a:cxn ang="0">
                <a:pos x="516" y="594"/>
              </a:cxn>
              <a:cxn ang="0">
                <a:pos x="486" y="540"/>
              </a:cxn>
              <a:cxn ang="0">
                <a:pos x="420" y="558"/>
              </a:cxn>
              <a:cxn ang="0">
                <a:pos x="384" y="528"/>
              </a:cxn>
              <a:cxn ang="0">
                <a:pos x="354" y="342"/>
              </a:cxn>
              <a:cxn ang="0">
                <a:pos x="312" y="348"/>
              </a:cxn>
              <a:cxn ang="0">
                <a:pos x="258" y="234"/>
              </a:cxn>
              <a:cxn ang="0">
                <a:pos x="204" y="240"/>
              </a:cxn>
              <a:cxn ang="0">
                <a:pos x="0" y="48"/>
              </a:cxn>
            </a:cxnLst>
            <a:rect l="0" t="0" r="r" b="b"/>
            <a:pathLst>
              <a:path w="1410" h="1836">
                <a:moveTo>
                  <a:pt x="0" y="48"/>
                </a:moveTo>
                <a:lnTo>
                  <a:pt x="42" y="66"/>
                </a:lnTo>
                <a:lnTo>
                  <a:pt x="96" y="0"/>
                </a:lnTo>
                <a:lnTo>
                  <a:pt x="384" y="96"/>
                </a:lnTo>
                <a:lnTo>
                  <a:pt x="414" y="192"/>
                </a:lnTo>
                <a:lnTo>
                  <a:pt x="546" y="300"/>
                </a:lnTo>
                <a:lnTo>
                  <a:pt x="720" y="462"/>
                </a:lnTo>
                <a:lnTo>
                  <a:pt x="906" y="612"/>
                </a:lnTo>
                <a:lnTo>
                  <a:pt x="966" y="612"/>
                </a:lnTo>
                <a:lnTo>
                  <a:pt x="1152" y="816"/>
                </a:lnTo>
                <a:lnTo>
                  <a:pt x="1290" y="1002"/>
                </a:lnTo>
                <a:lnTo>
                  <a:pt x="1410" y="1344"/>
                </a:lnTo>
                <a:lnTo>
                  <a:pt x="1410" y="1836"/>
                </a:lnTo>
                <a:lnTo>
                  <a:pt x="720" y="1824"/>
                </a:lnTo>
                <a:lnTo>
                  <a:pt x="780" y="1740"/>
                </a:lnTo>
                <a:lnTo>
                  <a:pt x="780" y="1626"/>
                </a:lnTo>
                <a:lnTo>
                  <a:pt x="720" y="1542"/>
                </a:lnTo>
                <a:lnTo>
                  <a:pt x="672" y="1440"/>
                </a:lnTo>
                <a:lnTo>
                  <a:pt x="744" y="1290"/>
                </a:lnTo>
                <a:lnTo>
                  <a:pt x="762" y="1158"/>
                </a:lnTo>
                <a:lnTo>
                  <a:pt x="738" y="1092"/>
                </a:lnTo>
                <a:lnTo>
                  <a:pt x="780" y="1044"/>
                </a:lnTo>
                <a:lnTo>
                  <a:pt x="768" y="960"/>
                </a:lnTo>
                <a:lnTo>
                  <a:pt x="660" y="864"/>
                </a:lnTo>
                <a:lnTo>
                  <a:pt x="630" y="798"/>
                </a:lnTo>
                <a:lnTo>
                  <a:pt x="690" y="780"/>
                </a:lnTo>
                <a:lnTo>
                  <a:pt x="708" y="690"/>
                </a:lnTo>
                <a:lnTo>
                  <a:pt x="660" y="684"/>
                </a:lnTo>
                <a:lnTo>
                  <a:pt x="624" y="672"/>
                </a:lnTo>
                <a:lnTo>
                  <a:pt x="588" y="618"/>
                </a:lnTo>
                <a:lnTo>
                  <a:pt x="516" y="594"/>
                </a:lnTo>
                <a:lnTo>
                  <a:pt x="486" y="540"/>
                </a:lnTo>
                <a:lnTo>
                  <a:pt x="420" y="558"/>
                </a:lnTo>
                <a:lnTo>
                  <a:pt x="384" y="528"/>
                </a:lnTo>
                <a:lnTo>
                  <a:pt x="354" y="342"/>
                </a:lnTo>
                <a:lnTo>
                  <a:pt x="312" y="348"/>
                </a:lnTo>
                <a:lnTo>
                  <a:pt x="258" y="234"/>
                </a:lnTo>
                <a:lnTo>
                  <a:pt x="204" y="240"/>
                </a:lnTo>
                <a:lnTo>
                  <a:pt x="0" y="48"/>
                </a:lnTo>
                <a:close/>
              </a:path>
            </a:pathLst>
          </a:custGeom>
          <a:solidFill>
            <a:srgbClr val="99FF66">
              <a:alpha val="6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/>
            <a:endParaRPr lang="en-US" altLang="zh-CN"/>
          </a:p>
        </p:txBody>
      </p:sp>
      <p:sp>
        <p:nvSpPr>
          <p:cNvPr id="20" name="Rectangle 19"/>
          <p:cNvSpPr/>
          <p:nvPr/>
        </p:nvSpPr>
        <p:spPr>
          <a:xfrm>
            <a:off x="153035" y="64115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địa phận Bắc triều – Nam triều và Đàng Trong, Đàng Ngoài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622800" y="3551555"/>
            <a:ext cx="764540" cy="159385"/>
          </a:xfrm>
          <a:custGeom>
            <a:avLst/>
            <a:gdLst>
              <a:gd name="connisteX0" fmla="*/ 0 w 695960"/>
              <a:gd name="connsiteY0" fmla="*/ 130330 h 159540"/>
              <a:gd name="connisteX1" fmla="*/ 72390 w 695960"/>
              <a:gd name="connsiteY1" fmla="*/ 144935 h 159540"/>
              <a:gd name="connisteX2" fmla="*/ 115570 w 695960"/>
              <a:gd name="connsiteY2" fmla="*/ 72545 h 159540"/>
              <a:gd name="connisteX3" fmla="*/ 173990 w 695960"/>
              <a:gd name="connsiteY3" fmla="*/ 155 h 159540"/>
              <a:gd name="connisteX4" fmla="*/ 246380 w 695960"/>
              <a:gd name="connsiteY4" fmla="*/ 57940 h 159540"/>
              <a:gd name="connisteX5" fmla="*/ 318770 w 695960"/>
              <a:gd name="connsiteY5" fmla="*/ 72545 h 159540"/>
              <a:gd name="connisteX6" fmla="*/ 391160 w 695960"/>
              <a:gd name="connsiteY6" fmla="*/ 87150 h 159540"/>
              <a:gd name="connisteX7" fmla="*/ 478155 w 695960"/>
              <a:gd name="connsiteY7" fmla="*/ 101755 h 159540"/>
              <a:gd name="connisteX8" fmla="*/ 550545 w 695960"/>
              <a:gd name="connsiteY8" fmla="*/ 101755 h 159540"/>
              <a:gd name="connisteX9" fmla="*/ 622935 w 695960"/>
              <a:gd name="connsiteY9" fmla="*/ 130330 h 159540"/>
              <a:gd name="connisteX10" fmla="*/ 695960 w 695960"/>
              <a:gd name="connsiteY10" fmla="*/ 159540 h 1595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695960" h="159540">
                <a:moveTo>
                  <a:pt x="0" y="130330"/>
                </a:moveTo>
                <a:cubicBezTo>
                  <a:pt x="13335" y="134775"/>
                  <a:pt x="49530" y="156365"/>
                  <a:pt x="72390" y="144935"/>
                </a:cubicBezTo>
                <a:cubicBezTo>
                  <a:pt x="95250" y="133505"/>
                  <a:pt x="95250" y="101755"/>
                  <a:pt x="115570" y="72545"/>
                </a:cubicBezTo>
                <a:cubicBezTo>
                  <a:pt x="135890" y="43335"/>
                  <a:pt x="147955" y="3330"/>
                  <a:pt x="173990" y="155"/>
                </a:cubicBezTo>
                <a:cubicBezTo>
                  <a:pt x="200025" y="-3020"/>
                  <a:pt x="217170" y="43335"/>
                  <a:pt x="246380" y="57940"/>
                </a:cubicBezTo>
                <a:cubicBezTo>
                  <a:pt x="275590" y="72545"/>
                  <a:pt x="289560" y="66830"/>
                  <a:pt x="318770" y="72545"/>
                </a:cubicBezTo>
                <a:cubicBezTo>
                  <a:pt x="347980" y="78260"/>
                  <a:pt x="359410" y="81435"/>
                  <a:pt x="391160" y="87150"/>
                </a:cubicBezTo>
                <a:cubicBezTo>
                  <a:pt x="422910" y="92865"/>
                  <a:pt x="446405" y="98580"/>
                  <a:pt x="478155" y="101755"/>
                </a:cubicBezTo>
                <a:cubicBezTo>
                  <a:pt x="509905" y="104930"/>
                  <a:pt x="521335" y="96040"/>
                  <a:pt x="550545" y="101755"/>
                </a:cubicBezTo>
                <a:cubicBezTo>
                  <a:pt x="579755" y="107470"/>
                  <a:pt x="593725" y="118900"/>
                  <a:pt x="622935" y="130330"/>
                </a:cubicBezTo>
                <a:cubicBezTo>
                  <a:pt x="652145" y="141760"/>
                  <a:pt x="682625" y="154460"/>
                  <a:pt x="695960" y="159540"/>
                </a:cubicBezTo>
              </a:path>
            </a:pathLst>
          </a:cu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2494280" y="1504950"/>
            <a:ext cx="513778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1. Sự suy sụp của triều Hậu Lê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167005" y="915670"/>
            <a:ext cx="2643505" cy="450913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  <a:t>Trịnh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  <a:t>-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  <a:t>tranh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Malgun Gothic Semilight" panose="020B0502040204020203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494280" y="2693670"/>
            <a:ext cx="5813425" cy="9531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Nhà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Mạc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ra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đời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và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sự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phân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chia </a:t>
            </a:r>
          </a:p>
          <a:p>
            <a:pPr algn="ctr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Nam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triều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-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Bắc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triều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494280" y="4307205"/>
            <a:ext cx="5137785" cy="52197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3. Chiến tranh Trịnh -Nguyễn</a:t>
            </a:r>
          </a:p>
        </p:txBody>
      </p:sp>
      <p:pic>
        <p:nvPicPr>
          <p:cNvPr id="6151" name="Picture 40" descr="WhitecornerFlower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16200000">
            <a:off x="6727190" y="448183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39" descr="WhitecornerFlower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flipH="1">
            <a:off x="6727190" y="-7366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2315" y="70485"/>
            <a:ext cx="8200390" cy="3026410"/>
            <a:chOff x="1169" y="111"/>
            <a:chExt cx="12914" cy="4766"/>
          </a:xfrm>
        </p:grpSpPr>
        <p:sp>
          <p:nvSpPr>
            <p:cNvPr id="15377" name="Text Box 17"/>
            <p:cNvSpPr txBox="1"/>
            <p:nvPr/>
          </p:nvSpPr>
          <p:spPr>
            <a:xfrm rot="1793583">
              <a:off x="8999" y="2872"/>
              <a:ext cx="1847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2000" dirty="0">
                  <a:latin typeface="VNi times new roman"/>
                </a:rPr>
                <a:t>Nhà Lê</a:t>
              </a:r>
            </a:p>
          </p:txBody>
        </p:sp>
        <p:sp>
          <p:nvSpPr>
            <p:cNvPr id="73734" name="Line 6"/>
            <p:cNvSpPr/>
            <p:nvPr/>
          </p:nvSpPr>
          <p:spPr>
            <a:xfrm flipH="1">
              <a:off x="3218" y="2025"/>
              <a:ext cx="2652" cy="18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6" name="Group 5"/>
            <p:cNvGrpSpPr/>
            <p:nvPr/>
          </p:nvGrpSpPr>
          <p:grpSpPr>
            <a:xfrm>
              <a:off x="1169" y="111"/>
              <a:ext cx="12914" cy="4766"/>
              <a:chOff x="1169" y="2963"/>
              <a:chExt cx="12914" cy="4766"/>
            </a:xfrm>
          </p:grpSpPr>
          <p:sp>
            <p:nvSpPr>
              <p:cNvPr id="73730" name="Oval 2"/>
              <p:cNvSpPr/>
              <p:nvPr/>
            </p:nvSpPr>
            <p:spPr>
              <a:xfrm>
                <a:off x="4953" y="2963"/>
                <a:ext cx="4494" cy="21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Nhà Hậu Lê</a:t>
                </a:r>
              </a:p>
              <a:p>
                <a:pPr algn="ctr" eaLnBrk="1" hangingPunct="1"/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suy yếu</a:t>
                </a:r>
              </a:p>
            </p:txBody>
          </p:sp>
          <p:sp>
            <p:nvSpPr>
              <p:cNvPr id="73735" name="Line 7"/>
              <p:cNvSpPr/>
              <p:nvPr/>
            </p:nvSpPr>
            <p:spPr>
              <a:xfrm>
                <a:off x="8660" y="4877"/>
                <a:ext cx="3336" cy="189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73738" name="Text Box 10"/>
              <p:cNvSpPr txBox="1"/>
              <p:nvPr/>
            </p:nvSpPr>
            <p:spPr>
              <a:xfrm rot="1821928">
                <a:off x="9301" y="5124"/>
                <a:ext cx="2749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sz="2000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Nguyễn Kim</a:t>
                </a:r>
              </a:p>
            </p:txBody>
          </p:sp>
          <p:sp>
            <p:nvSpPr>
              <p:cNvPr id="73733" name="Text Box 5"/>
              <p:cNvSpPr txBox="1"/>
              <p:nvPr/>
            </p:nvSpPr>
            <p:spPr>
              <a:xfrm>
                <a:off x="10003" y="6771"/>
                <a:ext cx="4080" cy="958"/>
              </a:xfrm>
              <a:prstGeom prst="rect">
                <a:avLst/>
              </a:prstGeom>
              <a:solidFill>
                <a:srgbClr val="92D050"/>
              </a:solidFill>
              <a:ln w="28575" cap="flat" cmpd="sng">
                <a:noFill/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sz="3200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Nam triều</a:t>
                </a:r>
              </a:p>
            </p:txBody>
          </p:sp>
          <p:sp>
            <p:nvSpPr>
              <p:cNvPr id="2" name="Text Box 5"/>
              <p:cNvSpPr txBox="1"/>
              <p:nvPr/>
            </p:nvSpPr>
            <p:spPr>
              <a:xfrm>
                <a:off x="1169" y="6771"/>
                <a:ext cx="4080" cy="919"/>
              </a:xfrm>
              <a:prstGeom prst="rect">
                <a:avLst/>
              </a:prstGeom>
              <a:solidFill>
                <a:srgbClr val="92D050"/>
              </a:solidFill>
              <a:ln w="28575" cap="flat" cmpd="sng">
                <a:noFill/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Bắc triều</a:t>
                </a:r>
              </a:p>
            </p:txBody>
          </p:sp>
          <p:sp>
            <p:nvSpPr>
              <p:cNvPr id="73740" name="Text Box 12"/>
              <p:cNvSpPr txBox="1"/>
              <p:nvPr/>
            </p:nvSpPr>
            <p:spPr>
              <a:xfrm>
                <a:off x="5563" y="6652"/>
                <a:ext cx="367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sz="1800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      </a:t>
                </a:r>
                <a:r>
                  <a:rPr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Hơn 50 năm</a:t>
                </a:r>
              </a:p>
            </p:txBody>
          </p:sp>
          <p:sp>
            <p:nvSpPr>
              <p:cNvPr id="73737" name="Text Box 9"/>
              <p:cNvSpPr txBox="1"/>
              <p:nvPr/>
            </p:nvSpPr>
            <p:spPr>
              <a:xfrm rot="19461165">
                <a:off x="2827" y="5124"/>
                <a:ext cx="2954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Mạc Đăng Dung</a:t>
                </a:r>
              </a:p>
            </p:txBody>
          </p:sp>
          <p:sp>
            <p:nvSpPr>
              <p:cNvPr id="15378" name="Text Box 18"/>
              <p:cNvSpPr txBox="1"/>
              <p:nvPr/>
            </p:nvSpPr>
            <p:spPr>
              <a:xfrm rot="19418635">
                <a:off x="3924" y="5701"/>
                <a:ext cx="2100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sz="2000" dirty="0">
                    <a:latin typeface="VNi times new roman"/>
                  </a:rPr>
                  <a:t>Nhà Mạc</a:t>
                </a:r>
              </a:p>
            </p:txBody>
          </p:sp>
        </p:grpSp>
      </p:grpSp>
      <p:sp>
        <p:nvSpPr>
          <p:cNvPr id="73739" name="Line 11"/>
          <p:cNvSpPr/>
          <p:nvPr/>
        </p:nvSpPr>
        <p:spPr>
          <a:xfrm flipV="1">
            <a:off x="3333115" y="2780030"/>
            <a:ext cx="3018790" cy="63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73741" name="Text Box 13"/>
          <p:cNvSpPr txBox="1"/>
          <p:nvPr/>
        </p:nvSpPr>
        <p:spPr>
          <a:xfrm>
            <a:off x="3179445" y="2879725"/>
            <a:ext cx="3172460" cy="52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Năm 1592 </a:t>
            </a:r>
          </a:p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chiến tranh chấm dứt</a:t>
            </a:r>
          </a:p>
        </p:txBody>
      </p:sp>
      <p:sp>
        <p:nvSpPr>
          <p:cNvPr id="18444" name="Oval 39"/>
          <p:cNvSpPr/>
          <p:nvPr/>
        </p:nvSpPr>
        <p:spPr>
          <a:xfrm>
            <a:off x="664845" y="4241165"/>
            <a:ext cx="2591435" cy="120713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 Trịnh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( Đàng </a:t>
            </a: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goài )</a:t>
            </a:r>
          </a:p>
        </p:txBody>
      </p:sp>
      <p:sp>
        <p:nvSpPr>
          <p:cNvPr id="18445" name="Oval 40"/>
          <p:cNvSpPr/>
          <p:nvPr/>
        </p:nvSpPr>
        <p:spPr>
          <a:xfrm>
            <a:off x="6351905" y="4241800"/>
            <a:ext cx="2590800" cy="12065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 Nguyễn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(Đàng </a:t>
            </a: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rong)</a:t>
            </a:r>
          </a:p>
        </p:txBody>
      </p:sp>
      <p:sp>
        <p:nvSpPr>
          <p:cNvPr id="8" name="Line 11"/>
          <p:cNvSpPr/>
          <p:nvPr/>
        </p:nvSpPr>
        <p:spPr>
          <a:xfrm flipV="1">
            <a:off x="3256280" y="4845685"/>
            <a:ext cx="3018790" cy="63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1" name="Text Box 10"/>
          <p:cNvSpPr txBox="1"/>
          <p:nvPr/>
        </p:nvSpPr>
        <p:spPr>
          <a:xfrm>
            <a:off x="2360295" y="5890895"/>
            <a:ext cx="4965065" cy="95313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vi-VN" altLang="en-US" sz="280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Đất nước bị chia cắt</a:t>
            </a:r>
          </a:p>
          <a:p>
            <a:pPr algn="ctr"/>
            <a:r>
              <a:rPr lang="vi-VN" altLang="en-US" sz="280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Nhân dân khổ cực</a:t>
            </a:r>
          </a:p>
        </p:txBody>
      </p:sp>
      <p:sp>
        <p:nvSpPr>
          <p:cNvPr id="13" name="Line 6"/>
          <p:cNvSpPr/>
          <p:nvPr/>
        </p:nvSpPr>
        <p:spPr>
          <a:xfrm flipH="1">
            <a:off x="2906395" y="3408045"/>
            <a:ext cx="1999615" cy="9740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Line 7"/>
          <p:cNvSpPr/>
          <p:nvPr/>
        </p:nvSpPr>
        <p:spPr>
          <a:xfrm>
            <a:off x="4906010" y="3408045"/>
            <a:ext cx="1845945" cy="9740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" name="Text Box 13"/>
          <p:cNvSpPr txBox="1"/>
          <p:nvPr>
            <p:custDataLst>
              <p:tags r:id="rId1"/>
            </p:custDataLst>
          </p:nvPr>
        </p:nvSpPr>
        <p:spPr>
          <a:xfrm>
            <a:off x="3102610" y="4257675"/>
            <a:ext cx="3172460" cy="102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Đánh nhau 7 lần</a:t>
            </a:r>
          </a:p>
          <a:p>
            <a:pPr algn="ctr"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trong khoảng 50 năm</a:t>
            </a:r>
          </a:p>
        </p:txBody>
      </p:sp>
      <p:sp>
        <p:nvSpPr>
          <p:cNvPr id="12" name="Notched Right Arrow 11"/>
          <p:cNvSpPr/>
          <p:nvPr/>
        </p:nvSpPr>
        <p:spPr>
          <a:xfrm rot="5400000">
            <a:off x="4459605" y="5394325"/>
            <a:ext cx="61214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1" animBg="1"/>
      <p:bldP spid="18445" grpId="1" animBg="1"/>
      <p:bldP spid="11" grpId="0" bldLvl="0" animBg="1"/>
      <p:bldP spid="11" grpId="1" animBg="1"/>
      <p:bldP spid="15" grpId="1"/>
      <p:bldP spid="12" grpId="0" bldLvl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11455" y="1473835"/>
            <a:ext cx="8720455" cy="306895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kỉ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XVI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chính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quyền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Lê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suy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yếu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đoàn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phong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kiến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xâu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xé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giành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ngai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vàng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Hậu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đất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chia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cắt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cực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609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pic>
        <p:nvPicPr>
          <p:cNvPr id="6151" name="Picture 40" descr="WhitecornerFlower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78105" y="441198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39" descr="WhitecornerFlower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5400000" flipH="1">
            <a:off x="6811010" y="441198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 Box 9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 biệt các em,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 gặp lại!</a:t>
              </a:r>
            </a:p>
          </p:txBody>
        </p:sp>
        <p:sp>
          <p:nvSpPr>
            <p:cNvPr id="7173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</a:rPr>
                <a:t>Giáo viên: Trần Công Hiến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273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90172" y="325714"/>
            <a:ext cx="513778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1.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suy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sụp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triều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Hậu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Lê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145" y="1119505"/>
            <a:ext cx="8827770" cy="1383030"/>
            <a:chOff x="227" y="1763"/>
            <a:chExt cx="13902" cy="2178"/>
          </a:xfrm>
        </p:grpSpPr>
        <p:sp>
          <p:nvSpPr>
            <p:cNvPr id="4" name="TextBox 5"/>
            <p:cNvSpPr txBox="1"/>
            <p:nvPr/>
          </p:nvSpPr>
          <p:spPr>
            <a:xfrm>
              <a:off x="227" y="1763"/>
              <a:ext cx="13902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Đọc nội dung SGK trang 53 - 54 và nêu tình hình nhà Hậu Lê lúc bấy giờ.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84" y="2333"/>
              <a:ext cx="480" cy="2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9"/>
          <p:cNvSpPr txBox="1"/>
          <p:nvPr/>
        </p:nvSpPr>
        <p:spPr>
          <a:xfrm>
            <a:off x="633730" y="1326515"/>
            <a:ext cx="8121650" cy="2245360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đầu thế kỉ XVI, nhà Hậu Lê bắt đầu suy yếu: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chỉ lo ăn chơi xa xỉ.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lại chia phe phái, đánh giết lẫn nhau tranh giành quyền lực.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Đất nước rơi vào cảnh loạn lạc.</a:t>
            </a:r>
          </a:p>
        </p:txBody>
      </p:sp>
      <p:pic>
        <p:nvPicPr>
          <p:cNvPr id="12" name="Content Placeholder 11" descr="77405c89722c8972d03d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3730" y="3672205"/>
            <a:ext cx="3463925" cy="3233420"/>
          </a:xfrm>
          <a:prstGeom prst="rect">
            <a:avLst/>
          </a:prstGeom>
        </p:spPr>
      </p:pic>
      <p:pic>
        <p:nvPicPr>
          <p:cNvPr id="14" name="Content Placeholder 13" descr="2a30082cf3b608e851a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126990" y="3672205"/>
            <a:ext cx="3355340" cy="2773045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1851025" y="6445250"/>
            <a:ext cx="2246630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ambria" panose="02040503050406030204" charset="0"/>
                <a:cs typeface="Cambria" panose="02040503050406030204" charset="0"/>
              </a:rPr>
              <a:t>Lê Uy Mục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5681345" y="6445250"/>
            <a:ext cx="2232025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ambria" panose="02040503050406030204" charset="0"/>
                <a:cs typeface="Cambria" panose="02040503050406030204" charset="0"/>
              </a:rPr>
              <a:t>Lê Tương Dực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ạc Đăng Dung thuở nhỏ nhà nghèo, phải đi đánh cá ở ven sông để kiếm ă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94483"/>
            <a:ext cx="9144000" cy="434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6027006"/>
            <a:ext cx="91440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400" b="0"/>
              <a:t>    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Mạc Đăng Dung thuở nhỏ, nhà nghèo, nhờ có sức khoẻ đã luyện võ tìm cách tiến thân - thi đỗ lực sĩ.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12102" y="304800"/>
            <a:ext cx="851979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Nhà Mạc ra đời và sự phân chia Nam triều - Bắc triều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2336164" y="1010919"/>
            <a:ext cx="4471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Mạc Đăng Dung là ai ?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1802764" y="1112201"/>
            <a:ext cx="5334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  <p:bldP spid="2" grpId="1"/>
      <p:bldP spid="12" grpId="0" bldLvl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Qua các đời vua trước, Mạc Đăng Dung được cử đi giữ đất Hải D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06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0" y="6172421"/>
            <a:ext cx="9144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Mạc 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Đăng Dung trở thành một quan võ của nhà Hậu Lê.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312102" y="304800"/>
            <a:ext cx="851979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Nhà Mạc ra đời và sự phân chia Nam triều - Bắc triều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11" descr="D:\Download\534656_518773551468875_1303095453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04" y="1371600"/>
            <a:ext cx="9114790" cy="4201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3"/>
          <p:cNvSpPr txBox="1"/>
          <p:nvPr/>
        </p:nvSpPr>
        <p:spPr>
          <a:xfrm>
            <a:off x="312102" y="304800"/>
            <a:ext cx="851979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Nhà Mạc ra đời và sự phân chia Nam triều - Bắc triều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Mac Dang Dung 10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b="5759"/>
          <a:stretch>
            <a:fillRect/>
          </a:stretch>
        </p:blipFill>
        <p:spPr bwMode="auto">
          <a:xfrm>
            <a:off x="4120515" y="1079817"/>
            <a:ext cx="5069205" cy="57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orizontal Scroll 10"/>
          <p:cNvSpPr/>
          <p:nvPr/>
        </p:nvSpPr>
        <p:spPr>
          <a:xfrm>
            <a:off x="22225" y="1844040"/>
            <a:ext cx="4098290" cy="429006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Nam triều - Bắc triều được hình thành như thế nào ?</a:t>
            </a:r>
          </a:p>
          <a:p>
            <a:pPr algn="ctr"/>
            <a:endParaRPr lang="en-US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Xác định kinh đô của Nam triều - Bắc triều trên lược đồ.</a:t>
            </a:r>
            <a:r>
              <a:rPr lang="en-US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1590" y="2164715"/>
            <a:ext cx="4098925" cy="396938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1527, Mạc Đăng Dung - một quan võ đã cướp ngôi nhà Lê, lập nên nhà Mạc (Bắc triều).</a:t>
            </a:r>
          </a:p>
          <a:p>
            <a:pPr algn="just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Năm 1533, Nguyễn Kim tìm một người thuộc dòng dõi vua Lê đưa lên ngôi, lập triều đình riêng tại Thanh Hóa (Nam triều).</a:t>
            </a: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441440" y="2449830"/>
            <a:ext cx="925830" cy="42418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endParaRPr lang="en-US" sz="3000"/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6328410" y="2961005"/>
            <a:ext cx="854075" cy="3232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endParaRPr lang="en-US" sz="3000"/>
          </a:p>
        </p:txBody>
      </p:sp>
      <p:sp>
        <p:nvSpPr>
          <p:cNvPr id="3" name="Text Box 2"/>
          <p:cNvSpPr txBox="1"/>
          <p:nvPr/>
        </p:nvSpPr>
        <p:spPr>
          <a:xfrm>
            <a:off x="6854190" y="3949700"/>
            <a:ext cx="2176780" cy="39878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Kinh đô Nam triều</a:t>
            </a:r>
          </a:p>
        </p:txBody>
      </p:sp>
      <p:cxnSp>
        <p:nvCxnSpPr>
          <p:cNvPr id="2" name="Straight Arrow Connector 1"/>
          <p:cNvCxnSpPr>
            <a:stCxn id="3" idx="0"/>
          </p:cNvCxnSpPr>
          <p:nvPr/>
        </p:nvCxnSpPr>
        <p:spPr>
          <a:xfrm flipH="1" flipV="1">
            <a:off x="6854190" y="3284220"/>
            <a:ext cx="1088390" cy="66548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4677410" y="1585595"/>
            <a:ext cx="2176780" cy="39878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Kinh đô Bắc triều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62600" y="1981200"/>
            <a:ext cx="1143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 Box 3"/>
          <p:cNvSpPr txBox="1"/>
          <p:nvPr/>
        </p:nvSpPr>
        <p:spPr>
          <a:xfrm>
            <a:off x="312102" y="304800"/>
            <a:ext cx="851979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Nhà Mạc ra đời và sự phân chia Nam triều - Bắc triều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2" grpId="0" bldLvl="0" animBg="1"/>
      <p:bldP spid="12" grpId="1" animBg="1"/>
      <p:bldP spid="28" grpId="0" bldLvl="0" animBg="1"/>
      <p:bldP spid="28" grpId="1" bldLvl="0" animBg="1"/>
      <p:bldP spid="29" grpId="0" bldLvl="0" animBg="1"/>
      <p:bldP spid="29" grpId="1" bldLvl="0" animBg="1"/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相關圖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0510" y="6248400"/>
            <a:ext cx="5808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/>
                </a:solidFill>
                <a:latin typeface="HP001 4 hàng" pitchFamily="34" charset="0"/>
              </a:rPr>
              <a:t>Thành Tây Đô </a:t>
            </a:r>
            <a:endParaRPr lang="en-US" sz="3200" b="1" dirty="0" smtClean="0">
              <a:solidFill>
                <a:schemeClr val="accent1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6248402"/>
            <a:ext cx="495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 Long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vi-VN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2"/>
            <a:ext cx="91424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715</Words>
  <Application>Microsoft Office PowerPoint</Application>
  <PresentationFormat>On-screen Show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Malgun Gothic Semilight</vt:lpstr>
      <vt:lpstr>宋体</vt:lpstr>
      <vt:lpstr>.VnMysticalH</vt:lpstr>
      <vt:lpstr>Arial</vt:lpstr>
      <vt:lpstr>Calibri</vt:lpstr>
      <vt:lpstr>Calibri Light</vt:lpstr>
      <vt:lpstr>Cambria</vt:lpstr>
      <vt:lpstr>Garamond</vt:lpstr>
      <vt:lpstr>HP001 4 hàng</vt:lpstr>
      <vt:lpstr>Sitka Display</vt:lpstr>
      <vt:lpstr>Times New Roman</vt:lpstr>
      <vt:lpstr>VNi times new roman</vt:lpstr>
      <vt:lpstr>VNI-Book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Cong Hien</cp:lastModifiedBy>
  <cp:revision>183</cp:revision>
  <dcterms:created xsi:type="dcterms:W3CDTF">2019-01-16T15:10:00Z</dcterms:created>
  <dcterms:modified xsi:type="dcterms:W3CDTF">2023-03-09T08:37:39Z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