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74" r:id="rId2"/>
    <p:sldId id="275" r:id="rId3"/>
    <p:sldId id="271" r:id="rId4"/>
    <p:sldId id="258" r:id="rId5"/>
    <p:sldId id="259" r:id="rId6"/>
    <p:sldId id="260" r:id="rId7"/>
    <p:sldId id="261" r:id="rId8"/>
    <p:sldId id="273" r:id="rId9"/>
    <p:sldId id="272" r:id="rId10"/>
    <p:sldId id="276" r:id="rId11"/>
  </p:sldIdLst>
  <p:sldSz cx="12192000" cy="6858000"/>
  <p:notesSz cx="6858000" cy="9144000"/>
  <p:embeddedFontLst>
    <p:embeddedFont>
      <p:font typeface=".VnTime" pitchFamily="34" charset="0"/>
      <p:regular r:id="rId13"/>
      <p:bold r:id="rId14"/>
      <p:italic r:id="rId15"/>
      <p:boldItalic r:id="rId16"/>
    </p:embeddedFont>
    <p:embeddedFont>
      <p:font typeface="Cambria Math" pitchFamily="18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VNI-Auchon" pitchFamily="2" charset="0"/>
      <p:bold r:id="rId22"/>
    </p:embeddedFont>
    <p:embeddedFont>
      <p:font typeface="Cookie" charset="0"/>
      <p:regular r:id="rId23"/>
    </p:embeddedFont>
  </p:embeddedFontLst>
  <p:custShowLst>
    <p:custShow name="Custom Show 1" id="0">
      <p:sldLst/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8320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A3E1D026-8689-4AD1-9DCE-45AF4208FAE3}" type="slidenum">
              <a:rPr lang="en-US" altLang="en-US" sz="1200" smtClean="0">
                <a:latin typeface="Arial" pitchFamily="34" charset="0"/>
              </a:rPr>
              <a:pPr/>
              <a:t>2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3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200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1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1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1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8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1"/>
          <p:cNvSpPr/>
          <p:nvPr/>
        </p:nvSpPr>
        <p:spPr>
          <a:xfrm>
            <a:off x="11081058" y="720001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1"/>
          <p:cNvSpPr/>
          <p:nvPr/>
        </p:nvSpPr>
        <p:spPr>
          <a:xfrm>
            <a:off x="4333302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4411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8BD201AB-1302-48E1-B711-4165B858DB38}" type="datetimeFigureOut">
              <a:rPr lang="en-GB"/>
              <a:pPr>
                <a:defRPr/>
              </a:pPr>
              <a:t>05/05/2023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EE499634-23B7-4E3E-95BA-1875765AEC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07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D33701B5-58E4-49F6-853E-5AC1799D6D89}" type="datetimeFigureOut">
              <a:rPr lang="en-GB"/>
              <a:pPr>
                <a:defRPr/>
              </a:pPr>
              <a:t>05/05/2023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865" y="6356615"/>
            <a:ext cx="3860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865" y="6356615"/>
            <a:ext cx="2844271" cy="365125"/>
          </a:xfrm>
          <a:prstGeom prst="rect">
            <a:avLst/>
          </a:prstGeom>
        </p:spPr>
        <p:txBody>
          <a:bodyPr lIns="76197" tIns="38098" rIns="76197" bIns="38098"/>
          <a:lstStyle>
            <a:lvl1pPr>
              <a:defRPr/>
            </a:lvl1pPr>
          </a:lstStyle>
          <a:p>
            <a:pPr>
              <a:defRPr/>
            </a:pPr>
            <a:fld id="{31917B01-D86F-416D-B5FA-B7CB2E0169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5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1" r:id="rId18"/>
    <p:sldLayoutId id="2147483672" r:id="rId19"/>
    <p:sldLayoutId id="214748367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76438" y="914136"/>
            <a:ext cx="7121261" cy="91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2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152136" y="5318125"/>
            <a:ext cx="11887729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700" b="1">
                <a:solidFill>
                  <a:srgbClr val="C00000"/>
                </a:solidFill>
                <a:latin typeface="Cambria Math" pitchFamily="18" charset="0"/>
              </a:rPr>
              <a:t>Giáo viên : Trương Thị Bích </a:t>
            </a:r>
          </a:p>
        </p:txBody>
      </p:sp>
      <p:pic>
        <p:nvPicPr>
          <p:cNvPr id="2052" name="Picture 10" descr="POINT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1277" y="-261277"/>
            <a:ext cx="1524000" cy="20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8" descr="POINT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53386" y="5327386"/>
            <a:ext cx="203200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9" descr="POINT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60000" y="0"/>
            <a:ext cx="2032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POINT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3417"/>
            <a:ext cx="2032000" cy="153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21"/>
          <p:cNvSpPr>
            <a:spLocks noChangeArrowheads="1" noChangeShapeType="1" noTextEdit="1"/>
          </p:cNvSpPr>
          <p:nvPr/>
        </p:nvSpPr>
        <p:spPr bwMode="auto">
          <a:xfrm>
            <a:off x="2235729" y="381000"/>
            <a:ext cx="7822407" cy="685271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ĐOÀN NGHIÊN </a:t>
            </a:r>
            <a:endParaRPr lang="en-US" sz="38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22" name="WordArt 22"/>
          <p:cNvSpPr>
            <a:spLocks noChangeArrowheads="1" noChangeShapeType="1" noTextEdit="1"/>
          </p:cNvSpPr>
          <p:nvPr/>
        </p:nvSpPr>
        <p:spPr bwMode="auto">
          <a:xfrm>
            <a:off x="1524000" y="1447271"/>
            <a:ext cx="9144000" cy="5791729"/>
          </a:xfrm>
          <a:prstGeom prst="rect">
            <a:avLst/>
          </a:prstGeom>
        </p:spPr>
        <p:txBody>
          <a:bodyPr spcFirstLastPara="1" wrap="none" lIns="76197" tIns="38098" rIns="76197" bIns="38098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6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quý thầy, cô giáo về dự giờ</a:t>
            </a:r>
          </a:p>
        </p:txBody>
      </p:sp>
      <p:sp>
        <p:nvSpPr>
          <p:cNvPr id="76823" name="WordArt 23"/>
          <p:cNvSpPr>
            <a:spLocks noChangeArrowheads="1" noChangeShapeType="1" noTextEdit="1"/>
          </p:cNvSpPr>
          <p:nvPr/>
        </p:nvSpPr>
        <p:spPr bwMode="auto">
          <a:xfrm>
            <a:off x="2743729" y="3204104"/>
            <a:ext cx="6895042" cy="440532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8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7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78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6824" name="WordArt 24"/>
          <p:cNvSpPr>
            <a:spLocks noChangeArrowheads="1" noChangeShapeType="1" noTextEdit="1"/>
          </p:cNvSpPr>
          <p:nvPr/>
        </p:nvSpPr>
        <p:spPr bwMode="auto">
          <a:xfrm>
            <a:off x="3759729" y="3788834"/>
            <a:ext cx="5028407" cy="554303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72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 :  2C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657866" y="6096001"/>
            <a:ext cx="5689864" cy="62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41" tIns="54421" rIns="108841" bIns="54421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0000FF"/>
                </a:solidFill>
                <a:latin typeface="Arial" pitchFamily="34" charset="0"/>
              </a:rPr>
              <a:t>Năm học: 2022- 2023</a:t>
            </a: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3319199" y="2349500"/>
            <a:ext cx="5848614" cy="863865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en-US" sz="8600" b="1" kern="1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62" name="Picture 5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907" y="2095500"/>
            <a:ext cx="813593" cy="60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 descr="EART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30136"/>
            <a:ext cx="812271" cy="60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Firewr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30" y="3996532"/>
            <a:ext cx="1828271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Firewr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30" y="4123532"/>
            <a:ext cx="1828271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9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mph" presetSubtype="6" repeatCount="indefinite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 animBg="1"/>
      <p:bldP spid="76823" grpId="0" animBg="1"/>
      <p:bldP spid="76824" grpId="0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505729"/>
            <a:ext cx="3717396" cy="3048000"/>
            <a:chOff x="1008" y="2592"/>
            <a:chExt cx="1259" cy="1379"/>
          </a:xfrm>
        </p:grpSpPr>
        <p:grpSp>
          <p:nvGrpSpPr>
            <p:cNvPr id="17433" name="Group 5"/>
            <p:cNvGrpSpPr>
              <a:grpSpLocks/>
            </p:cNvGrpSpPr>
            <p:nvPr/>
          </p:nvGrpSpPr>
          <p:grpSpPr bwMode="auto">
            <a:xfrm>
              <a:off x="1008" y="2592"/>
              <a:ext cx="1259" cy="1379"/>
              <a:chOff x="816" y="2544"/>
              <a:chExt cx="1632" cy="1632"/>
            </a:xfrm>
          </p:grpSpPr>
          <p:grpSp>
            <p:nvGrpSpPr>
              <p:cNvPr id="17435" name="Group 6"/>
              <p:cNvGrpSpPr>
                <a:grpSpLocks/>
              </p:cNvGrpSpPr>
              <p:nvPr/>
            </p:nvGrpSpPr>
            <p:grpSpPr bwMode="auto">
              <a:xfrm>
                <a:off x="816" y="2544"/>
                <a:ext cx="1632" cy="1632"/>
                <a:chOff x="720" y="2496"/>
                <a:chExt cx="1632" cy="1632"/>
              </a:xfrm>
            </p:grpSpPr>
            <p:sp>
              <p:nvSpPr>
                <p:cNvPr id="17437" name="AutoShape 7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1008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36 w 21600"/>
                    <a:gd name="T13" fmla="*/ 2282 h 21600"/>
                    <a:gd name="T14" fmla="*/ 1656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7438" name="Picture 8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720" y="2640"/>
                  <a:ext cx="1632" cy="1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36" name="AutoShape 9"/>
              <p:cNvSpPr>
                <a:spLocks noChangeArrowheads="1"/>
              </p:cNvSpPr>
              <p:nvPr/>
            </p:nvSpPr>
            <p:spPr bwMode="auto">
              <a:xfrm rot="-554298">
                <a:off x="1152" y="3024"/>
                <a:ext cx="576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5 w 21600"/>
                  <a:gd name="T13" fmla="*/ 2300 h 21600"/>
                  <a:gd name="T14" fmla="*/ 16575 w 21600"/>
                  <a:gd name="T15" fmla="*/ 137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4" name="Text Box 10"/>
            <p:cNvSpPr txBox="1">
              <a:spLocks noChangeArrowheads="1"/>
            </p:cNvSpPr>
            <p:nvPr/>
          </p:nvSpPr>
          <p:spPr bwMode="auto">
            <a:xfrm>
              <a:off x="1200" y="2640"/>
              <a:ext cx="81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Chúc các em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267729" y="3657865"/>
            <a:ext cx="3758407" cy="3123406"/>
            <a:chOff x="3570" y="1008"/>
            <a:chExt cx="1259" cy="1379"/>
          </a:xfrm>
        </p:grpSpPr>
        <p:grpSp>
          <p:nvGrpSpPr>
            <p:cNvPr id="17427" name="Group 13"/>
            <p:cNvGrpSpPr>
              <a:grpSpLocks/>
            </p:cNvGrpSpPr>
            <p:nvPr/>
          </p:nvGrpSpPr>
          <p:grpSpPr bwMode="auto">
            <a:xfrm>
              <a:off x="3570" y="1008"/>
              <a:ext cx="1259" cy="1379"/>
              <a:chOff x="2256" y="2496"/>
              <a:chExt cx="1259" cy="1523"/>
            </a:xfrm>
          </p:grpSpPr>
          <p:grpSp>
            <p:nvGrpSpPr>
              <p:cNvPr id="17429" name="Group 14"/>
              <p:cNvGrpSpPr>
                <a:grpSpLocks/>
              </p:cNvGrpSpPr>
              <p:nvPr/>
            </p:nvGrpSpPr>
            <p:grpSpPr bwMode="auto">
              <a:xfrm>
                <a:off x="2256" y="2496"/>
                <a:ext cx="1259" cy="1523"/>
                <a:chOff x="2256" y="2400"/>
                <a:chExt cx="1259" cy="1523"/>
              </a:xfrm>
            </p:grpSpPr>
            <p:sp>
              <p:nvSpPr>
                <p:cNvPr id="17431" name="AutoShape 15"/>
                <p:cNvSpPr>
                  <a:spLocks noChangeArrowheads="1"/>
                </p:cNvSpPr>
                <p:nvPr/>
              </p:nvSpPr>
              <p:spPr bwMode="auto">
                <a:xfrm>
                  <a:off x="2496" y="2400"/>
                  <a:ext cx="81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9 w 21600"/>
                    <a:gd name="T13" fmla="*/ 2282 h 21600"/>
                    <a:gd name="T14" fmla="*/ 16544 w 21600"/>
                    <a:gd name="T15" fmla="*/ 1369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3300"/>
                </a:solidFill>
                <a:ln w="9525" algn="ctr">
                  <a:solidFill>
                    <a:srgbClr val="FF99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7432" name="Picture 16" descr="happymom8b"/>
                <p:cNvPicPr>
                  <a:picLocks noChangeAspect="1" noChangeArrowheads="1" noCrop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256" y="2544"/>
                  <a:ext cx="1259" cy="1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7430" name="Text Box 17"/>
              <p:cNvSpPr txBox="1">
                <a:spLocks noChangeArrowheads="1"/>
              </p:cNvSpPr>
              <p:nvPr/>
            </p:nvSpPr>
            <p:spPr bwMode="auto">
              <a:xfrm>
                <a:off x="2592" y="2496"/>
                <a:ext cx="863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 sz="3300">
                    <a:solidFill>
                      <a:srgbClr val="FFFF00"/>
                    </a:solidFill>
                    <a:latin typeface=".VnTime" pitchFamily="34" charset="0"/>
                  </a:rPr>
                  <a:t>Chăm ngoan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en-US" altLang="vi-VN" sz="3300">
                  <a:solidFill>
                    <a:srgbClr val="FFFF00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7428" name="AutoShape 18"/>
            <p:cNvSpPr>
              <a:spLocks noChangeArrowheads="1"/>
            </p:cNvSpPr>
            <p:nvPr/>
          </p:nvSpPr>
          <p:spPr bwMode="auto">
            <a:xfrm rot="-482766">
              <a:off x="3840" y="1440"/>
              <a:ext cx="480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0 w 21600"/>
                <a:gd name="T13" fmla="*/ 2250 h 21600"/>
                <a:gd name="T14" fmla="*/ 16560 w 21600"/>
                <a:gd name="T15" fmla="*/ 1366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128000" y="3657865"/>
            <a:ext cx="4064000" cy="3123406"/>
            <a:chOff x="3312" y="2160"/>
            <a:chExt cx="1950" cy="2280"/>
          </a:xfrm>
        </p:grpSpPr>
        <p:grpSp>
          <p:nvGrpSpPr>
            <p:cNvPr id="17419" name="Group 20"/>
            <p:cNvGrpSpPr>
              <a:grpSpLocks/>
            </p:cNvGrpSpPr>
            <p:nvPr/>
          </p:nvGrpSpPr>
          <p:grpSpPr bwMode="auto">
            <a:xfrm>
              <a:off x="3312" y="2160"/>
              <a:ext cx="1950" cy="2280"/>
              <a:chOff x="4176" y="2304"/>
              <a:chExt cx="1950" cy="2280"/>
            </a:xfrm>
          </p:grpSpPr>
          <p:sp>
            <p:nvSpPr>
              <p:cNvPr id="17421" name="Text Box 21"/>
              <p:cNvSpPr txBox="1">
                <a:spLocks noChangeArrowheads="1"/>
              </p:cNvSpPr>
              <p:nvPr/>
            </p:nvSpPr>
            <p:spPr bwMode="auto">
              <a:xfrm>
                <a:off x="4753" y="2399"/>
                <a:ext cx="720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1304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vi-VN">
                    <a:solidFill>
                      <a:schemeClr val="bg1"/>
                    </a:solidFill>
                    <a:latin typeface="VNI-Auchon" pitchFamily="2" charset="0"/>
                  </a:rPr>
                  <a:t>HOÏC GIOÛI</a:t>
                </a:r>
              </a:p>
            </p:txBody>
          </p:sp>
          <p:grpSp>
            <p:nvGrpSpPr>
              <p:cNvPr id="17422" name="Group 22"/>
              <p:cNvGrpSpPr>
                <a:grpSpLocks/>
              </p:cNvGrpSpPr>
              <p:nvPr/>
            </p:nvGrpSpPr>
            <p:grpSpPr bwMode="auto">
              <a:xfrm>
                <a:off x="4176" y="2304"/>
                <a:ext cx="1950" cy="2280"/>
                <a:chOff x="3456" y="1728"/>
                <a:chExt cx="1950" cy="2280"/>
              </a:xfrm>
            </p:grpSpPr>
            <p:grpSp>
              <p:nvGrpSpPr>
                <p:cNvPr id="17423" name="Group 23"/>
                <p:cNvGrpSpPr>
                  <a:grpSpLocks/>
                </p:cNvGrpSpPr>
                <p:nvPr/>
              </p:nvGrpSpPr>
              <p:grpSpPr bwMode="auto">
                <a:xfrm>
                  <a:off x="3456" y="1728"/>
                  <a:ext cx="1950" cy="2280"/>
                  <a:chOff x="3648" y="1824"/>
                  <a:chExt cx="1950" cy="2280"/>
                </a:xfrm>
              </p:grpSpPr>
              <p:sp>
                <p:nvSpPr>
                  <p:cNvPr id="17425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824"/>
                    <a:ext cx="1056" cy="81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5032 w 21600"/>
                      <a:gd name="T13" fmla="*/ 2276 h 21600"/>
                      <a:gd name="T14" fmla="*/ 16548 w 21600"/>
                      <a:gd name="T15" fmla="*/ 1368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0860" y="2187"/>
                        </a:moveTo>
                        <a:cubicBezTo>
                          <a:pt x="10451" y="1746"/>
                          <a:pt x="9529" y="1018"/>
                          <a:pt x="9015" y="730"/>
                        </a:cubicBezTo>
                        <a:cubicBezTo>
                          <a:pt x="7865" y="152"/>
                          <a:pt x="6685" y="0"/>
                          <a:pt x="5415" y="0"/>
                        </a:cubicBezTo>
                        <a:cubicBezTo>
                          <a:pt x="4175" y="152"/>
                          <a:pt x="2995" y="575"/>
                          <a:pt x="1967" y="1305"/>
                        </a:cubicBezTo>
                        <a:cubicBezTo>
                          <a:pt x="1150" y="2187"/>
                          <a:pt x="575" y="3222"/>
                          <a:pt x="242" y="4220"/>
                        </a:cubicBezTo>
                        <a:cubicBezTo>
                          <a:pt x="0" y="5410"/>
                          <a:pt x="242" y="6560"/>
                          <a:pt x="575" y="7597"/>
                        </a:cubicBezTo>
                        <a:lnTo>
                          <a:pt x="10860" y="21600"/>
                        </a:lnTo>
                        <a:lnTo>
                          <a:pt x="20995" y="7597"/>
                        </a:lnTo>
                        <a:cubicBezTo>
                          <a:pt x="21480" y="6560"/>
                          <a:pt x="21600" y="5410"/>
                          <a:pt x="21480" y="4220"/>
                        </a:cubicBezTo>
                        <a:cubicBezTo>
                          <a:pt x="21115" y="3222"/>
                          <a:pt x="20420" y="2187"/>
                          <a:pt x="19632" y="1305"/>
                        </a:cubicBezTo>
                        <a:cubicBezTo>
                          <a:pt x="18575" y="575"/>
                          <a:pt x="17425" y="152"/>
                          <a:pt x="16275" y="0"/>
                        </a:cubicBezTo>
                        <a:cubicBezTo>
                          <a:pt x="15005" y="0"/>
                          <a:pt x="13735" y="152"/>
                          <a:pt x="12705" y="730"/>
                        </a:cubicBezTo>
                        <a:cubicBezTo>
                          <a:pt x="12176" y="1018"/>
                          <a:pt x="11254" y="1746"/>
                          <a:pt x="10860" y="2187"/>
                        </a:cubicBezTo>
                        <a:close/>
                      </a:path>
                    </a:pathLst>
                  </a:custGeom>
                  <a:solidFill>
                    <a:srgbClr val="FF3300"/>
                  </a:solidFill>
                  <a:ln w="9525" algn="ctr">
                    <a:solidFill>
                      <a:srgbClr val="FF99F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pic>
                <p:nvPicPr>
                  <p:cNvPr id="17426" name="Picture 25" descr="happymom8b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gray">
                  <a:xfrm>
                    <a:off x="3648" y="1968"/>
                    <a:ext cx="1950" cy="21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7424" name="AutoShape 26"/>
                <p:cNvSpPr>
                  <a:spLocks noChangeArrowheads="1"/>
                </p:cNvSpPr>
                <p:nvPr/>
              </p:nvSpPr>
              <p:spPr bwMode="auto">
                <a:xfrm rot="-482766">
                  <a:off x="3840" y="2352"/>
                  <a:ext cx="799" cy="62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8 w 21600"/>
                    <a:gd name="T13" fmla="*/ 2285 h 21600"/>
                    <a:gd name="T14" fmla="*/ 16545 w 21600"/>
                    <a:gd name="T15" fmla="*/ 13673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7420" name="Text Box 27"/>
            <p:cNvSpPr txBox="1">
              <a:spLocks noChangeArrowheads="1"/>
            </p:cNvSpPr>
            <p:nvPr/>
          </p:nvSpPr>
          <p:spPr bwMode="auto">
            <a:xfrm>
              <a:off x="3748" y="2245"/>
              <a:ext cx="120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1304925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300">
                  <a:solidFill>
                    <a:srgbClr val="FFFF00"/>
                  </a:solidFill>
                  <a:latin typeface=".VnTime" pitchFamily="34" charset="0"/>
                </a:rPr>
                <a:t>Học giỏi</a:t>
              </a:r>
            </a:p>
          </p:txBody>
        </p:sp>
      </p:grpSp>
      <p:sp>
        <p:nvSpPr>
          <p:cNvPr id="17413" name="Picture 43" descr="Bouquet"/>
          <p:cNvSpPr>
            <a:spLocks noChangeAspect="1" noChangeArrowheads="1"/>
          </p:cNvSpPr>
          <p:nvPr/>
        </p:nvSpPr>
        <p:spPr bwMode="auto">
          <a:xfrm rot="1212361">
            <a:off x="8534136" y="-76729"/>
            <a:ext cx="33535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/>
          <a:lstStyle/>
          <a:p>
            <a:pPr eaLnBrk="1" hangingPunct="1"/>
            <a:endParaRPr lang="en-US" altLang="en-US"/>
          </a:p>
        </p:txBody>
      </p:sp>
      <p:sp>
        <p:nvSpPr>
          <p:cNvPr id="17414" name="Picture 26" descr="ad062"/>
          <p:cNvSpPr>
            <a:spLocks noChangeAspect="1" noChangeArrowheads="1"/>
          </p:cNvSpPr>
          <p:nvPr/>
        </p:nvSpPr>
        <p:spPr bwMode="auto">
          <a:xfrm>
            <a:off x="101865" y="76730"/>
            <a:ext cx="2946135" cy="144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197" tIns="38098" rIns="76197" bIns="38098"/>
          <a:lstStyle/>
          <a:p>
            <a:pPr eaLnBrk="1" hangingPunct="1"/>
            <a:endParaRPr lang="en-US" altLang="en-US"/>
          </a:p>
        </p:txBody>
      </p:sp>
      <p:pic>
        <p:nvPicPr>
          <p:cNvPr id="17415" name="Picture 32" descr="JULY4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5" y="304271"/>
            <a:ext cx="2336271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2" descr="JULY4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71" y="1"/>
            <a:ext cx="2337594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711729" y="1447271"/>
            <a:ext cx="10668000" cy="1666875"/>
          </a:xfrm>
          <a:prstGeom prst="rect">
            <a:avLst/>
          </a:prstGeom>
        </p:spPr>
        <p:txBody>
          <a:bodyPr wrap="none" lIns="76197" tIns="38098" rIns="76197" bIns="3809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00" b="1" kern="1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quý thầy cô sức khỏe</a:t>
            </a:r>
          </a:p>
        </p:txBody>
      </p:sp>
      <p:pic>
        <p:nvPicPr>
          <p:cNvPr id="17418" name="Picture 32" descr="JULY4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36" y="762001"/>
            <a:ext cx="2337593" cy="16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4236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624417" y="3429000"/>
            <a:ext cx="10972271" cy="87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47" tIns="54424" rIns="108847" bIns="54424"/>
          <a:lstStyle/>
          <a:p>
            <a:pPr marL="408178" indent="-408178" defTabSz="1088473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624417" y="189178"/>
            <a:ext cx="10972271" cy="87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847" tIns="54424" rIns="108847" bIns="54424"/>
          <a:lstStyle/>
          <a:p>
            <a:pPr marL="408178" indent="-408178" algn="ctr" defTabSz="1088473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solidFill>
                <a:srgbClr val="FB31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Thought Bubble: Cloud 1"/>
          <p:cNvSpPr/>
          <p:nvPr/>
        </p:nvSpPr>
        <p:spPr>
          <a:xfrm>
            <a:off x="2498990" y="1841500"/>
            <a:ext cx="658151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97" tIns="38098" rIns="76197" bIns="38098" anchor="ctr"/>
          <a:lstStyle/>
          <a:p>
            <a:pPr algn="ctr" defTabSz="761970">
              <a:defRPr/>
            </a:pPr>
            <a:r>
              <a:rPr lang="en-US" sz="45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60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609601" y="593493"/>
            <a:ext cx="2802623" cy="929529"/>
            <a:chOff x="1466347" y="0"/>
            <a:chExt cx="2248402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+mj-lt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466347" y="197943"/>
              <a:ext cx="2017796" cy="61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 dirty="0">
                  <a:solidFill>
                    <a:srgbClr val="FF0000"/>
                  </a:solidFill>
                  <a:latin typeface="+mj-lt"/>
                  <a:ea typeface="Cookie"/>
                  <a:cs typeface="Cookie"/>
                  <a:sym typeface="Cookie"/>
                </a:rPr>
                <a:t>CHỦ ĐỀ 12</a:t>
              </a:r>
              <a:endParaRPr sz="3200" b="1" i="0" u="none" strike="noStrike" cap="none" dirty="0">
                <a:solidFill>
                  <a:srgbClr val="FF0000"/>
                </a:solidFill>
                <a:latin typeface="+mj-lt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505200" y="290067"/>
            <a:ext cx="6553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 pitchFamily="34" charset="0"/>
                <a:ea typeface="Cookie"/>
                <a:cs typeface="Arial" pitchFamily="34" charset="0"/>
                <a:sym typeface="Cookie"/>
              </a:rPr>
              <a:t>PHÉP CỘNG, PHÉP TRỪ TRONG PHẠM VI 1000</a:t>
            </a:r>
            <a:endParaRPr sz="3600" b="1" i="0" u="none" strike="noStrike" cap="none" dirty="0">
              <a:solidFill>
                <a:srgbClr val="FF0000"/>
              </a:solidFill>
              <a:latin typeface="Arial" pitchFamily="34" charset="0"/>
              <a:ea typeface="Cookie"/>
              <a:cs typeface="Arial" pitchFamily="34" charset="0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1066801" y="2142314"/>
            <a:ext cx="101346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+mn-lt"/>
                <a:ea typeface="Cookie"/>
                <a:cs typeface="Cookie"/>
                <a:sym typeface="Cookie"/>
              </a:rPr>
              <a:t>BÀI 63:</a:t>
            </a:r>
            <a:endParaRPr sz="5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tx1"/>
                </a:solidFill>
                <a:latin typeface="+mn-lt"/>
                <a:ea typeface="Cookie"/>
                <a:cs typeface="Cookie"/>
                <a:sym typeface="Cookie"/>
              </a:rPr>
              <a:t>LUYỆN TẬP CHUNG</a:t>
            </a:r>
            <a:endParaRPr sz="5400" b="1" i="0" u="none" strike="noStrike" cap="none" dirty="0">
              <a:solidFill>
                <a:schemeClr val="tx1"/>
              </a:solidFill>
              <a:latin typeface="+mn-lt"/>
              <a:ea typeface="Cookie"/>
              <a:cs typeface="Cookie"/>
              <a:sym typeface="Cookie"/>
            </a:endParaRPr>
          </a:p>
        </p:txBody>
      </p:sp>
    </p:spTree>
    <p:extLst>
      <p:ext uri="{BB962C8B-B14F-4D97-AF65-F5344CB8AC3E}">
        <p14:creationId xmlns:p14="http://schemas.microsoft.com/office/powerpoint/2010/main" val="8639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28801"/>
            <a:ext cx="9964218" cy="13716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1100429" y="1175878"/>
            <a:ext cx="4125048" cy="1001435"/>
            <a:chOff x="1296327" y="1647588"/>
            <a:chExt cx="3614218" cy="1001435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Đặt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rồi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sym typeface="Arial"/>
                </a:rPr>
                <a:t>tính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sym typeface="Arial"/>
                </a:rPr>
                <a:t> ?</a:t>
              </a:r>
              <a:endParaRPr b="1" dirty="0"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651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24899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38058" y="602558"/>
            <a:ext cx="3632854" cy="570588"/>
            <a:chOff x="1277691" y="1647588"/>
            <a:chExt cx="3632854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</a:t>
              </a:r>
              <a:r>
                <a:rPr lang="en-US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sát</a:t>
              </a:r>
              <a:r>
                <a:rPr lang="en-US" sz="2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hình</a:t>
              </a:r>
              <a:endParaRPr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77691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838199" y="3531506"/>
            <a:ext cx="594740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a)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b)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78421" y="4120361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392084" y="478244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9808788" y="4626595"/>
            <a:ext cx="71537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18904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467599" y="5292481"/>
            <a:ext cx="11430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057" y="5292481"/>
            <a:ext cx="15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21731" y="3827973"/>
            <a:ext cx="349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523 + 365 = 888                      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7372695" y="4918962"/>
            <a:ext cx="357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572 -  416 = 156                     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" grpId="0" animBg="1"/>
      <p:bldP spid="2653" grpId="0" animBg="1"/>
      <p:bldP spid="2654" grpId="0" animBg="1"/>
      <p:bldP spid="2655" grpId="0" animBg="1"/>
      <p:bldP spid="2668" grpId="0"/>
      <p:bldP spid="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250 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250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175 kg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1752600" y="3247753"/>
            <a:ext cx="87891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buổi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cửa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hàng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bán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lô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-gam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gạo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FF0000"/>
                </a:solidFill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250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+ 175 =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(kg)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425 </a:t>
            </a: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kg </a:t>
            </a:r>
            <a:r>
              <a:rPr lang="en-US" sz="2800" dirty="0" err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gạo</a:t>
            </a:r>
            <a:endParaRPr sz="2800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88;p5"/>
          <p:cNvSpPr txBox="1"/>
          <p:nvPr/>
        </p:nvSpPr>
        <p:spPr>
          <a:xfrm>
            <a:off x="1828800" y="1295400"/>
            <a:ext cx="52578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lớp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Một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 smtClean="0">
                <a:solidFill>
                  <a:schemeClr val="dk1"/>
                </a:solidFill>
              </a:rPr>
              <a:t>1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lớp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Hai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130 </a:t>
            </a:r>
            <a:r>
              <a:rPr lang="en-US" sz="2800" dirty="0" err="1" smtClean="0">
                <a:solidFill>
                  <a:schemeClr val="dk1"/>
                </a:solidFill>
              </a:rPr>
              <a:t>học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sinh</a:t>
            </a:r>
            <a:endParaRPr lang="en-US" sz="2800" dirty="0" smtClean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khối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155 + 130 = 185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48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003733"/>
            <a:ext cx="2177165" cy="33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7717" y="2052597"/>
            <a:ext cx="1239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chăm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ngoan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giỏi</a:t>
            </a:r>
            <a:r>
              <a:rPr lang="en-US" sz="3600" b="1" dirty="0" smtClean="0">
                <a:solidFill>
                  <a:srgbClr val="FF0000"/>
                </a:solidFill>
              </a:rPr>
              <a:t>!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3073" y="1406267"/>
            <a:ext cx="13382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         </a:t>
            </a:r>
            <a:r>
              <a:rPr lang="en-US" sz="3600" b="1" dirty="0" err="1" smtClean="0">
                <a:solidFill>
                  <a:srgbClr val="FF0000"/>
                </a:solidFill>
              </a:rPr>
              <a:t>Kính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733800"/>
            <a:ext cx="2032000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31" y="5483050"/>
            <a:ext cx="1620668" cy="1300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71864"/>
            <a:ext cx="1612900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28600"/>
            <a:ext cx="1524000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495801"/>
            <a:ext cx="1828800" cy="19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350</Words>
  <Application>Microsoft Office PowerPoint</Application>
  <PresentationFormat>Custom</PresentationFormat>
  <Paragraphs>79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Times New Roman</vt:lpstr>
      <vt:lpstr>.VnTime</vt:lpstr>
      <vt:lpstr>Cambria Math</vt:lpstr>
      <vt:lpstr>Calibri</vt:lpstr>
      <vt:lpstr>VNI-Auchon</vt:lpstr>
      <vt:lpstr>Arial-Rounded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35</cp:revision>
  <dcterms:created xsi:type="dcterms:W3CDTF">2021-06-02T01:34:28Z</dcterms:created>
  <dcterms:modified xsi:type="dcterms:W3CDTF">2023-05-05T10:54:58Z</dcterms:modified>
</cp:coreProperties>
</file>