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2" r:id="rId2"/>
    <p:sldId id="269" r:id="rId3"/>
    <p:sldId id="258" r:id="rId4"/>
    <p:sldId id="260" r:id="rId5"/>
    <p:sldId id="277" r:id="rId6"/>
    <p:sldId id="262" r:id="rId7"/>
    <p:sldId id="279" r:id="rId8"/>
    <p:sldId id="291" r:id="rId9"/>
    <p:sldId id="282" r:id="rId10"/>
    <p:sldId id="263" r:id="rId11"/>
    <p:sldId id="286" r:id="rId12"/>
    <p:sldId id="264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66"/>
    <a:srgbClr val="00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30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85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9054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845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1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12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9751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697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7377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03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3794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677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0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6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69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0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05/05/2023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  <p:sldLayoutId id="2147483665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0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1.xml"/><Relationship Id="rId5" Type="http://schemas.openxmlformats.org/officeDocument/2006/relationships/image" Target="../media/image1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9.png"/><Relationship Id="rId12" Type="http://schemas.microsoft.com/office/2007/relationships/hdphoto" Target="../media/hdphoto8.wdp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2.xml"/><Relationship Id="rId6" Type="http://schemas.microsoft.com/office/2007/relationships/hdphoto" Target="../media/hdphoto5.wdp"/><Relationship Id="rId11" Type="http://schemas.openxmlformats.org/officeDocument/2006/relationships/image" Target="../media/image21.png"/><Relationship Id="rId5" Type="http://schemas.openxmlformats.org/officeDocument/2006/relationships/image" Target="../media/image18.png"/><Relationship Id="rId10" Type="http://schemas.microsoft.com/office/2007/relationships/hdphoto" Target="../media/hdphoto7.wdp"/><Relationship Id="rId4" Type="http://schemas.openxmlformats.org/officeDocument/2006/relationships/image" Target="../media/image6.png"/><Relationship Id="rId9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05470" y="2251618"/>
            <a:ext cx="7381060" cy="1445623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tiết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Toán</a:t>
            </a:r>
            <a:r>
              <a:rPr lang="en-US" altLang="vi-V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- Lớp 2</a:t>
            </a:r>
          </a:p>
        </p:txBody>
      </p:sp>
      <p:sp>
        <p:nvSpPr>
          <p:cNvPr id="5" name="Text Box 22"/>
          <p:cNvSpPr txBox="1">
            <a:spLocks noChangeArrowheads="1"/>
          </p:cNvSpPr>
          <p:nvPr/>
        </p:nvSpPr>
        <p:spPr bwMode="auto">
          <a:xfrm>
            <a:off x="3113903" y="3845159"/>
            <a:ext cx="5944195" cy="173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7" tIns="34288" rIns="68577" bIns="34288">
            <a:spAutoFit/>
          </a:bodyPr>
          <a:lstStyle>
            <a:lvl1pPr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2pPr>
            <a:lvl3pPr marL="1143000" indent="-228600"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3pPr>
            <a:lvl4pPr marL="1600200" indent="-228600"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4pPr>
            <a:lvl5pPr marL="2057400" indent="-228600"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5pPr>
            <a:lvl6pPr marL="25146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6pPr>
            <a:lvl7pPr marL="29718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7pPr>
            <a:lvl8pPr marL="34290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8pPr>
            <a:lvl9pPr marL="3886200" indent="-228600" defTabSz="1304925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Calibri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700" b="1" dirty="0">
                <a:solidFill>
                  <a:srgbClr val="0000FF"/>
                </a:solidFill>
                <a:latin typeface="Times New Roman" pitchFamily="18" charset="0"/>
              </a:rPr>
              <a:t>MÔN: </a:t>
            </a:r>
            <a:r>
              <a:rPr lang="en-US" altLang="en-US" sz="2700" b="1" dirty="0" err="1" smtClean="0">
                <a:solidFill>
                  <a:srgbClr val="0000FF"/>
                </a:solidFill>
                <a:latin typeface="Times New Roman" pitchFamily="18" charset="0"/>
              </a:rPr>
              <a:t>Toán</a:t>
            </a:r>
            <a:endParaRPr lang="en-US" altLang="en-US" sz="2700" b="1" dirty="0">
              <a:solidFill>
                <a:srgbClr val="0000FF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2700" b="1" dirty="0">
                <a:solidFill>
                  <a:schemeClr val="hlink"/>
                </a:solidFill>
                <a:latin typeface="Times New Roman" pitchFamily="18" charset="0"/>
              </a:rPr>
              <a:t>LỚP </a:t>
            </a:r>
            <a:r>
              <a:rPr lang="en-US" altLang="en-US" sz="2700" b="1" dirty="0" smtClean="0">
                <a:solidFill>
                  <a:schemeClr val="hlink"/>
                </a:solidFill>
                <a:latin typeface="Times New Roman" pitchFamily="18" charset="0"/>
              </a:rPr>
              <a:t>2C</a:t>
            </a:r>
          </a:p>
          <a:p>
            <a:pPr algn="ctr" eaLnBrk="1" hangingPunct="1"/>
            <a:r>
              <a:rPr lang="en-US" altLang="en-US" sz="2700" b="1" dirty="0" err="1" smtClean="0">
                <a:solidFill>
                  <a:schemeClr val="hlink"/>
                </a:solidFill>
                <a:latin typeface="Times New Roman" pitchFamily="18" charset="0"/>
              </a:rPr>
              <a:t>Giáo</a:t>
            </a:r>
            <a:r>
              <a:rPr lang="en-US" altLang="en-US" sz="27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hlink"/>
                </a:solidFill>
                <a:latin typeface="Times New Roman" pitchFamily="18" charset="0"/>
              </a:rPr>
              <a:t>viên</a:t>
            </a:r>
            <a:r>
              <a:rPr lang="en-US" altLang="en-US" sz="2700" b="1" dirty="0" smtClean="0">
                <a:solidFill>
                  <a:schemeClr val="hlink"/>
                </a:solidFill>
                <a:latin typeface="Times New Roman" pitchFamily="18" charset="0"/>
              </a:rPr>
              <a:t>: </a:t>
            </a:r>
            <a:r>
              <a:rPr lang="en-US" altLang="en-US" sz="2700" b="1" dirty="0" err="1" smtClean="0">
                <a:solidFill>
                  <a:schemeClr val="hlink"/>
                </a:solidFill>
                <a:latin typeface="Times New Roman" pitchFamily="18" charset="0"/>
              </a:rPr>
              <a:t>Trương</a:t>
            </a:r>
            <a:r>
              <a:rPr lang="en-US" altLang="en-US" sz="27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hlink"/>
                </a:solidFill>
                <a:latin typeface="Times New Roman" pitchFamily="18" charset="0"/>
              </a:rPr>
              <a:t>Thị</a:t>
            </a:r>
            <a:r>
              <a:rPr lang="en-US" altLang="en-US" sz="2700" b="1" dirty="0" smtClean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 smtClean="0">
                <a:solidFill>
                  <a:schemeClr val="hlink"/>
                </a:solidFill>
                <a:latin typeface="Times New Roman" pitchFamily="18" charset="0"/>
              </a:rPr>
              <a:t>Bích</a:t>
            </a:r>
            <a:endParaRPr lang="en-US" altLang="en-US" sz="2700" b="1" dirty="0">
              <a:solidFill>
                <a:schemeClr val="hlink"/>
              </a:solidFill>
              <a:latin typeface="Times New Roman" pitchFamily="18" charset="0"/>
            </a:endParaRPr>
          </a:p>
          <a:p>
            <a:pPr algn="ctr" eaLnBrk="1" hangingPunct="1"/>
            <a:r>
              <a:rPr lang="en-US" altLang="en-US" sz="2700" b="1" dirty="0" err="1">
                <a:solidFill>
                  <a:schemeClr val="hlink"/>
                </a:solidFill>
                <a:latin typeface="Times New Roman" pitchFamily="18" charset="0"/>
              </a:rPr>
              <a:t>Năm</a:t>
            </a:r>
            <a:r>
              <a:rPr lang="en-US" altLang="en-US" sz="2700" b="1" dirty="0">
                <a:solidFill>
                  <a:schemeClr val="hlink"/>
                </a:solidFill>
                <a:latin typeface="Times New Roman" pitchFamily="18" charset="0"/>
              </a:rPr>
              <a:t> </a:t>
            </a:r>
            <a:r>
              <a:rPr lang="en-US" altLang="en-US" sz="2700" b="1" dirty="0" err="1">
                <a:solidFill>
                  <a:schemeClr val="hlink"/>
                </a:solidFill>
                <a:latin typeface="Times New Roman" pitchFamily="18" charset="0"/>
              </a:rPr>
              <a:t>học</a:t>
            </a:r>
            <a:r>
              <a:rPr lang="en-US" altLang="en-US" sz="2700" b="1" dirty="0">
                <a:solidFill>
                  <a:schemeClr val="hlink"/>
                </a:solidFill>
                <a:latin typeface="Times New Roman" pitchFamily="18" charset="0"/>
              </a:rPr>
              <a:t>: 2022-2023</a:t>
            </a:r>
          </a:p>
        </p:txBody>
      </p:sp>
    </p:spTree>
    <p:extLst>
      <p:ext uri="{BB962C8B-B14F-4D97-AF65-F5344CB8AC3E}">
        <p14:creationId xmlns:p14="http://schemas.microsoft.com/office/powerpoint/2010/main" val="402509672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" dur="3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33CC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00FF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" dur="3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3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2190" y="382017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C00000"/>
                  </a:solidFill>
                </a:rPr>
                <a:t>Chọn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câu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trả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lời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đúng</a:t>
              </a:r>
              <a:endParaRPr lang="en-US" sz="2800" b="1" dirty="0" smtClean="0">
                <a:solidFill>
                  <a:srgbClr val="C00000"/>
                </a:solidFill>
              </a:endParaRPr>
            </a:p>
            <a:p>
              <a:r>
                <a:rPr lang="en-US" sz="2800" b="1" dirty="0" smtClean="0">
                  <a:solidFill>
                    <a:srgbClr val="C00000"/>
                  </a:solidFill>
                </a:rPr>
                <a:t>Mai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gieo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một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xúc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err="1" smtClean="0">
                  <a:solidFill>
                    <a:srgbClr val="C00000"/>
                  </a:solidFill>
                </a:rPr>
                <a:t>xắc</a:t>
              </a:r>
              <a:r>
                <a:rPr lang="en-US" sz="2800" b="1" smtClean="0">
                  <a:solidFill>
                    <a:srgbClr val="C00000"/>
                  </a:solidFill>
                </a:rPr>
                <a:t> có 6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mặt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như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b="1" dirty="0" err="1" smtClean="0">
                  <a:solidFill>
                    <a:srgbClr val="C00000"/>
                  </a:solidFill>
                </a:rPr>
                <a:t>sau</a:t>
              </a:r>
              <a:r>
                <a:rPr lang="en-US" sz="2800" b="1" dirty="0" smtClean="0">
                  <a:solidFill>
                    <a:srgbClr val="C00000"/>
                  </a:solidFill>
                </a:rPr>
                <a:t>:</a:t>
              </a:r>
              <a:endParaRPr lang="en-US" sz="2800" b="1" dirty="0">
                <a:solidFill>
                  <a:srgbClr val="C0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4590878" y="3860551"/>
            <a:ext cx="520700" cy="520700"/>
          </a:xfrm>
          <a:prstGeom prst="ellipse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559132" y="4881375"/>
            <a:ext cx="520700" cy="520700"/>
          </a:xfrm>
          <a:prstGeom prst="ellipse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6934343" y="5903623"/>
            <a:ext cx="520700" cy="520700"/>
          </a:xfrm>
          <a:prstGeom prst="ellipse">
            <a:avLst/>
          </a:prstGeom>
          <a:noFill/>
          <a:ln w="57150">
            <a:solidFill>
              <a:srgbClr val="33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85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4160"/>
    </mc:Choice>
    <mc:Fallback xmlns="">
      <p:transition spd="slow" advClick="0" advTm="641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458025" y="299511"/>
            <a:ext cx="10206798" cy="1001474"/>
            <a:chOff x="1183343" y="1464304"/>
            <a:chExt cx="102067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chắc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có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không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thể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err="1" smtClean="0"/>
                <a:t>bốn</a:t>
              </a:r>
              <a:r>
                <a:rPr lang="en-US" sz="2800" smtClean="0"/>
                <a:t> bạn.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762084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2084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762084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2084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8137101" y="4195131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8137101" y="4952130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137101" y="5709129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Chắc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chắn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/>
          <a:srcRect l="26139" t="20803" r="27477" b="41696"/>
          <a:stretch/>
        </p:blipFill>
        <p:spPr>
          <a:xfrm>
            <a:off x="2965269" y="1290017"/>
            <a:ext cx="6035040" cy="27432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68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188"/>
    </mc:Choice>
    <mc:Fallback xmlns="">
      <p:transition spd="slow" advClick="0" advTm="21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103187" y="343938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chắc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có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không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i="1" dirty="0" err="1" smtClean="0">
                  <a:solidFill>
                    <a:srgbClr val="C00000"/>
                  </a:solidFill>
                </a:rPr>
                <a:t>thể</a:t>
              </a:r>
              <a:r>
                <a:rPr lang="en-US" sz="2800" i="1" dirty="0" smtClean="0">
                  <a:solidFill>
                    <a:srgbClr val="C00000"/>
                  </a:solidFill>
                </a:rPr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err="1" smtClean="0"/>
                <a:t>bốn</a:t>
              </a:r>
              <a:r>
                <a:rPr lang="en-US" sz="2800" smtClean="0"/>
                <a:t> bạn.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680198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680198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80198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80198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55215" y="4195131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Có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055215" y="4952130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Không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thể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055215" y="5709129"/>
            <a:ext cx="2046514" cy="595086"/>
          </a:xfrm>
          <a:prstGeom prst="roundRect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</a:rPr>
              <a:t>Chắc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chắn</a:t>
            </a:r>
            <a:endParaRPr lang="en-US" sz="2400" b="1" dirty="0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474619" y="4342029"/>
            <a:ext cx="1580596" cy="166464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474619" y="4966144"/>
            <a:ext cx="1580596" cy="283529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474619" y="4492674"/>
            <a:ext cx="1580596" cy="1097585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474619" y="5249673"/>
            <a:ext cx="1580596" cy="964701"/>
          </a:xfrm>
          <a:prstGeom prst="line">
            <a:avLst/>
          </a:prstGeom>
          <a:ln w="57150">
            <a:solidFill>
              <a:srgbClr val="3333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454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19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552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790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1587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5777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868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85285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860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956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62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646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87864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82448"/>
    </mc:Choice>
    <mc:Fallback xmlns="">
      <p:transition spd="slow" advClick="0" advTm="824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82023C8-03CC-4ED0-830D-BF606451F86B}"/>
              </a:ext>
            </a:extLst>
          </p:cNvPr>
          <p:cNvSpPr txBox="1"/>
          <p:nvPr/>
        </p:nvSpPr>
        <p:spPr>
          <a:xfrm>
            <a:off x="2790671" y="2189029"/>
            <a:ext cx="6610119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 smtClean="0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88"/>
    </mc:Choice>
    <mc:Fallback xmlns="">
      <p:transition spd="slow" advClick="0" advTm="668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2782" y="2705023"/>
            <a:ext cx="100322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Bài 66</a:t>
            </a:r>
            <a:endParaRPr lang="en-US" sz="5400" b="1" dirty="0" smtClean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  <a:p>
            <a:pPr algn="ctr"/>
            <a:r>
              <a:rPr lang="en-US" sz="5400" b="1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+mj-lt"/>
              </a:rPr>
              <a:t>CHẮC CHẮN, CÓ THỂ, KHÔNG THỂ </a:t>
            </a:r>
            <a:endParaRPr lang="en-US" sz="5400" b="1" dirty="0">
              <a:ln>
                <a:solidFill>
                  <a:srgbClr val="FFFF00"/>
                </a:solidFill>
              </a:ln>
              <a:solidFill>
                <a:srgbClr val="FFFF00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673748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400" b="1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2400" b="1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2400" b="1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783862" y="844226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b="1" dirty="0" smtClean="0">
                <a:solidFill>
                  <a:srgbClr val="FF0000"/>
                </a:solidFill>
                <a:latin typeface="+mj-lt"/>
              </a:rPr>
              <a:t>LÀM QUEN VỚI YẾU TỐ THỐNG KÊ XÁC SUẤT</a:t>
            </a:r>
            <a:endParaRPr lang="vi-VN" sz="3600" b="1" dirty="0"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953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738"/>
    </mc:Choice>
    <mc:Fallback xmlns="">
      <p:transition spd="slow" advClick="0" advTm="10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238151" y="1987487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637696" y="2012887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8492110" y="2012887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763605" y="771770"/>
            <a:ext cx="110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4863595" y="200025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Thứ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hai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ngày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24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tháng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4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năm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2023        </a:t>
            </a:r>
            <a:endParaRPr lang="en-US" b="1" dirty="0">
              <a:solidFill>
                <a:srgbClr val="7030A0"/>
              </a:solidFill>
              <a:latin typeface="Bahnschrift Light SemiCondens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160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701"/>
    </mc:Choice>
    <mc:Fallback xmlns="">
      <p:transition spd="slow" advClick="0" advTm="7670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3" name="Rectangle 2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6" name="Rectangle 5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9" name="Rectangle 8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593786" y="523573"/>
            <a:ext cx="11000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rgbClr val="C00000"/>
                </a:solidFill>
              </a:rPr>
              <a:t>chắc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chắn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bóng</a:t>
            </a:r>
            <a:r>
              <a:rPr lang="en-US" sz="2800" smtClean="0"/>
              <a:t> xanh.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có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bóng</a:t>
            </a:r>
            <a:r>
              <a:rPr lang="en-US" sz="2800" smtClean="0"/>
              <a:t> xanh.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rgbClr val="C00000"/>
                </a:solidFill>
              </a:rPr>
              <a:t>không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b="1" dirty="0" err="1" smtClean="0">
                <a:solidFill>
                  <a:srgbClr val="C00000"/>
                </a:solidFill>
              </a:rPr>
              <a:t>thể</a:t>
            </a:r>
            <a:r>
              <a:rPr lang="en-US" sz="2800" b="1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err="1" smtClean="0"/>
              <a:t>bóng</a:t>
            </a:r>
            <a:r>
              <a:rPr lang="en-US" sz="2800" smtClean="0"/>
              <a:t> xanh.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2860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76282" y="341238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r>
                <a:rPr lang="en-US" sz="2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hợp.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08427" y="4438019"/>
            <a:ext cx="3037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a) Bóng  ?  vào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thành.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50322" y="4530355"/>
            <a:ext cx="31328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b) Bóng  ?  vào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thành.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69237" y="4518868"/>
            <a:ext cx="3016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c) Bóng  ?   vào </a:t>
            </a:r>
            <a:r>
              <a:rPr lang="en-US" sz="2800" err="1" smtClean="0">
                <a:latin typeface="Arial" panose="020B0604020202020204" pitchFamily="34" charset="0"/>
                <a:cs typeface="Arial" panose="020B0604020202020204" pitchFamily="34" charset="0"/>
              </a:rPr>
              <a:t>khung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 thành.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928077" y="4499574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79681" y="4571867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380646" y="4571867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52531" y="1329662"/>
            <a:ext cx="11519505" cy="4062464"/>
            <a:chOff x="252531" y="1329662"/>
            <a:chExt cx="11519505" cy="4062464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3570" y="1378190"/>
              <a:ext cx="2996558" cy="2971019"/>
            </a:xfrm>
            <a:prstGeom prst="rect">
              <a:avLst/>
            </a:prstGeom>
          </p:spPr>
        </p:pic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19" r="67022"/>
            <a:stretch/>
          </p:blipFill>
          <p:spPr>
            <a:xfrm>
              <a:off x="252531" y="1329662"/>
              <a:ext cx="3293850" cy="3086833"/>
            </a:xfrm>
            <a:prstGeom prst="rect">
              <a:avLst/>
            </a:prstGeom>
          </p:spPr>
        </p:pic>
        <p:pic>
          <p:nvPicPr>
            <p:cNvPr id="21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1032" y="2410654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1120" y="1444664"/>
              <a:ext cx="2810916" cy="3009231"/>
            </a:xfrm>
            <a:prstGeom prst="rect">
              <a:avLst/>
            </a:prstGeom>
          </p:spPr>
        </p:pic>
        <p:cxnSp>
          <p:nvCxnSpPr>
            <p:cNvPr id="23" name="Straight Connector 22"/>
            <p:cNvCxnSpPr/>
            <p:nvPr/>
          </p:nvCxnSpPr>
          <p:spPr>
            <a:xfrm flipV="1">
              <a:off x="8258469" y="1444666"/>
              <a:ext cx="1277" cy="3947460"/>
            </a:xfrm>
            <a:prstGeom prst="line">
              <a:avLst/>
            </a:prstGeom>
            <a:ln w="28575">
              <a:solidFill>
                <a:srgbClr val="60D1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4267" y="2610409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7" name="Straight Connector 26"/>
            <p:cNvCxnSpPr/>
            <p:nvPr/>
          </p:nvCxnSpPr>
          <p:spPr>
            <a:xfrm flipV="1">
              <a:off x="3896063" y="1363528"/>
              <a:ext cx="16764" cy="4028598"/>
            </a:xfrm>
            <a:prstGeom prst="line">
              <a:avLst/>
            </a:prstGeom>
            <a:ln w="28575">
              <a:solidFill>
                <a:srgbClr val="60D1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500" y="2262391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46428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4323"/>
    </mc:Choice>
    <mc:Fallback xmlns="">
      <p:transition spd="slow" advClick="0" advTm="2432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367" y="1148562"/>
            <a:ext cx="3533596" cy="3086201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426063" y="4407533"/>
            <a:ext cx="3670952" cy="461665"/>
            <a:chOff x="426063" y="4407533"/>
            <a:chExt cx="3670952" cy="461665"/>
          </a:xfrm>
        </p:grpSpPr>
        <p:sp>
          <p:nvSpPr>
            <p:cNvPr id="7" name="TextBox 6"/>
            <p:cNvSpPr txBox="1"/>
            <p:nvPr/>
          </p:nvSpPr>
          <p:spPr>
            <a:xfrm>
              <a:off x="426063" y="4407533"/>
              <a:ext cx="36709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err="1" smtClean="0"/>
                <a:t>Bóng</a:t>
              </a:r>
              <a:r>
                <a:rPr lang="en-US" sz="2400" smtClean="0"/>
                <a:t>   ?   vào khung thành.</a:t>
              </a:r>
              <a:endParaRPr lang="en-US" sz="2400" dirty="0" smtClean="0"/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1229277" y="4423830"/>
              <a:ext cx="415498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4413394" y="4407533"/>
            <a:ext cx="3508569" cy="461665"/>
            <a:chOff x="4413394" y="4407533"/>
            <a:chExt cx="3508569" cy="461665"/>
          </a:xfrm>
        </p:grpSpPr>
        <p:sp>
          <p:nvSpPr>
            <p:cNvPr id="8" name="TextBox 7"/>
            <p:cNvSpPr txBox="1"/>
            <p:nvPr/>
          </p:nvSpPr>
          <p:spPr>
            <a:xfrm>
              <a:off x="4413394" y="4407533"/>
              <a:ext cx="350856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err="1" smtClean="0"/>
                <a:t>Bóng</a:t>
              </a:r>
              <a:r>
                <a:rPr lang="en-US" sz="2400" smtClean="0"/>
                <a:t>   ?   vào </a:t>
              </a:r>
              <a:r>
                <a:rPr lang="en-US" sz="2400" err="1" smtClean="0"/>
                <a:t>khung</a:t>
              </a:r>
              <a:r>
                <a:rPr lang="en-US" sz="2400" smtClean="0"/>
                <a:t> thành.</a:t>
              </a:r>
              <a:endParaRPr lang="en-US" sz="2400" dirty="0" smtClean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13216" y="4432498"/>
              <a:ext cx="415498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438383" y="4403953"/>
            <a:ext cx="3569129" cy="461665"/>
            <a:chOff x="8438383" y="4403953"/>
            <a:chExt cx="3569129" cy="461665"/>
          </a:xfrm>
        </p:grpSpPr>
        <p:sp>
          <p:nvSpPr>
            <p:cNvPr id="9" name="TextBox 8"/>
            <p:cNvSpPr txBox="1"/>
            <p:nvPr/>
          </p:nvSpPr>
          <p:spPr>
            <a:xfrm>
              <a:off x="8438383" y="4403953"/>
              <a:ext cx="35691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Bóng</a:t>
              </a:r>
              <a:r>
                <a:rPr lang="en-US" sz="2400" dirty="0" smtClean="0"/>
                <a:t>   </a:t>
              </a:r>
              <a:r>
                <a:rPr lang="en-US" sz="2400" smtClean="0"/>
                <a:t>?   vào </a:t>
              </a:r>
              <a:r>
                <a:rPr lang="en-US" sz="2400" err="1" smtClean="0"/>
                <a:t>khung</a:t>
              </a:r>
              <a:r>
                <a:rPr lang="en-US" sz="2400" smtClean="0"/>
                <a:t> thành.</a:t>
              </a:r>
              <a:endParaRPr lang="en-US" sz="2400" dirty="0" smtClean="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9232440" y="4422455"/>
              <a:ext cx="415498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6269" y="2901459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5359" y="1131700"/>
            <a:ext cx="3347953" cy="3103064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V="1">
            <a:off x="4138577" y="1184483"/>
            <a:ext cx="0" cy="4274750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4218" y="2928947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/>
          <p:cNvGrpSpPr/>
          <p:nvPr/>
        </p:nvGrpSpPr>
        <p:grpSpPr>
          <a:xfrm>
            <a:off x="1068132" y="295731"/>
            <a:ext cx="10206798" cy="570588"/>
            <a:chOff x="1183343" y="1464304"/>
            <a:chExt cx="10206798" cy="570588"/>
          </a:xfrm>
        </p:grpSpPr>
        <p:sp>
          <p:nvSpPr>
            <p:cNvPr id="25" name="TextBox 24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từ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chắc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chắn</a:t>
              </a:r>
              <a:r>
                <a:rPr lang="en-US" sz="2800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hoặc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i="1" dirty="0" err="1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800" b="1" i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phù</a:t>
              </a:r>
              <a:r>
                <a:rPr lang="en-US" sz="280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hợp.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37440" y="1096309"/>
            <a:ext cx="3872562" cy="3239247"/>
            <a:chOff x="3902591" y="1052186"/>
            <a:chExt cx="3153509" cy="3239247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777"/>
            <a:stretch/>
          </p:blipFill>
          <p:spPr>
            <a:xfrm>
              <a:off x="3902591" y="1052186"/>
              <a:ext cx="3153509" cy="3239247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266" t="18927" r="4251" b="58967"/>
            <a:stretch/>
          </p:blipFill>
          <p:spPr>
            <a:xfrm>
              <a:off x="6105704" y="1700954"/>
              <a:ext cx="620002" cy="661182"/>
            </a:xfrm>
            <a:prstGeom prst="rect">
              <a:avLst/>
            </a:prstGeom>
          </p:spPr>
        </p:pic>
      </p:grpSp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575" y="319320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Straight Connector 31"/>
          <p:cNvCxnSpPr/>
          <p:nvPr/>
        </p:nvCxnSpPr>
        <p:spPr>
          <a:xfrm flipV="1">
            <a:off x="8191213" y="1194008"/>
            <a:ext cx="0" cy="4274750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47888" y="4398883"/>
            <a:ext cx="2465931" cy="954107"/>
            <a:chOff x="476969" y="5721453"/>
            <a:chExt cx="2465931" cy="954107"/>
          </a:xfrm>
        </p:grpSpPr>
        <p:sp>
          <p:nvSpPr>
            <p:cNvPr id="33" name="TextBox 32"/>
            <p:cNvSpPr txBox="1"/>
            <p:nvPr/>
          </p:nvSpPr>
          <p:spPr>
            <a:xfrm>
              <a:off x="476969" y="5721453"/>
              <a:ext cx="24659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/>
                <a:t>Bóng</a:t>
              </a:r>
            </a:p>
            <a:p>
              <a:pPr algn="just"/>
              <a:r>
                <a:rPr lang="en-US" sz="800" smtClean="0"/>
                <a:t>        </a:t>
              </a:r>
            </a:p>
            <a:p>
              <a:pPr algn="just"/>
              <a:r>
                <a:rPr lang="en-US" sz="2400" smtClean="0"/>
                <a:t>vào khung thành.</a:t>
              </a:r>
              <a:endParaRPr lang="en-US" sz="2400" dirty="0" smtClean="0"/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1227219" y="5757549"/>
              <a:ext cx="1502163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</a:rPr>
                <a:t>không </a:t>
              </a:r>
              <a:r>
                <a:rPr lang="en-US" sz="2400" b="1" smtClean="0">
                  <a:solidFill>
                    <a:srgbClr val="C00000"/>
                  </a:solidFill>
                </a:rPr>
                <a:t>thể</a:t>
              </a:r>
              <a:endParaRPr 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4994055" y="4408813"/>
            <a:ext cx="2465931" cy="954107"/>
            <a:chOff x="476969" y="5721453"/>
            <a:chExt cx="2465931" cy="954107"/>
          </a:xfrm>
        </p:grpSpPr>
        <p:sp>
          <p:nvSpPr>
            <p:cNvPr id="37" name="TextBox 36"/>
            <p:cNvSpPr txBox="1"/>
            <p:nvPr/>
          </p:nvSpPr>
          <p:spPr>
            <a:xfrm>
              <a:off x="476969" y="5721453"/>
              <a:ext cx="24659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/>
                <a:t>Bóng</a:t>
              </a:r>
            </a:p>
            <a:p>
              <a:pPr algn="just"/>
              <a:r>
                <a:rPr lang="en-US" sz="800" smtClean="0"/>
                <a:t>        </a:t>
              </a:r>
            </a:p>
            <a:p>
              <a:pPr algn="just"/>
              <a:r>
                <a:rPr lang="en-US" sz="2400" smtClean="0"/>
                <a:t>vào khung thành.</a:t>
              </a:r>
              <a:endParaRPr lang="en-US" sz="2400" dirty="0" smtClean="0"/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1227219" y="5757549"/>
              <a:ext cx="1502163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</a:rPr>
                <a:t>c</a:t>
              </a:r>
              <a:r>
                <a:rPr lang="en-US" sz="2400" b="1" smtClean="0">
                  <a:solidFill>
                    <a:srgbClr val="C00000"/>
                  </a:solidFill>
                </a:rPr>
                <a:t>hắc chắn</a:t>
              </a:r>
              <a:endParaRPr 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160248" y="4385882"/>
            <a:ext cx="2465931" cy="954107"/>
            <a:chOff x="476969" y="5721453"/>
            <a:chExt cx="2465931" cy="954107"/>
          </a:xfrm>
        </p:grpSpPr>
        <p:sp>
          <p:nvSpPr>
            <p:cNvPr id="40" name="TextBox 39"/>
            <p:cNvSpPr txBox="1"/>
            <p:nvPr/>
          </p:nvSpPr>
          <p:spPr>
            <a:xfrm>
              <a:off x="476969" y="5721453"/>
              <a:ext cx="24659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400" smtClean="0"/>
                <a:t>Bóng</a:t>
              </a:r>
            </a:p>
            <a:p>
              <a:pPr algn="just"/>
              <a:r>
                <a:rPr lang="en-US" sz="800" smtClean="0"/>
                <a:t>        </a:t>
              </a:r>
            </a:p>
            <a:p>
              <a:pPr algn="just"/>
              <a:r>
                <a:rPr lang="en-US" sz="2400" smtClean="0"/>
                <a:t>vào khung thành.</a:t>
              </a:r>
              <a:endParaRPr lang="en-US" sz="2400" dirty="0" smtClean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1359568" y="5757549"/>
              <a:ext cx="1016457" cy="415498"/>
            </a:xfrm>
            <a:prstGeom prst="roundRect">
              <a:avLst/>
            </a:prstGeom>
            <a:noFill/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C00000"/>
                  </a:solidFill>
                </a:rPr>
                <a:t>c</a:t>
              </a:r>
              <a:r>
                <a:rPr lang="en-US" sz="2400" b="1" smtClean="0">
                  <a:solidFill>
                    <a:srgbClr val="C00000"/>
                  </a:solidFill>
                </a:rPr>
                <a:t>ó thể</a:t>
              </a:r>
              <a:endParaRPr lang="en-US" sz="2400" b="1">
                <a:solidFill>
                  <a:srgbClr val="C00000"/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237440" y="1129342"/>
            <a:ext cx="3872563" cy="3239247"/>
            <a:chOff x="189315" y="1324908"/>
            <a:chExt cx="3872563" cy="3239247"/>
          </a:xfrm>
        </p:grpSpPr>
        <p:grpSp>
          <p:nvGrpSpPr>
            <p:cNvPr id="47" name="Group 46"/>
            <p:cNvGrpSpPr/>
            <p:nvPr/>
          </p:nvGrpSpPr>
          <p:grpSpPr>
            <a:xfrm>
              <a:off x="189315" y="1324908"/>
              <a:ext cx="3872563" cy="3239247"/>
              <a:chOff x="3902591" y="1028122"/>
              <a:chExt cx="3153509" cy="3239247"/>
            </a:xfrm>
          </p:grpSpPr>
          <p:pic>
            <p:nvPicPr>
              <p:cNvPr id="49" name="Picture 48" descr="Screen Clipping"/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sharpenSoften amount="25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67777"/>
              <a:stretch/>
            </p:blipFill>
            <p:spPr>
              <a:xfrm>
                <a:off x="3902591" y="1028122"/>
                <a:ext cx="3153509" cy="3239247"/>
              </a:xfrm>
              <a:prstGeom prst="rect">
                <a:avLst/>
              </a:prstGeom>
            </p:spPr>
          </p:pic>
          <p:pic>
            <p:nvPicPr>
              <p:cNvPr id="50" name="Picture 49"/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266" t="18927" r="4251" b="58967"/>
              <a:stretch/>
            </p:blipFill>
            <p:spPr>
              <a:xfrm>
                <a:off x="6105704" y="1700954"/>
                <a:ext cx="620002" cy="661182"/>
              </a:xfrm>
              <a:prstGeom prst="rect">
                <a:avLst/>
              </a:prstGeom>
            </p:spPr>
          </p:pic>
        </p:grpSp>
        <p:pic>
          <p:nvPicPr>
            <p:cNvPr id="48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4994" y="2459167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1" name="Group 50"/>
          <p:cNvGrpSpPr/>
          <p:nvPr/>
        </p:nvGrpSpPr>
        <p:grpSpPr>
          <a:xfrm>
            <a:off x="4379815" y="1138691"/>
            <a:ext cx="3533596" cy="3086201"/>
            <a:chOff x="4304146" y="1028246"/>
            <a:chExt cx="3533596" cy="3086201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4146" y="1028246"/>
              <a:ext cx="3533596" cy="3086201"/>
            </a:xfrm>
            <a:prstGeom prst="rect">
              <a:avLst/>
            </a:prstGeom>
          </p:spPr>
        </p:pic>
        <p:pic>
          <p:nvPicPr>
            <p:cNvPr id="53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7232" y="2131828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4" name="Group 53"/>
          <p:cNvGrpSpPr/>
          <p:nvPr/>
        </p:nvGrpSpPr>
        <p:grpSpPr>
          <a:xfrm>
            <a:off x="8471095" y="1135222"/>
            <a:ext cx="3347953" cy="3103064"/>
            <a:chOff x="8455359" y="1131700"/>
            <a:chExt cx="3347953" cy="3103064"/>
          </a:xfrm>
        </p:grpSpPr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55359" y="1131700"/>
              <a:ext cx="3347953" cy="3103064"/>
            </a:xfrm>
            <a:prstGeom prst="rect">
              <a:avLst/>
            </a:prstGeom>
          </p:spPr>
        </p:pic>
        <p:pic>
          <p:nvPicPr>
            <p:cNvPr id="56" name="Picture 2" descr="Free Soccer Ball Vector, Download Free Soccer Ball Vector png images, Free  ClipArts on Clipart Library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54965" y="2363023"/>
              <a:ext cx="200932" cy="1997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942633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76174"/>
    </mc:Choice>
    <mc:Fallback xmlns="">
      <p:transition spd="slow" advClick="0" advTm="761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-0.00046 L 0.01576 -0.05231 C 0.01953 -0.06435 0.02318 -0.08078 0.02487 -0.09838 C 0.02682 -0.11944 0.02722 -0.13727 0.02643 -0.15 L 0.0224 -0.20995 " pathEditMode="relative" rAng="16860000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02878 -0.1458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11888 -0.1372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-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3.54167E-6 0.00023 C -0.00169 -0.00486 -0.0026 -0.00996 -0.00468 -0.01412 C -0.00573 -0.01621 -0.00768 -0.01621 -0.00911 -0.0176 C -0.01185 -0.02084 -0.01406 -0.025 -0.01692 -0.02824 C -0.01797 -0.02917 -0.01927 -0.02917 -0.02031 -0.02986 C -0.03086 -0.0382 -0.02161 -0.03311 -0.02929 -0.03704 C -0.03593 -0.04746 -0.02968 -0.03912 -0.04375 -0.04931 C -0.04908 -0.05301 -0.05429 -0.05741 -0.05937 -0.06158 C -0.06093 -0.06273 -0.06237 -0.06412 -0.06393 -0.06505 C -0.06497 -0.06551 -0.06614 -0.06598 -0.06718 -0.06667 C -0.07591 -0.07361 -0.06562 -0.0676 -0.07395 -0.07199 C -0.07474 -0.07385 -0.07526 -0.07593 -0.07617 -0.07732 C -0.0776 -0.07894 -0.07929 -0.0794 -0.0806 -0.08079 C -0.0819 -0.08195 -0.08281 -0.08334 -0.08411 -0.08426 C -0.09388 -0.09329 -0.08372 -0.08287 -0.09192 -0.09121 C -0.09257 -0.09306 -0.09323 -0.09514 -0.09414 -0.09653 C -0.09609 -0.09931 -0.10091 -0.10348 -0.10091 -0.10324 C -0.1013 -0.10348 -0.11067 -0.10139 -0.11211 -0.1 C -0.11341 -0.09885 -0.11419 -0.0963 -0.11536 -0.09491 C -0.1164 -0.09352 -0.1177 -0.0926 -0.11875 -0.09121 C -0.12135 -0.07917 -0.11927 -0.08334 -0.12317 -0.07732 C -0.12356 -0.07547 -0.12356 -0.07338 -0.12435 -0.07199 C -0.12526 -0.07037 -0.12669 -0.06991 -0.12773 -0.06852 C -0.13216 -0.06297 -0.12747 -0.06621 -0.13333 -0.0632 C -0.13437 -0.06204 -0.13541 -0.06065 -0.13658 -0.05973 C -0.14231 -0.05579 -0.14414 -0.05625 -0.15 -0.0544 C -0.15195 -0.05394 -0.1539 -0.05348 -0.1556 -0.05278 C -0.15677 -0.05232 -0.15781 -0.05139 -0.15898 -0.05093 C -0.16562 -0.04885 -0.16562 -0.04931 -0.17122 -0.04931 L -0.1681 -0.04561 " pathEditMode="relative" rAng="0" ptsTypes="AAAAAAAAAAAAAAAAAAAAAAAAAAAAAAA">
                                      <p:cBhvr>
                                        <p:cTn id="6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68" y="-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41675" y="970672"/>
            <a:ext cx="5894363" cy="43750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63595" y="200025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Thứ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hai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ngày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24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tháng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4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năm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2023        </a:t>
            </a:r>
            <a:endParaRPr lang="en-US" b="1" dirty="0">
              <a:solidFill>
                <a:srgbClr val="7030A0"/>
              </a:solidFill>
              <a:latin typeface="Bahnschrift Light SemiCondens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741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9128"/>
    </mc:Choice>
    <mc:Fallback xmlns="">
      <p:transition spd="slow" advClick="0" advTm="2912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92265" y="279421"/>
            <a:ext cx="7323898" cy="975348"/>
            <a:chOff x="1183343" y="1490430"/>
            <a:chExt cx="7323898" cy="97534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Chọn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câu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trả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lời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đúng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.</a:t>
              </a:r>
            </a:p>
            <a:p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Mai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gieo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một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xúc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xắc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có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6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mặt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như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 </a:t>
              </a:r>
              <a:r>
                <a:rPr lang="en-US" sz="2800" dirty="0" err="1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sau</a:t>
              </a:r>
              <a:r>
                <a:rPr lang="en-US" sz="2800" dirty="0" smtClean="0">
                  <a:ln>
                    <a:solidFill>
                      <a:srgbClr val="C00000"/>
                    </a:solidFill>
                  </a:ln>
                  <a:solidFill>
                    <a:srgbClr val="FF0000"/>
                  </a:solidFill>
                </a:rPr>
                <a:t>:</a:t>
              </a:r>
              <a:endParaRPr lang="en-US" sz="2800" dirty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90430"/>
              <a:ext cx="570588" cy="570588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en-US" sz="36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6" name="Rounded Rectangle 5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058640" y="2919845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TextBox 38"/>
          <p:cNvSpPr txBox="1"/>
          <p:nvPr/>
        </p:nvSpPr>
        <p:spPr>
          <a:xfrm>
            <a:off x="6504815" y="200025"/>
            <a:ext cx="3978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Thứ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hai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ngày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24 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tháng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4 </a:t>
            </a:r>
            <a:r>
              <a:rPr lang="en-US" b="1" dirty="0" err="1" smtClean="0">
                <a:solidFill>
                  <a:srgbClr val="7030A0"/>
                </a:solidFill>
                <a:latin typeface="Bahnschrift Light SemiCondensed" pitchFamily="34" charset="0"/>
              </a:rPr>
              <a:t>năm</a:t>
            </a:r>
            <a:r>
              <a:rPr lang="en-US" b="1" dirty="0" smtClean="0">
                <a:solidFill>
                  <a:srgbClr val="7030A0"/>
                </a:solidFill>
                <a:latin typeface="Bahnschrift Light SemiCondensed" pitchFamily="34" charset="0"/>
              </a:rPr>
              <a:t>  2023        </a:t>
            </a:r>
            <a:endParaRPr lang="en-US" b="1" dirty="0">
              <a:solidFill>
                <a:srgbClr val="7030A0"/>
              </a:solidFill>
              <a:latin typeface="Bahnschrift Light SemiCondensed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072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261"/>
    </mc:Choice>
    <mc:Fallback xmlns="">
      <p:transition spd="slow" advClick="0" advTm="252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2"/>
  <p:tag name="ISPRING_SLIDE_INDENT_LEVEL" val="0"/>
  <p:tag name="TIMING" val="|1.139|1.017|2.363|7.497|14.57|19.886"/>
  <p:tag name="ISPRING_CUSTOM_TIMING_USED" val="1"/>
  <p:tag name="GENSWF_ADVANCE_TIME" val="64.16"/>
  <p:tag name="ISPRING_SLIDE_ID_2" val="{ACEB8B72-FF83-421A-8B86-DD73C5F810AC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3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.781|15.993"/>
  <p:tag name="ISPRING_CUSTOM_TIMING_USED" val="1"/>
  <p:tag name="GENSWF_ADVANCE_TIME" val="21.188"/>
  <p:tag name="ISPRING_SLIDE_ID_2" val="{8955DCD7-A425-4849-8A97-C225802ED728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3"/>
  <p:tag name="ISPRING_SLIDE_INDENT_LEVEL" val="0"/>
  <p:tag name="TIMING" val="|1.906|4.175|3.951|0.894|0.767|0.717|1.889|11.284|13.375|18.034"/>
  <p:tag name="ISPRING_CUSTOM_TIMING_USED" val="1"/>
  <p:tag name="ISPRING_SLIDE_ID_2" val="{FB5BFAAA-A714-493C-AB8C-CD7D4C220D73}"/>
  <p:tag name="GENSWF_ADVANCE_TIME" val="82.447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6.688"/>
  <p:tag name="ISPRING_SLIDE_ID_2" val="{3540E47A-7C3A-4EEB-B8DD-D74E795183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ên bài học"/>
  <p:tag name="ISPRING_SLIDE_INDENT_LEVEL" val="0"/>
  <p:tag name="ISPRING_CUSTOM_TIMING_USED" val="1"/>
  <p:tag name="ISPRING_SLIDE_ID_2" val="{3855CE14-F95D-4F63-85F2-2BAFA73B2CB8}"/>
  <p:tag name="GENSWF_ADVANCE_TIME" val="10.73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Tranh 1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ISPRING_CUSTOM_TIMING_USED" val="1"/>
  <p:tag name="ISPRING_SLIDE_ID_2" val="{C6C44D5D-5122-4483-BF39-ABBF70FD48F6}"/>
  <p:tag name="GENSWF_ADVANCE_TIME" val="76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1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3.396"/>
  <p:tag name="ISPRING_CUSTOM_TIMING_USED" val="1"/>
  <p:tag name="GENSWF_ADVANCE_TIME" val="24.323"/>
  <p:tag name="ISPRING_SLIDE_ID_2" val="{2499D7B4-9DAD-4A9D-9EFB-409A6F1CC570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 bài tập 1"/>
  <p:tag name="ISPRING_SLIDE_INDENT_LEVEL" val="0"/>
  <p:tag name="TIMING" val="|17.332|1.992|2.347|15.298|1.234|2.73|16.299|2.894|2.87|2.13"/>
  <p:tag name="ISPRING_CUSTOM_TIMING_USED" val="1"/>
  <p:tag name="GENSWF_ADVANCE_TIME" val="76.174"/>
  <p:tag name="ISPRING_SLIDE_ID_2" val="{61DDA524-5895-4759-9D31-2C2CFB512A6B}"/>
  <p:tag name="ISPRING_SLIDE_BRANCHING_PROPERTIES" val="&lt;BranchingProperties&gt;&lt;nextAction&gt;&lt;action&gt;0&lt;/action&gt;&lt;/nextAction&gt;&lt;prevAction&gt;&lt;action&gt;0&lt;/action&gt;&lt;/prevAction&gt;&lt;lock&gt;0&lt;/lock&gt;&lt;/BranchingProperties&g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Con xúc xắc"/>
  <p:tag name="ISPRING_SLIDE_INDENT_LEVEL" val="0"/>
  <p:tag name="ISPRING_CUSTOM_TIMING_USED" val="1"/>
  <p:tag name="GENSWF_ADVANCE_TIME" val="29.128"/>
  <p:tag name="ISPRING_SLIDE_ID_2" val="{161A17F7-A1AA-47DE-B865-8FB40B9A627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Bài tập 2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9.231"/>
  <p:tag name="ISPRING_CUSTOM_TIMING_USED" val="1"/>
  <p:tag name="GENSWF_ADVANCE_TIME" val="25.261"/>
  <p:tag name="ISPRING_SLIDE_ID_2" val="{D47ECC03-551D-4956-96AC-D29A19F70430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</TotalTime>
  <Words>549</Words>
  <Application>Microsoft Office PowerPoint</Application>
  <PresentationFormat>Custom</PresentationFormat>
  <Paragraphs>93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Chào mừng các em đến với tiết Toán - Lớp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PC</cp:lastModifiedBy>
  <cp:revision>136</cp:revision>
  <dcterms:created xsi:type="dcterms:W3CDTF">2021-11-06T14:06:27Z</dcterms:created>
  <dcterms:modified xsi:type="dcterms:W3CDTF">2023-05-05T11:32:49Z</dcterms:modified>
</cp:coreProperties>
</file>