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1" r:id="rId2"/>
    <p:sldId id="37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37">
          <p15:clr>
            <a:srgbClr val="A4A3A4"/>
          </p15:clr>
        </p15:guide>
        <p15:guide id="2" pos="2912">
          <p15:clr>
            <a:srgbClr val="A4A3A4"/>
          </p15:clr>
        </p15:guide>
      </p15:sldGuideLst>
    </p:ex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237"/>
        <p:guide pos="2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29D4B-A1DD-4468-AFD9-FE8E25405327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35621-9CC2-41F1-AED4-C288847FA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1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25335-4351-4250-AA65-481218E97D1F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134B1-855A-409C-BE61-CC816BD7B9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2"/>
          <p:cNvSpPr/>
          <p:nvPr/>
        </p:nvSpPr>
        <p:spPr>
          <a:xfrm>
            <a:off x="3145155" y="1896110"/>
            <a:ext cx="285369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Nhà Hậu Lê</a:t>
            </a:r>
          </a:p>
          <a:p>
            <a:pPr algn="ctr" eaLnBrk="1" hangingPunct="1"/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suy yếu</a:t>
            </a:r>
          </a:p>
        </p:txBody>
      </p:sp>
      <p:sp>
        <p:nvSpPr>
          <p:cNvPr id="73735" name="Line 7"/>
          <p:cNvSpPr/>
          <p:nvPr/>
        </p:nvSpPr>
        <p:spPr>
          <a:xfrm>
            <a:off x="5499100" y="3096895"/>
            <a:ext cx="2118360" cy="120269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3738" name="Text Box 10"/>
          <p:cNvSpPr txBox="1"/>
          <p:nvPr/>
        </p:nvSpPr>
        <p:spPr>
          <a:xfrm rot="1821928">
            <a:off x="5906135" y="3253740"/>
            <a:ext cx="17456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000" dirty="0">
                <a:solidFill>
                  <a:srgbClr val="FF3300"/>
                </a:solidFill>
                <a:latin typeface="Arial" panose="020B0604020202020204" pitchFamily="34" charset="0"/>
              </a:rPr>
              <a:t>Nguyễn Kim</a:t>
            </a:r>
          </a:p>
        </p:txBody>
      </p:sp>
      <p:sp>
        <p:nvSpPr>
          <p:cNvPr id="15377" name="Text Box 17"/>
          <p:cNvSpPr txBox="1"/>
          <p:nvPr/>
        </p:nvSpPr>
        <p:spPr>
          <a:xfrm rot="1793583">
            <a:off x="5556250" y="3634740"/>
            <a:ext cx="117284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000" dirty="0">
                <a:latin typeface="VNi times new roman"/>
              </a:rPr>
              <a:t>Nhà Lê</a:t>
            </a:r>
          </a:p>
        </p:txBody>
      </p:sp>
      <p:sp>
        <p:nvSpPr>
          <p:cNvPr id="73733" name="Text Box 5"/>
          <p:cNvSpPr txBox="1"/>
          <p:nvPr/>
        </p:nvSpPr>
        <p:spPr>
          <a:xfrm>
            <a:off x="6351905" y="4299585"/>
            <a:ext cx="2590800" cy="608013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3200" i="1" dirty="0">
                <a:solidFill>
                  <a:srgbClr val="0033CC"/>
                </a:solidFill>
                <a:latin typeface="Arial" panose="020B0604020202020204" pitchFamily="34" charset="0"/>
              </a:rPr>
              <a:t>Nam triều</a:t>
            </a:r>
          </a:p>
        </p:txBody>
      </p:sp>
      <p:sp>
        <p:nvSpPr>
          <p:cNvPr id="73734" name="Line 6"/>
          <p:cNvSpPr/>
          <p:nvPr/>
        </p:nvSpPr>
        <p:spPr>
          <a:xfrm flipH="1">
            <a:off x="1971675" y="3096895"/>
            <a:ext cx="1684020" cy="120269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" name="Text Box 5"/>
          <p:cNvSpPr txBox="1"/>
          <p:nvPr/>
        </p:nvSpPr>
        <p:spPr>
          <a:xfrm>
            <a:off x="742315" y="4299585"/>
            <a:ext cx="2590800" cy="58356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Arial" panose="020B0604020202020204" pitchFamily="34" charset="0"/>
              </a:rPr>
              <a:t>Bắc triều</a:t>
            </a:r>
          </a:p>
        </p:txBody>
      </p:sp>
      <p:sp>
        <p:nvSpPr>
          <p:cNvPr id="73740" name="Text Box 12"/>
          <p:cNvSpPr txBox="1"/>
          <p:nvPr/>
        </p:nvSpPr>
        <p:spPr>
          <a:xfrm>
            <a:off x="3532505" y="4224020"/>
            <a:ext cx="233045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1800" dirty="0">
                <a:solidFill>
                  <a:srgbClr val="FF3300"/>
                </a:solidFill>
                <a:latin typeface="Arial" panose="020B0604020202020204" pitchFamily="34" charset="0"/>
              </a:rPr>
              <a:t>      </a:t>
            </a:r>
            <a:r>
              <a:rPr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Hơn 50 năm</a:t>
            </a:r>
          </a:p>
        </p:txBody>
      </p:sp>
      <p:sp>
        <p:nvSpPr>
          <p:cNvPr id="73737" name="Text Box 9"/>
          <p:cNvSpPr txBox="1"/>
          <p:nvPr/>
        </p:nvSpPr>
        <p:spPr>
          <a:xfrm rot="19461165">
            <a:off x="1795145" y="3268345"/>
            <a:ext cx="18757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dirty="0">
                <a:solidFill>
                  <a:srgbClr val="FF3300"/>
                </a:solidFill>
                <a:latin typeface="Arial" panose="020B0604020202020204" pitchFamily="34" charset="0"/>
              </a:rPr>
              <a:t>Mạc Đăng Dung</a:t>
            </a:r>
          </a:p>
        </p:txBody>
      </p:sp>
      <p:sp>
        <p:nvSpPr>
          <p:cNvPr id="15378" name="Text Box 18"/>
          <p:cNvSpPr txBox="1"/>
          <p:nvPr/>
        </p:nvSpPr>
        <p:spPr>
          <a:xfrm rot="19418635">
            <a:off x="2491740" y="3634740"/>
            <a:ext cx="133350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000" dirty="0">
                <a:latin typeface="VNi times new roman"/>
              </a:rPr>
              <a:t>Nhà Mạc</a:t>
            </a:r>
          </a:p>
        </p:txBody>
      </p:sp>
      <p:sp>
        <p:nvSpPr>
          <p:cNvPr id="73739" name="Line 11"/>
          <p:cNvSpPr/>
          <p:nvPr/>
        </p:nvSpPr>
        <p:spPr>
          <a:xfrm flipV="1">
            <a:off x="3333115" y="4591685"/>
            <a:ext cx="3018790" cy="63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73741" name="Text Box 13"/>
          <p:cNvSpPr txBox="1"/>
          <p:nvPr/>
        </p:nvSpPr>
        <p:spPr>
          <a:xfrm>
            <a:off x="3256280" y="4729480"/>
            <a:ext cx="3172460" cy="528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70000"/>
              </a:lnSpc>
              <a:spcBef>
                <a:spcPts val="50"/>
              </a:spcBef>
              <a:spcAft>
                <a:spcPts val="0"/>
              </a:spcAft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Năm 1592 </a:t>
            </a:r>
          </a:p>
          <a:p>
            <a:pPr algn="ctr" eaLnBrk="1" hangingPunct="1">
              <a:lnSpc>
                <a:spcPct val="70000"/>
              </a:lnSpc>
              <a:spcBef>
                <a:spcPts val="50"/>
              </a:spcBef>
              <a:spcAft>
                <a:spcPts val="0"/>
              </a:spcAft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chiến tranh chấm dứt</a:t>
            </a:r>
          </a:p>
        </p:txBody>
      </p:sp>
      <p:sp>
        <p:nvSpPr>
          <p:cNvPr id="18" name="Text Box 3"/>
          <p:cNvSpPr txBox="1"/>
          <p:nvPr/>
        </p:nvSpPr>
        <p:spPr>
          <a:xfrm>
            <a:off x="312102" y="304800"/>
            <a:ext cx="8519795" cy="52197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sz="280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charset="0"/>
                <a:cs typeface="Cambria" panose="02040503050406030204" charset="0"/>
              </a:rPr>
              <a:t>2. Nhà Mạc ra đời và sự phân chia Nam triều - Bắc triều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bldLvl="0" animBg="1"/>
      <p:bldP spid="73738" grpId="0"/>
      <p:bldP spid="15377" grpId="0"/>
      <p:bldP spid="73733" grpId="0" bldLvl="0" animBg="1"/>
      <p:bldP spid="2" grpId="0" bldLvl="0" animBg="1"/>
      <p:bldP spid="73740" grpId="0"/>
      <p:bldP spid="73737" grpId="0"/>
      <p:bldP spid="15378" grpId="0"/>
      <p:bldP spid="737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42315" y="70485"/>
            <a:ext cx="8200390" cy="3026410"/>
            <a:chOff x="1169" y="111"/>
            <a:chExt cx="12914" cy="4766"/>
          </a:xfrm>
        </p:grpSpPr>
        <p:sp>
          <p:nvSpPr>
            <p:cNvPr id="15377" name="Text Box 17"/>
            <p:cNvSpPr txBox="1"/>
            <p:nvPr/>
          </p:nvSpPr>
          <p:spPr>
            <a:xfrm rot="1793583">
              <a:off x="8999" y="2872"/>
              <a:ext cx="1847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sz="2000" dirty="0">
                  <a:latin typeface="VNi times new roman"/>
                </a:rPr>
                <a:t>Nhà Lê</a:t>
              </a:r>
            </a:p>
          </p:txBody>
        </p:sp>
        <p:sp>
          <p:nvSpPr>
            <p:cNvPr id="73734" name="Line 6"/>
            <p:cNvSpPr/>
            <p:nvPr/>
          </p:nvSpPr>
          <p:spPr>
            <a:xfrm flipH="1">
              <a:off x="3218" y="2025"/>
              <a:ext cx="2652" cy="189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pSp>
          <p:nvGrpSpPr>
            <p:cNvPr id="6" name="Group 5"/>
            <p:cNvGrpSpPr/>
            <p:nvPr/>
          </p:nvGrpSpPr>
          <p:grpSpPr>
            <a:xfrm>
              <a:off x="1169" y="111"/>
              <a:ext cx="12914" cy="4766"/>
              <a:chOff x="1169" y="2963"/>
              <a:chExt cx="12914" cy="4766"/>
            </a:xfrm>
          </p:grpSpPr>
          <p:sp>
            <p:nvSpPr>
              <p:cNvPr id="73730" name="Oval 2"/>
              <p:cNvSpPr/>
              <p:nvPr/>
            </p:nvSpPr>
            <p:spPr>
              <a:xfrm>
                <a:off x="4953" y="2963"/>
                <a:ext cx="4494" cy="21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81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/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Nhà Hậu Lê</a:t>
                </a:r>
              </a:p>
              <a:p>
                <a:pPr algn="ctr" eaLnBrk="1" hangingPunct="1"/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suy yếu</a:t>
                </a:r>
              </a:p>
            </p:txBody>
          </p:sp>
          <p:sp>
            <p:nvSpPr>
              <p:cNvPr id="73735" name="Line 7"/>
              <p:cNvSpPr/>
              <p:nvPr/>
            </p:nvSpPr>
            <p:spPr>
              <a:xfrm>
                <a:off x="8660" y="4877"/>
                <a:ext cx="3336" cy="189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73738" name="Text Box 10"/>
              <p:cNvSpPr txBox="1"/>
              <p:nvPr/>
            </p:nvSpPr>
            <p:spPr>
              <a:xfrm rot="1821928">
                <a:off x="9301" y="5124"/>
                <a:ext cx="2749" cy="62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sz="2000" dirty="0">
                    <a:solidFill>
                      <a:srgbClr val="FF3300"/>
                    </a:solidFill>
                    <a:latin typeface="Arial" panose="020B0604020202020204" pitchFamily="34" charset="0"/>
                  </a:rPr>
                  <a:t>Nguyễn Kim</a:t>
                </a:r>
              </a:p>
            </p:txBody>
          </p:sp>
          <p:sp>
            <p:nvSpPr>
              <p:cNvPr id="73733" name="Text Box 5"/>
              <p:cNvSpPr txBox="1"/>
              <p:nvPr/>
            </p:nvSpPr>
            <p:spPr>
              <a:xfrm>
                <a:off x="10003" y="6771"/>
                <a:ext cx="4080" cy="958"/>
              </a:xfrm>
              <a:prstGeom prst="rect">
                <a:avLst/>
              </a:prstGeom>
              <a:solidFill>
                <a:srgbClr val="92D050"/>
              </a:solidFill>
              <a:ln w="28575" cap="flat" cmpd="sng">
                <a:noFill/>
                <a:prstDash val="solid"/>
                <a:miter/>
                <a:headEnd type="none" w="med" len="med"/>
                <a:tailEnd type="none" w="med" len="med"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sz="3200" i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Nam triều</a:t>
                </a:r>
              </a:p>
            </p:txBody>
          </p:sp>
          <p:sp>
            <p:nvSpPr>
              <p:cNvPr id="2" name="Text Box 5"/>
              <p:cNvSpPr txBox="1"/>
              <p:nvPr/>
            </p:nvSpPr>
            <p:spPr>
              <a:xfrm>
                <a:off x="1169" y="6771"/>
                <a:ext cx="4080" cy="919"/>
              </a:xfrm>
              <a:prstGeom prst="rect">
                <a:avLst/>
              </a:prstGeom>
              <a:solidFill>
                <a:srgbClr val="92D050"/>
              </a:solidFill>
              <a:ln w="28575" cap="flat" cmpd="sng">
                <a:noFill/>
                <a:prstDash val="solid"/>
                <a:miter/>
                <a:headEnd type="none" w="med" len="med"/>
                <a:tailEnd type="none" w="med" len="med"/>
              </a:ln>
              <a:effectLst>
                <a:outerShdw dist="107763" dir="189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sz="3200" i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Bắc triều</a:t>
                </a:r>
              </a:p>
            </p:txBody>
          </p:sp>
          <p:sp>
            <p:nvSpPr>
              <p:cNvPr id="73740" name="Text Box 12"/>
              <p:cNvSpPr txBox="1"/>
              <p:nvPr/>
            </p:nvSpPr>
            <p:spPr>
              <a:xfrm>
                <a:off x="5563" y="6652"/>
                <a:ext cx="3670" cy="5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sz="1800" dirty="0">
                    <a:solidFill>
                      <a:srgbClr val="FF3300"/>
                    </a:solidFill>
                    <a:latin typeface="Arial" panose="020B0604020202020204" pitchFamily="34" charset="0"/>
                  </a:rPr>
                  <a:t>      </a:t>
                </a:r>
                <a:r>
                  <a:rPr b="1" dirty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</a:rPr>
                  <a:t>Hơn 50 năm</a:t>
                </a:r>
              </a:p>
            </p:txBody>
          </p:sp>
          <p:sp>
            <p:nvSpPr>
              <p:cNvPr id="73737" name="Text Box 9"/>
              <p:cNvSpPr txBox="1"/>
              <p:nvPr/>
            </p:nvSpPr>
            <p:spPr>
              <a:xfrm rot="19461165">
                <a:off x="2827" y="5124"/>
                <a:ext cx="2954" cy="5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dirty="0">
                    <a:solidFill>
                      <a:srgbClr val="FF3300"/>
                    </a:solidFill>
                    <a:latin typeface="Arial" panose="020B0604020202020204" pitchFamily="34" charset="0"/>
                  </a:rPr>
                  <a:t>Mạc Đăng Dung</a:t>
                </a:r>
              </a:p>
            </p:txBody>
          </p:sp>
          <p:sp>
            <p:nvSpPr>
              <p:cNvPr id="15378" name="Text Box 18"/>
              <p:cNvSpPr txBox="1"/>
              <p:nvPr/>
            </p:nvSpPr>
            <p:spPr>
              <a:xfrm rot="19418635">
                <a:off x="3924" y="5701"/>
                <a:ext cx="2100" cy="62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sz="2000" dirty="0">
                    <a:latin typeface="VNi times new roman"/>
                  </a:rPr>
                  <a:t>Nhà Mạc</a:t>
                </a:r>
              </a:p>
            </p:txBody>
          </p:sp>
        </p:grpSp>
      </p:grpSp>
      <p:sp>
        <p:nvSpPr>
          <p:cNvPr id="73739" name="Line 11"/>
          <p:cNvSpPr/>
          <p:nvPr/>
        </p:nvSpPr>
        <p:spPr>
          <a:xfrm flipV="1">
            <a:off x="3333115" y="2780030"/>
            <a:ext cx="3018790" cy="63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73741" name="Text Box 13"/>
          <p:cNvSpPr txBox="1"/>
          <p:nvPr/>
        </p:nvSpPr>
        <p:spPr>
          <a:xfrm>
            <a:off x="3179445" y="2879725"/>
            <a:ext cx="3172460" cy="528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70000"/>
              </a:lnSpc>
              <a:spcBef>
                <a:spcPts val="50"/>
              </a:spcBef>
              <a:spcAft>
                <a:spcPts val="0"/>
              </a:spcAft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Năm 1592 </a:t>
            </a:r>
          </a:p>
          <a:p>
            <a:pPr algn="ctr" eaLnBrk="1" hangingPunct="1">
              <a:lnSpc>
                <a:spcPct val="70000"/>
              </a:lnSpc>
              <a:spcBef>
                <a:spcPts val="50"/>
              </a:spcBef>
              <a:spcAft>
                <a:spcPts val="0"/>
              </a:spcAft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chiến tranh chấm dứt</a:t>
            </a:r>
          </a:p>
        </p:txBody>
      </p:sp>
      <p:sp>
        <p:nvSpPr>
          <p:cNvPr id="18444" name="Oval 39"/>
          <p:cNvSpPr/>
          <p:nvPr/>
        </p:nvSpPr>
        <p:spPr>
          <a:xfrm>
            <a:off x="664845" y="4241165"/>
            <a:ext cx="2591435" cy="1207135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Họ Trịnh</a:t>
            </a:r>
          </a:p>
          <a:p>
            <a:pPr algn="ctr"/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( Đàng </a:t>
            </a: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N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goài )</a:t>
            </a:r>
          </a:p>
        </p:txBody>
      </p:sp>
      <p:sp>
        <p:nvSpPr>
          <p:cNvPr id="18445" name="Oval 40"/>
          <p:cNvSpPr/>
          <p:nvPr/>
        </p:nvSpPr>
        <p:spPr>
          <a:xfrm>
            <a:off x="6351905" y="4241800"/>
            <a:ext cx="2590800" cy="12065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Họ Nguyễn</a:t>
            </a:r>
          </a:p>
          <a:p>
            <a:pPr algn="ctr"/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(Đàng </a:t>
            </a: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T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</a:rPr>
              <a:t>rong)</a:t>
            </a:r>
          </a:p>
        </p:txBody>
      </p:sp>
      <p:sp>
        <p:nvSpPr>
          <p:cNvPr id="8" name="Line 11"/>
          <p:cNvSpPr/>
          <p:nvPr/>
        </p:nvSpPr>
        <p:spPr>
          <a:xfrm flipV="1">
            <a:off x="3256280" y="4845685"/>
            <a:ext cx="3018790" cy="63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1" name="Text Box 10"/>
          <p:cNvSpPr txBox="1"/>
          <p:nvPr/>
        </p:nvSpPr>
        <p:spPr>
          <a:xfrm>
            <a:off x="2360295" y="5890895"/>
            <a:ext cx="4965065" cy="953135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vi-VN" altLang="en-US" sz="280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charset="0"/>
                <a:cs typeface="Cambria" panose="02040503050406030204" charset="0"/>
              </a:rPr>
              <a:t>Đất nước bị chia cắt</a:t>
            </a:r>
          </a:p>
          <a:p>
            <a:pPr algn="ctr"/>
            <a:r>
              <a:rPr lang="vi-VN" altLang="en-US" sz="280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charset="0"/>
                <a:cs typeface="Cambria" panose="02040503050406030204" charset="0"/>
              </a:rPr>
              <a:t>Nhân dân khổ cực</a:t>
            </a:r>
          </a:p>
        </p:txBody>
      </p:sp>
      <p:sp>
        <p:nvSpPr>
          <p:cNvPr id="13" name="Line 6"/>
          <p:cNvSpPr/>
          <p:nvPr/>
        </p:nvSpPr>
        <p:spPr>
          <a:xfrm flipH="1">
            <a:off x="2906395" y="3408045"/>
            <a:ext cx="1999615" cy="97409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" name="Line 7"/>
          <p:cNvSpPr/>
          <p:nvPr/>
        </p:nvSpPr>
        <p:spPr>
          <a:xfrm>
            <a:off x="4906010" y="3408045"/>
            <a:ext cx="1845945" cy="97409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" name="Text Box 13"/>
          <p:cNvSpPr txBox="1"/>
          <p:nvPr>
            <p:custDataLst>
              <p:tags r:id="rId1"/>
            </p:custDataLst>
          </p:nvPr>
        </p:nvSpPr>
        <p:spPr>
          <a:xfrm>
            <a:off x="3102610" y="4257675"/>
            <a:ext cx="3172460" cy="102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</a:pPr>
            <a:r>
              <a:rPr lang="vi-VN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Đánh nhau 7 lần</a:t>
            </a:r>
          </a:p>
          <a:p>
            <a:pPr algn="ctr" eaLnBrk="1" hangingPunct="1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</a:pPr>
            <a:r>
              <a:rPr lang="vi-VN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trong khoảng 50 năm</a:t>
            </a:r>
          </a:p>
        </p:txBody>
      </p:sp>
      <p:sp>
        <p:nvSpPr>
          <p:cNvPr id="12" name="Notched Right Arrow 11"/>
          <p:cNvSpPr/>
          <p:nvPr/>
        </p:nvSpPr>
        <p:spPr>
          <a:xfrm rot="5400000">
            <a:off x="4459605" y="5394325"/>
            <a:ext cx="612140" cy="381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1" animBg="1"/>
      <p:bldP spid="18445" grpId="1" animBg="1"/>
      <p:bldP spid="11" grpId="0" bldLvl="0" animBg="1"/>
      <p:bldP spid="11" grpId="1" animBg="1"/>
      <p:bldP spid="15" grpId="1"/>
      <p:bldP spid="12" grpId="0" bldLvl="0" animBg="1"/>
      <p:bldP spid="12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102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INTEL</cp:lastModifiedBy>
  <cp:revision>184</cp:revision>
  <dcterms:created xsi:type="dcterms:W3CDTF">2019-01-16T15:10:00Z</dcterms:created>
  <dcterms:modified xsi:type="dcterms:W3CDTF">2023-05-08T06:13:33Z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