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99" r:id="rId3"/>
    <p:sldMasterId id="2147483704" r:id="rId4"/>
    <p:sldMasterId id="2147483717" r:id="rId5"/>
  </p:sldMasterIdLst>
  <p:notesMasterIdLst>
    <p:notesMasterId r:id="rId28"/>
  </p:notesMasterIdLst>
  <p:sldIdLst>
    <p:sldId id="275" r:id="rId6"/>
    <p:sldId id="290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85" r:id="rId15"/>
    <p:sldId id="286" r:id="rId16"/>
    <p:sldId id="267" r:id="rId17"/>
    <p:sldId id="287" r:id="rId18"/>
    <p:sldId id="288" r:id="rId19"/>
    <p:sldId id="291" r:id="rId20"/>
    <p:sldId id="300" r:id="rId21"/>
    <p:sldId id="289" r:id="rId22"/>
    <p:sldId id="303" r:id="rId23"/>
    <p:sldId id="304" r:id="rId24"/>
    <p:sldId id="318" r:id="rId25"/>
    <p:sldId id="305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47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4115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1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1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02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37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199" cy="1362074"/>
          </a:xfrm>
        </p:spPr>
        <p:txBody>
          <a:bodyPr anchor="t"/>
          <a:lstStyle>
            <a:lvl1pPr algn="l">
              <a:defRPr sz="48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199" cy="1500187"/>
          </a:xfrm>
        </p:spPr>
        <p:txBody>
          <a:bodyPr anchor="b"/>
          <a:lstStyle>
            <a:lvl1pPr marL="0" indent="0">
              <a:buNone/>
              <a:defRPr sz="2328">
                <a:solidFill>
                  <a:schemeClr val="tx1">
                    <a:tint val="75000"/>
                  </a:schemeClr>
                </a:solidFill>
              </a:defRPr>
            </a:lvl1pPr>
            <a:lvl2pPr marL="544259" indent="0">
              <a:buNone/>
              <a:defRPr sz="2116">
                <a:solidFill>
                  <a:schemeClr val="tx1">
                    <a:tint val="75000"/>
                  </a:schemeClr>
                </a:solidFill>
              </a:defRPr>
            </a:lvl2pPr>
            <a:lvl3pPr marL="108851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 marL="1632778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4pPr>
            <a:lvl5pPr marL="2177038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5pPr>
            <a:lvl6pPr marL="2721297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6pPr>
            <a:lvl7pPr marL="3265557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7pPr>
            <a:lvl8pPr marL="3809816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8pPr>
            <a:lvl9pPr marL="4354076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776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3119" y="755650"/>
            <a:ext cx="3354915" cy="2138364"/>
          </a:xfrm>
        </p:spPr>
        <p:txBody>
          <a:bodyPr/>
          <a:lstStyle>
            <a:lvl1pPr>
              <a:defRPr sz="3386"/>
            </a:lvl1pPr>
            <a:lvl2pPr>
              <a:defRPr sz="2963"/>
            </a:lvl2pPr>
            <a:lvl3pPr>
              <a:defRPr sz="2328"/>
            </a:lvl3pPr>
            <a:lvl4pPr>
              <a:defRPr sz="2116"/>
            </a:lvl4pPr>
            <a:lvl5pPr>
              <a:defRPr sz="2116"/>
            </a:lvl5pPr>
            <a:lvl6pPr>
              <a:defRPr sz="2116"/>
            </a:lvl6pPr>
            <a:lvl7pPr>
              <a:defRPr sz="2116"/>
            </a:lvl7pPr>
            <a:lvl8pPr>
              <a:defRPr sz="2116"/>
            </a:lvl8pPr>
            <a:lvl9pPr>
              <a:defRPr sz="21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1234" y="755650"/>
            <a:ext cx="3357034" cy="2138364"/>
          </a:xfrm>
        </p:spPr>
        <p:txBody>
          <a:bodyPr/>
          <a:lstStyle>
            <a:lvl1pPr>
              <a:defRPr sz="3386"/>
            </a:lvl1pPr>
            <a:lvl2pPr>
              <a:defRPr sz="2963"/>
            </a:lvl2pPr>
            <a:lvl3pPr>
              <a:defRPr sz="2328"/>
            </a:lvl3pPr>
            <a:lvl4pPr>
              <a:defRPr sz="2116"/>
            </a:lvl4pPr>
            <a:lvl5pPr>
              <a:defRPr sz="2116"/>
            </a:lvl5pPr>
            <a:lvl6pPr>
              <a:defRPr sz="2116"/>
            </a:lvl6pPr>
            <a:lvl7pPr>
              <a:defRPr sz="2116"/>
            </a:lvl7pPr>
            <a:lvl8pPr>
              <a:defRPr sz="2116"/>
            </a:lvl8pPr>
            <a:lvl9pPr>
              <a:defRPr sz="21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45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963" b="1"/>
            </a:lvl1pPr>
            <a:lvl2pPr marL="544259" indent="0">
              <a:buNone/>
              <a:defRPr sz="2328" b="1"/>
            </a:lvl2pPr>
            <a:lvl3pPr marL="1088519" indent="0">
              <a:buNone/>
              <a:defRPr sz="2116" b="1"/>
            </a:lvl3pPr>
            <a:lvl4pPr marL="1632778" indent="0">
              <a:buNone/>
              <a:defRPr sz="1905" b="1"/>
            </a:lvl4pPr>
            <a:lvl5pPr marL="2177038" indent="0">
              <a:buNone/>
              <a:defRPr sz="1905" b="1"/>
            </a:lvl5pPr>
            <a:lvl6pPr marL="2721297" indent="0">
              <a:buNone/>
              <a:defRPr sz="1905" b="1"/>
            </a:lvl6pPr>
            <a:lvl7pPr marL="3265557" indent="0">
              <a:buNone/>
              <a:defRPr sz="1905" b="1"/>
            </a:lvl7pPr>
            <a:lvl8pPr marL="3809816" indent="0">
              <a:buNone/>
              <a:defRPr sz="1905" b="1"/>
            </a:lvl8pPr>
            <a:lvl9pPr marL="4354076" indent="0">
              <a:buNone/>
              <a:defRPr sz="19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917" cy="3951288"/>
          </a:xfrm>
        </p:spPr>
        <p:txBody>
          <a:bodyPr/>
          <a:lstStyle>
            <a:lvl1pPr>
              <a:defRPr sz="2963"/>
            </a:lvl1pPr>
            <a:lvl2pPr>
              <a:defRPr sz="2328"/>
            </a:lvl2pPr>
            <a:lvl3pPr>
              <a:defRPr sz="211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4" cy="639762"/>
          </a:xfrm>
        </p:spPr>
        <p:txBody>
          <a:bodyPr anchor="b"/>
          <a:lstStyle>
            <a:lvl1pPr marL="0" indent="0">
              <a:buNone/>
              <a:defRPr sz="2963" b="1"/>
            </a:lvl1pPr>
            <a:lvl2pPr marL="544259" indent="0">
              <a:buNone/>
              <a:defRPr sz="2328" b="1"/>
            </a:lvl2pPr>
            <a:lvl3pPr marL="1088519" indent="0">
              <a:buNone/>
              <a:defRPr sz="2116" b="1"/>
            </a:lvl3pPr>
            <a:lvl4pPr marL="1632778" indent="0">
              <a:buNone/>
              <a:defRPr sz="1905" b="1"/>
            </a:lvl4pPr>
            <a:lvl5pPr marL="2177038" indent="0">
              <a:buNone/>
              <a:defRPr sz="1905" b="1"/>
            </a:lvl5pPr>
            <a:lvl6pPr marL="2721297" indent="0">
              <a:buNone/>
              <a:defRPr sz="1905" b="1"/>
            </a:lvl6pPr>
            <a:lvl7pPr marL="3265557" indent="0">
              <a:buNone/>
              <a:defRPr sz="1905" b="1"/>
            </a:lvl7pPr>
            <a:lvl8pPr marL="3809816" indent="0">
              <a:buNone/>
              <a:defRPr sz="1905" b="1"/>
            </a:lvl8pPr>
            <a:lvl9pPr marL="4354076" indent="0">
              <a:buNone/>
              <a:defRPr sz="19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4" cy="3951288"/>
          </a:xfrm>
        </p:spPr>
        <p:txBody>
          <a:bodyPr/>
          <a:lstStyle>
            <a:lvl1pPr>
              <a:defRPr sz="2963"/>
            </a:lvl1pPr>
            <a:lvl2pPr>
              <a:defRPr sz="2328"/>
            </a:lvl2pPr>
            <a:lvl3pPr>
              <a:defRPr sz="211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52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72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859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3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2"/>
          </a:xfrm>
        </p:spPr>
        <p:txBody>
          <a:bodyPr/>
          <a:lstStyle>
            <a:lvl1pPr>
              <a:defRPr sz="3809"/>
            </a:lvl1pPr>
            <a:lvl2pPr>
              <a:defRPr sz="3386"/>
            </a:lvl2pPr>
            <a:lvl3pPr>
              <a:defRPr sz="2963"/>
            </a:lvl3pPr>
            <a:lvl4pPr>
              <a:defRPr sz="2328"/>
            </a:lvl4pPr>
            <a:lvl5pPr>
              <a:defRPr sz="2328"/>
            </a:lvl5pPr>
            <a:lvl6pPr>
              <a:defRPr sz="2328"/>
            </a:lvl6pPr>
            <a:lvl7pPr>
              <a:defRPr sz="2328"/>
            </a:lvl7pPr>
            <a:lvl8pPr>
              <a:defRPr sz="2328"/>
            </a:lvl8pPr>
            <a:lvl9pPr>
              <a:defRPr sz="23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2"/>
          </a:xfrm>
        </p:spPr>
        <p:txBody>
          <a:bodyPr/>
          <a:lstStyle>
            <a:lvl1pPr marL="0" indent="0">
              <a:buNone/>
              <a:defRPr sz="1693"/>
            </a:lvl1pPr>
            <a:lvl2pPr marL="544259" indent="0">
              <a:buNone/>
              <a:defRPr sz="1481"/>
            </a:lvl2pPr>
            <a:lvl3pPr marL="1088519" indent="0">
              <a:buNone/>
              <a:defRPr sz="1270"/>
            </a:lvl3pPr>
            <a:lvl4pPr marL="1632778" indent="0">
              <a:buNone/>
              <a:defRPr sz="1058"/>
            </a:lvl4pPr>
            <a:lvl5pPr marL="2177038" indent="0">
              <a:buNone/>
              <a:defRPr sz="1058"/>
            </a:lvl5pPr>
            <a:lvl6pPr marL="2721297" indent="0">
              <a:buNone/>
              <a:defRPr sz="1058"/>
            </a:lvl6pPr>
            <a:lvl7pPr marL="3265557" indent="0">
              <a:buNone/>
              <a:defRPr sz="1058"/>
            </a:lvl7pPr>
            <a:lvl8pPr marL="3809816" indent="0">
              <a:buNone/>
              <a:defRPr sz="1058"/>
            </a:lvl8pPr>
            <a:lvl9pPr marL="4354076" indent="0">
              <a:buNone/>
              <a:defRPr sz="105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311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599"/>
            <a:ext cx="7315200" cy="566739"/>
          </a:xfrm>
        </p:spPr>
        <p:txBody>
          <a:bodyPr anchor="b"/>
          <a:lstStyle>
            <a:lvl1pPr algn="l">
              <a:defRPr sz="23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7"/>
            <a:ext cx="7315200" cy="4114800"/>
          </a:xfrm>
        </p:spPr>
        <p:txBody>
          <a:bodyPr/>
          <a:lstStyle>
            <a:lvl1pPr marL="0" indent="0">
              <a:buNone/>
              <a:defRPr sz="3809"/>
            </a:lvl1pPr>
            <a:lvl2pPr marL="544259" indent="0">
              <a:buNone/>
              <a:defRPr sz="3386"/>
            </a:lvl2pPr>
            <a:lvl3pPr marL="1088519" indent="0">
              <a:buNone/>
              <a:defRPr sz="2963"/>
            </a:lvl3pPr>
            <a:lvl4pPr marL="1632778" indent="0">
              <a:buNone/>
              <a:defRPr sz="2328"/>
            </a:lvl4pPr>
            <a:lvl5pPr marL="2177038" indent="0">
              <a:buNone/>
              <a:defRPr sz="2328"/>
            </a:lvl5pPr>
            <a:lvl6pPr marL="2721297" indent="0">
              <a:buNone/>
              <a:defRPr sz="2328"/>
            </a:lvl6pPr>
            <a:lvl7pPr marL="3265557" indent="0">
              <a:buNone/>
              <a:defRPr sz="2328"/>
            </a:lvl7pPr>
            <a:lvl8pPr marL="3809816" indent="0">
              <a:buNone/>
              <a:defRPr sz="2328"/>
            </a:lvl8pPr>
            <a:lvl9pPr marL="4354076" indent="0">
              <a:buNone/>
              <a:defRPr sz="232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693"/>
            </a:lvl1pPr>
            <a:lvl2pPr marL="544259" indent="0">
              <a:buNone/>
              <a:defRPr sz="1481"/>
            </a:lvl2pPr>
            <a:lvl3pPr marL="1088519" indent="0">
              <a:buNone/>
              <a:defRPr sz="1270"/>
            </a:lvl3pPr>
            <a:lvl4pPr marL="1632778" indent="0">
              <a:buNone/>
              <a:defRPr sz="1058"/>
            </a:lvl4pPr>
            <a:lvl5pPr marL="2177038" indent="0">
              <a:buNone/>
              <a:defRPr sz="1058"/>
            </a:lvl5pPr>
            <a:lvl6pPr marL="2721297" indent="0">
              <a:buNone/>
              <a:defRPr sz="1058"/>
            </a:lvl6pPr>
            <a:lvl7pPr marL="3265557" indent="0">
              <a:buNone/>
              <a:defRPr sz="1058"/>
            </a:lvl7pPr>
            <a:lvl8pPr marL="3809816" indent="0">
              <a:buNone/>
              <a:defRPr sz="1058"/>
            </a:lvl8pPr>
            <a:lvl9pPr marL="4354076" indent="0">
              <a:buNone/>
              <a:defRPr sz="105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58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97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71067" y="130176"/>
            <a:ext cx="1727200" cy="2763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3118" y="130176"/>
            <a:ext cx="4984749" cy="2763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737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458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927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0041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0358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770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54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7275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6396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8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5302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653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010" y="21226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61091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683254" y="345750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7530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49733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20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4143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33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02351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7258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80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037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16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2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l">
              <a:defRPr sz="14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FB889-6D00-45A6-8761-18122C0A8E7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2"/>
            <a:ext cx="3860801" cy="365126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ctr">
              <a:defRPr sz="14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6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r">
              <a:defRPr sz="14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5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1088519" rtl="0" eaLnBrk="1" latinLnBrk="0" hangingPunct="1">
        <a:spcBef>
          <a:spcPct val="0"/>
        </a:spcBef>
        <a:buNone/>
        <a:defRPr sz="52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94" indent="-408194" algn="l" defTabSz="1088519" rtl="0" eaLnBrk="1" latinLnBrk="0" hangingPunct="1">
        <a:spcBef>
          <a:spcPct val="20000"/>
        </a:spcBef>
        <a:buFont typeface="Arial" pitchFamily="34" charset="0"/>
        <a:buChar char="•"/>
        <a:defRPr sz="3809" kern="1200">
          <a:solidFill>
            <a:schemeClr val="tx1"/>
          </a:solidFill>
          <a:latin typeface="+mn-lt"/>
          <a:ea typeface="+mn-ea"/>
          <a:cs typeface="+mn-cs"/>
        </a:defRPr>
      </a:lvl1pPr>
      <a:lvl2pPr marL="884421" indent="-340161" algn="l" defTabSz="1088519" rtl="0" eaLnBrk="1" latinLnBrk="0" hangingPunct="1">
        <a:spcBef>
          <a:spcPct val="20000"/>
        </a:spcBef>
        <a:buFont typeface="Arial" pitchFamily="34" charset="0"/>
        <a:buChar char="–"/>
        <a:defRPr sz="3386" kern="1200">
          <a:solidFill>
            <a:schemeClr val="tx1"/>
          </a:solidFill>
          <a:latin typeface="+mn-lt"/>
          <a:ea typeface="+mn-ea"/>
          <a:cs typeface="+mn-cs"/>
        </a:defRPr>
      </a:lvl2pPr>
      <a:lvl3pPr marL="1360650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963" kern="1200">
          <a:solidFill>
            <a:schemeClr val="tx1"/>
          </a:solidFill>
          <a:latin typeface="+mn-lt"/>
          <a:ea typeface="+mn-ea"/>
          <a:cs typeface="+mn-cs"/>
        </a:defRPr>
      </a:lvl3pPr>
      <a:lvl4pPr marL="1904909" indent="-272131" algn="l" defTabSz="1088519" rtl="0" eaLnBrk="1" latinLnBrk="0" hangingPunct="1">
        <a:spcBef>
          <a:spcPct val="20000"/>
        </a:spcBef>
        <a:buFont typeface="Arial" pitchFamily="34" charset="0"/>
        <a:buChar char="–"/>
        <a:defRPr sz="2328" kern="1200">
          <a:solidFill>
            <a:schemeClr val="tx1"/>
          </a:solidFill>
          <a:latin typeface="+mn-lt"/>
          <a:ea typeface="+mn-ea"/>
          <a:cs typeface="+mn-cs"/>
        </a:defRPr>
      </a:lvl4pPr>
      <a:lvl5pPr marL="2449169" indent="-272131" algn="l" defTabSz="1088519" rtl="0" eaLnBrk="1" latinLnBrk="0" hangingPunct="1">
        <a:spcBef>
          <a:spcPct val="20000"/>
        </a:spcBef>
        <a:buFont typeface="Arial" pitchFamily="34" charset="0"/>
        <a:buChar char="»"/>
        <a:defRPr sz="2328" kern="1200">
          <a:solidFill>
            <a:schemeClr val="tx1"/>
          </a:solidFill>
          <a:latin typeface="+mn-lt"/>
          <a:ea typeface="+mn-ea"/>
          <a:cs typeface="+mn-cs"/>
        </a:defRPr>
      </a:lvl5pPr>
      <a:lvl6pPr marL="2993428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6pPr>
      <a:lvl7pPr marL="3537687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7pPr>
      <a:lvl8pPr marL="4081947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8pPr>
      <a:lvl9pPr marL="4626206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1pPr>
      <a:lvl2pPr marL="544259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2pPr>
      <a:lvl3pPr marL="1088519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3pPr>
      <a:lvl4pPr marL="1632778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4pPr>
      <a:lvl5pPr marL="2177038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5pPr>
      <a:lvl6pPr marL="2721297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6pPr>
      <a:lvl7pPr marL="3265557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7pPr>
      <a:lvl8pPr marL="3809816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8pPr>
      <a:lvl9pPr marL="4354076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3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14.png"/><Relationship Id="rId5" Type="http://schemas.openxmlformats.org/officeDocument/2006/relationships/image" Target="../media/image13.png"/><Relationship Id="rId15" Type="http://schemas.openxmlformats.org/officeDocument/2006/relationships/image" Target="../media/image20.GIF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2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bar01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524"/>
            <a:ext cx="12090400" cy="91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bar01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2" y="525"/>
            <a:ext cx="1219201" cy="685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 descr="bar01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999" y="76713"/>
            <a:ext cx="1219201" cy="685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bar01"/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6171780"/>
            <a:ext cx="11785600" cy="91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1016001" y="457656"/>
            <a:ext cx="10058400" cy="2285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8851" tIns="54427" rIns="108851" bIns="54427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1088519"/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endParaRPr lang="en-US" sz="4233" b="1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343" name="Picture 8" descr="Rose0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14696"/>
            <a:ext cx="1625599" cy="121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Rose0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4724201"/>
            <a:ext cx="1625599" cy="121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8" descr="Rose0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99" y="5105143"/>
            <a:ext cx="1625599" cy="121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2" descr="blumen-pflanzen08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3" y="2895681"/>
            <a:ext cx="3657599" cy="236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4825842" y="2819442"/>
            <a:ext cx="3556001" cy="81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08194" indent="-408194" defTabSz="1088519">
              <a:lnSpc>
                <a:spcPct val="80000"/>
              </a:lnSpc>
              <a:spcBef>
                <a:spcPct val="50000"/>
              </a:spcBef>
            </a:pPr>
            <a:r>
              <a:rPr lang="en-US" altLang="en-US" sz="5714" dirty="0" err="1">
                <a:solidFill>
                  <a:srgbClr val="F79646">
                    <a:lumMod val="50000"/>
                  </a:srgbClr>
                </a:solidFill>
                <a:latin typeface="Times New Roman" pitchFamily="18" charset="0"/>
              </a:rPr>
              <a:t>Lớp</a:t>
            </a:r>
            <a:r>
              <a:rPr lang="en-US" altLang="en-US" sz="5714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vi-VN" altLang="en-US" sz="5714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</a:rPr>
              <a:t>2</a:t>
            </a:r>
            <a:r>
              <a:rPr lang="en-US" altLang="en-US" sz="5714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</a:rPr>
              <a:t>A</a:t>
            </a:r>
            <a:endParaRPr lang="en-US" altLang="en-US" sz="5714" dirty="0">
              <a:solidFill>
                <a:srgbClr val="F79646">
                  <a:lumMod val="50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556000" y="5181333"/>
            <a:ext cx="7112002" cy="120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08194" indent="-408194" defTabSz="1088519">
              <a:lnSpc>
                <a:spcPct val="80000"/>
              </a:lnSpc>
              <a:spcBef>
                <a:spcPct val="50000"/>
              </a:spcBef>
            </a:pP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Giáo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viên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altLang="en-US" sz="3386" b="1" dirty="0" err="1" smtClean="0">
                <a:solidFill>
                  <a:srgbClr val="002060"/>
                </a:solidFill>
                <a:latin typeface="Times New Roman" pitchFamily="18" charset="0"/>
              </a:rPr>
              <a:t>Trương</a:t>
            </a:r>
            <a:r>
              <a:rPr lang="en-US" altLang="en-US" sz="3386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386" b="1" dirty="0" err="1" smtClean="0">
                <a:solidFill>
                  <a:srgbClr val="002060"/>
                </a:solidFill>
                <a:latin typeface="Times New Roman" pitchFamily="18" charset="0"/>
              </a:rPr>
              <a:t>Thị</a:t>
            </a:r>
            <a:r>
              <a:rPr lang="en-US" altLang="en-US" sz="3386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386" b="1" dirty="0" err="1" smtClean="0">
                <a:solidFill>
                  <a:srgbClr val="002060"/>
                </a:solidFill>
                <a:latin typeface="Times New Roman" pitchFamily="18" charset="0"/>
              </a:rPr>
              <a:t>Bích</a:t>
            </a:r>
            <a:endParaRPr lang="en-US" altLang="en-US" sz="3386" b="1" dirty="0">
              <a:solidFill>
                <a:srgbClr val="002060"/>
              </a:solidFill>
              <a:latin typeface="Times New Roman" pitchFamily="18" charset="0"/>
            </a:endParaRPr>
          </a:p>
          <a:p>
            <a:pPr marL="408194" indent="-408194" defTabSz="1088519">
              <a:lnSpc>
                <a:spcPct val="80000"/>
              </a:lnSpc>
              <a:spcBef>
                <a:spcPct val="50000"/>
              </a:spcBef>
            </a:pP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Trường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Tiểu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Đoàn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Nghiên</a:t>
            </a:r>
            <a:endParaRPr lang="en-US" altLang="en-US" sz="3386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4497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3085" grpId="0"/>
      <p:bldP spid="308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2844799" y="43634"/>
            <a:ext cx="6908800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088519"/>
            <a:r>
              <a:rPr lang="en-US" altLang="en-US" sz="2963" b="1" dirty="0" err="1">
                <a:solidFill>
                  <a:prstClr val="black"/>
                </a:solidFill>
                <a:latin typeface="Times New Roman" pitchFamily="18" charset="0"/>
              </a:rPr>
              <a:t>Thứ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963" b="1" dirty="0" err="1" smtClean="0">
                <a:solidFill>
                  <a:prstClr val="black"/>
                </a:solidFill>
                <a:latin typeface="Times New Roman" pitchFamily="18" charset="0"/>
              </a:rPr>
              <a:t>năm</a:t>
            </a:r>
            <a:r>
              <a:rPr lang="en-US" altLang="en-US" sz="2963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963" b="1" dirty="0" err="1">
                <a:solidFill>
                  <a:prstClr val="black"/>
                </a:solidFill>
                <a:latin typeface="Times New Roman" pitchFamily="18" charset="0"/>
              </a:rPr>
              <a:t>ngày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7</a:t>
            </a:r>
            <a:r>
              <a:rPr lang="en-US" altLang="en-US" sz="2963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963" b="1" dirty="0" err="1">
                <a:solidFill>
                  <a:prstClr val="black"/>
                </a:solidFill>
                <a:latin typeface="Times New Roman" pitchFamily="18" charset="0"/>
              </a:rPr>
              <a:t>tháng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2963" b="1" dirty="0">
                <a:solidFill>
                  <a:prstClr val="black"/>
                </a:solidFill>
                <a:latin typeface="Times New Roman" pitchFamily="18" charset="0"/>
              </a:rPr>
              <a:t>12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963" b="1" dirty="0" err="1">
                <a:solidFill>
                  <a:prstClr val="black"/>
                </a:solidFill>
                <a:latin typeface="Times New Roman" pitchFamily="18" charset="0"/>
              </a:rPr>
              <a:t>năm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2963" b="1" dirty="0">
                <a:solidFill>
                  <a:prstClr val="black"/>
                </a:solidFill>
                <a:latin typeface="Times New Roman" pitchFamily="18" charset="0"/>
              </a:rPr>
              <a:t>2023</a:t>
            </a:r>
            <a:endParaRPr lang="en-US" altLang="en-US" sz="2963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3376872" y="533600"/>
            <a:ext cx="5835148" cy="63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088519"/>
            <a:r>
              <a:rPr lang="vi-VN" altLang="en-US" sz="3386" b="1" dirty="0">
                <a:solidFill>
                  <a:srgbClr val="FF0000"/>
                </a:solidFill>
                <a:latin typeface="Times New Roman" pitchFamily="18" charset="0"/>
              </a:rPr>
              <a:t>Đường gấp khúc. Hình tứ giác</a:t>
            </a:r>
            <a:endParaRPr lang="en-US" altLang="en-US" sz="3386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-304358" y="560903"/>
            <a:ext cx="3708401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088519">
              <a:spcBef>
                <a:spcPct val="50000"/>
              </a:spcBef>
            </a:pPr>
            <a:r>
              <a:rPr lang="vi-VN" altLang="en-US" sz="2963" b="1" u="sng" dirty="0">
                <a:solidFill>
                  <a:prstClr val="black"/>
                </a:solidFill>
                <a:latin typeface="Times New Roman" pitchFamily="18" charset="0"/>
              </a:rPr>
              <a:t>Toán:</a:t>
            </a:r>
            <a:endParaRPr lang="en-US" altLang="en-US" sz="2963" b="1" u="sng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58" y="1295547"/>
            <a:ext cx="10679706" cy="548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6414" y="2037831"/>
            <a:ext cx="3448380" cy="678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8519"/>
            <a:r>
              <a:rPr lang="en-US" sz="380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25DB9CB-4A81-D4EB-6432-B1E43E328CDE}"/>
              </a:ext>
            </a:extLst>
          </p:cNvPr>
          <p:cNvSpPr txBox="1"/>
          <p:nvPr/>
        </p:nvSpPr>
        <p:spPr>
          <a:xfrm>
            <a:off x="1391920" y="2690336"/>
            <a:ext cx="988532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  - Nhận biết đường gấp khúc thông qua hình ảnh trực quan.</a:t>
            </a:r>
          </a:p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  - Tính được độ dài đường gấp khúc khi biết độ dài các đoạn thẳng.</a:t>
            </a:r>
          </a:p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  - Nhận dạng được hình tứ giác thông qua việc sử dụng đồ dùng học tập các nhân hoặc vật thật.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420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E2ED0B44-AC10-1D8D-B974-9B51A657F5BD}"/>
              </a:ext>
            </a:extLst>
          </p:cNvPr>
          <p:cNvCxnSpPr>
            <a:cxnSpLocks/>
          </p:cNvCxnSpPr>
          <p:nvPr/>
        </p:nvCxnSpPr>
        <p:spPr>
          <a:xfrm flipV="1">
            <a:off x="7299960" y="734064"/>
            <a:ext cx="1498600" cy="12318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003D1B5C-FAC5-789C-6D9A-90DE8320F8F6}"/>
              </a:ext>
            </a:extLst>
          </p:cNvPr>
          <p:cNvCxnSpPr>
            <a:cxnSpLocks/>
          </p:cNvCxnSpPr>
          <p:nvPr/>
        </p:nvCxnSpPr>
        <p:spPr>
          <a:xfrm flipH="1" flipV="1">
            <a:off x="4673600" y="481330"/>
            <a:ext cx="2606040" cy="15074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E15FC58-2710-92BC-B310-C013E267F550}"/>
              </a:ext>
            </a:extLst>
          </p:cNvPr>
          <p:cNvCxnSpPr>
            <a:cxnSpLocks/>
          </p:cNvCxnSpPr>
          <p:nvPr/>
        </p:nvCxnSpPr>
        <p:spPr>
          <a:xfrm flipV="1">
            <a:off x="3877310" y="528318"/>
            <a:ext cx="801370" cy="12319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537460" cy="982980"/>
          </a:xfrm>
          <a:prstGeom prst="rect">
            <a:avLst/>
          </a:prstGeom>
        </p:spPr>
      </p:pic>
      <p:sp>
        <p:nvSpPr>
          <p:cNvPr id="2" name="Flowchart: Connector 1">
            <a:extLst>
              <a:ext uri="{FF2B5EF4-FFF2-40B4-BE49-F238E27FC236}">
                <a16:creationId xmlns:a16="http://schemas.microsoft.com/office/drawing/2014/main" xmlns="" id="{533764D1-04F5-7E23-5BD2-2D6FAF6EB475}"/>
              </a:ext>
            </a:extLst>
          </p:cNvPr>
          <p:cNvSpPr/>
          <p:nvPr/>
        </p:nvSpPr>
        <p:spPr>
          <a:xfrm flipV="1">
            <a:off x="3820160" y="1742439"/>
            <a:ext cx="91440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xmlns="" id="{36E1E4B5-3029-3B09-8D15-CD6933A12775}"/>
              </a:ext>
            </a:extLst>
          </p:cNvPr>
          <p:cNvSpPr/>
          <p:nvPr/>
        </p:nvSpPr>
        <p:spPr>
          <a:xfrm flipV="1">
            <a:off x="4653280" y="482599"/>
            <a:ext cx="91440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xmlns="" id="{DC2DB27D-946D-613F-A277-7856C7CEB5A5}"/>
              </a:ext>
            </a:extLst>
          </p:cNvPr>
          <p:cNvSpPr/>
          <p:nvPr/>
        </p:nvSpPr>
        <p:spPr>
          <a:xfrm flipV="1">
            <a:off x="7233920" y="1965959"/>
            <a:ext cx="91440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xmlns="" id="{DD8DD033-19CC-1D54-336D-932F780C1673}"/>
              </a:ext>
            </a:extLst>
          </p:cNvPr>
          <p:cNvSpPr/>
          <p:nvPr/>
        </p:nvSpPr>
        <p:spPr>
          <a:xfrm flipV="1">
            <a:off x="8778240" y="685799"/>
            <a:ext cx="91440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9C6D07-C8FE-116E-D9A0-1CD30B3D7E36}"/>
              </a:ext>
            </a:extLst>
          </p:cNvPr>
          <p:cNvSpPr txBox="1"/>
          <p:nvPr/>
        </p:nvSpPr>
        <p:spPr>
          <a:xfrm>
            <a:off x="3566160" y="1717040"/>
            <a:ext cx="57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M</a:t>
            </a:r>
            <a:endParaRPr lang="en-US" sz="28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10736A8-7C27-87FA-3E92-7C674A14267D}"/>
              </a:ext>
            </a:extLst>
          </p:cNvPr>
          <p:cNvSpPr txBox="1"/>
          <p:nvPr/>
        </p:nvSpPr>
        <p:spPr>
          <a:xfrm>
            <a:off x="7132320" y="1940560"/>
            <a:ext cx="57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P</a:t>
            </a:r>
            <a:endParaRPr lang="en-US" sz="28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2501EF-FC30-6E99-C719-44ACFD822284}"/>
              </a:ext>
            </a:extLst>
          </p:cNvPr>
          <p:cNvSpPr txBox="1"/>
          <p:nvPr/>
        </p:nvSpPr>
        <p:spPr>
          <a:xfrm>
            <a:off x="4511040" y="50800"/>
            <a:ext cx="57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N</a:t>
            </a:r>
            <a:endParaRPr lang="en-US" sz="28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014B884-3CBE-F2BB-7575-F22F40D3424A}"/>
              </a:ext>
            </a:extLst>
          </p:cNvPr>
          <p:cNvSpPr txBox="1"/>
          <p:nvPr/>
        </p:nvSpPr>
        <p:spPr>
          <a:xfrm>
            <a:off x="8676640" y="254000"/>
            <a:ext cx="57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Q</a:t>
            </a:r>
            <a:endParaRPr lang="en-US" sz="2800" dirty="0"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FDE4C74-8C23-E67C-CE5C-6998ED8FA014}"/>
              </a:ext>
            </a:extLst>
          </p:cNvPr>
          <p:cNvSpPr txBox="1"/>
          <p:nvPr/>
        </p:nvSpPr>
        <p:spPr>
          <a:xfrm>
            <a:off x="1635760" y="2583184"/>
            <a:ext cx="531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Đường gấp khúc MNPQ</a:t>
            </a:r>
            <a:endParaRPr lang="en-US" sz="3200" dirty="0"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59F1D53-A4FE-9117-3D37-CC60E65D4CCB}"/>
              </a:ext>
            </a:extLst>
          </p:cNvPr>
          <p:cNvSpPr txBox="1"/>
          <p:nvPr/>
        </p:nvSpPr>
        <p:spPr>
          <a:xfrm rot="1805763">
            <a:off x="5577840" y="773093"/>
            <a:ext cx="113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5 cm</a:t>
            </a:r>
            <a:endParaRPr lang="en-US" sz="2800" dirty="0"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65B85A1-1C6F-6502-881F-98C08D671F72}"/>
              </a:ext>
            </a:extLst>
          </p:cNvPr>
          <p:cNvSpPr txBox="1"/>
          <p:nvPr/>
        </p:nvSpPr>
        <p:spPr>
          <a:xfrm rot="18141981">
            <a:off x="3488690" y="820420"/>
            <a:ext cx="1062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2 cm</a:t>
            </a:r>
            <a:endParaRPr lang="en-US" sz="2800" dirty="0">
              <a:latin typeface="+mj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D0B151A-3217-8BA3-157D-49AA5DD97955}"/>
              </a:ext>
            </a:extLst>
          </p:cNvPr>
          <p:cNvSpPr txBox="1"/>
          <p:nvPr/>
        </p:nvSpPr>
        <p:spPr>
          <a:xfrm rot="19399384">
            <a:off x="7614920" y="731520"/>
            <a:ext cx="100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3 cm</a:t>
            </a:r>
            <a:endParaRPr lang="en-US" sz="2800" dirty="0">
              <a:latin typeface="+mj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EE83770-BA58-887D-8701-17FBBB7D91BB}"/>
              </a:ext>
            </a:extLst>
          </p:cNvPr>
          <p:cNvSpPr txBox="1"/>
          <p:nvPr/>
        </p:nvSpPr>
        <p:spPr>
          <a:xfrm>
            <a:off x="1635760" y="3101344"/>
            <a:ext cx="9875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Đường gấp khúc MNPQ gồm ba đoạn thẳng: MN, NP, PQ</a:t>
            </a:r>
            <a:endParaRPr lang="en-US" sz="3200" dirty="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D0AFA58-49D8-7E95-770D-3DF812C2C4A6}"/>
              </a:ext>
            </a:extLst>
          </p:cNvPr>
          <p:cNvSpPr txBox="1"/>
          <p:nvPr/>
        </p:nvSpPr>
        <p:spPr>
          <a:xfrm>
            <a:off x="670560" y="3649984"/>
            <a:ext cx="1137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Độ dài đường gấp khúc </a:t>
            </a:r>
            <a:r>
              <a:rPr lang="vi-VN" sz="3200" dirty="0">
                <a:latin typeface="+mj-lt"/>
              </a:rPr>
              <a:t>MNPQ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là tổng đọ dài các đoạn thẳng</a:t>
            </a:r>
            <a:r>
              <a:rPr lang="vi-VN" sz="3200" dirty="0">
                <a:latin typeface="+mj-lt"/>
              </a:rPr>
              <a:t> MN, NP và PQ:</a:t>
            </a:r>
            <a:endParaRPr lang="en-US" sz="3200" dirty="0"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5050FFA-90DC-48CE-C3D2-FAE0025B3835}"/>
              </a:ext>
            </a:extLst>
          </p:cNvPr>
          <p:cNvSpPr txBox="1"/>
          <p:nvPr/>
        </p:nvSpPr>
        <p:spPr>
          <a:xfrm>
            <a:off x="3433412" y="4713982"/>
            <a:ext cx="5466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+mj-lt"/>
              </a:rPr>
              <a:t>2 cm + 5 cm + 3 cm = 10 cm</a:t>
            </a:r>
            <a:endParaRPr lang="en-US" sz="32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4" name="Rectangles 6">
            <a:extLst>
              <a:ext uri="{FF2B5EF4-FFF2-40B4-BE49-F238E27FC236}">
                <a16:creationId xmlns:a16="http://schemas.microsoft.com/office/drawing/2014/main" xmlns="" id="{D5658E52-9FF2-344F-65E7-B28833BD1A2A}"/>
              </a:ext>
            </a:extLst>
          </p:cNvPr>
          <p:cNvSpPr/>
          <p:nvPr/>
        </p:nvSpPr>
        <p:spPr>
          <a:xfrm>
            <a:off x="894080" y="5438140"/>
            <a:ext cx="10363835" cy="10541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346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11" grpId="0"/>
      <p:bldP spid="12" grpId="0"/>
      <p:bldP spid="13" grpId="0"/>
      <p:bldP spid="14" grpId="0"/>
      <p:bldP spid="33" grpId="0"/>
      <p:bldP spid="36" grpId="0"/>
      <p:bldP spid="37" grpId="0"/>
      <p:bldP spid="39" grpId="0"/>
      <p:bldP spid="41" grpId="0"/>
      <p:bldP spid="42" grpId="0"/>
      <p:bldP spid="43" grpId="0"/>
      <p:bldP spid="44" grpId="0" animBg="1"/>
      <p:bldP spid="4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537460" cy="98298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6D76DDAC-B08E-EE7A-F29B-400CEAA62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58" y="1899920"/>
            <a:ext cx="10679706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A67802E3-3C24-950C-14EA-DCF563F952CA}"/>
              </a:ext>
            </a:extLst>
          </p:cNvPr>
          <p:cNvSpPr/>
          <p:nvPr/>
        </p:nvSpPr>
        <p:spPr>
          <a:xfrm>
            <a:off x="3769360" y="518160"/>
            <a:ext cx="4632960" cy="98298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Em cần nhớ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B87091D-C1C4-B8EF-085D-024C3ADF0EC2}"/>
              </a:ext>
            </a:extLst>
          </p:cNvPr>
          <p:cNvSpPr txBox="1"/>
          <p:nvPr/>
        </p:nvSpPr>
        <p:spPr>
          <a:xfrm>
            <a:off x="1391920" y="2690336"/>
            <a:ext cx="988532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 1/ Xác định số đoạn thẳng của mỗi đường gấp khúc.</a:t>
            </a:r>
          </a:p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 2/ Xác định số đo mỗi đoạn thẳng.</a:t>
            </a:r>
          </a:p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 3/ Xác định độ dài đường gấp khúc ( tổng độ dài các đoạn thẳng).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17578FC-D22E-C368-9917-E3318C383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2" name="Picture 4" descr="Toán 2 Bài 26: Đường gấp khúc. Hình tứ giác - Kết nối tri thức">
            <a:extLst>
              <a:ext uri="{FF2B5EF4-FFF2-40B4-BE49-F238E27FC236}">
                <a16:creationId xmlns:a16="http://schemas.microsoft.com/office/drawing/2014/main" xmlns="" id="{8990FDE4-825F-7F13-9C30-D09588CB5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48640"/>
            <a:ext cx="2854959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516A167F-1078-D850-14E6-B363C4B719AE}"/>
              </a:ext>
            </a:extLst>
          </p:cNvPr>
          <p:cNvSpPr/>
          <p:nvPr/>
        </p:nvSpPr>
        <p:spPr>
          <a:xfrm>
            <a:off x="1442720" y="731520"/>
            <a:ext cx="4683760" cy="2875280"/>
          </a:xfrm>
          <a:prstGeom prst="cloudCallout">
            <a:avLst>
              <a:gd name="adj1" fmla="val -24087"/>
              <a:gd name="adj2" fmla="val 78754"/>
            </a:avLst>
          </a:prstGeom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+mj-lt"/>
              </a:rPr>
              <a:t>Cầu thang lên Thác Bạc (Sa Pa) có dạng đường gấp khúc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023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865A719-10B6-06D0-7EC5-056A5D66E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5 mẫu thang nhôm gấp 4 khúc được ưa chuộng tại Việt Nam">
            <a:extLst>
              <a:ext uri="{FF2B5EF4-FFF2-40B4-BE49-F238E27FC236}">
                <a16:creationId xmlns:a16="http://schemas.microsoft.com/office/drawing/2014/main" xmlns="" id="{884388A4-13D6-19A6-0842-98653042D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456565"/>
            <a:ext cx="4574540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38E949-4EB7-A004-EF20-BD7B28779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054" y="456565"/>
            <a:ext cx="4653946" cy="2632075"/>
          </a:xfrm>
          <a:prstGeom prst="rect">
            <a:avLst/>
          </a:prstGeom>
        </p:spPr>
      </p:pic>
      <p:pic>
        <p:nvPicPr>
          <p:cNvPr id="1028" name="Picture 4" descr="Trang trí cầu thang trường mầm non đẹp nhất, đáng yêu nhất">
            <a:extLst>
              <a:ext uri="{FF2B5EF4-FFF2-40B4-BE49-F238E27FC236}">
                <a16:creationId xmlns:a16="http://schemas.microsoft.com/office/drawing/2014/main" xmlns="" id="{2EF64F14-8616-EC37-F6B7-90DD6E948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73" y="3260408"/>
            <a:ext cx="444817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ẫu cầu thang đẹp 2022 đang được nhiều gia chủ lựa chọn">
            <a:extLst>
              <a:ext uri="{FF2B5EF4-FFF2-40B4-BE49-F238E27FC236}">
                <a16:creationId xmlns:a16="http://schemas.microsoft.com/office/drawing/2014/main" xmlns="" id="{C3491EE0-0E50-1E34-9F1D-6D7764AA6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204" y="3260408"/>
            <a:ext cx="4448175" cy="32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02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32ABE01-5E08-54A4-D298-41C7A3562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459285-D95C-2715-B9B6-013F68A97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" y="609600"/>
            <a:ext cx="10769600" cy="494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95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9726" y="362151"/>
            <a:ext cx="932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89726" y="885371"/>
            <a:ext cx="10376686" cy="5424698"/>
            <a:chOff x="889726" y="783771"/>
            <a:chExt cx="10376686" cy="5526298"/>
          </a:xfrm>
        </p:grpSpPr>
        <p:pic>
          <p:nvPicPr>
            <p:cNvPr id="3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64027" r="12090" b="8798"/>
            <a:stretch/>
          </p:blipFill>
          <p:spPr bwMode="auto">
            <a:xfrm>
              <a:off x="889726" y="885371"/>
              <a:ext cx="10376686" cy="542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89726" y="783771"/>
              <a:ext cx="2362925" cy="470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336869" y="1110343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1018903" y="2580267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336869" y="4794069"/>
              <a:ext cx="3866605" cy="10450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531359" y="1184700"/>
            <a:ext cx="214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9211" y="2706876"/>
            <a:ext cx="2013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31359" y="4933225"/>
            <a:ext cx="3737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897188" y="447040"/>
            <a:ext cx="4369223" cy="182318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417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22527E3-3052-6B8E-B24D-01EEA143F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Móc Treo Quần Áo Hình Thoi Bằng Gỗ Hà Nội">
            <a:extLst>
              <a:ext uri="{FF2B5EF4-FFF2-40B4-BE49-F238E27FC236}">
                <a16:creationId xmlns:a16="http://schemas.microsoft.com/office/drawing/2014/main" xmlns="" id="{939FECCA-AAD1-9A44-D98E-94031450B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5" y="1440815"/>
            <a:ext cx="3044825" cy="318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ủ nhựa Đài Loan C013A – 1 cánh 5 tầng-Nhựa Đoàn Khoa">
            <a:extLst>
              <a:ext uri="{FF2B5EF4-FFF2-40B4-BE49-F238E27FC236}">
                <a16:creationId xmlns:a16="http://schemas.microsoft.com/office/drawing/2014/main" xmlns="" id="{E8B4A0BB-28C8-070B-CBC8-618BF19BE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60" y="1440815"/>
            <a:ext cx="3281680" cy="318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ệ sách mầm non đẹp và tiện lợi cho trẻ em Mới 100%, giá: 850.000đ, gọi:  0932 769 097, Quận 7 - Hồ Chí Minh, id-07dc0600">
            <a:extLst>
              <a:ext uri="{FF2B5EF4-FFF2-40B4-BE49-F238E27FC236}">
                <a16:creationId xmlns:a16="http://schemas.microsoft.com/office/drawing/2014/main" xmlns="" id="{0BAF593A-317F-ED58-2B30-5681DF5B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920" y="1440815"/>
            <a:ext cx="319024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47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 flipH="1">
            <a:off x="1579320" y="3023206"/>
            <a:ext cx="1393086" cy="110877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974653" y="1391920"/>
            <a:ext cx="9958959" cy="1478577"/>
            <a:chOff x="857087" y="446662"/>
            <a:chExt cx="9958959" cy="1431057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49242" y="1139055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                                              b)</a:t>
              </a:r>
            </a:p>
          </p:txBody>
        </p:sp>
      </p:grpSp>
      <p:cxnSp>
        <p:nvCxnSpPr>
          <p:cNvPr id="6" name="Straight Connector 5"/>
          <p:cNvCxnSpPr/>
          <p:nvPr/>
        </p:nvCxnSpPr>
        <p:spPr>
          <a:xfrm flipH="1">
            <a:off x="7745761" y="2551660"/>
            <a:ext cx="230311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022456" y="3690669"/>
            <a:ext cx="665403" cy="646331"/>
            <a:chOff x="904890" y="2778718"/>
            <a:chExt cx="665403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4890" y="290182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2972405" y="3023206"/>
            <a:ext cx="1560406" cy="108075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736541" y="2461250"/>
            <a:ext cx="423514" cy="736741"/>
            <a:chOff x="3474126" y="1300240"/>
            <a:chExt cx="423514" cy="736741"/>
          </a:xfrm>
        </p:grpSpPr>
        <p:sp>
          <p:nvSpPr>
            <p:cNvPr id="8" name="TextBox 7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93208" y="3608761"/>
            <a:ext cx="600296" cy="694191"/>
            <a:chOff x="3576640" y="3804008"/>
            <a:chExt cx="600296" cy="694191"/>
          </a:xfrm>
        </p:grpSpPr>
        <p:sp>
          <p:nvSpPr>
            <p:cNvPr id="14" name="TextBox 13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32584" y="380400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 flipH="1">
            <a:off x="7267575" y="4093400"/>
            <a:ext cx="280987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0058400" y="2542135"/>
            <a:ext cx="1" cy="152373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7509900" y="2007699"/>
            <a:ext cx="444352" cy="736741"/>
            <a:chOff x="3474126" y="1300240"/>
            <a:chExt cx="444352" cy="736741"/>
          </a:xfrm>
        </p:grpSpPr>
        <p:sp>
          <p:nvSpPr>
            <p:cNvPr id="35" name="TextBox 34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474126" y="130024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808543" y="2007699"/>
            <a:ext cx="423514" cy="736741"/>
            <a:chOff x="3474126" y="1300240"/>
            <a:chExt cx="423514" cy="736741"/>
          </a:xfrm>
        </p:grpSpPr>
        <p:sp>
          <p:nvSpPr>
            <p:cNvPr id="38" name="TextBox 37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911057" y="3632767"/>
            <a:ext cx="463588" cy="976603"/>
            <a:chOff x="3576640" y="1390650"/>
            <a:chExt cx="463588" cy="976603"/>
          </a:xfrm>
        </p:grpSpPr>
        <p:sp>
          <p:nvSpPr>
            <p:cNvPr id="41" name="TextBox 40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576640" y="1844033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133463" y="3632767"/>
            <a:ext cx="444352" cy="976603"/>
            <a:chOff x="3576640" y="1390650"/>
            <a:chExt cx="444352" cy="976603"/>
          </a:xfrm>
        </p:grpSpPr>
        <p:sp>
          <p:nvSpPr>
            <p:cNvPr id="44" name="TextBox 43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576640" y="184403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225879" y="4648630"/>
            <a:ext cx="376762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51270" y="4648630"/>
            <a:ext cx="41044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DEGH</a:t>
            </a:r>
          </a:p>
        </p:txBody>
      </p:sp>
    </p:spTree>
    <p:extLst>
      <p:ext uri="{BB962C8B-B14F-4D97-AF65-F5344CB8AC3E}">
        <p14:creationId xmlns:p14="http://schemas.microsoft.com/office/powerpoint/2010/main" val="94875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6" name="Isosceles Triangle 5"/>
          <p:cNvSpPr/>
          <p:nvPr/>
        </p:nvSpPr>
        <p:spPr>
          <a:xfrm>
            <a:off x="1814286" y="1857827"/>
            <a:ext cx="1828800" cy="2046515"/>
          </a:xfrm>
          <a:prstGeom prst="triangl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CE4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Diamond 6"/>
          <p:cNvSpPr/>
          <p:nvPr/>
        </p:nvSpPr>
        <p:spPr>
          <a:xfrm>
            <a:off x="4833257" y="1857828"/>
            <a:ext cx="1306286" cy="2046514"/>
          </a:xfrm>
          <a:prstGeom prst="diamond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arallelogram 7"/>
          <p:cNvSpPr/>
          <p:nvPr/>
        </p:nvSpPr>
        <p:spPr>
          <a:xfrm>
            <a:off x="7329714" y="1857828"/>
            <a:ext cx="2743200" cy="2046514"/>
          </a:xfrm>
          <a:prstGeom prst="parallelogram">
            <a:avLst>
              <a:gd name="adj" fmla="val 338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lowchart: Manual Input 8"/>
          <p:cNvSpPr/>
          <p:nvPr/>
        </p:nvSpPr>
        <p:spPr>
          <a:xfrm rot="5400000">
            <a:off x="2162628" y="4020461"/>
            <a:ext cx="1814286" cy="2510971"/>
          </a:xfrm>
          <a:prstGeom prst="flowChartManualInput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080000" y="4368801"/>
            <a:ext cx="1814287" cy="1814287"/>
          </a:xfrm>
          <a:prstGeom prst="ellips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rapezoid 12"/>
          <p:cNvSpPr/>
          <p:nvPr/>
        </p:nvSpPr>
        <p:spPr>
          <a:xfrm>
            <a:off x="7649030" y="4368801"/>
            <a:ext cx="2264229" cy="1814287"/>
          </a:xfrm>
          <a:prstGeom prst="trapezoid">
            <a:avLst>
              <a:gd name="adj" fmla="val 232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0457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05371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77885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85201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751395" y="661222"/>
            <a:ext cx="994403" cy="994403"/>
            <a:chOff x="5751395" y="464780"/>
            <a:chExt cx="994403" cy="994403"/>
          </a:xfrm>
        </p:grpSpPr>
        <p:sp>
          <p:nvSpPr>
            <p:cNvPr id="18" name="TextBox 17"/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45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2844799" y="43634"/>
            <a:ext cx="6908800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1088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6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Thứ</a:t>
            </a:r>
            <a:r>
              <a:rPr kumimoji="0" lang="en-US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2963" b="1" noProof="0" dirty="0" err="1" smtClean="0">
                <a:solidFill>
                  <a:prstClr val="black"/>
                </a:solidFill>
                <a:latin typeface="Times New Roman" pitchFamily="18" charset="0"/>
              </a:rPr>
              <a:t>năm</a:t>
            </a:r>
            <a:r>
              <a:rPr kumimoji="0" lang="en-US" altLang="en-US" sz="296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296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ngày</a:t>
            </a:r>
            <a:r>
              <a:rPr kumimoji="0" lang="en-US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7</a:t>
            </a:r>
            <a:r>
              <a:rPr kumimoji="0" lang="en-US" altLang="en-US" sz="296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296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tháng</a:t>
            </a:r>
            <a:r>
              <a:rPr kumimoji="0" lang="en-US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vi-VN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12</a:t>
            </a:r>
            <a:r>
              <a:rPr kumimoji="0" lang="en-US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296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năm</a:t>
            </a:r>
            <a:r>
              <a:rPr kumimoji="0" lang="en-US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vi-VN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2023</a:t>
            </a:r>
            <a:endParaRPr kumimoji="0" lang="en-US" altLang="en-US" sz="296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-304358" y="560903"/>
            <a:ext cx="3708401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108851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963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Toán:</a:t>
            </a:r>
            <a:endParaRPr kumimoji="0" lang="en-US" altLang="en-US" sz="2963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25DB9CB-4A81-D4EB-6432-B1E43E328CDE}"/>
              </a:ext>
            </a:extLst>
          </p:cNvPr>
          <p:cNvSpPr txBox="1"/>
          <p:nvPr/>
        </p:nvSpPr>
        <p:spPr>
          <a:xfrm>
            <a:off x="1391920" y="2690336"/>
            <a:ext cx="988532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- Nhận biết đường gấp khúc thông qua hình ảnh trực quan.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- Tính được độ dài đường gấp khúc khi biết độ dài các đoạn thẳng.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- Nhận dạng được hình tứ giác thông qua việc sử dụng đồ dùng học tập các nhân hoặc vật thật.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82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7E018D-D8F0-4F65-0333-027FFE8FC068}"/>
              </a:ext>
            </a:extLst>
          </p:cNvPr>
          <p:cNvSpPr txBox="1"/>
          <p:nvPr/>
        </p:nvSpPr>
        <p:spPr>
          <a:xfrm>
            <a:off x="2040835" y="2767280"/>
            <a:ext cx="7675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srgbClr val="4F6228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4F6228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807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ABCD.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581578" y="1024675"/>
            <a:ext cx="7570933" cy="2416192"/>
            <a:chOff x="2581578" y="1198843"/>
            <a:chExt cx="7570933" cy="2416192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033486" y="3415036"/>
              <a:ext cx="3480692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H="1">
              <a:off x="6514177" y="1705569"/>
              <a:ext cx="1588430" cy="1709467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6014155" y="2830180"/>
              <a:ext cx="618859" cy="784855"/>
              <a:chOff x="904890" y="2901829"/>
              <a:chExt cx="618859" cy="784855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</a:t>
                </a: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8102607" y="1727146"/>
              <a:ext cx="1603578" cy="1564723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7855984" y="1198843"/>
              <a:ext cx="444352" cy="736741"/>
              <a:chOff x="3474126" y="1300240"/>
              <a:chExt cx="444352" cy="73674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576640" y="1390650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474126" y="1300240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9552215" y="2801152"/>
              <a:ext cx="600296" cy="694191"/>
              <a:chOff x="3576640" y="3804008"/>
              <a:chExt cx="600296" cy="694191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576640" y="3851868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732584" y="3804008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2581578" y="2830180"/>
              <a:ext cx="618859" cy="784855"/>
              <a:chOff x="904890" y="2901829"/>
              <a:chExt cx="618859" cy="78485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4282150" y="2582511"/>
            <a:ext cx="1229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5cm</a:t>
            </a:r>
          </a:p>
        </p:txBody>
      </p:sp>
      <p:sp>
        <p:nvSpPr>
          <p:cNvPr id="26" name="TextBox 25"/>
          <p:cNvSpPr txBox="1"/>
          <p:nvPr/>
        </p:nvSpPr>
        <p:spPr>
          <a:xfrm rot="18839619">
            <a:off x="6557894" y="1799316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4cm</a:t>
            </a:r>
          </a:p>
        </p:txBody>
      </p:sp>
      <p:sp>
        <p:nvSpPr>
          <p:cNvPr id="27" name="TextBox 26"/>
          <p:cNvSpPr txBox="1"/>
          <p:nvPr/>
        </p:nvSpPr>
        <p:spPr>
          <a:xfrm rot="2506754">
            <a:off x="8525662" y="1796747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4cm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359604" y="3159412"/>
            <a:ext cx="7244444" cy="3509906"/>
            <a:chOff x="2359604" y="3159412"/>
            <a:chExt cx="7244444" cy="3509906"/>
          </a:xfrm>
        </p:grpSpPr>
        <p:sp>
          <p:nvSpPr>
            <p:cNvPr id="28" name="Rounded Rectangle 27"/>
            <p:cNvSpPr/>
            <p:nvPr/>
          </p:nvSpPr>
          <p:spPr>
            <a:xfrm>
              <a:off x="2359604" y="3159412"/>
              <a:ext cx="7244444" cy="3509906"/>
            </a:xfrm>
            <a:prstGeom prst="roundRect">
              <a:avLst>
                <a:gd name="adj" fmla="val 1804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70289" y="3423944"/>
              <a:ext cx="564690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giải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ABCD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+       +       =        (cm)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       cm.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7947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7738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654727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627093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6248597" y="5456674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890836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92148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88162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00098" y="4819956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309348" y="5528742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89234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 action="ppaction://noaction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 action="ppaction://noaction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900555" y="-31750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6880" y="737235"/>
            <a:ext cx="5892800" cy="1874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37995" y="-31750"/>
            <a:ext cx="859472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3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0160" y="743585"/>
            <a:ext cx="7163894" cy="188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092960" y="-31750"/>
            <a:ext cx="839025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đoạn thẳng?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63520" y="756920"/>
            <a:ext cx="6847840" cy="1948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642</Words>
  <Application>Microsoft Office PowerPoint</Application>
  <PresentationFormat>Custom</PresentationFormat>
  <Paragraphs>188</Paragraphs>
  <Slides>22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3_Office Theme</vt:lpstr>
      <vt:lpstr>1_Office Theme</vt:lpstr>
      <vt:lpstr>4_Office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PC</cp:lastModifiedBy>
  <cp:revision>7</cp:revision>
  <dcterms:created xsi:type="dcterms:W3CDTF">2021-05-19T13:36:00Z</dcterms:created>
  <dcterms:modified xsi:type="dcterms:W3CDTF">2023-12-11T01:36:30Z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