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321" r:id="rId3"/>
    <p:sldId id="329" r:id="rId4"/>
    <p:sldId id="335" r:id="rId5"/>
    <p:sldId id="330" r:id="rId6"/>
    <p:sldId id="331" r:id="rId7"/>
    <p:sldId id="332" r:id="rId8"/>
    <p:sldId id="333" r:id="rId9"/>
    <p:sldId id="334" r:id="rId10"/>
    <p:sldId id="309" r:id="rId11"/>
    <p:sldId id="343" r:id="rId12"/>
    <p:sldId id="312" r:id="rId13"/>
    <p:sldId id="341" r:id="rId14"/>
    <p:sldId id="328" r:id="rId15"/>
    <p:sldId id="313" r:id="rId16"/>
    <p:sldId id="336" r:id="rId17"/>
    <p:sldId id="300" r:id="rId18"/>
    <p:sldId id="308" r:id="rId19"/>
    <p:sldId id="342" r:id="rId20"/>
    <p:sldId id="325" r:id="rId21"/>
    <p:sldId id="348" r:id="rId22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00" y="6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C6C91-11EE-4C59-AC56-280C073DA39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B6F2B-0622-4044-95BF-3D4DE1AC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6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8FE1F-EDBC-4F37-A1D4-804EA0CCB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0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6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7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D1623-75BD-4999-AD43-1562FE4D5C7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wmv"/><Relationship Id="rId7" Type="http://schemas.openxmlformats.org/officeDocument/2006/relationships/image" Target="../media/image31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27340"/>
            <a:ext cx="14630400" cy="83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5612448" y="4259309"/>
            <a:ext cx="4117341" cy="4965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6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1A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077022"/>
            <a:ext cx="1950720" cy="8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1" y="27340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2" y="6273213"/>
            <a:ext cx="2311400" cy="19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5040" y="1268538"/>
            <a:ext cx="12801600" cy="6291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11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169935"/>
            <a:ext cx="2829560" cy="141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149" y="344840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13" y="959202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4050349" y="605829"/>
            <a:ext cx="6266179" cy="54136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</a:t>
            </a:r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ĐOÀN NGHIÊN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212591" y="1179794"/>
            <a:ext cx="620522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19" name="WordArt 17"/>
          <p:cNvSpPr>
            <a:spLocks noChangeArrowheads="1" noChangeShapeType="1" noTextEdit="1"/>
          </p:cNvSpPr>
          <p:nvPr/>
        </p:nvSpPr>
        <p:spPr bwMode="auto">
          <a:xfrm>
            <a:off x="5181600" y="5486402"/>
            <a:ext cx="5486400" cy="4828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</a:t>
            </a:r>
            <a:r>
              <a:rPr lang="en-US" sz="36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 THỊ CHÍN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2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rcRect l="115" t="30395" r="32129" b="28790"/>
          <a:stretch>
            <a:fillRect/>
          </a:stretch>
        </p:blipFill>
        <p:spPr>
          <a:xfrm>
            <a:off x="216409" y="2206753"/>
            <a:ext cx="14173962" cy="4802886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038600" y="1361081"/>
            <a:ext cx="5232586" cy="772519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pPr algn="ctr"/>
            <a:r>
              <a:rPr lang="en-US" sz="4300" b="1">
                <a:solidFill>
                  <a:srgbClr val="FF0000"/>
                </a:solidFill>
                <a:latin typeface="VNI-Avo" charset="0"/>
                <a:cs typeface="VNI-Avo" charset="0"/>
              </a:rPr>
              <a:t> Baøi 32:</a:t>
            </a:r>
            <a:r>
              <a:rPr lang="en-US" sz="4300" b="1" smtClean="0">
                <a:solidFill>
                  <a:srgbClr val="FF0000"/>
                </a:solidFill>
                <a:latin typeface="VNI-Avo" charset="0"/>
                <a:cs typeface="VNI-Avo" charset="0"/>
              </a:rPr>
              <a:t>  </a:t>
            </a:r>
            <a:r>
              <a:rPr lang="en-US" sz="4300" b="1">
                <a:solidFill>
                  <a:srgbClr val="FF0000"/>
                </a:solidFill>
                <a:latin typeface="VNI-Avo" charset="0"/>
                <a:cs typeface="VNI-Avo" charset="0"/>
              </a:rPr>
              <a:t>on  oân  ôn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4854511" y="944526"/>
            <a:ext cx="390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Môn: Tiếng Việt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676400" y="7309659"/>
            <a:ext cx="12115800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Sơn ca véo von: Mẹ ơi, con đã lớn khôn.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1676400" y="7309659"/>
            <a:ext cx="12115800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650"/>
              </a:lnSpc>
            </a:pP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 ca véo v</a:t>
            </a:r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: Mẹ ơi, c</a:t>
            </a:r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 đã lớn kh</a:t>
            </a:r>
            <a:r>
              <a:rPr lang="en-US" alt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1453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599" y="3395008"/>
            <a:ext cx="11985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entury Gothic" charset="0"/>
              </a:rPr>
              <a:t>                          giống nhau</a:t>
            </a:r>
            <a:r>
              <a:rPr lang="en-US" sz="4000" dirty="0">
                <a:latin typeface="Century Gothic" charset="0"/>
              </a:rPr>
              <a:t>:</a:t>
            </a:r>
            <a:endParaRPr lang="en-US" sz="4000" dirty="0" smtClean="0">
              <a:latin typeface="Century Gothic" charset="0"/>
            </a:endParaRPr>
          </a:p>
          <a:p>
            <a:r>
              <a:rPr lang="en-US" sz="4000" smtClean="0">
                <a:latin typeface="Century Gothic" charset="0"/>
              </a:rPr>
              <a:t>on, ôn, ơn</a:t>
            </a:r>
            <a:endParaRPr lang="en-US" sz="4000" dirty="0">
              <a:latin typeface="Century Gothic" charset="0"/>
            </a:endParaRPr>
          </a:p>
          <a:p>
            <a:r>
              <a:rPr lang="en-US" sz="4000" dirty="0" smtClean="0">
                <a:latin typeface="Century Gothic" charset="0"/>
              </a:rPr>
              <a:t>                          </a:t>
            </a:r>
            <a:r>
              <a:rPr lang="en-US" sz="4000" dirty="0" err="1" smtClean="0">
                <a:latin typeface="Century Gothic" charset="0"/>
              </a:rPr>
              <a:t>khác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nhau</a:t>
            </a:r>
            <a:r>
              <a:rPr lang="en-US" sz="4000" dirty="0" smtClean="0">
                <a:latin typeface="Century Gothic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40491" y="337407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err="1" smtClean="0">
                <a:latin typeface="Century Gothic" charset="0"/>
              </a:rPr>
              <a:t>âm</a:t>
            </a:r>
            <a:r>
              <a:rPr lang="en-US" sz="4000" smtClean="0">
                <a:latin typeface="Century Gothic" charset="0"/>
              </a:rPr>
              <a:t> n </a:t>
            </a:r>
            <a:r>
              <a:rPr lang="en-US" sz="4000" dirty="0" err="1" smtClean="0">
                <a:latin typeface="Century Gothic" charset="0"/>
              </a:rPr>
              <a:t>đứng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sau</a:t>
            </a:r>
            <a:endParaRPr lang="en-US" sz="4000" dirty="0">
              <a:latin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27866" y="4572006"/>
            <a:ext cx="588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âm</a:t>
            </a:r>
            <a:r>
              <a:rPr lang="en-US" sz="4000" dirty="0" smtClean="0">
                <a:latin typeface="Century Gothic" charset="0"/>
              </a:rPr>
              <a:t> o, ô, ơ </a:t>
            </a:r>
            <a:r>
              <a:rPr lang="en-US" sz="4000" dirty="0" err="1" smtClean="0">
                <a:latin typeface="Century Gothic" charset="0"/>
              </a:rPr>
              <a:t>đứng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trước</a:t>
            </a:r>
            <a:endParaRPr lang="en-US" sz="4000" dirty="0" smtClean="0">
              <a:latin typeface="Century Gothic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22967" y="3810006"/>
            <a:ext cx="693912" cy="512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22967" y="4388058"/>
            <a:ext cx="693912" cy="382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-533400" y="990600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/>
      <p:bldP spid="31" grpId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1453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2433" y="556953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giòn   ngon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59235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bốn   nhộn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31681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gợn   lớn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7305" y="5573233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96862" y="5567826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05132" y="557494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37985" y="5578525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80592" y="5575002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722398" y="5583866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ơn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-533400" y="990600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81600" y="2047082"/>
            <a:ext cx="405384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6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     </a:t>
            </a:r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29748"/>
              </p:ext>
            </p:extLst>
          </p:nvPr>
        </p:nvGraphicFramePr>
        <p:xfrm>
          <a:off x="4267200" y="4493100"/>
          <a:ext cx="5120640" cy="84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0640"/>
              </a:tblGrid>
              <a:tr h="840899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VNI-Avo" pitchFamily="2" charset="0"/>
                        </a:rPr>
                        <a:t>c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</a:p>
                  </a:txBody>
                  <a:tcPr marL="146304" marR="146304" marT="54690" marB="54690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507641"/>
              </p:ext>
            </p:extLst>
          </p:nvPr>
        </p:nvGraphicFramePr>
        <p:xfrm>
          <a:off x="4267200" y="3578700"/>
          <a:ext cx="512064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0320"/>
                <a:gridCol w="256032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VNI-Avo" pitchFamily="2" charset="0"/>
                        </a:rPr>
                        <a:t>c</a:t>
                      </a:r>
                    </a:p>
                  </a:txBody>
                  <a:tcPr marL="146304" marR="146304" marT="54901" marB="549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</a:p>
                  </a:txBody>
                  <a:tcPr marL="146304" marR="146304" marT="54901" marB="54901"/>
                </a:tc>
              </a:tr>
            </a:tbl>
          </a:graphicData>
        </a:graphic>
      </p:graphicFrame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629400" y="2067402"/>
            <a:ext cx="405384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ơn      </a:t>
            </a: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981200" y="2052162"/>
            <a:ext cx="337820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on      </a:t>
            </a: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23" grpId="0"/>
      <p:bldP spid="24" grpId="0"/>
      <p:bldP spid="25" grpId="0"/>
      <p:bldP spid="26" grpId="0"/>
      <p:bldP spid="27" grpId="0"/>
      <p:bldP spid="30" grpId="0"/>
      <p:bldP spid="22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60" y="-91453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2433" y="556953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giòn   ngon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59235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bốn   nhộn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31681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latin typeface="Century gothic"/>
                <a:cs typeface="Times New Roman" pitchFamily="18" charset="0"/>
              </a:rPr>
              <a:t> </a:t>
            </a:r>
            <a:r>
              <a:rPr lang="en-US" sz="5400" b="1" smtClean="0">
                <a:latin typeface="Century gothic"/>
                <a:cs typeface="Times New Roman" pitchFamily="18" charset="0"/>
              </a:rPr>
              <a:t>gợn   lớn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-533400" y="990600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81600" y="2047082"/>
            <a:ext cx="405384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6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     </a:t>
            </a:r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59490"/>
              </p:ext>
            </p:extLst>
          </p:nvPr>
        </p:nvGraphicFramePr>
        <p:xfrm>
          <a:off x="4267200" y="4493100"/>
          <a:ext cx="5120640" cy="84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0640"/>
              </a:tblGrid>
              <a:tr h="840899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VNI-Avo" pitchFamily="2" charset="0"/>
                        </a:rPr>
                        <a:t>c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</a:p>
                  </a:txBody>
                  <a:tcPr marL="146304" marR="146304" marT="54690" marB="54690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66975"/>
              </p:ext>
            </p:extLst>
          </p:nvPr>
        </p:nvGraphicFramePr>
        <p:xfrm>
          <a:off x="4267200" y="3578700"/>
          <a:ext cx="512064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0320"/>
                <a:gridCol w="256032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VNI-Avo" pitchFamily="2" charset="0"/>
                        </a:rPr>
                        <a:t>c</a:t>
                      </a:r>
                    </a:p>
                  </a:txBody>
                  <a:tcPr marL="146304" marR="146304" marT="54901" marB="549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on</a:t>
                      </a:r>
                    </a:p>
                  </a:txBody>
                  <a:tcPr marL="146304" marR="146304" marT="54901" marB="54901"/>
                </a:tc>
              </a:tr>
            </a:tbl>
          </a:graphicData>
        </a:graphic>
      </p:graphicFrame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629400" y="2067402"/>
            <a:ext cx="405384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ơn      </a:t>
            </a: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981200" y="2052162"/>
            <a:ext cx="3378200" cy="21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on      </a:t>
            </a:r>
          </a:p>
          <a:p>
            <a:pPr eaLnBrk="1" hangingPunct="1"/>
            <a:endParaRPr lang="en-US" altLang="en-US" sz="6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733800" y="304800"/>
            <a:ext cx="5973762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FF33"/>
                    </a:gs>
                    <a:gs pos="100000">
                      <a:srgbClr val="FF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Calibri"/>
                <a:cs typeface="Calibri"/>
              </a:rPr>
              <a:t>Nghỉ giải lao</a:t>
            </a:r>
          </a:p>
        </p:txBody>
      </p:sp>
      <p:pic>
        <p:nvPicPr>
          <p:cNvPr id="2" name="Lớp một thân yê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752600"/>
            <a:ext cx="12496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11596" t="50430" r="75902" b="33737"/>
          <a:stretch>
            <a:fillRect/>
          </a:stretch>
        </p:blipFill>
        <p:spPr>
          <a:xfrm>
            <a:off x="864870" y="2823210"/>
            <a:ext cx="3630930" cy="2586990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/>
          <a:srcRect l="28007" t="52641" r="58115" b="34669"/>
          <a:stretch>
            <a:fillRect/>
          </a:stretch>
        </p:blipFill>
        <p:spPr>
          <a:xfrm>
            <a:off x="4953000" y="2819400"/>
            <a:ext cx="4800600" cy="2469642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867400" y="801469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3550729" y="383738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304800" y="1182469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38275" y="5766137"/>
            <a:ext cx="3590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latin typeface="Times New Roman" pitchFamily="18" charset="0"/>
                <a:cs typeface="Times New Roman" pitchFamily="18" charset="0"/>
              </a:rPr>
              <a:t>nón lá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00674" y="5659438"/>
            <a:ext cx="3590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latin typeface="Times New Roman" pitchFamily="18" charset="0"/>
                <a:cs typeface="Times New Roman" pitchFamily="18" charset="0"/>
              </a:rPr>
              <a:t>con chồn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492576" y="5692775"/>
            <a:ext cx="2766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latin typeface="Times New Roman" pitchFamily="18" charset="0"/>
                <a:cs typeface="Times New Roman" pitchFamily="18" charset="0"/>
              </a:rPr>
              <a:t>sơn ca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2073359" y="6606365"/>
            <a:ext cx="59364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/>
          </p:cNvCxnSpPr>
          <p:nvPr/>
        </p:nvCxnSpPr>
        <p:spPr bwMode="auto">
          <a:xfrm>
            <a:off x="6042835" y="6531934"/>
            <a:ext cx="58656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/>
          </p:cNvCxnSpPr>
          <p:nvPr/>
        </p:nvCxnSpPr>
        <p:spPr bwMode="auto">
          <a:xfrm flipV="1">
            <a:off x="7772400" y="6531934"/>
            <a:ext cx="533400" cy="212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/>
          </p:cNvCxnSpPr>
          <p:nvPr/>
        </p:nvCxnSpPr>
        <p:spPr bwMode="auto">
          <a:xfrm>
            <a:off x="11125200" y="6553200"/>
            <a:ext cx="56384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512" y="2209800"/>
            <a:ext cx="35794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48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4051868" y="1323903"/>
            <a:ext cx="1099165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</a:t>
            </a:r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5652426" y="1323903"/>
            <a:ext cx="1099165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oân</a:t>
            </a:r>
            <a:endParaRPr lang="en-US" altLang="en-US" sz="4800">
              <a:latin typeface="VNI-Avo" pitchFamily="2" charset="0"/>
            </a:endParaRP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7340009" y="1274845"/>
            <a:ext cx="1099165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ôn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2" y="1124817"/>
            <a:ext cx="1316736" cy="6856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86" y="4267200"/>
            <a:ext cx="12718614" cy="7941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6" y="5448450"/>
            <a:ext cx="2922076" cy="22477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24" y="5374440"/>
            <a:ext cx="3224081" cy="2321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545" y="5257800"/>
            <a:ext cx="2011436" cy="23683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9682" y="47188"/>
            <a:ext cx="10015682" cy="111107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53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   Baøi </a:t>
            </a:r>
            <a:r>
              <a:rPr lang="en-US" sz="53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32. </a:t>
            </a:r>
            <a:r>
              <a:rPr lang="en-US" sz="53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  </a:t>
            </a:r>
            <a:r>
              <a:rPr lang="en-US" sz="6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on    </a:t>
            </a:r>
            <a:r>
              <a:rPr lang="en-US" sz="6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Avo" pitchFamily="2" charset="0"/>
              </a:rPr>
              <a:t>oân    ôn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7625"/>
              </p:ext>
            </p:extLst>
          </p:nvPr>
        </p:nvGraphicFramePr>
        <p:xfrm>
          <a:off x="4572000" y="2286000"/>
          <a:ext cx="377952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05461"/>
                <a:gridCol w="1774059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smtClean="0">
                          <a:latin typeface="Century gothic"/>
                          <a:cs typeface="Times New Roman" pitchFamily="18" charset="0"/>
                        </a:rPr>
                        <a:t>  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on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smtClean="0">
                          <a:latin typeface="Century gothic"/>
                          <a:cs typeface="Times New Roman" pitchFamily="18" charset="0"/>
                        </a:rPr>
                        <a:t>c</a:t>
                      </a:r>
                      <a:r>
                        <a:rPr lang="en-US" sz="5400" b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on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4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86512" y="124206"/>
            <a:ext cx="14106144" cy="149579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mtClean="0">
                <a:solidFill>
                  <a:srgbClr val="FF0000"/>
                </a:solidFill>
                <a:latin typeface="VNI-Avo" charset="0"/>
                <a:cs typeface="VNI-Avo" charset="0"/>
              </a:rPr>
              <a:t> on</a:t>
            </a:r>
            <a:r>
              <a:rPr lang="en-US" sz="5800" b="1" smtClean="0">
                <a:solidFill>
                  <a:srgbClr val="C00000"/>
                </a:solidFill>
                <a:latin typeface="VNI-Avo" charset="0"/>
                <a:cs typeface="VNI-Avo" charset="0"/>
              </a:rPr>
              <a:t>        </a:t>
            </a:r>
            <a:r>
              <a:rPr lang="en-US" sz="6000" b="1" smtClean="0">
                <a:solidFill>
                  <a:srgbClr val="FF0000"/>
                </a:solidFill>
                <a:latin typeface="VNI-Avo" charset="0"/>
                <a:cs typeface="VNI-Avo" charset="0"/>
              </a:rPr>
              <a:t>oân</a:t>
            </a:r>
            <a:r>
              <a:rPr lang="en-US" sz="5800" b="1" smtClean="0">
                <a:solidFill>
                  <a:srgbClr val="C00000"/>
                </a:solidFill>
                <a:latin typeface="VNI-Avo" charset="0"/>
                <a:cs typeface="VNI-Avo" charset="0"/>
              </a:rPr>
              <a:t>       </a:t>
            </a:r>
            <a:r>
              <a:rPr lang="en-US" sz="6000" b="1">
                <a:solidFill>
                  <a:srgbClr val="FF0000"/>
                </a:solidFill>
                <a:latin typeface="VNI-Avo" charset="0"/>
                <a:cs typeface="VNI-Avo" charset="0"/>
              </a:rPr>
              <a:t>ôn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2128" y="4572405"/>
            <a:ext cx="14106144" cy="12187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VNI-Avo" charset="0"/>
                <a:cs typeface="VNI-Avo" charset="0"/>
              </a:rPr>
              <a:t>gioøn    ngon    boán    nhoän    gôïn   lôùn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73658" y="5867400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noùn laù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177791" y="5791200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con choàn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296400" y="5881705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sôn ca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20954453"/>
              </p:ext>
            </p:extLst>
          </p:nvPr>
        </p:nvGraphicFramePr>
        <p:xfrm>
          <a:off x="4363974" y="1600200"/>
          <a:ext cx="5902452" cy="2752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226"/>
                <a:gridCol w="2951226"/>
              </a:tblGrid>
              <a:tr h="13761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chemeClr val="tx1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rgbClr val="C00000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76172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rgbClr val="C00000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4985766" y="16764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latin typeface="VNI-Avo" charset="0"/>
                <a:cs typeface="VNI-Avo" charset="0"/>
              </a:rPr>
              <a:t>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772400" y="17526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solidFill>
                  <a:srgbClr val="FF0000"/>
                </a:solidFill>
                <a:latin typeface="VNI-Avo" charset="0"/>
                <a:cs typeface="VNI-Avo" charset="0"/>
              </a:rPr>
              <a:t>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71666" y="30480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latin typeface="VNI-Avo" charset="0"/>
                <a:cs typeface="VNI-Avo" charset="0"/>
              </a:rPr>
              <a:t>c</a:t>
            </a:r>
            <a:r>
              <a:rPr lang="en-US" sz="5800" b="1">
                <a:solidFill>
                  <a:srgbClr val="FF0000"/>
                </a:solidFill>
                <a:latin typeface="VNI-Avo" charset="0"/>
                <a:cs typeface="VNI-Avo" charset="0"/>
              </a:rPr>
              <a:t>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rcRect l="4679" t="29170" r="84415" b="62425"/>
          <a:stretch>
            <a:fillRect/>
          </a:stretch>
        </p:blipFill>
        <p:spPr>
          <a:xfrm>
            <a:off x="323850" y="162307"/>
            <a:ext cx="2321052" cy="1006602"/>
          </a:xfrm>
          <a:prstGeom prst="rect">
            <a:avLst/>
          </a:prstGeom>
        </p:spPr>
      </p:pic>
      <p:pic>
        <p:nvPicPr>
          <p:cNvPr id="14" name="Picture 2" descr="Picture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9554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-533400" y="990600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934" y="1676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 gothic"/>
                <a:cs typeface="Calibri" pitchFamily="34" charset="0"/>
              </a:rPr>
              <a:t>3.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4400" b="1" dirty="0" err="1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440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pic>
        <p:nvPicPr>
          <p:cNvPr id="20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1" y="2788756"/>
            <a:ext cx="5481066" cy="3383444"/>
          </a:xfrm>
          <a:prstGeom prst="rect">
            <a:avLst/>
          </a:prstGeom>
        </p:spPr>
      </p:pic>
      <p:pic>
        <p:nvPicPr>
          <p:cNvPr id="21" name="ơ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819400"/>
            <a:ext cx="6019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440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smtClean="0">
                <a:solidFill>
                  <a:srgbClr val="3333FF"/>
                </a:solidFill>
                <a:latin typeface="Times New Roman" pitchFamily="18" charset="0"/>
              </a:rPr>
              <a:t>25 </a:t>
            </a:r>
            <a:r>
              <a:rPr lang="en-US" sz="440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440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smtClean="0">
                <a:solidFill>
                  <a:srgbClr val="3333FF"/>
                </a:solidFill>
                <a:latin typeface="Times New Roman" pitchFamily="18" charset="0"/>
              </a:rPr>
              <a:t>10 </a:t>
            </a:r>
            <a:r>
              <a:rPr lang="en-US" sz="440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440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smtClean="0">
                <a:solidFill>
                  <a:srgbClr val="3333FF"/>
                </a:solidFill>
                <a:latin typeface="Times New Roman" pitchFamily="18" charset="0"/>
              </a:rPr>
              <a:t>2023</a:t>
            </a:r>
            <a:endParaRPr lang="en-US" sz="4400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057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 gothic"/>
                <a:cs typeface="Calibri" pitchFamily="34" charset="0"/>
              </a:rPr>
              <a:t>3.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4400" b="1" dirty="0" err="1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440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9" y="3149376"/>
            <a:ext cx="7820024" cy="36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86512" y="124206"/>
            <a:ext cx="14106144" cy="149579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mtClean="0">
                <a:solidFill>
                  <a:srgbClr val="FF0000"/>
                </a:solidFill>
                <a:latin typeface="VNI-Avo" charset="0"/>
                <a:cs typeface="VNI-Avo" charset="0"/>
              </a:rPr>
              <a:t> on</a:t>
            </a:r>
            <a:r>
              <a:rPr lang="en-US" sz="5800" b="1" smtClean="0">
                <a:solidFill>
                  <a:srgbClr val="C00000"/>
                </a:solidFill>
                <a:latin typeface="VNI-Avo" charset="0"/>
                <a:cs typeface="VNI-Avo" charset="0"/>
              </a:rPr>
              <a:t>        </a:t>
            </a:r>
            <a:r>
              <a:rPr lang="en-US" sz="6000" b="1" smtClean="0">
                <a:solidFill>
                  <a:srgbClr val="FF0000"/>
                </a:solidFill>
                <a:latin typeface="VNI-Avo" charset="0"/>
                <a:cs typeface="VNI-Avo" charset="0"/>
              </a:rPr>
              <a:t>oân</a:t>
            </a:r>
            <a:r>
              <a:rPr lang="en-US" sz="5800" b="1" smtClean="0">
                <a:solidFill>
                  <a:srgbClr val="C00000"/>
                </a:solidFill>
                <a:latin typeface="VNI-Avo" charset="0"/>
                <a:cs typeface="VNI-Avo" charset="0"/>
              </a:rPr>
              <a:t>       </a:t>
            </a:r>
            <a:r>
              <a:rPr lang="en-US" sz="6000" b="1">
                <a:solidFill>
                  <a:srgbClr val="FF0000"/>
                </a:solidFill>
                <a:latin typeface="VNI-Avo" charset="0"/>
                <a:cs typeface="VNI-Avo" charset="0"/>
              </a:rPr>
              <a:t>ôn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2128" y="4572405"/>
            <a:ext cx="14106144" cy="12187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atin typeface="VNI-Avo" charset="0"/>
                <a:cs typeface="VNI-Avo" charset="0"/>
              </a:rPr>
              <a:t>gioøn    ngon    boán    nhoän    gôïn   lôùn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73658" y="5867400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noùn laù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177791" y="5791200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con choàn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296400" y="5881705"/>
            <a:ext cx="4031742" cy="135729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atin typeface="VNI-Avo" charset="0"/>
                <a:cs typeface="VNI-Avo" charset="0"/>
              </a:rPr>
              <a:t>sôn ca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99065795"/>
              </p:ext>
            </p:extLst>
          </p:nvPr>
        </p:nvGraphicFramePr>
        <p:xfrm>
          <a:off x="4363974" y="1600200"/>
          <a:ext cx="5902452" cy="2752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226"/>
                <a:gridCol w="2951226"/>
              </a:tblGrid>
              <a:tr h="13761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chemeClr val="tx1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rgbClr val="C00000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76172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800" b="0">
                        <a:solidFill>
                          <a:srgbClr val="C00000"/>
                        </a:solidFill>
                        <a:latin typeface="VNI-Avo" charset="0"/>
                        <a:cs typeface="VNI-Avo" charset="0"/>
                      </a:endParaRPr>
                    </a:p>
                  </a:txBody>
                  <a:tcPr marL="109728" marR="109728" marT="54864" marB="54864">
                    <a:lnL w="635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>
                      <a:solidFill>
                        <a:schemeClr val="tx1"/>
                      </a:solidFill>
                      <a:prstDash val="solid"/>
                    </a:lnR>
                    <a:lnT w="635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4985766" y="16764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latin typeface="VNI-Avo" charset="0"/>
                <a:cs typeface="VNI-Avo" charset="0"/>
              </a:rPr>
              <a:t>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772400" y="17526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solidFill>
                  <a:srgbClr val="FF0000"/>
                </a:solidFill>
                <a:latin typeface="VNI-Avo" charset="0"/>
                <a:cs typeface="VNI-Avo" charset="0"/>
              </a:rPr>
              <a:t>on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71666" y="3048000"/>
            <a:ext cx="1735836" cy="99593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800" b="1">
                <a:latin typeface="VNI-Avo" charset="0"/>
                <a:cs typeface="VNI-Avo" charset="0"/>
              </a:rPr>
              <a:t>c</a:t>
            </a:r>
            <a:r>
              <a:rPr lang="en-US" sz="5800" b="1">
                <a:solidFill>
                  <a:srgbClr val="FF0000"/>
                </a:solidFill>
                <a:latin typeface="VNI-Avo" charset="0"/>
                <a:cs typeface="VNI-Avo" charset="0"/>
              </a:rPr>
              <a:t>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679" t="29170" r="84415" b="62425"/>
          <a:stretch>
            <a:fillRect/>
          </a:stretch>
        </p:blipFill>
        <p:spPr>
          <a:xfrm>
            <a:off x="323850" y="162307"/>
            <a:ext cx="2321052" cy="1006602"/>
          </a:xfrm>
          <a:prstGeom prst="rect">
            <a:avLst/>
          </a:prstGeom>
        </p:spPr>
      </p:pic>
      <p:pic>
        <p:nvPicPr>
          <p:cNvPr id="14" name="Picture 2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9554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on     ôn    ơn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2712529" y="191869"/>
            <a:ext cx="864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Thứ tư ngày 25 tháng 10 năm 2023 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D4A22FD-8C2E-4788-AD1E-EB7A796ACB86}"/>
              </a:ext>
            </a:extLst>
          </p:cNvPr>
          <p:cNvSpPr txBox="1"/>
          <p:nvPr/>
        </p:nvSpPr>
        <p:spPr>
          <a:xfrm>
            <a:off x="-533400" y="990600"/>
            <a:ext cx="604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HP001 4 hàng" panose="020B0603050302020204" pitchFamily="34" charset="0"/>
              </a:rPr>
              <a:t> Tiếng Việt: Bài 32: </a:t>
            </a:r>
            <a:endParaRPr lang="en-US" sz="3600" b="1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934" y="1676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 gothic"/>
                <a:cs typeface="Calibri" pitchFamily="34" charset="0"/>
              </a:rPr>
              <a:t>3.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4400" b="1" dirty="0" err="1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440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59" y="2743200"/>
            <a:ext cx="1208671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C:\Users\Administrator\Desktop\2020-2021\TAILIEU\TV1.1 bai 31-40 (FB Chip Fangora)-20200808T154132Z-001\TV1.1 bai 31-40 (FB Chip Fangora)\TV 32 -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85864" r="57411" b="6897"/>
          <a:stretch>
            <a:fillRect/>
          </a:stretch>
        </p:blipFill>
        <p:spPr bwMode="auto">
          <a:xfrm>
            <a:off x="990600" y="4495800"/>
            <a:ext cx="53644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33" y="4495800"/>
            <a:ext cx="699290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66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hu-vien-hinh-nen-dep-cho-slide-powerpoint-2007-an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14630400" cy="1011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2590800" y="1389063"/>
            <a:ext cx="11058525" cy="5875337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7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619125" y="153988"/>
            <a:ext cx="13104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2060"/>
                </a:solidFill>
                <a:latin typeface="HP001 4 hàng" pitchFamily="34" charset="0"/>
              </a:rPr>
              <a:t>   </a:t>
            </a:r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Thứ </a:t>
            </a:r>
            <a:r>
              <a:rPr lang="en-US" sz="4800" b="1" smtClean="0">
                <a:solidFill>
                  <a:srgbClr val="FF0000"/>
                </a:solidFill>
                <a:latin typeface="HP001 4 hàng" pitchFamily="34" charset="0"/>
              </a:rPr>
              <a:t>tư </a:t>
            </a:r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ngày </a:t>
            </a:r>
            <a:r>
              <a:rPr lang="en-US" sz="4800" b="1" smtClean="0">
                <a:solidFill>
                  <a:srgbClr val="FF0000"/>
                </a:solidFill>
                <a:latin typeface="HP001 4 hàng" pitchFamily="34" charset="0"/>
              </a:rPr>
              <a:t>25 </a:t>
            </a:r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tháng </a:t>
            </a:r>
            <a:r>
              <a:rPr lang="en-US" sz="4800" b="1" smtClean="0">
                <a:solidFill>
                  <a:srgbClr val="FF0000"/>
                </a:solidFill>
                <a:latin typeface="HP001 4 hàng" pitchFamily="34" charset="0"/>
              </a:rPr>
              <a:t>10 </a:t>
            </a:r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năm </a:t>
            </a:r>
            <a:r>
              <a:rPr lang="en-US" sz="4800" b="1" smtClean="0">
                <a:solidFill>
                  <a:srgbClr val="FF0000"/>
                </a:solidFill>
                <a:latin typeface="HP001 4 hàng" pitchFamily="34" charset="0"/>
              </a:rPr>
              <a:t>2023</a:t>
            </a:r>
            <a:endParaRPr lang="en-US" sz="4800" b="1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-677863" y="1019175"/>
            <a:ext cx="410527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2060"/>
                </a:solidFill>
                <a:latin typeface="HP001 4 hàng" pitchFamily="34" charset="0"/>
              </a:rPr>
              <a:t>   </a:t>
            </a:r>
            <a:r>
              <a:rPr lang="en-US" sz="4800" b="1" u="sng">
                <a:solidFill>
                  <a:srgbClr val="FF0000"/>
                </a:solidFill>
                <a:latin typeface="HP001 4 hàng" pitchFamily="34" charset="0"/>
              </a:rPr>
              <a:t>Tiếng Việt</a:t>
            </a:r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17948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853440" y="1280160"/>
            <a:ext cx="12192000" cy="548640"/>
          </a:xfrm>
          <a:prstGeom prst="rect">
            <a:avLst/>
          </a:prstGeom>
          <a:noFill/>
        </p:spPr>
        <p:txBody>
          <a:bodyPr lIns="130622" tIns="65311" rIns="130622" bIns="65311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781248" y="6035675"/>
            <a:ext cx="3400352" cy="830263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/>
          <a:lstStyle/>
          <a:p>
            <a:pPr>
              <a:defRPr/>
            </a:pPr>
            <a:r>
              <a:rPr lang="en-US" sz="57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</a:t>
            </a:r>
            <a:r>
              <a:rPr lang="en-US" sz="5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 von</a:t>
            </a:r>
            <a:endParaRPr lang="en-US" sz="57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" name="Flowchart: Alternate Process 7167"/>
          <p:cNvSpPr/>
          <p:nvPr/>
        </p:nvSpPr>
        <p:spPr>
          <a:xfrm>
            <a:off x="1874669" y="3757613"/>
            <a:ext cx="3306931" cy="81438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/>
          <a:lstStyle/>
          <a:p>
            <a:pPr>
              <a:defRPr/>
            </a:pPr>
            <a:r>
              <a:rPr lang="en-US" sz="5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ngựa</a:t>
            </a:r>
            <a:endParaRPr lang="en-US" sz="57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57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72" name="Group 7171"/>
          <p:cNvGrpSpPr/>
          <p:nvPr/>
        </p:nvGrpSpPr>
        <p:grpSpPr>
          <a:xfrm>
            <a:off x="731520" y="2651760"/>
            <a:ext cx="4375395" cy="9347599"/>
            <a:chOff x="-327052" y="-5615390"/>
            <a:chExt cx="2814511" cy="7789666"/>
          </a:xfrm>
          <a:solidFill>
            <a:srgbClr val="FFFFFF"/>
          </a:solidFill>
        </p:grpSpPr>
        <p:sp>
          <p:nvSpPr>
            <p:cNvPr id="7171" name="Flowchart: Alternate Process 7170"/>
            <p:cNvSpPr/>
            <p:nvPr/>
          </p:nvSpPr>
          <p:spPr>
            <a:xfrm>
              <a:off x="390359" y="-5615390"/>
              <a:ext cx="2097100" cy="697164"/>
            </a:xfrm>
            <a:prstGeom prst="flowChartAlternateProcess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en-US" sz="5100" b="1">
                  <a:solidFill>
                    <a:srgbClr val="000099"/>
                  </a:solidFill>
                  <a:latin typeface=".VnAvant" pitchFamily="34" charset="0"/>
                </a:rPr>
                <a:t> </a:t>
              </a:r>
              <a:r>
                <a:rPr lang="en-US" sz="57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sơn ca</a:t>
              </a:r>
              <a:endParaRPr lang="en-US" sz="5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052" y="1368483"/>
              <a:ext cx="884434" cy="8057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5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046288"/>
            <a:ext cx="5948362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748963" y="1879600"/>
            <a:ext cx="1320800" cy="1320800"/>
            <a:chOff x="5191587" y="2179964"/>
            <a:chExt cx="1101201" cy="1101201"/>
          </a:xfrm>
        </p:grpSpPr>
        <p:pic>
          <p:nvPicPr>
            <p:cNvPr id="23575" name="tao 1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587" y="2179964"/>
              <a:ext cx="1101201" cy="110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6" name="TextBox 29"/>
            <p:cNvSpPr txBox="1">
              <a:spLocks noChangeArrowheads="1"/>
            </p:cNvSpPr>
            <p:nvPr/>
          </p:nvSpPr>
          <p:spPr bwMode="auto">
            <a:xfrm>
              <a:off x="5483701" y="2572329"/>
              <a:ext cx="513184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4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000" y="1736725"/>
            <a:ext cx="1320800" cy="1322388"/>
            <a:chOff x="5191587" y="2179964"/>
            <a:chExt cx="1101201" cy="1101201"/>
          </a:xfrm>
        </p:grpSpPr>
        <p:pic>
          <p:nvPicPr>
            <p:cNvPr id="23573" name="tao 1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587" y="2179964"/>
              <a:ext cx="1101201" cy="110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4" name="TextBox 22"/>
            <p:cNvSpPr txBox="1">
              <a:spLocks noChangeArrowheads="1"/>
            </p:cNvSpPr>
            <p:nvPr/>
          </p:nvSpPr>
          <p:spPr bwMode="auto">
            <a:xfrm>
              <a:off x="5483701" y="2572329"/>
              <a:ext cx="513184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4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1947525" y="2835275"/>
            <a:ext cx="1322388" cy="1320800"/>
            <a:chOff x="5191587" y="2179964"/>
            <a:chExt cx="1101201" cy="1101201"/>
          </a:xfrm>
        </p:grpSpPr>
        <p:pic>
          <p:nvPicPr>
            <p:cNvPr id="23571" name="tao 1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587" y="2179964"/>
              <a:ext cx="1101201" cy="110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TextBox 11"/>
            <p:cNvSpPr txBox="1">
              <a:spLocks noChangeArrowheads="1"/>
            </p:cNvSpPr>
            <p:nvPr/>
          </p:nvSpPr>
          <p:spPr bwMode="auto">
            <a:xfrm>
              <a:off x="5483701" y="2572329"/>
              <a:ext cx="513184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4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2438400" y="3382963"/>
            <a:ext cx="2635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/>
          <a:p>
            <a:endParaRPr lang="en-US" sz="5700" b="1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23563" name="Group 37"/>
          <p:cNvGrpSpPr>
            <a:grpSpLocks/>
          </p:cNvGrpSpPr>
          <p:nvPr/>
        </p:nvGrpSpPr>
        <p:grpSpPr bwMode="auto">
          <a:xfrm>
            <a:off x="1155700" y="92075"/>
            <a:ext cx="4452938" cy="1004888"/>
            <a:chOff x="687258" y="43429"/>
            <a:chExt cx="1765796" cy="838200"/>
          </a:xfrm>
        </p:grpSpPr>
        <p:sp>
          <p:nvSpPr>
            <p:cNvPr id="39" name="Rounded Rectangle 38"/>
            <p:cNvSpPr/>
            <p:nvPr/>
          </p:nvSpPr>
          <p:spPr>
            <a:xfrm>
              <a:off x="961098" y="120231"/>
              <a:ext cx="1491956" cy="761398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100" b="1" dirty="0">
                  <a:solidFill>
                    <a:schemeClr val="bg1"/>
                  </a:solidFill>
                </a:rPr>
                <a:t> Củng cố </a:t>
              </a:r>
              <a:endParaRPr lang="vi-VN" sz="51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87258" y="43429"/>
              <a:ext cx="45577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100" b="1" dirty="0">
                  <a:solidFill>
                    <a:schemeClr val="bg2">
                      <a:lumMod val="10000"/>
                    </a:schemeClr>
                  </a:solidFill>
                </a:rPr>
                <a:t>8</a:t>
              </a:r>
              <a:endParaRPr lang="vi-VN" sz="51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421563" y="2609850"/>
            <a:ext cx="1322387" cy="1322388"/>
            <a:chOff x="3660041" y="2179964"/>
            <a:chExt cx="1101199" cy="1101201"/>
          </a:xfrm>
        </p:grpSpPr>
        <p:pic>
          <p:nvPicPr>
            <p:cNvPr id="23567" name="tao 1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041" y="2179964"/>
              <a:ext cx="1101199" cy="110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8" name="TextBox 44"/>
            <p:cNvSpPr txBox="1">
              <a:spLocks noChangeArrowheads="1"/>
            </p:cNvSpPr>
            <p:nvPr/>
          </p:nvSpPr>
          <p:spPr bwMode="auto">
            <a:xfrm>
              <a:off x="3964842" y="2572329"/>
              <a:ext cx="513184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4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5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363" y="0"/>
            <a:ext cx="1828800" cy="146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lowchart: Alternate Process 49"/>
          <p:cNvSpPr/>
          <p:nvPr/>
        </p:nvSpPr>
        <p:spPr>
          <a:xfrm>
            <a:off x="1827285" y="5030788"/>
            <a:ext cx="3430515" cy="830262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/>
          <a:lstStyle/>
          <a:p>
            <a:pPr>
              <a:defRPr/>
            </a:pP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bốn</a:t>
            </a:r>
          </a:p>
        </p:txBody>
      </p:sp>
    </p:spTree>
    <p:extLst>
      <p:ext uri="{BB962C8B-B14F-4D97-AF65-F5344CB8AC3E}">
        <p14:creationId xmlns:p14="http://schemas.microsoft.com/office/powerpoint/2010/main" val="793260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168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10923098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561" y="1005840"/>
            <a:ext cx="4872445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388" y="1823085"/>
            <a:ext cx="5252084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386" y="2527936"/>
            <a:ext cx="6183629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040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2025" y="1183362"/>
            <a:ext cx="7933972" cy="2501777"/>
          </a:xfrm>
          <a:prstGeom prst="rect">
            <a:avLst/>
          </a:prstGeom>
          <a:noFill/>
        </p:spPr>
        <p:txBody>
          <a:bodyPr wrap="non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7700" b="1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7700" b="1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331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2025" y="1183362"/>
            <a:ext cx="7933972" cy="2501777"/>
          </a:xfrm>
          <a:prstGeom prst="rect">
            <a:avLst/>
          </a:prstGeom>
          <a:noFill/>
        </p:spPr>
        <p:txBody>
          <a:bodyPr wrap="non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7700" b="1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7700" b="1">
                <a:ln w="18000">
                  <a:solidFill>
                    <a:srgbClr val="00FFFF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18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62" y="6835140"/>
            <a:ext cx="1973579" cy="8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41248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2" y="5191126"/>
            <a:ext cx="203708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20" y="841248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06521" y="350520"/>
            <a:ext cx="10104120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/>
            <a:r>
              <a:rPr lang="en-US" sz="8600">
                <a:solidFill>
                  <a:srgbClr val="002060"/>
                </a:solidFill>
                <a:latin typeface="+mj-lt"/>
                <a:ea typeface="AvantGarde" pitchFamily="2" charset="0"/>
                <a:cs typeface="AvantGarde" pitchFamily="2" charset="0"/>
              </a:rPr>
              <a:t>bạn thân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4562476"/>
            <a:ext cx="226568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969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82" y="6766560"/>
            <a:ext cx="1193800" cy="89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41248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2" y="5191126"/>
            <a:ext cx="203708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0" y="837247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95301" y="350520"/>
            <a:ext cx="13716000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/>
            <a:r>
              <a:rPr lang="en-US" sz="8600">
                <a:solidFill>
                  <a:srgbClr val="00206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600">
                <a:solidFill>
                  <a:srgbClr val="002060"/>
                </a:solidFill>
                <a:ea typeface="AvantGarde" pitchFamily="2" charset="0"/>
                <a:cs typeface="AvantGarde" pitchFamily="2" charset="0"/>
              </a:rPr>
              <a:t>khăn rằn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4562476"/>
            <a:ext cx="226568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474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6608446"/>
            <a:ext cx="2301240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2" y="5191126"/>
            <a:ext cx="203708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61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7680" y="350520"/>
            <a:ext cx="13716000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/>
            <a:r>
              <a:rPr lang="en-US" sz="8600">
                <a:solidFill>
                  <a:srgbClr val="00206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8600">
                <a:solidFill>
                  <a:srgbClr val="002060"/>
                </a:solidFill>
                <a:ea typeface="AvantGarde" pitchFamily="2" charset="0"/>
                <a:cs typeface="AvantGarde" pitchFamily="2" charset="0"/>
              </a:rPr>
              <a:t>quả mận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4562476"/>
            <a:ext cx="226568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02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6671310"/>
            <a:ext cx="2125981" cy="135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72680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2" y="5191126"/>
            <a:ext cx="203708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1" y="869442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609391" y="350520"/>
            <a:ext cx="14782412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/>
            <a:r>
              <a:rPr lang="en-US" sz="5400">
                <a:solidFill>
                  <a:srgbClr val="002060"/>
                </a:solidFill>
                <a:ea typeface="AvantGarde" pitchFamily="2" charset="0"/>
                <a:cs typeface="AvantGarde" pitchFamily="2" charset="0"/>
              </a:rPr>
              <a:t>Đàn gà cứ tha thẩn gần chân mẹ.</a:t>
            </a:r>
          </a:p>
          <a:p>
            <a:pPr algn="ctr"/>
            <a:endParaRPr lang="en-US" sz="8600">
              <a:solidFill>
                <a:srgbClr val="00206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4562476"/>
            <a:ext cx="226568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790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6696076"/>
            <a:ext cx="1478280" cy="101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1" y="5840730"/>
            <a:ext cx="3167381" cy="170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341" y="6015991"/>
            <a:ext cx="1003299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82" y="6528436"/>
            <a:ext cx="103124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678194" y="3320414"/>
            <a:ext cx="6131858" cy="974603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9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9840" y="5657850"/>
            <a:ext cx="1323341" cy="9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8608696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2" y="5191126"/>
            <a:ext cx="203708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320" y="865632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81" y="8656320"/>
            <a:ext cx="97536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" y="350520"/>
            <a:ext cx="14630399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/>
            <a:r>
              <a:rPr lang="en-US" sz="5400">
                <a:solidFill>
                  <a:srgbClr val="002060"/>
                </a:solidFill>
                <a:ea typeface="AvantGarde" pitchFamily="2" charset="0"/>
                <a:cs typeface="AvantGarde" pitchFamily="2" charset="0"/>
              </a:rPr>
              <a:t>Đã có mẹ che chắn, cả đàn chả sợ gì lũ quạ dữ.</a:t>
            </a:r>
          </a:p>
          <a:p>
            <a:pPr algn="ctr"/>
            <a:endParaRPr lang="en-US" sz="69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4562476"/>
            <a:ext cx="226568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05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442</Words>
  <Application>Microsoft Office PowerPoint</Application>
  <PresentationFormat>Custom</PresentationFormat>
  <Paragraphs>119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.VnAvant</vt:lpstr>
      <vt:lpstr>Arial</vt:lpstr>
      <vt:lpstr>AvantGarde</vt:lpstr>
      <vt:lpstr>Calibri</vt:lpstr>
      <vt:lpstr>Century gothic</vt:lpstr>
      <vt:lpstr>Century gothic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122</cp:revision>
  <dcterms:created xsi:type="dcterms:W3CDTF">2020-11-02T09:03:52Z</dcterms:created>
  <dcterms:modified xsi:type="dcterms:W3CDTF">2023-12-08T22:03:43Z</dcterms:modified>
  <cp:contentStatus/>
</cp:coreProperties>
</file>