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59" r:id="rId2"/>
    <p:sldId id="338" r:id="rId3"/>
    <p:sldId id="3869" r:id="rId4"/>
    <p:sldId id="341" r:id="rId5"/>
    <p:sldId id="3870" r:id="rId6"/>
    <p:sldId id="3873" r:id="rId7"/>
    <p:sldId id="3871" r:id="rId8"/>
    <p:sldId id="265" r:id="rId9"/>
    <p:sldId id="280" r:id="rId10"/>
    <p:sldId id="3860" r:id="rId11"/>
    <p:sldId id="3872" r:id="rId12"/>
    <p:sldId id="3861" r:id="rId13"/>
    <p:sldId id="3863" r:id="rId14"/>
    <p:sldId id="3865" r:id="rId15"/>
    <p:sldId id="3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69331-30A0-4174-908E-9BB92891D77C}" type="datetimeFigureOut">
              <a:rPr lang="en-US" smtClean="0"/>
              <a:t>23/11/2023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53694-88D5-4797-BAC0-8AAD4EC8A7DD}" type="slidenum">
              <a:rPr lang="en-US" smtClean="0"/>
              <a:t>‹#›</a:t>
            </a:fld>
            <a:endParaRPr lang="en-US"/>
          </a:p>
        </p:txBody>
      </p:sp>
    </p:spTree>
    <p:extLst>
      <p:ext uri="{BB962C8B-B14F-4D97-AF65-F5344CB8AC3E}">
        <p14:creationId xmlns:p14="http://schemas.microsoft.com/office/powerpoint/2010/main" val="3571065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B38A16E-0762-6751-F57E-77EA85B1C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F01B858D-44D2-E25B-BE0C-1D86293EAA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0BDA56AE-5E80-65E6-F494-1BA78C1478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258BA351-BF5D-4045-8BB3-0C9937CC2A4A}" type="slidenum">
              <a:rPr lang="en-US" altLang="en-US">
                <a:solidFill>
                  <a:srgbClr val="000000"/>
                </a:solidFill>
                <a:cs typeface="Arial" panose="020B0604020202020204" pitchFamily="34" charset="0"/>
              </a:rPr>
              <a:pPr/>
              <a:t>2</a:t>
            </a:fld>
            <a:endParaRPr lang="en-US" altLang="en-US">
              <a:solidFill>
                <a:srgbClr val="000000"/>
              </a:solidFill>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7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0DED-A00F-2536-A69C-683A76212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ADB31C-5886-0487-9FF0-549333E2C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31852-B3A5-F457-F541-E295835BF0BE}"/>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5" name="Footer Placeholder 4">
            <a:extLst>
              <a:ext uri="{FF2B5EF4-FFF2-40B4-BE49-F238E27FC236}">
                <a16:creationId xmlns:a16="http://schemas.microsoft.com/office/drawing/2014/main" id="{F2BE843C-95E1-BA7F-5AB5-438CBC4AF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42B68-FC97-0358-397E-BEEAA8215DC5}"/>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2389369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44DE-A956-F132-8251-2C3D0EF477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FA4337-D27B-098D-64E7-5F29957AF6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91466-48BE-CE42-4D6A-8BDD94FF722D}"/>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5" name="Footer Placeholder 4">
            <a:extLst>
              <a:ext uri="{FF2B5EF4-FFF2-40B4-BE49-F238E27FC236}">
                <a16:creationId xmlns:a16="http://schemas.microsoft.com/office/drawing/2014/main" id="{1CD4B2C0-1939-FB6F-4C7C-5F3AB2563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E60E5-5028-629D-4780-7A065E38B37E}"/>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210944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8A135-33F7-A78A-6B19-11324E80E3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FB80C9-BF02-8B12-B770-654329E0D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2DC78-22E9-B41E-04F0-6EEDD5AFC6CC}"/>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5" name="Footer Placeholder 4">
            <a:extLst>
              <a:ext uri="{FF2B5EF4-FFF2-40B4-BE49-F238E27FC236}">
                <a16:creationId xmlns:a16="http://schemas.microsoft.com/office/drawing/2014/main" id="{30A6864F-F3EB-8DC0-5009-3B6D49CAA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BF815-881E-D937-0F7A-266CCA48A45E}"/>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3773011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8182-6B3E-B0DE-4FEB-472012282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5525D-56B8-914D-EFDC-B14168214C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2506E-B4F5-B4E9-3C55-3ED8592BF0AB}"/>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5" name="Footer Placeholder 4">
            <a:extLst>
              <a:ext uri="{FF2B5EF4-FFF2-40B4-BE49-F238E27FC236}">
                <a16:creationId xmlns:a16="http://schemas.microsoft.com/office/drawing/2014/main" id="{CC9BFE43-F324-1552-65BD-80324F1CF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3C37A-E246-1E40-D71E-938B28C818EC}"/>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67451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5F69-27B9-7A1D-7C91-9F8BB2F72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0991F1-6037-2021-AF2A-0E962A40D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9A2AF4-9876-7791-8ABE-CD304E4A8813}"/>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5" name="Footer Placeholder 4">
            <a:extLst>
              <a:ext uri="{FF2B5EF4-FFF2-40B4-BE49-F238E27FC236}">
                <a16:creationId xmlns:a16="http://schemas.microsoft.com/office/drawing/2014/main" id="{83E1448C-20BB-3B72-0A7A-46578C0BD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ACDBB-0C31-D7F2-2A43-5F7B69BF9324}"/>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249995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BD19-481B-510A-EB68-15DE03798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AA2A6-601E-5EA7-808A-1D4E10D05B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A745C1-A053-38FC-4548-D389333E25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40B0C1-3309-E3B0-59ED-13E643B23CD5}"/>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6" name="Footer Placeholder 5">
            <a:extLst>
              <a:ext uri="{FF2B5EF4-FFF2-40B4-BE49-F238E27FC236}">
                <a16:creationId xmlns:a16="http://schemas.microsoft.com/office/drawing/2014/main" id="{440345AF-AD24-7CAF-8185-6E41BEB0B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AB955C-733E-3997-3651-87CCA8A76C38}"/>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193908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8F70-1C87-5383-7568-CB0F079DFD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D7814-092F-5D4C-5E12-3A3CCAD924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4C0D5B-3D57-B441-EAD3-7C7ED9FE97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B49C7C-76E1-A2DF-F485-5471AB2E86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958C62-27B2-B62F-8445-107B1437FD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1B1F4-79E6-0263-7195-830164C0DF3A}"/>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8" name="Footer Placeholder 7">
            <a:extLst>
              <a:ext uri="{FF2B5EF4-FFF2-40B4-BE49-F238E27FC236}">
                <a16:creationId xmlns:a16="http://schemas.microsoft.com/office/drawing/2014/main" id="{A3689509-20CE-16CC-0DE3-3CAF3EA4D9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DD6A61-CE9B-A241-1773-03E59C640C51}"/>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875431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66B0-F462-96D5-AFF4-DC468E113C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ECDC87-3C74-E6ED-3D79-76866AEB16F7}"/>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4" name="Footer Placeholder 3">
            <a:extLst>
              <a:ext uri="{FF2B5EF4-FFF2-40B4-BE49-F238E27FC236}">
                <a16:creationId xmlns:a16="http://schemas.microsoft.com/office/drawing/2014/main" id="{7EC5E0F3-9F9C-5F6F-9F8F-43E0CB2A9D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90EEA-3093-0307-0956-3C03D1EAF86B}"/>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1528682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13032-323D-7E47-25FC-13F077CFACD8}"/>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3" name="Footer Placeholder 2">
            <a:extLst>
              <a:ext uri="{FF2B5EF4-FFF2-40B4-BE49-F238E27FC236}">
                <a16:creationId xmlns:a16="http://schemas.microsoft.com/office/drawing/2014/main" id="{B4F8B81F-AB2C-D9E7-5E2B-A1540E1D21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2405E6-A5B3-8B3E-5331-84858AB6E70C}"/>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222689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C9E8-565C-9434-92E6-A0A935A0F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3159B7-EB14-6BDC-A8D0-D500EFF9D5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80CB13-02C9-295F-9CF4-ED62947B2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1C998-5C89-2122-7FA1-C1018A9B89C9}"/>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6" name="Footer Placeholder 5">
            <a:extLst>
              <a:ext uri="{FF2B5EF4-FFF2-40B4-BE49-F238E27FC236}">
                <a16:creationId xmlns:a16="http://schemas.microsoft.com/office/drawing/2014/main" id="{9B07DD16-4D48-ABD4-9640-D9CA6C8EA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39DD51-441D-8D9E-0401-11D2BBE2D404}"/>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318269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BC4A-090F-A09A-12B4-C0F1B28D4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6A8427-01DB-9547-9764-B94B3E332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029D05-E0C6-0C42-426D-7503A7490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32C0C-24F2-89BA-C58D-4E5EB8AA0F92}"/>
              </a:ext>
            </a:extLst>
          </p:cNvPr>
          <p:cNvSpPr>
            <a:spLocks noGrp="1"/>
          </p:cNvSpPr>
          <p:nvPr>
            <p:ph type="dt" sz="half" idx="10"/>
          </p:nvPr>
        </p:nvSpPr>
        <p:spPr/>
        <p:txBody>
          <a:bodyPr/>
          <a:lstStyle/>
          <a:p>
            <a:fld id="{EECB59B6-5D63-4EB0-912D-E1D4E40A01A7}" type="datetimeFigureOut">
              <a:rPr lang="en-US" smtClean="0"/>
              <a:t>23/11/2023</a:t>
            </a:fld>
            <a:endParaRPr lang="en-US"/>
          </a:p>
        </p:txBody>
      </p:sp>
      <p:sp>
        <p:nvSpPr>
          <p:cNvPr id="6" name="Footer Placeholder 5">
            <a:extLst>
              <a:ext uri="{FF2B5EF4-FFF2-40B4-BE49-F238E27FC236}">
                <a16:creationId xmlns:a16="http://schemas.microsoft.com/office/drawing/2014/main" id="{AC22BA0A-AB9C-6481-47AE-77DF6079F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CFD90-2A67-51F9-D4F8-2AE1C3C2B453}"/>
              </a:ext>
            </a:extLst>
          </p:cNvPr>
          <p:cNvSpPr>
            <a:spLocks noGrp="1"/>
          </p:cNvSpPr>
          <p:nvPr>
            <p:ph type="sldNum" sz="quarter" idx="12"/>
          </p:nvPr>
        </p:nvSpPr>
        <p:spPr/>
        <p:txBody>
          <a:bodyPr/>
          <a:lstStyle/>
          <a:p>
            <a:fld id="{D001745F-B349-445E-8DF1-86322A59C092}" type="slidenum">
              <a:rPr lang="en-US" smtClean="0"/>
              <a:t>‹#›</a:t>
            </a:fld>
            <a:endParaRPr lang="en-US"/>
          </a:p>
        </p:txBody>
      </p:sp>
    </p:spTree>
    <p:extLst>
      <p:ext uri="{BB962C8B-B14F-4D97-AF65-F5344CB8AC3E}">
        <p14:creationId xmlns:p14="http://schemas.microsoft.com/office/powerpoint/2010/main" val="118797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FC550-30F0-23D0-9FBA-1CB163DF1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DC466-CB66-6F5E-3538-56FDF77F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7F1D4-AF51-AEE2-EC8C-85CC17A80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B59B6-5D63-4EB0-912D-E1D4E40A01A7}" type="datetimeFigureOut">
              <a:rPr lang="en-US" smtClean="0"/>
              <a:t>23/11/2023</a:t>
            </a:fld>
            <a:endParaRPr lang="en-US"/>
          </a:p>
        </p:txBody>
      </p:sp>
      <p:sp>
        <p:nvSpPr>
          <p:cNvPr id="5" name="Footer Placeholder 4">
            <a:extLst>
              <a:ext uri="{FF2B5EF4-FFF2-40B4-BE49-F238E27FC236}">
                <a16:creationId xmlns:a16="http://schemas.microsoft.com/office/drawing/2014/main" id="{1869478F-1736-792E-20ED-D8DD9FBC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E5EFB4-1AE8-3311-C278-C10C67380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1745F-B349-445E-8DF1-86322A59C092}" type="slidenum">
              <a:rPr lang="en-US" smtClean="0"/>
              <a:t>‹#›</a:t>
            </a:fld>
            <a:endParaRPr lang="en-US"/>
          </a:p>
        </p:txBody>
      </p:sp>
    </p:spTree>
    <p:extLst>
      <p:ext uri="{BB962C8B-B14F-4D97-AF65-F5344CB8AC3E}">
        <p14:creationId xmlns:p14="http://schemas.microsoft.com/office/powerpoint/2010/main" val="662720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 hot air balloon in the sky&#10;&#10;Description automatically generated with medium confidence">
            <a:extLst>
              <a:ext uri="{FF2B5EF4-FFF2-40B4-BE49-F238E27FC236}">
                <a16:creationId xmlns:a16="http://schemas.microsoft.com/office/drawing/2014/main" id="{72ED0DFB-5937-84C7-9FEB-69BE776276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122555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D002542-7E25-4851-93ED-49927C47FB35}"/>
              </a:ext>
            </a:extLst>
          </p:cNvPr>
          <p:cNvSpPr/>
          <p:nvPr/>
        </p:nvSpPr>
        <p:spPr>
          <a:xfrm>
            <a:off x="3186107" y="254357"/>
            <a:ext cx="6048387"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447312" eaLnBrk="1" fontAlgn="auto" hangingPunct="1">
              <a:spcBef>
                <a:spcPts val="0"/>
              </a:spcBef>
              <a:spcAft>
                <a:spcPts val="0"/>
              </a:spcAft>
              <a:defRPr/>
            </a:pPr>
            <a:r>
              <a:rPr lang="en-US" sz="2800" b="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TRƯỜNG TIỂU </a:t>
            </a:r>
            <a:r>
              <a:rPr lang="en-US" sz="2800" b="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HỌC ĐOÀN NGHIÊN</a:t>
            </a:r>
            <a:endParaRPr lang="en-US" sz="280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E0EEA929-5579-4500-8A73-C7055522F2E4}"/>
              </a:ext>
            </a:extLst>
          </p:cNvPr>
          <p:cNvSpPr/>
          <p:nvPr/>
        </p:nvSpPr>
        <p:spPr>
          <a:xfrm>
            <a:off x="1796903" y="3641713"/>
            <a:ext cx="8534400" cy="132343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sz="4000" b="0" spc="50" dirty="0">
                <a:ln w="11430"/>
                <a:solidFill>
                  <a:srgbClr val="FF00FF"/>
                </a:solidFill>
                <a:effectLst>
                  <a:outerShdw blurRad="76200" dist="50800" dir="5400000" algn="tl" rotWithShape="0">
                    <a:srgbClr val="000000">
                      <a:alpha val="65000"/>
                    </a:srgbClr>
                  </a:outerShdw>
                </a:effectLst>
                <a:latin typeface="Times New Roman" pitchFamily="18" charset="0"/>
                <a:cs typeface="Times New Roman" pitchFamily="18" charset="0"/>
              </a:rPr>
              <a:t>MÔN HOẠT ĐỘNG TRẢI NGHIỆM</a:t>
            </a:r>
          </a:p>
          <a:p>
            <a:pPr algn="ctr" eaLnBrk="1" fontAlgn="auto" hangingPunct="1">
              <a:spcBef>
                <a:spcPts val="0"/>
              </a:spcBef>
              <a:spcAft>
                <a:spcPts val="0"/>
              </a:spcAft>
              <a:defRPr/>
            </a:pPr>
            <a:r>
              <a:rPr lang="en-US" sz="4000" b="0" spc="50">
                <a:ln w="11430"/>
                <a:solidFill>
                  <a:srgbClr val="FF00FF"/>
                </a:solidFill>
                <a:effectLst>
                  <a:outerShdw blurRad="76200" dist="50800" dir="5400000" algn="tl" rotWithShape="0">
                    <a:srgbClr val="000000">
                      <a:alpha val="65000"/>
                    </a:srgbClr>
                  </a:outerShdw>
                </a:effectLst>
                <a:latin typeface="Times New Roman" pitchFamily="18" charset="0"/>
                <a:cs typeface="Times New Roman" pitchFamily="18" charset="0"/>
              </a:rPr>
              <a:t>LỚP  4C</a:t>
            </a:r>
            <a:endParaRPr lang="en-US" sz="1200" spc="50" dirty="0">
              <a:ln w="11430"/>
              <a:solidFill>
                <a:srgbClr val="FF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 name="Rounded Rectangle 1">
            <a:extLst>
              <a:ext uri="{FF2B5EF4-FFF2-40B4-BE49-F238E27FC236}">
                <a16:creationId xmlns:a16="http://schemas.microsoft.com/office/drawing/2014/main" id="{138CF156-430F-45CD-AD9A-54EAAF9476FA}"/>
              </a:ext>
            </a:extLst>
          </p:cNvPr>
          <p:cNvSpPr/>
          <p:nvPr/>
        </p:nvSpPr>
        <p:spPr>
          <a:xfrm>
            <a:off x="2681288" y="6089650"/>
            <a:ext cx="6477000" cy="6096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endParaRPr lang="en-US" b="0">
              <a:solidFill>
                <a:prstClr val="black"/>
              </a:solidFill>
            </a:endParaRPr>
          </a:p>
        </p:txBody>
      </p:sp>
      <p:sp>
        <p:nvSpPr>
          <p:cNvPr id="13318" name="TextBox 3">
            <a:extLst>
              <a:ext uri="{FF2B5EF4-FFF2-40B4-BE49-F238E27FC236}">
                <a16:creationId xmlns:a16="http://schemas.microsoft.com/office/drawing/2014/main" id="{EA8FDE6C-5C82-4097-6C1D-85940A3E76DB}"/>
              </a:ext>
            </a:extLst>
          </p:cNvPr>
          <p:cNvSpPr txBox="1">
            <a:spLocks noChangeArrowheads="1"/>
          </p:cNvSpPr>
          <p:nvPr/>
        </p:nvSpPr>
        <p:spPr bwMode="auto">
          <a:xfrm>
            <a:off x="2797175" y="6096000"/>
            <a:ext cx="627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a:solidFill>
                  <a:srgbClr val="FF0000"/>
                </a:solidFill>
                <a:latin typeface="Times New Roman" panose="02020603050405020304" pitchFamily="18" charset="0"/>
              </a:rPr>
              <a:t>Giáo viên:</a:t>
            </a:r>
            <a:r>
              <a:rPr lang="en-US" altLang="en-US">
                <a:solidFill>
                  <a:srgbClr val="FF0000"/>
                </a:solidFill>
              </a:rPr>
              <a:t> NGUYỄN THỊ LỤC</a:t>
            </a:r>
            <a:r>
              <a:rPr lang="vi-VN" altLang="en-US">
                <a:solidFill>
                  <a:srgbClr val="FF0000"/>
                </a:solidFill>
                <a:latin typeface="Times New Roman" panose="02020603050405020304" pitchFamily="18" charset="0"/>
              </a:rPr>
              <a:t>  </a:t>
            </a:r>
            <a:endParaRPr lang="en-US" altLang="en-US">
              <a:solidFill>
                <a:srgbClr val="FF0000"/>
              </a:solidFill>
            </a:endParaRPr>
          </a:p>
        </p:txBody>
      </p:sp>
      <p:sp>
        <p:nvSpPr>
          <p:cNvPr id="9" name="WordArt 14">
            <a:extLst>
              <a:ext uri="{FF2B5EF4-FFF2-40B4-BE49-F238E27FC236}">
                <a16:creationId xmlns:a16="http://schemas.microsoft.com/office/drawing/2014/main" id="{66EF3ED2-65A2-FAB9-FBE6-E6E4483DD6B0}"/>
              </a:ext>
            </a:extLst>
          </p:cNvPr>
          <p:cNvSpPr>
            <a:spLocks noChangeArrowheads="1" noChangeShapeType="1" noTextEdit="1"/>
          </p:cNvSpPr>
          <p:nvPr/>
        </p:nvSpPr>
        <p:spPr bwMode="auto">
          <a:xfrm>
            <a:off x="1676400" y="2220913"/>
            <a:ext cx="8001000" cy="9794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Up">
              <a:avLst>
                <a:gd name="adj" fmla="val 0"/>
              </a:avLst>
            </a:prstTxWarp>
          </a:bodyPr>
          <a:lstStyle/>
          <a:p>
            <a:pPr algn="ctr"/>
            <a:r>
              <a:rPr lang="en-US" sz="3600" i="1" kern="10">
                <a:solidFill>
                  <a:srgbClr val="FF0000"/>
                </a:solidFill>
                <a:latin typeface="Times New Roman" panose="02020603050405020304" pitchFamily="18" charset="0"/>
                <a:cs typeface="Times New Roman" panose="02020603050405020304" pitchFamily="18" charset="0"/>
              </a:rPr>
              <a:t> Chào mừng quý thầy cô về dự giờ thăm lớp!</a:t>
            </a:r>
          </a:p>
        </p:txBody>
      </p:sp>
    </p:spTree>
  </p:cSld>
  <p:clrMapOvr>
    <a:masterClrMapping/>
  </p:clrMapOvr>
  <p:transition spd="slow" advTm="3394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repeatCount="indefinite"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1+#ppt_w/2"/>
                                          </p:val>
                                        </p:tav>
                                        <p:tav tm="100000">
                                          <p:val>
                                            <p:strVal val="#ppt_x"/>
                                          </p:val>
                                        </p:tav>
                                      </p:tavLst>
                                    </p:anim>
                                    <p:anim calcmode="lin" valueType="num">
                                      <p:cBhvr additive="base">
                                        <p:cTn id="8"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3">
            <a:extLst>
              <a:ext uri="{28A0092B-C50C-407E-A947-70E740481C1C}">
                <a14:useLocalDpi xmlns:a14="http://schemas.microsoft.com/office/drawing/2010/main" val="0"/>
              </a:ext>
            </a:extLst>
          </a:blip>
          <a:srcRect t="60667"/>
          <a:stretch/>
        </p:blipFill>
        <p:spPr>
          <a:xfrm>
            <a:off x="764162" y="-154081"/>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1792564" y="1621234"/>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74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F45574A4-5998-4F5E-E124-88FA0E5F8E26}"/>
              </a:ext>
            </a:extLst>
          </p:cNvPr>
          <p:cNvSpPr txBox="1">
            <a:spLocks noChangeArrowheads="1"/>
          </p:cNvSpPr>
          <p:nvPr/>
        </p:nvSpPr>
        <p:spPr bwMode="auto">
          <a:xfrm>
            <a:off x="3124200" y="74133"/>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FF"/>
                </a:solidFill>
                <a:latin typeface="Times New Roman" panose="02020603050405020304" pitchFamily="18" charset="0"/>
                <a:cs typeface="Times New Roman" panose="02020603050405020304" pitchFamily="18" charset="0"/>
              </a:rPr>
              <a:t>Thứ năm ngày 23 tháng 11 năm 2023</a:t>
            </a:r>
          </a:p>
        </p:txBody>
      </p:sp>
      <p:sp>
        <p:nvSpPr>
          <p:cNvPr id="18435" name="TextBox 2">
            <a:extLst>
              <a:ext uri="{FF2B5EF4-FFF2-40B4-BE49-F238E27FC236}">
                <a16:creationId xmlns:a16="http://schemas.microsoft.com/office/drawing/2014/main" id="{4D7B5BC8-C843-1D00-8A2D-8BB6C626F34E}"/>
              </a:ext>
            </a:extLst>
          </p:cNvPr>
          <p:cNvSpPr txBox="1">
            <a:spLocks noChangeArrowheads="1"/>
          </p:cNvSpPr>
          <p:nvPr/>
        </p:nvSpPr>
        <p:spPr bwMode="auto">
          <a:xfrm>
            <a:off x="3485597" y="531333"/>
            <a:ext cx="4992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Hoạt động trải nghiệm (Tuần 12)</a:t>
            </a:r>
          </a:p>
        </p:txBody>
      </p:sp>
      <p:sp>
        <p:nvSpPr>
          <p:cNvPr id="4" name="TextBox 3">
            <a:extLst>
              <a:ext uri="{FF2B5EF4-FFF2-40B4-BE49-F238E27FC236}">
                <a16:creationId xmlns:a16="http://schemas.microsoft.com/office/drawing/2014/main" id="{185DC2CA-9830-F5D7-AB86-B00E66414984}"/>
              </a:ext>
            </a:extLst>
          </p:cNvPr>
          <p:cNvSpPr txBox="1">
            <a:spLocks noChangeArrowheads="1"/>
          </p:cNvSpPr>
          <p:nvPr/>
        </p:nvSpPr>
        <p:spPr bwMode="auto">
          <a:xfrm>
            <a:off x="4911339" y="1075704"/>
            <a:ext cx="132058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516BB"/>
                </a:solidFill>
                <a:latin typeface="Times New Roman" panose="02020603050405020304" pitchFamily="18" charset="0"/>
                <a:cs typeface="Times New Roman" panose="02020603050405020304" pitchFamily="18" charset="0"/>
              </a:rPr>
              <a:t>TIẾT 3</a:t>
            </a:r>
          </a:p>
        </p:txBody>
      </p:sp>
      <p:sp>
        <p:nvSpPr>
          <p:cNvPr id="5" name="TextBox 4">
            <a:extLst>
              <a:ext uri="{FF2B5EF4-FFF2-40B4-BE49-F238E27FC236}">
                <a16:creationId xmlns:a16="http://schemas.microsoft.com/office/drawing/2014/main" id="{65C2B768-81DC-287A-FD9D-F68E7C1D2459}"/>
              </a:ext>
            </a:extLst>
          </p:cNvPr>
          <p:cNvSpPr txBox="1">
            <a:spLocks noChangeArrowheads="1"/>
          </p:cNvSpPr>
          <p:nvPr/>
        </p:nvSpPr>
        <p:spPr bwMode="auto">
          <a:xfrm>
            <a:off x="2541373" y="1642583"/>
            <a:ext cx="738110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SINH HOẠT CHỦ ĐỀ: CAM KẾT TÌNH BẠN</a:t>
            </a:r>
          </a:p>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                    </a:t>
            </a:r>
          </a:p>
        </p:txBody>
      </p:sp>
      <p:pic>
        <p:nvPicPr>
          <p:cNvPr id="2" name="Picture 2" descr="Free Vector | Cute kid student character with text box hand drawn cartoon  art illustration">
            <a:extLst>
              <a:ext uri="{FF2B5EF4-FFF2-40B4-BE49-F238E27FC236}">
                <a16:creationId xmlns:a16="http://schemas.microsoft.com/office/drawing/2014/main" id="{0098ACFF-3FF7-CC26-5185-C22FAC163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99783"/>
            <a:ext cx="9994557" cy="475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4A2E371-0A84-5464-C804-7934552533A0}"/>
              </a:ext>
            </a:extLst>
          </p:cNvPr>
          <p:cNvSpPr txBox="1"/>
          <p:nvPr/>
        </p:nvSpPr>
        <p:spPr>
          <a:xfrm>
            <a:off x="3448587" y="3127248"/>
            <a:ext cx="5029199" cy="1600087"/>
          </a:xfrm>
          <a:prstGeom prst="rect">
            <a:avLst/>
          </a:prstGeom>
          <a:noFill/>
        </p:spPr>
        <p:txBody>
          <a:bodyPr lIns="121572" tIns="60786" rIns="121572" bIns="60786">
            <a:spAutoFit/>
          </a:bodyPr>
          <a:lstStyle/>
          <a:p>
            <a:pPr algn="ctr" eaLnBrk="1" fontAlgn="auto" hangingPunct="1">
              <a:spcBef>
                <a:spcPts val="0"/>
              </a:spcBef>
              <a:spcAft>
                <a:spcPts val="0"/>
              </a:spcAft>
              <a:defRPr/>
            </a:pPr>
            <a:r>
              <a:rPr lang="en-US" sz="4800">
                <a:ln w="28575">
                  <a:solidFill>
                    <a:srgbClr val="8064A2">
                      <a:lumMod val="25000"/>
                    </a:srgbClr>
                  </a:solidFill>
                </a:ln>
                <a:solidFill>
                  <a:srgbClr val="8064A2">
                    <a:lumMod val="75000"/>
                  </a:srgbClr>
                </a:solidFill>
                <a:latin typeface="Times New Roman" pitchFamily="18" charset="0"/>
                <a:cs typeface="Times New Roman" pitchFamily="18" charset="0"/>
              </a:rPr>
              <a:t>3</a:t>
            </a:r>
            <a:r>
              <a:rPr lang="en-US" sz="4800" b="0">
                <a:ln w="28575">
                  <a:solidFill>
                    <a:srgbClr val="8064A2">
                      <a:lumMod val="25000"/>
                    </a:srgbClr>
                  </a:solidFill>
                </a:ln>
                <a:solidFill>
                  <a:srgbClr val="8064A2">
                    <a:lumMod val="75000"/>
                  </a:srgbClr>
                </a:solidFill>
                <a:latin typeface="Times New Roman" pitchFamily="18" charset="0"/>
                <a:cs typeface="Times New Roman" pitchFamily="18" charset="0"/>
              </a:rPr>
              <a:t>. </a:t>
            </a:r>
            <a:r>
              <a:rPr lang="en-US" sz="4800">
                <a:ln w="28575">
                  <a:solidFill>
                    <a:srgbClr val="8064A2">
                      <a:lumMod val="25000"/>
                    </a:srgbClr>
                  </a:solidFill>
                </a:ln>
                <a:solidFill>
                  <a:srgbClr val="8064A2">
                    <a:lumMod val="75000"/>
                  </a:srgbClr>
                </a:solidFill>
                <a:latin typeface="Times New Roman" pitchFamily="18" charset="0"/>
                <a:cs typeface="Times New Roman" pitchFamily="18" charset="0"/>
              </a:rPr>
              <a:t>Xây dựng bản “Cam kết tình bạn”</a:t>
            </a:r>
          </a:p>
        </p:txBody>
      </p:sp>
    </p:spTree>
    <p:extLst>
      <p:ext uri="{BB962C8B-B14F-4D97-AF65-F5344CB8AC3E}">
        <p14:creationId xmlns:p14="http://schemas.microsoft.com/office/powerpoint/2010/main" val="395950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id="{E1867FDE-C920-4A52-7C70-1BF1BFA4EAE2}"/>
              </a:ext>
            </a:extLst>
          </p:cNvPr>
          <p:cNvGrpSpPr/>
          <p:nvPr/>
        </p:nvGrpSpPr>
        <p:grpSpPr>
          <a:xfrm>
            <a:off x="4808308" y="1890446"/>
            <a:ext cx="6893958" cy="2291135"/>
            <a:chOff x="267012" y="1913134"/>
            <a:chExt cx="8452053" cy="2630466"/>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8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29370E-CE57-F4AD-FEA7-AF57AE82DF9E}"/>
              </a:ext>
            </a:extLst>
          </p:cNvPr>
          <p:cNvGraphicFramePr>
            <a:graphicFrameLocks noGrp="1"/>
          </p:cNvGraphicFramePr>
          <p:nvPr>
            <p:extLst>
              <p:ext uri="{D42A27DB-BD31-4B8C-83A1-F6EECF244321}">
                <p14:modId xmlns:p14="http://schemas.microsoft.com/office/powerpoint/2010/main" val="1915454632"/>
              </p:ext>
            </p:extLst>
          </p:nvPr>
        </p:nvGraphicFramePr>
        <p:xfrm>
          <a:off x="339634" y="143691"/>
          <a:ext cx="11852366" cy="6387737"/>
        </p:xfrm>
        <a:graphic>
          <a:graphicData uri="http://schemas.openxmlformats.org/drawingml/2006/table">
            <a:tbl>
              <a:tblPr firstRow="1" firstCol="1" bandRow="1">
                <a:tableStyleId>{5C22544A-7EE6-4342-B048-85BDC9FD1C3A}</a:tableStyleId>
              </a:tblPr>
              <a:tblGrid>
                <a:gridCol w="11852366">
                  <a:extLst>
                    <a:ext uri="{9D8B030D-6E8A-4147-A177-3AD203B41FA5}">
                      <a16:colId xmlns:a16="http://schemas.microsoft.com/office/drawing/2014/main" val="2641395880"/>
                    </a:ext>
                  </a:extLst>
                </a:gridCol>
              </a:tblGrid>
              <a:tr h="6387737">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451605434"/>
                  </a:ext>
                </a:extLst>
              </a:tr>
            </a:tbl>
          </a:graphicData>
        </a:graphic>
      </p:graphicFrame>
    </p:spTree>
    <p:extLst>
      <p:ext uri="{BB962C8B-B14F-4D97-AF65-F5344CB8AC3E}">
        <p14:creationId xmlns:p14="http://schemas.microsoft.com/office/powerpoint/2010/main" val="346976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865722" y="2394381"/>
            <a:ext cx="9003323" cy="3560675"/>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806400"/>
              <a:ext cx="8540294" cy="31032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Dán bản “Cam kết tình bạn” lên góc hoặc một vị trí trong lớp để cả lớp cùng ghi nhớ và thực hiện.</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
        <p:nvSpPr>
          <p:cNvPr id="2" name="Ribbon: Tilted Down 1">
            <a:extLst>
              <a:ext uri="{FF2B5EF4-FFF2-40B4-BE49-F238E27FC236}">
                <a16:creationId xmlns:a16="http://schemas.microsoft.com/office/drawing/2014/main" id="{15F418B5-9C1C-72E9-E20B-223C214465C9}"/>
              </a:ext>
            </a:extLst>
          </p:cNvPr>
          <p:cNvSpPr/>
          <p:nvPr/>
        </p:nvSpPr>
        <p:spPr>
          <a:xfrm>
            <a:off x="2681492" y="11044"/>
            <a:ext cx="6619262" cy="1870008"/>
          </a:xfrm>
          <a:prstGeom prst="ribbon">
            <a:avLst/>
          </a:prstGeom>
          <a:solidFill>
            <a:srgbClr val="FFC000"/>
          </a:solidFill>
          <a:ln w="19050" cap="flat" cmpd="sng" algn="ctr">
            <a:solidFill>
              <a:sysClr val="window" lastClr="FFFFFF"/>
            </a:solidFill>
            <a:prstDash val="solid"/>
            <a:miter lim="800000"/>
          </a:ln>
          <a:effectLst/>
        </p:spPr>
        <p:txBody>
          <a:bodyPr anchor="ctr"/>
          <a:lstStyle/>
          <a:p>
            <a:pPr algn="ctr" eaLnBrk="1" fontAlgn="auto" hangingPunct="1">
              <a:spcBef>
                <a:spcPts val="0"/>
              </a:spcBef>
              <a:spcAft>
                <a:spcPts val="0"/>
              </a:spcAft>
              <a:defRPr/>
            </a:pPr>
            <a:r>
              <a:rPr lang="en-US" sz="4000" kern="0" dirty="0">
                <a:solidFill>
                  <a:srgbClr val="000000"/>
                </a:solidFill>
                <a:latin typeface="Times New Roman" panose="02020603050405020304" pitchFamily="18" charset="0"/>
                <a:cs typeface="Times New Roman" panose="02020603050405020304" pitchFamily="18" charset="0"/>
              </a:rPr>
              <a:t>CAM </a:t>
            </a:r>
            <a:r>
              <a:rPr lang="en-US" sz="4000" kern="0" dirty="0" err="1">
                <a:solidFill>
                  <a:srgbClr val="000000"/>
                </a:solidFill>
                <a:latin typeface="Times New Roman" panose="02020603050405020304" pitchFamily="18" charset="0"/>
                <a:cs typeface="Times New Roman" panose="02020603050405020304" pitchFamily="18" charset="0"/>
              </a:rPr>
              <a:t>KẾT</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HÀNH</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ĐỘNG</a:t>
            </a:r>
            <a:endParaRPr lang="en-US" sz="4000" kern="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6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8130" name="Rectangle 2">
            <a:extLst>
              <a:ext uri="{FF2B5EF4-FFF2-40B4-BE49-F238E27FC236}">
                <a16:creationId xmlns:a16="http://schemas.microsoft.com/office/drawing/2014/main" id="{BC527E66-0DE3-BE3F-EA4D-50C1B855EF3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3676650"/>
            <a:ext cx="7696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16" descr="HinhDongLoGo7">
            <a:extLst>
              <a:ext uri="{FF2B5EF4-FFF2-40B4-BE49-F238E27FC236}">
                <a16:creationId xmlns:a16="http://schemas.microsoft.com/office/drawing/2014/main" id="{2C5B29D8-DF05-E25D-8037-5B398F675C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08525" y="4906963"/>
            <a:ext cx="281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7" descr="chuong_gio_90">
            <a:extLst>
              <a:ext uri="{FF2B5EF4-FFF2-40B4-BE49-F238E27FC236}">
                <a16:creationId xmlns:a16="http://schemas.microsoft.com/office/drawing/2014/main" id="{B5D428D2-01E1-BFB5-D804-9C8E391F7F0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013075" y="3935413"/>
            <a:ext cx="723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8" descr="chuong_gio_90">
            <a:extLst>
              <a:ext uri="{FF2B5EF4-FFF2-40B4-BE49-F238E27FC236}">
                <a16:creationId xmlns:a16="http://schemas.microsoft.com/office/drawing/2014/main" id="{0FF2DC8C-94EE-5F44-3804-0EA61B0317A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347075" y="4011613"/>
            <a:ext cx="723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450603ss06xdzo9s">
            <a:extLst>
              <a:ext uri="{FF2B5EF4-FFF2-40B4-BE49-F238E27FC236}">
                <a16:creationId xmlns:a16="http://schemas.microsoft.com/office/drawing/2014/main" id="{3B3BE644-8730-46E9-6D92-F745C1A6C26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87475" y="0"/>
            <a:ext cx="20796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3" descr="12">
            <a:extLst>
              <a:ext uri="{FF2B5EF4-FFF2-40B4-BE49-F238E27FC236}">
                <a16:creationId xmlns:a16="http://schemas.microsoft.com/office/drawing/2014/main" id="{9EDD99E9-C721-AC42-541B-B05E396C76A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288925"/>
            <a:ext cx="10318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4" descr="Copy of bocauij7">
            <a:extLst>
              <a:ext uri="{FF2B5EF4-FFF2-40B4-BE49-F238E27FC236}">
                <a16:creationId xmlns:a16="http://schemas.microsoft.com/office/drawing/2014/main" id="{758081EB-17EB-962B-5F31-B5074888A7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02738" y="29686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BE268920-8C77-F33B-B046-D5A78E222B0A}"/>
              </a:ext>
            </a:extLst>
          </p:cNvPr>
          <p:cNvSpPr txBox="1">
            <a:spLocks noChangeArrowheads="1"/>
          </p:cNvSpPr>
          <p:nvPr/>
        </p:nvSpPr>
        <p:spPr bwMode="auto">
          <a:xfrm>
            <a:off x="3124200" y="4572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Thứ năm ngày 23 tháng 11 năm 2023</a:t>
            </a:r>
          </a:p>
        </p:txBody>
      </p:sp>
      <p:sp>
        <p:nvSpPr>
          <p:cNvPr id="14339" name="TextBox 2">
            <a:extLst>
              <a:ext uri="{FF2B5EF4-FFF2-40B4-BE49-F238E27FC236}">
                <a16:creationId xmlns:a16="http://schemas.microsoft.com/office/drawing/2014/main" id="{79908EE3-B760-1424-BC52-3C3782EE3C41}"/>
              </a:ext>
            </a:extLst>
          </p:cNvPr>
          <p:cNvSpPr txBox="1">
            <a:spLocks noChangeArrowheads="1"/>
          </p:cNvSpPr>
          <p:nvPr/>
        </p:nvSpPr>
        <p:spPr bwMode="auto">
          <a:xfrm>
            <a:off x="3637670" y="1015254"/>
            <a:ext cx="49166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Hoạt động trải nghiệm (Tuần 12)</a:t>
            </a:r>
          </a:p>
        </p:txBody>
      </p:sp>
      <p:pic>
        <p:nvPicPr>
          <p:cNvPr id="2" name="Picture 1">
            <a:extLst>
              <a:ext uri="{FF2B5EF4-FFF2-40B4-BE49-F238E27FC236}">
                <a16:creationId xmlns:a16="http://schemas.microsoft.com/office/drawing/2014/main" id="{3AA7CA13-40CD-4055-4CE2-FEE7F8E49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296" y="2138320"/>
            <a:ext cx="645636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ÌNH BẠN DIỆU KỲ( ANHVU REMIX)- Zumba Kids by MINH THUẬN-Video hướng dẫn bấm  góc phải.">
            <a:hlinkClick r:id="" action="ppaction://media"/>
            <a:extLst>
              <a:ext uri="{FF2B5EF4-FFF2-40B4-BE49-F238E27FC236}">
                <a16:creationId xmlns:a16="http://schemas.microsoft.com/office/drawing/2014/main" id="{E48868F7-F45C-89A8-CC2F-3AEE55BBD8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205" y="0"/>
            <a:ext cx="11640066" cy="6858000"/>
          </a:xfrm>
          <a:prstGeom prst="rect">
            <a:avLst/>
          </a:prstGeom>
        </p:spPr>
      </p:pic>
    </p:spTree>
    <p:extLst>
      <p:ext uri="{BB962C8B-B14F-4D97-AF65-F5344CB8AC3E}">
        <p14:creationId xmlns:p14="http://schemas.microsoft.com/office/powerpoint/2010/main" val="3899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F45574A4-5998-4F5E-E124-88FA0E5F8E26}"/>
              </a:ext>
            </a:extLst>
          </p:cNvPr>
          <p:cNvSpPr txBox="1">
            <a:spLocks noChangeArrowheads="1"/>
          </p:cNvSpPr>
          <p:nvPr/>
        </p:nvSpPr>
        <p:spPr bwMode="auto">
          <a:xfrm>
            <a:off x="3124200" y="74133"/>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Thứ năm ngày 23 tháng 11 năm 2023</a:t>
            </a:r>
          </a:p>
        </p:txBody>
      </p:sp>
      <p:sp>
        <p:nvSpPr>
          <p:cNvPr id="18435" name="TextBox 2">
            <a:extLst>
              <a:ext uri="{FF2B5EF4-FFF2-40B4-BE49-F238E27FC236}">
                <a16:creationId xmlns:a16="http://schemas.microsoft.com/office/drawing/2014/main" id="{4D7B5BC8-C843-1D00-8A2D-8BB6C626F34E}"/>
              </a:ext>
            </a:extLst>
          </p:cNvPr>
          <p:cNvSpPr txBox="1">
            <a:spLocks noChangeArrowheads="1"/>
          </p:cNvSpPr>
          <p:nvPr/>
        </p:nvSpPr>
        <p:spPr bwMode="auto">
          <a:xfrm>
            <a:off x="3485597" y="531333"/>
            <a:ext cx="4992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Hoạt động trải nghiệm (Tuần 12)</a:t>
            </a:r>
          </a:p>
        </p:txBody>
      </p:sp>
      <p:sp>
        <p:nvSpPr>
          <p:cNvPr id="4" name="TextBox 3">
            <a:extLst>
              <a:ext uri="{FF2B5EF4-FFF2-40B4-BE49-F238E27FC236}">
                <a16:creationId xmlns:a16="http://schemas.microsoft.com/office/drawing/2014/main" id="{185DC2CA-9830-F5D7-AB86-B00E66414984}"/>
              </a:ext>
            </a:extLst>
          </p:cNvPr>
          <p:cNvSpPr txBox="1">
            <a:spLocks noChangeArrowheads="1"/>
          </p:cNvSpPr>
          <p:nvPr/>
        </p:nvSpPr>
        <p:spPr bwMode="auto">
          <a:xfrm>
            <a:off x="4911339" y="1075704"/>
            <a:ext cx="132058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TIẾT 3</a:t>
            </a:r>
          </a:p>
        </p:txBody>
      </p:sp>
      <p:sp>
        <p:nvSpPr>
          <p:cNvPr id="5" name="TextBox 4">
            <a:extLst>
              <a:ext uri="{FF2B5EF4-FFF2-40B4-BE49-F238E27FC236}">
                <a16:creationId xmlns:a16="http://schemas.microsoft.com/office/drawing/2014/main" id="{65C2B768-81DC-287A-FD9D-F68E7C1D2459}"/>
              </a:ext>
            </a:extLst>
          </p:cNvPr>
          <p:cNvSpPr txBox="1">
            <a:spLocks noChangeArrowheads="1"/>
          </p:cNvSpPr>
          <p:nvPr/>
        </p:nvSpPr>
        <p:spPr bwMode="auto">
          <a:xfrm>
            <a:off x="2541373" y="1642583"/>
            <a:ext cx="738110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SINH HOẠT CHỦ ĐỀ: CAM KẾT TÌNH BẠN</a:t>
            </a:r>
          </a:p>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732B5DB4-7B17-418F-B9F7-666A2E5515A9}"/>
              </a:ext>
            </a:extLst>
          </p:cNvPr>
          <p:cNvSpPr txBox="1"/>
          <p:nvPr/>
        </p:nvSpPr>
        <p:spPr>
          <a:xfrm>
            <a:off x="2155731" y="2491670"/>
            <a:ext cx="7651920" cy="3144515"/>
          </a:xfrm>
          <a:prstGeom prst="rect">
            <a:avLst/>
          </a:prstGeom>
          <a:noFill/>
        </p:spPr>
        <p:txBody>
          <a:bodyPr wrap="square">
            <a:spAutoFit/>
          </a:bodyPr>
          <a:lstStyle/>
          <a:p>
            <a:pPr>
              <a:lnSpc>
                <a:spcPct val="115000"/>
              </a:lnSpc>
              <a:spcAft>
                <a:spcPts val="1000"/>
              </a:spcAft>
            </a:pPr>
            <a:r>
              <a:rPr lang="en-US" sz="3200" b="1" u="sng">
                <a:effectLst/>
                <a:latin typeface="Times New Roman" panose="02020603050405020304" pitchFamily="18" charset="0"/>
                <a:ea typeface="Calibri" panose="020F0502020204030204" pitchFamily="34" charset="0"/>
                <a:cs typeface="Times New Roman" panose="02020603050405020304" pitchFamily="18" charset="0"/>
              </a:rPr>
              <a:t>Yêu cầu c</a:t>
            </a:r>
            <a:r>
              <a:rPr lang="en-US" sz="3200" b="1" u="sng">
                <a:latin typeface="Times New Roman" panose="02020603050405020304" pitchFamily="18" charset="0"/>
                <a:ea typeface="Calibri" panose="020F0502020204030204" pitchFamily="34" charset="0"/>
                <a:cs typeface="Times New Roman" panose="02020603050405020304" pitchFamily="18" charset="0"/>
              </a:rPr>
              <a:t>ần</a:t>
            </a:r>
            <a:r>
              <a:rPr lang="en-US" sz="3200" b="1" u="sng">
                <a:effectLst/>
                <a:latin typeface="Times New Roman" panose="02020603050405020304" pitchFamily="18" charset="0"/>
                <a:ea typeface="Calibri" panose="020F0502020204030204" pitchFamily="34" charset="0"/>
                <a:cs typeface="Times New Roman" panose="02020603050405020304" pitchFamily="18" charset="0"/>
              </a:rPr>
              <a:t> đạt: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spcAft>
                <a:spcPts val="10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Biết cách vượt qua các tình huống bất hòa xảy ra trong quan hệ bạn bè.</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spcAft>
                <a:spcPts val="10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Xây dựng được “Cam kết tình bạn” của </a:t>
            </a:r>
            <a:r>
              <a:rPr lang="en-US" sz="3200">
                <a:effectLst/>
                <a:latin typeface="Times New Roman" panose="02020603050405020304" pitchFamily="18" charset="0"/>
                <a:ea typeface="Calibri" panose="020F0502020204030204" pitchFamily="34" charset="0"/>
                <a:cs typeface="Times New Roman" panose="02020603050405020304" pitchFamily="18" charset="0"/>
              </a:rPr>
              <a:t>cả </a:t>
            </a:r>
            <a:r>
              <a:rPr lang="vi-VN" sz="3200">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F45574A4-5998-4F5E-E124-88FA0E5F8E26}"/>
              </a:ext>
            </a:extLst>
          </p:cNvPr>
          <p:cNvSpPr txBox="1">
            <a:spLocks noChangeArrowheads="1"/>
          </p:cNvSpPr>
          <p:nvPr/>
        </p:nvSpPr>
        <p:spPr bwMode="auto">
          <a:xfrm>
            <a:off x="3124200" y="74133"/>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Thứ năm ngày 23 tháng 11 năm 2023</a:t>
            </a:r>
          </a:p>
        </p:txBody>
      </p:sp>
      <p:sp>
        <p:nvSpPr>
          <p:cNvPr id="18435" name="TextBox 2">
            <a:extLst>
              <a:ext uri="{FF2B5EF4-FFF2-40B4-BE49-F238E27FC236}">
                <a16:creationId xmlns:a16="http://schemas.microsoft.com/office/drawing/2014/main" id="{4D7B5BC8-C843-1D00-8A2D-8BB6C626F34E}"/>
              </a:ext>
            </a:extLst>
          </p:cNvPr>
          <p:cNvSpPr txBox="1">
            <a:spLocks noChangeArrowheads="1"/>
          </p:cNvSpPr>
          <p:nvPr/>
        </p:nvSpPr>
        <p:spPr bwMode="auto">
          <a:xfrm>
            <a:off x="3485597" y="531333"/>
            <a:ext cx="4992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Hoạt động trải nghiệm (Tuần 12)</a:t>
            </a:r>
          </a:p>
        </p:txBody>
      </p:sp>
      <p:sp>
        <p:nvSpPr>
          <p:cNvPr id="4" name="TextBox 3">
            <a:extLst>
              <a:ext uri="{FF2B5EF4-FFF2-40B4-BE49-F238E27FC236}">
                <a16:creationId xmlns:a16="http://schemas.microsoft.com/office/drawing/2014/main" id="{185DC2CA-9830-F5D7-AB86-B00E66414984}"/>
              </a:ext>
            </a:extLst>
          </p:cNvPr>
          <p:cNvSpPr txBox="1">
            <a:spLocks noChangeArrowheads="1"/>
          </p:cNvSpPr>
          <p:nvPr/>
        </p:nvSpPr>
        <p:spPr bwMode="auto">
          <a:xfrm>
            <a:off x="4911339" y="1075704"/>
            <a:ext cx="132058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TIẾT 3</a:t>
            </a:r>
          </a:p>
        </p:txBody>
      </p:sp>
      <p:sp>
        <p:nvSpPr>
          <p:cNvPr id="5" name="TextBox 4">
            <a:extLst>
              <a:ext uri="{FF2B5EF4-FFF2-40B4-BE49-F238E27FC236}">
                <a16:creationId xmlns:a16="http://schemas.microsoft.com/office/drawing/2014/main" id="{65C2B768-81DC-287A-FD9D-F68E7C1D2459}"/>
              </a:ext>
            </a:extLst>
          </p:cNvPr>
          <p:cNvSpPr txBox="1">
            <a:spLocks noChangeArrowheads="1"/>
          </p:cNvSpPr>
          <p:nvPr/>
        </p:nvSpPr>
        <p:spPr bwMode="auto">
          <a:xfrm>
            <a:off x="2541373" y="1642583"/>
            <a:ext cx="738110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SINH HOẠT CHỦ ĐỀ: CAM KẾT TÌNH BẠN</a:t>
            </a:r>
          </a:p>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                    </a:t>
            </a:r>
          </a:p>
        </p:txBody>
      </p:sp>
      <p:pic>
        <p:nvPicPr>
          <p:cNvPr id="2" name="Picture 2" descr="Free Vector | Cute kid student character with text box hand drawn cartoon  art illustration">
            <a:extLst>
              <a:ext uri="{FF2B5EF4-FFF2-40B4-BE49-F238E27FC236}">
                <a16:creationId xmlns:a16="http://schemas.microsoft.com/office/drawing/2014/main" id="{0098ACFF-3FF7-CC26-5185-C22FAC163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99783"/>
            <a:ext cx="9994557" cy="475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6AC97E5-C271-AECE-CEDB-6727F90C3397}"/>
              </a:ext>
            </a:extLst>
          </p:cNvPr>
          <p:cNvSpPr txBox="1"/>
          <p:nvPr/>
        </p:nvSpPr>
        <p:spPr>
          <a:xfrm>
            <a:off x="3448587" y="3127248"/>
            <a:ext cx="5029199" cy="1600087"/>
          </a:xfrm>
          <a:prstGeom prst="rect">
            <a:avLst/>
          </a:prstGeom>
          <a:noFill/>
        </p:spPr>
        <p:txBody>
          <a:bodyPr lIns="121572" tIns="60786" rIns="121572" bIns="60786">
            <a:spAutoFit/>
          </a:bodyPr>
          <a:lstStyle/>
          <a:p>
            <a:pPr algn="ctr" eaLnBrk="1" fontAlgn="auto" hangingPunct="1">
              <a:spcBef>
                <a:spcPts val="0"/>
              </a:spcBef>
              <a:spcAft>
                <a:spcPts val="0"/>
              </a:spcAft>
              <a:defRPr/>
            </a:pPr>
            <a:r>
              <a:rPr lang="en-US" sz="4800" b="0">
                <a:ln w="28575">
                  <a:solidFill>
                    <a:srgbClr val="8064A2">
                      <a:lumMod val="25000"/>
                    </a:srgbClr>
                  </a:solidFill>
                </a:ln>
                <a:solidFill>
                  <a:srgbClr val="8064A2">
                    <a:lumMod val="75000"/>
                  </a:srgbClr>
                </a:solidFill>
                <a:latin typeface="Times New Roman" pitchFamily="18" charset="0"/>
                <a:cs typeface="Times New Roman" pitchFamily="18" charset="0"/>
              </a:rPr>
              <a:t>1. </a:t>
            </a:r>
            <a:r>
              <a:rPr lang="en-US" sz="4800">
                <a:ln w="28575">
                  <a:solidFill>
                    <a:srgbClr val="8064A2">
                      <a:lumMod val="25000"/>
                    </a:srgbClr>
                  </a:solidFill>
                </a:ln>
                <a:solidFill>
                  <a:srgbClr val="8064A2">
                    <a:lumMod val="75000"/>
                  </a:srgbClr>
                </a:solidFill>
                <a:latin typeface="Times New Roman" pitchFamily="18" charset="0"/>
                <a:cs typeface="Times New Roman" pitchFamily="18" charset="0"/>
              </a:rPr>
              <a:t>Hoạt động </a:t>
            </a:r>
          </a:p>
          <a:p>
            <a:pPr algn="ctr" eaLnBrk="1" fontAlgn="auto" hangingPunct="1">
              <a:spcBef>
                <a:spcPts val="0"/>
              </a:spcBef>
              <a:spcAft>
                <a:spcPts val="0"/>
              </a:spcAft>
              <a:defRPr/>
            </a:pPr>
            <a:r>
              <a:rPr lang="en-US" sz="4800">
                <a:ln w="28575">
                  <a:solidFill>
                    <a:srgbClr val="8064A2">
                      <a:lumMod val="25000"/>
                    </a:srgbClr>
                  </a:solidFill>
                </a:ln>
                <a:solidFill>
                  <a:srgbClr val="8064A2">
                    <a:lumMod val="75000"/>
                  </a:srgbClr>
                </a:solidFill>
                <a:latin typeface="Times New Roman" pitchFamily="18" charset="0"/>
                <a:cs typeface="Times New Roman" pitchFamily="18" charset="0"/>
              </a:rPr>
              <a:t>tổng kết tuần</a:t>
            </a:r>
            <a:endParaRPr lang="en-US" sz="4800" b="0" dirty="0">
              <a:ln w="28575">
                <a:solidFill>
                  <a:srgbClr val="8064A2">
                    <a:lumMod val="25000"/>
                  </a:srgbClr>
                </a:solidFill>
              </a:ln>
              <a:solidFill>
                <a:srgbClr val="8064A2">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425984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95FC08-718C-09FD-1255-9B72C4313B8B}"/>
              </a:ext>
            </a:extLst>
          </p:cNvPr>
          <p:cNvSpPr txBox="1"/>
          <p:nvPr/>
        </p:nvSpPr>
        <p:spPr>
          <a:xfrm>
            <a:off x="3605349" y="444138"/>
            <a:ext cx="4937760"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PHƯƠNG HƯỚNG TUẦN 13:</a:t>
            </a:r>
          </a:p>
        </p:txBody>
      </p:sp>
      <p:sp>
        <p:nvSpPr>
          <p:cNvPr id="3" name="TextBox 2">
            <a:extLst>
              <a:ext uri="{FF2B5EF4-FFF2-40B4-BE49-F238E27FC236}">
                <a16:creationId xmlns:a16="http://schemas.microsoft.com/office/drawing/2014/main" id="{C42ED7FE-D48A-3FA8-C23E-6F6FC57D32FD}"/>
              </a:ext>
            </a:extLst>
          </p:cNvPr>
          <p:cNvSpPr txBox="1"/>
          <p:nvPr/>
        </p:nvSpPr>
        <p:spPr>
          <a:xfrm>
            <a:off x="197451" y="1223939"/>
            <a:ext cx="11751533" cy="5287025"/>
          </a:xfrm>
          <a:prstGeom prst="rect">
            <a:avLst/>
          </a:prstGeom>
          <a:noFill/>
        </p:spPr>
        <p:txBody>
          <a:bodyPr wrap="square">
            <a:spAutoFit/>
          </a:bodyPr>
          <a:lstStyle/>
          <a:p>
            <a:pPr algn="just">
              <a:lnSpc>
                <a:spcPct val="107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Thực hiện tốt nội quy trường lớp, lễ phép với thầy cô. Phát huy tinh thần đoàn kết, giúp đỡ lẫn nhau. Khắc phục tình trạng nói chuyện riêng trong giờ học.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Đi học đúng giờ, xếp hàng ra vào lớp, chào cờ và sinh hoạt đầu giờ, giữa giờ nghiêm túc. </a:t>
            </a:r>
          </a:p>
          <a:p>
            <a:pPr algn="just">
              <a:lnSpc>
                <a:spcPct val="107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-Tham gia vệ sinh lớp học, chăm sóc bồn hoa ,cây cảnh.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Học bài, làm bài đầy đủ, phát huy tinh thần tự giác trong học tập ; tích cực xung phong phát biểu xây dựng bài.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Tiếp tục phát động phong trào “ Giúp đỡ bạn học tốt”.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-Tham gia tích cực các phong trào của trường,  đội đề ra.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 Khắc phục các lỗi đã mắc ở tuần trước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251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F45574A4-5998-4F5E-E124-88FA0E5F8E26}"/>
              </a:ext>
            </a:extLst>
          </p:cNvPr>
          <p:cNvSpPr txBox="1">
            <a:spLocks noChangeArrowheads="1"/>
          </p:cNvSpPr>
          <p:nvPr/>
        </p:nvSpPr>
        <p:spPr bwMode="auto">
          <a:xfrm>
            <a:off x="3124200" y="74133"/>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Thứ năm ngày 23 tháng 11 năm 2023</a:t>
            </a:r>
          </a:p>
        </p:txBody>
      </p:sp>
      <p:sp>
        <p:nvSpPr>
          <p:cNvPr id="18435" name="TextBox 2">
            <a:extLst>
              <a:ext uri="{FF2B5EF4-FFF2-40B4-BE49-F238E27FC236}">
                <a16:creationId xmlns:a16="http://schemas.microsoft.com/office/drawing/2014/main" id="{4D7B5BC8-C843-1D00-8A2D-8BB6C626F34E}"/>
              </a:ext>
            </a:extLst>
          </p:cNvPr>
          <p:cNvSpPr txBox="1">
            <a:spLocks noChangeArrowheads="1"/>
          </p:cNvSpPr>
          <p:nvPr/>
        </p:nvSpPr>
        <p:spPr bwMode="auto">
          <a:xfrm>
            <a:off x="3485597" y="531333"/>
            <a:ext cx="4992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Hoạt động trải nghiệm (Tuần 12)</a:t>
            </a:r>
          </a:p>
        </p:txBody>
      </p:sp>
      <p:sp>
        <p:nvSpPr>
          <p:cNvPr id="4" name="TextBox 3">
            <a:extLst>
              <a:ext uri="{FF2B5EF4-FFF2-40B4-BE49-F238E27FC236}">
                <a16:creationId xmlns:a16="http://schemas.microsoft.com/office/drawing/2014/main" id="{185DC2CA-9830-F5D7-AB86-B00E66414984}"/>
              </a:ext>
            </a:extLst>
          </p:cNvPr>
          <p:cNvSpPr txBox="1">
            <a:spLocks noChangeArrowheads="1"/>
          </p:cNvSpPr>
          <p:nvPr/>
        </p:nvSpPr>
        <p:spPr bwMode="auto">
          <a:xfrm>
            <a:off x="4911339" y="1075704"/>
            <a:ext cx="132058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TIẾT 3</a:t>
            </a:r>
          </a:p>
        </p:txBody>
      </p:sp>
      <p:sp>
        <p:nvSpPr>
          <p:cNvPr id="5" name="TextBox 4">
            <a:extLst>
              <a:ext uri="{FF2B5EF4-FFF2-40B4-BE49-F238E27FC236}">
                <a16:creationId xmlns:a16="http://schemas.microsoft.com/office/drawing/2014/main" id="{65C2B768-81DC-287A-FD9D-F68E7C1D2459}"/>
              </a:ext>
            </a:extLst>
          </p:cNvPr>
          <p:cNvSpPr txBox="1">
            <a:spLocks noChangeArrowheads="1"/>
          </p:cNvSpPr>
          <p:nvPr/>
        </p:nvSpPr>
        <p:spPr bwMode="auto">
          <a:xfrm>
            <a:off x="2541373" y="1642583"/>
            <a:ext cx="738110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SINH HOẠT CHỦ ĐỀ: CAM KẾT TÌNH BẠN</a:t>
            </a:r>
          </a:p>
          <a:p>
            <a:pPr>
              <a:spcBef>
                <a:spcPct val="0"/>
              </a:spcBef>
              <a:buFontTx/>
              <a:buNone/>
            </a:pPr>
            <a:r>
              <a:rPr lang="en-US" altLang="en-US" sz="2800">
                <a:solidFill>
                  <a:srgbClr val="C00000"/>
                </a:solidFill>
                <a:latin typeface="Times New Roman" panose="02020603050405020304" pitchFamily="18" charset="0"/>
                <a:cs typeface="Times New Roman" panose="02020603050405020304" pitchFamily="18" charset="0"/>
              </a:rPr>
              <a:t>                    </a:t>
            </a:r>
          </a:p>
        </p:txBody>
      </p:sp>
      <p:pic>
        <p:nvPicPr>
          <p:cNvPr id="2" name="Picture 2" descr="Free Vector | Cute kid student character with text box hand drawn cartoon  art illustration">
            <a:extLst>
              <a:ext uri="{FF2B5EF4-FFF2-40B4-BE49-F238E27FC236}">
                <a16:creationId xmlns:a16="http://schemas.microsoft.com/office/drawing/2014/main" id="{0098ACFF-3FF7-CC26-5185-C22FAC163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99783"/>
            <a:ext cx="9994557" cy="475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4A2E371-0A84-5464-C804-7934552533A0}"/>
              </a:ext>
            </a:extLst>
          </p:cNvPr>
          <p:cNvSpPr txBox="1"/>
          <p:nvPr/>
        </p:nvSpPr>
        <p:spPr>
          <a:xfrm>
            <a:off x="3448587" y="3127248"/>
            <a:ext cx="5029199" cy="2338750"/>
          </a:xfrm>
          <a:prstGeom prst="rect">
            <a:avLst/>
          </a:prstGeom>
          <a:noFill/>
        </p:spPr>
        <p:txBody>
          <a:bodyPr lIns="121572" tIns="60786" rIns="121572" bIns="60786">
            <a:spAutoFit/>
          </a:bodyPr>
          <a:lstStyle/>
          <a:p>
            <a:pPr algn="ctr" eaLnBrk="1" fontAlgn="auto" hangingPunct="1">
              <a:spcBef>
                <a:spcPts val="0"/>
              </a:spcBef>
              <a:spcAft>
                <a:spcPts val="0"/>
              </a:spcAft>
              <a:defRPr/>
            </a:pPr>
            <a:r>
              <a:rPr lang="en-US" sz="4800">
                <a:ln w="28575">
                  <a:solidFill>
                    <a:srgbClr val="8064A2">
                      <a:lumMod val="25000"/>
                    </a:srgbClr>
                  </a:solidFill>
                </a:ln>
                <a:solidFill>
                  <a:srgbClr val="8064A2">
                    <a:lumMod val="75000"/>
                  </a:srgbClr>
                </a:solidFill>
                <a:latin typeface="Times New Roman" pitchFamily="18" charset="0"/>
                <a:cs typeface="Times New Roman" pitchFamily="18" charset="0"/>
              </a:rPr>
              <a:t>2</a:t>
            </a:r>
            <a:r>
              <a:rPr lang="en-US" sz="4800" b="0">
                <a:ln w="28575">
                  <a:solidFill>
                    <a:srgbClr val="8064A2">
                      <a:lumMod val="25000"/>
                    </a:srgbClr>
                  </a:solidFill>
                </a:ln>
                <a:solidFill>
                  <a:srgbClr val="8064A2">
                    <a:lumMod val="75000"/>
                  </a:srgbClr>
                </a:solidFill>
                <a:latin typeface="Times New Roman" pitchFamily="18" charset="0"/>
                <a:cs typeface="Times New Roman" pitchFamily="18" charset="0"/>
              </a:rPr>
              <a:t>. </a:t>
            </a:r>
            <a:r>
              <a:rPr lang="en-US" sz="4800">
                <a:ln w="28575">
                  <a:solidFill>
                    <a:srgbClr val="8064A2">
                      <a:lumMod val="25000"/>
                    </a:srgbClr>
                  </a:solidFill>
                </a:ln>
                <a:solidFill>
                  <a:srgbClr val="8064A2">
                    <a:lumMod val="75000"/>
                  </a:srgbClr>
                </a:solidFill>
                <a:latin typeface="Times New Roman" pitchFamily="18" charset="0"/>
                <a:cs typeface="Times New Roman" pitchFamily="18" charset="0"/>
              </a:rPr>
              <a:t>Chia sẻ thu hoạch sau trải nghiệm </a:t>
            </a:r>
          </a:p>
        </p:txBody>
      </p:sp>
    </p:spTree>
    <p:extLst>
      <p:ext uri="{BB962C8B-B14F-4D97-AF65-F5344CB8AC3E}">
        <p14:creationId xmlns:p14="http://schemas.microsoft.com/office/powerpoint/2010/main" val="4176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1017651" y="415291"/>
            <a:ext cx="10306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Sắm</a:t>
            </a:r>
            <a:r>
              <a:rPr kumimoji="0" lang="en-US" sz="36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vai xử lí tình huống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2D4E66D-39AC-7D74-8F24-95334804B4DC}"/>
              </a:ext>
            </a:extLst>
          </p:cNvPr>
          <p:cNvSpPr/>
          <p:nvPr/>
        </p:nvSpPr>
        <p:spPr>
          <a:xfrm>
            <a:off x="1212351" y="1839074"/>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Times New Roman" panose="02020603050405020304" pitchFamily="18"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1571946"/>
            <a:ext cx="9003323" cy="23470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a:solidFill>
                    <a:schemeClr val="dk1"/>
                  </a:solidFill>
                  <a:latin typeface="Times New Roman" panose="02020603050405020304" pitchFamily="18" charset="0"/>
                  <a:cs typeface="Times New Roman" panose="02020603050405020304" pitchFamily="18" charset="0"/>
                </a:rPr>
                <a:t>    C</a:t>
              </a:r>
              <a:r>
                <a:rPr lang="vi-VN" sz="4400" b="1">
                  <a:solidFill>
                    <a:schemeClr val="dk1"/>
                  </a:solidFill>
                  <a:latin typeface="Times New Roman" panose="02020603050405020304" pitchFamily="18" charset="0"/>
                  <a:cs typeface="Times New Roman" panose="02020603050405020304" pitchFamily="18" charset="0"/>
                </a:rPr>
                <a:t>hia </a:t>
              </a:r>
              <a:r>
                <a:rPr lang="vi-VN" sz="4400" b="1" dirty="0">
                  <a:solidFill>
                    <a:schemeClr val="dk1"/>
                  </a:solidFill>
                  <a:latin typeface="Times New Roman" panose="02020603050405020304" pitchFamily="18" charset="0"/>
                  <a:cs typeface="Times New Roman" panose="02020603050405020304" pitchFamily="18" charset="0"/>
                </a:rPr>
                <a:t>sẻ </a:t>
              </a:r>
              <a:r>
                <a:rPr lang="vi-VN" sz="4400" b="1">
                  <a:solidFill>
                    <a:schemeClr val="dk1"/>
                  </a:solidFill>
                  <a:latin typeface="Times New Roman" panose="02020603050405020304" pitchFamily="18" charset="0"/>
                  <a:cs typeface="Times New Roman" panose="02020603050405020304" pitchFamily="18" charset="0"/>
                </a:rPr>
                <a:t>điều mình </a:t>
              </a:r>
              <a:r>
                <a:rPr lang="en-US" sz="4400" b="1">
                  <a:solidFill>
                    <a:schemeClr val="dk1"/>
                  </a:solidFill>
                  <a:latin typeface="Times New Roman" panose="02020603050405020304" pitchFamily="18" charset="0"/>
                  <a:cs typeface="Times New Roman" panose="02020603050405020304" pitchFamily="18" charset="0"/>
                </a:rPr>
                <a:t>học</a:t>
              </a:r>
              <a:r>
                <a:rPr lang="vi-VN" sz="4400" b="1">
                  <a:solidFill>
                    <a:schemeClr val="dk1"/>
                  </a:solidFill>
                  <a:latin typeface="Times New Roman" panose="02020603050405020304" pitchFamily="18" charset="0"/>
                  <a:cs typeface="Times New Roman" panose="02020603050405020304" pitchFamily="18" charset="0"/>
                </a:rPr>
                <a:t> </a:t>
              </a:r>
              <a:r>
                <a:rPr lang="vi-VN" sz="4400" b="1" dirty="0">
                  <a:solidFill>
                    <a:schemeClr val="dk1"/>
                  </a:solidFill>
                  <a:latin typeface="Times New Roman" panose="02020603050405020304" pitchFamily="18" charset="0"/>
                  <a:cs typeface="Times New Roman" panose="02020603050405020304" pitchFamily="18" charset="0"/>
                </a:rPr>
                <a:t>được qua việc xử lí các tình huống </a:t>
              </a:r>
              <a:r>
                <a:rPr lang="vi-VN" sz="4400" b="1">
                  <a:solidFill>
                    <a:schemeClr val="dk1"/>
                  </a:solidFill>
                  <a:latin typeface="Times New Roman" panose="02020603050405020304" pitchFamily="18" charset="0"/>
                  <a:cs typeface="Times New Roman" panose="02020603050405020304" pitchFamily="18" charset="0"/>
                </a:rPr>
                <a:t>đó?</a:t>
              </a:r>
              <a:endParaRPr lang="vi-VN" sz="4400" b="1" dirty="0">
                <a:solidFill>
                  <a:schemeClr val="dk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470</TotalTime>
  <Words>710</Words>
  <Application>Microsoft Office PowerPoint</Application>
  <PresentationFormat>Widescreen</PresentationFormat>
  <Paragraphs>60</Paragraphs>
  <Slides>15</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等线</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lục nguyễn</dc:creator>
  <cp:lastModifiedBy>lục nguyễn</cp:lastModifiedBy>
  <cp:revision>11</cp:revision>
  <dcterms:created xsi:type="dcterms:W3CDTF">2023-11-01T08:45:18Z</dcterms:created>
  <dcterms:modified xsi:type="dcterms:W3CDTF">2023-11-23T00:16:43Z</dcterms:modified>
</cp:coreProperties>
</file>