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327" r:id="rId5"/>
    <p:sldId id="261" r:id="rId6"/>
    <p:sldId id="331" r:id="rId7"/>
    <p:sldId id="262" r:id="rId8"/>
    <p:sldId id="332" r:id="rId9"/>
    <p:sldId id="333" r:id="rId10"/>
    <p:sldId id="337" r:id="rId11"/>
    <p:sldId id="326" r:id="rId12"/>
    <p:sldId id="264" r:id="rId13"/>
    <p:sldId id="265" r:id="rId14"/>
    <p:sldId id="334" r:id="rId15"/>
    <p:sldId id="335" r:id="rId16"/>
    <p:sldId id="336" r:id="rId17"/>
    <p:sldId id="338" r:id="rId1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00"/>
    <a:srgbClr val="EF1DD6"/>
    <a:srgbClr val="E8FBB7"/>
    <a:srgbClr val="F4F8BA"/>
    <a:srgbClr val="F6E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15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6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19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740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559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307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2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97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19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842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82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8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F08-859F-4B25-820E-9E290F73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2C76-583A-4AC4-BAFC-1FB25C4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068-2173-4E72-95DE-A410D32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1956-D3BA-4213-9964-0FDFD086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984A-9C76-4E90-AE8A-9E099BEB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E672-5071-4445-9ECA-8C58445F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C40F-7B61-47B6-BE8D-21CF7FF8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863-AD80-4394-8C0C-556F370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CE76-5743-463B-B192-B9FB0038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63E9-60EC-4EEB-92DF-1530C76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3ABB-2168-4CEF-8013-FF0CE13E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F08-859F-4B25-820E-9E290F73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2C76-583A-4AC4-BAFC-1FB25C4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068-2173-4E72-95DE-A410D32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1956-D3BA-4213-9964-0FDFD086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984A-9C76-4E90-AE8A-9E099BEB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E672-5071-4445-9ECA-8C58445F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3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C40F-7B61-47B6-BE8D-21CF7FF8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863-AD80-4394-8C0C-556F370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7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CE76-5743-463B-B192-B9FB0038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63E9-60EC-4EEB-92DF-1530C76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6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3ABB-2168-4CEF-8013-FF0CE13E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89528-0F45-4099-9938-CDB81950B1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89528-0F45-4099-9938-CDB81950B1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hyperlink" Target="../../../../luu%20huong/But%20chi%20thong%20minh.l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hyperlink" Target="../../../../luu%20huong/But%20chi%20thong%20minh.l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463040" y="446484"/>
            <a:ext cx="11094720" cy="13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7700" b="1" dirty="0">
                <a:solidFill>
                  <a:srgbClr val="990099"/>
                </a:solidFill>
              </a:rPr>
              <a:t> </a:t>
            </a:r>
            <a:r>
              <a:rPr lang="en-US" sz="7700" u="sng" dirty="0">
                <a:solidFill>
                  <a:srgbClr val="FF0000"/>
                </a:solidFill>
              </a:rPr>
              <a:t>Toán:</a:t>
            </a:r>
            <a:r>
              <a:rPr lang="en-US" sz="7700" dirty="0">
                <a:solidFill>
                  <a:srgbClr val="FF0000"/>
                </a:solidFill>
              </a:rPr>
              <a:t>          Bài 14	 </a:t>
            </a:r>
          </a:p>
        </p:txBody>
      </p:sp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1" y="6936106"/>
            <a:ext cx="841248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50795" y="8305801"/>
            <a:ext cx="549783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68781" y="3158407"/>
            <a:ext cx="11498579" cy="2501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7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r>
              <a:rPr lang="en-US" sz="7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17800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841" y="182880"/>
            <a:ext cx="14020798" cy="1123618"/>
            <a:chOff x="394855" y="152400"/>
            <a:chExt cx="7606145" cy="936348"/>
          </a:xfrm>
        </p:grpSpPr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394855" y="204273"/>
              <a:ext cx="841912" cy="884475"/>
              <a:chOff x="1104" y="2535"/>
              <a:chExt cx="560" cy="66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574"/>
                <a:ext cx="560" cy="474"/>
                <a:chOff x="884" y="2628"/>
                <a:chExt cx="806" cy="653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655"/>
                  <a:ext cx="135" cy="5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655"/>
                  <a:ext cx="135" cy="5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655"/>
                  <a:ext cx="750" cy="5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655"/>
                  <a:ext cx="749" cy="5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55"/>
                  <a:ext cx="674" cy="59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63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1410107" y="152400"/>
              <a:ext cx="6590893" cy="628377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300" b="1" dirty="0"/>
                <a:t>Bạn Mai xếp được hình dưới đây. Trong hình đó:</a:t>
              </a:r>
            </a:p>
          </p:txBody>
        </p:sp>
      </p:grp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1580777" y="1554480"/>
            <a:ext cx="11708504" cy="79361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 dirty="0"/>
              <a:t>a) Có bao nhiêu khối lập phương?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580777" y="2377440"/>
            <a:ext cx="12440024" cy="79361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 dirty="0"/>
              <a:t>b) </a:t>
            </a:r>
            <a:r>
              <a:rPr lang="en-US" sz="4300" b="1" dirty="0" err="1"/>
              <a:t>Có</a:t>
            </a:r>
            <a:r>
              <a:rPr lang="en-US" sz="4300" b="1" dirty="0"/>
              <a:t> </a:t>
            </a:r>
            <a:r>
              <a:rPr lang="en-US" sz="4300" b="1" dirty="0" err="1"/>
              <a:t>bao</a:t>
            </a:r>
            <a:r>
              <a:rPr lang="en-US" sz="4300" b="1" dirty="0"/>
              <a:t> </a:t>
            </a:r>
            <a:r>
              <a:rPr lang="en-US" sz="4300" b="1" dirty="0" err="1"/>
              <a:t>nhiêu</a:t>
            </a:r>
            <a:r>
              <a:rPr lang="en-US" sz="4300" b="1" dirty="0"/>
              <a:t> </a:t>
            </a:r>
            <a:r>
              <a:rPr lang="en-US" sz="4300" b="1" dirty="0" err="1"/>
              <a:t>khối</a:t>
            </a:r>
            <a:r>
              <a:rPr lang="en-US" sz="4300" b="1" dirty="0"/>
              <a:t> </a:t>
            </a:r>
            <a:r>
              <a:rPr lang="en-US" sz="4300" b="1" dirty="0" err="1"/>
              <a:t>hộp</a:t>
            </a:r>
            <a:r>
              <a:rPr lang="en-US" sz="4300" b="1" dirty="0"/>
              <a:t> </a:t>
            </a:r>
            <a:r>
              <a:rPr lang="en-US" sz="4300" b="1" dirty="0" err="1"/>
              <a:t>chữ</a:t>
            </a:r>
            <a:r>
              <a:rPr lang="en-US" sz="4300" b="1" dirty="0"/>
              <a:t> </a:t>
            </a:r>
            <a:r>
              <a:rPr lang="en-US" sz="4300" b="1" dirty="0" err="1"/>
              <a:t>nhật</a:t>
            </a:r>
            <a:r>
              <a:rPr lang="en-US" sz="4300" b="1" dirty="0"/>
              <a:t> </a:t>
            </a:r>
            <a:r>
              <a:rPr lang="en-US" sz="4300" b="1" dirty="0" err="1"/>
              <a:t>màu</a:t>
            </a:r>
            <a:r>
              <a:rPr lang="en-US" sz="4300" b="1" dirty="0"/>
              <a:t> </a:t>
            </a:r>
            <a:r>
              <a:rPr lang="en-US" sz="4300" b="1" dirty="0" err="1"/>
              <a:t>đỏ</a:t>
            </a:r>
            <a:r>
              <a:rPr lang="en-US" sz="4300" b="1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4318" r="62500" b="48777"/>
          <a:stretch/>
        </p:blipFill>
        <p:spPr>
          <a:xfrm>
            <a:off x="2804160" y="3115636"/>
            <a:ext cx="8397240" cy="511396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165792" y="6812280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1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4800600" y="6705600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2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6172200" y="6705600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3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7585392" y="6781800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4</a:t>
            </a:r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8991600" y="6781800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5</a:t>
            </a:r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4461192" y="5722494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1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7446110" y="5705868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13" grpId="0" animBg="1"/>
      <p:bldP spid="13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7683" y="17"/>
            <a:ext cx="13780526" cy="1278504"/>
            <a:chOff x="304801" y="14"/>
            <a:chExt cx="8612829" cy="1065420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14"/>
              <a:ext cx="955296" cy="1065420"/>
              <a:chOff x="1440" y="3408"/>
              <a:chExt cx="460" cy="356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56"/>
                <a:ext cx="425" cy="243"/>
                <a:chOff x="884" y="2628"/>
                <a:chExt cx="806" cy="653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695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695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695"/>
                  <a:ext cx="750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695"/>
                  <a:ext cx="749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95"/>
                  <a:ext cx="674" cy="51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08"/>
                <a:ext cx="350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7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60097" y="125780"/>
              <a:ext cx="7657533" cy="795089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/>
                <a:t>Dùng các khối lập phương nhỏ như nhau, bạn Việt xếp thành các chữ T, H, C như sau:</a:t>
              </a:r>
              <a:endParaRPr lang="en-US" b="1" dirty="0"/>
            </a:p>
          </p:txBody>
        </p:sp>
      </p:grp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2" y="1335520"/>
            <a:ext cx="14630400" cy="56278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b) Hai chữ nào được xếp bởi số khối lập phương bằng nhau?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7121" y="1522104"/>
            <a:ext cx="13962757" cy="56278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a) Chữ nào được xếp bởi nhiều khối lập phương nhất?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007" r="55833" b="20649"/>
          <a:stretch/>
        </p:blipFill>
        <p:spPr>
          <a:xfrm>
            <a:off x="764512" y="2084889"/>
            <a:ext cx="13232386" cy="3950578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839936" y="6654367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5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6493381" y="6688657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7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11146826" y="6654367"/>
            <a:ext cx="949008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/>
              <a:t>5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632960" y="2468880"/>
            <a:ext cx="5242560" cy="418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5450" y="2259986"/>
            <a:ext cx="5104773" cy="4017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260345" y="2486025"/>
            <a:ext cx="5080472" cy="3858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" grpId="0" animBg="1"/>
      <p:bldP spid="4" grpId="1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683" y="100579"/>
            <a:ext cx="13780526" cy="1466129"/>
            <a:chOff x="304801" y="83815"/>
            <a:chExt cx="8612829" cy="1221775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83815"/>
              <a:ext cx="955296" cy="960674"/>
              <a:chOff x="1440" y="3436"/>
              <a:chExt cx="460" cy="321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56"/>
                <a:ext cx="425" cy="243"/>
                <a:chOff x="884" y="2628"/>
                <a:chExt cx="806" cy="653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695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671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695"/>
                  <a:ext cx="750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695"/>
                  <a:ext cx="749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95"/>
                  <a:ext cx="674" cy="51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900" b="1" dirty="0">
                    <a:solidFill>
                      <a:srgbClr val="FF0000"/>
                    </a:solidFill>
                  </a:rPr>
                  <a:t>3</a:t>
                </a:r>
                <a:endParaRPr lang="en-US" sz="77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49713" y="125780"/>
              <a:ext cx="7667917" cy="117981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300" b="1" dirty="0"/>
                <a:t>Các khối lập phương nhỏ như nhau được xếp thành các hình sau:</a:t>
              </a:r>
            </a:p>
          </p:txBody>
        </p:sp>
      </p:grp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243840" y="5975793"/>
            <a:ext cx="9144000" cy="83978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/>
              <a:t>Hình nào là khối lập phương?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13312" r="5833" b="74606"/>
          <a:stretch/>
        </p:blipFill>
        <p:spPr>
          <a:xfrm>
            <a:off x="744390" y="2310707"/>
            <a:ext cx="13382202" cy="2371757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577858" y="4912382"/>
            <a:ext cx="949008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11134624" y="4914102"/>
            <a:ext cx="949008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208" y="4815194"/>
            <a:ext cx="659737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6374" y="4892064"/>
            <a:ext cx="630883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90199" y="4860250"/>
            <a:ext cx="813254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39829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25" grpId="0" animBg="1"/>
      <p:bldP spid="5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7683" y="100579"/>
            <a:ext cx="13780526" cy="1558462"/>
            <a:chOff x="304801" y="83815"/>
            <a:chExt cx="8612829" cy="1298719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83815"/>
              <a:ext cx="955296" cy="960674"/>
              <a:chOff x="1440" y="3436"/>
              <a:chExt cx="460" cy="321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56"/>
                <a:ext cx="425" cy="243"/>
                <a:chOff x="884" y="2628"/>
                <a:chExt cx="806" cy="653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695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671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695"/>
                  <a:ext cx="750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695"/>
                  <a:ext cx="749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95"/>
                  <a:ext cx="674" cy="51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900" b="1" dirty="0">
                    <a:solidFill>
                      <a:srgbClr val="FF0000"/>
                    </a:solidFill>
                  </a:rPr>
                  <a:t>4</a:t>
                </a:r>
                <a:endParaRPr lang="en-US" sz="77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72651" y="125780"/>
              <a:ext cx="7644979" cy="1256754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600" b="1" dirty="0"/>
                <a:t>Hình khối thích hợp điền vào dấu “?” là hình nào?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6650425" y="6032899"/>
            <a:ext cx="1313486" cy="1083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85899" y="2514600"/>
            <a:ext cx="13351555" cy="2254376"/>
            <a:chOff x="366187" y="2299775"/>
            <a:chExt cx="8344722" cy="1674372"/>
          </a:xfrm>
        </p:grpSpPr>
        <p:sp>
          <p:nvSpPr>
            <p:cNvPr id="39" name="TextBox 38"/>
            <p:cNvSpPr txBox="1"/>
            <p:nvPr/>
          </p:nvSpPr>
          <p:spPr>
            <a:xfrm>
              <a:off x="8275894" y="2794337"/>
              <a:ext cx="435015" cy="117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600" b="1" dirty="0">
                  <a:solidFill>
                    <a:srgbClr val="000099"/>
                  </a:solidFill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6187" y="2299775"/>
              <a:ext cx="1641027" cy="1281625"/>
              <a:chOff x="533241" y="1371600"/>
              <a:chExt cx="1408569" cy="1066800"/>
            </a:xfrm>
          </p:grpSpPr>
          <p:sp>
            <p:nvSpPr>
              <p:cNvPr id="2" name="Cube 1"/>
              <p:cNvSpPr/>
              <p:nvPr/>
            </p:nvSpPr>
            <p:spPr>
              <a:xfrm>
                <a:off x="533241" y="1371600"/>
                <a:ext cx="726856" cy="1066800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1311301" y="1814513"/>
                <a:ext cx="630509" cy="58578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ube 23"/>
            <p:cNvSpPr/>
            <p:nvPr/>
          </p:nvSpPr>
          <p:spPr>
            <a:xfrm>
              <a:off x="7211343" y="2375974"/>
              <a:ext cx="822228" cy="120542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690944" y="2345547"/>
              <a:ext cx="1648881" cy="1235853"/>
              <a:chOff x="533241" y="1371600"/>
              <a:chExt cx="1408569" cy="1066800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533241" y="1371600"/>
                <a:ext cx="726856" cy="1066800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1311301" y="1814513"/>
                <a:ext cx="630509" cy="58578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57751" y="2365824"/>
              <a:ext cx="1665314" cy="1215576"/>
              <a:chOff x="4857751" y="2365824"/>
              <a:chExt cx="1665314" cy="121557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4857751" y="2365824"/>
                <a:ext cx="859343" cy="1215576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777631" y="2856043"/>
                <a:ext cx="745434" cy="72535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272462" y="5105400"/>
            <a:ext cx="2850670" cy="1942019"/>
            <a:chOff x="1420288" y="4484484"/>
            <a:chExt cx="1781669" cy="1388364"/>
          </a:xfrm>
        </p:grpSpPr>
        <p:sp>
          <p:nvSpPr>
            <p:cNvPr id="5" name="TextBox 4"/>
            <p:cNvSpPr txBox="1"/>
            <p:nvPr/>
          </p:nvSpPr>
          <p:spPr>
            <a:xfrm>
              <a:off x="1420288" y="5141879"/>
              <a:ext cx="475090" cy="730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b="1" dirty="0">
                  <a:solidFill>
                    <a:srgbClr val="000099"/>
                  </a:solidFill>
                </a:rPr>
                <a:t>A.</a:t>
              </a:r>
            </a:p>
          </p:txBody>
        </p:sp>
        <p:sp>
          <p:nvSpPr>
            <p:cNvPr id="56" name="Cube 55"/>
            <p:cNvSpPr/>
            <p:nvPr/>
          </p:nvSpPr>
          <p:spPr>
            <a:xfrm>
              <a:off x="2379729" y="4484484"/>
              <a:ext cx="822228" cy="130372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4222" y="5791200"/>
            <a:ext cx="2389989" cy="1272840"/>
            <a:chOff x="4283888" y="5027416"/>
            <a:chExt cx="1493743" cy="859281"/>
          </a:xfrm>
        </p:grpSpPr>
        <p:sp>
          <p:nvSpPr>
            <p:cNvPr id="40" name="TextBox 39"/>
            <p:cNvSpPr txBox="1"/>
            <p:nvPr/>
          </p:nvSpPr>
          <p:spPr>
            <a:xfrm>
              <a:off x="4283888" y="5155728"/>
              <a:ext cx="454051" cy="730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b="1" dirty="0">
                  <a:solidFill>
                    <a:srgbClr val="000099"/>
                  </a:solidFill>
                </a:rPr>
                <a:t>B.</a:t>
              </a:r>
            </a:p>
          </p:txBody>
        </p:sp>
        <p:sp>
          <p:nvSpPr>
            <p:cNvPr id="57" name="Cube 56"/>
            <p:cNvSpPr/>
            <p:nvPr/>
          </p:nvSpPr>
          <p:spPr>
            <a:xfrm>
              <a:off x="5032197" y="5027416"/>
              <a:ext cx="745434" cy="7253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243840" y="1645920"/>
            <a:ext cx="1466307" cy="731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1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76714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683" y="91441"/>
            <a:ext cx="14020798" cy="1661993"/>
            <a:chOff x="304801" y="76200"/>
            <a:chExt cx="8762999" cy="1384995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83815"/>
              <a:ext cx="955296" cy="960674"/>
              <a:chOff x="1440" y="3436"/>
              <a:chExt cx="460" cy="321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56"/>
                <a:ext cx="425" cy="243"/>
                <a:chOff x="884" y="2628"/>
                <a:chExt cx="806" cy="653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695"/>
                  <a:ext cx="148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655"/>
                  <a:ext cx="697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695"/>
                  <a:ext cx="750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695"/>
                  <a:ext cx="749" cy="5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95"/>
                  <a:ext cx="674" cy="51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900" b="1" dirty="0">
                    <a:solidFill>
                      <a:srgbClr val="FF0000"/>
                    </a:solidFill>
                  </a:rPr>
                  <a:t>4</a:t>
                </a:r>
                <a:endParaRPr lang="en-US" sz="77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06429" y="76200"/>
              <a:ext cx="7861371" cy="138499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100" b="1" dirty="0"/>
                <a:t>Hình khối thích hợp điền vào dấu “?” là hình nào?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1412804" y="5541016"/>
            <a:ext cx="1313486" cy="1083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25056" y="5635848"/>
            <a:ext cx="839274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A.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9537" y="5694991"/>
            <a:ext cx="805610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B.</a:t>
            </a:r>
          </a:p>
        </p:txBody>
      </p:sp>
      <p:sp>
        <p:nvSpPr>
          <p:cNvPr id="50" name="Cube 49"/>
          <p:cNvSpPr/>
          <p:nvPr/>
        </p:nvSpPr>
        <p:spPr>
          <a:xfrm>
            <a:off x="-1690917" y="-1081061"/>
            <a:ext cx="1192694" cy="870428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3025439" y="5541016"/>
            <a:ext cx="1192694" cy="96526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638672" y="5694991"/>
            <a:ext cx="784772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C.</a:t>
            </a:r>
          </a:p>
        </p:txBody>
      </p:sp>
      <p:sp>
        <p:nvSpPr>
          <p:cNvPr id="54" name="Cube 53"/>
          <p:cNvSpPr/>
          <p:nvPr/>
        </p:nvSpPr>
        <p:spPr>
          <a:xfrm>
            <a:off x="11704320" y="5257800"/>
            <a:ext cx="1192694" cy="105156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361160" y="9078522"/>
            <a:ext cx="784772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100" b="1" dirty="0">
                <a:solidFill>
                  <a:srgbClr val="000099"/>
                </a:solidFill>
              </a:rPr>
              <a:t>C.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12804" y="2766384"/>
            <a:ext cx="11922196" cy="1061829"/>
            <a:chOff x="431959" y="1753355"/>
            <a:chExt cx="8092100" cy="884857"/>
          </a:xfrm>
        </p:grpSpPr>
        <p:grpSp>
          <p:nvGrpSpPr>
            <p:cNvPr id="3" name="Group 2"/>
            <p:cNvGrpSpPr/>
            <p:nvPr/>
          </p:nvGrpSpPr>
          <p:grpSpPr>
            <a:xfrm>
              <a:off x="431959" y="1797904"/>
              <a:ext cx="2691064" cy="745320"/>
              <a:chOff x="431959" y="1797904"/>
              <a:chExt cx="2691064" cy="745320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1404774" y="1810607"/>
                <a:ext cx="745434" cy="725357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431959" y="1817867"/>
                <a:ext cx="745434" cy="725357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2377589" y="1797904"/>
                <a:ext cx="745434" cy="725357"/>
              </a:xfrm>
              <a:prstGeom prst="cub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Cube 51"/>
            <p:cNvSpPr/>
            <p:nvPr/>
          </p:nvSpPr>
          <p:spPr>
            <a:xfrm>
              <a:off x="6813516" y="1796324"/>
              <a:ext cx="745434" cy="72535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352800" y="1782580"/>
              <a:ext cx="2691064" cy="745320"/>
              <a:chOff x="431959" y="1797904"/>
              <a:chExt cx="2691064" cy="745320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1404774" y="1810607"/>
                <a:ext cx="745434" cy="725357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431959" y="1817867"/>
                <a:ext cx="745434" cy="725357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2377589" y="1797904"/>
                <a:ext cx="745434" cy="725357"/>
              </a:xfrm>
              <a:prstGeom prst="cub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05712" y="1753355"/>
              <a:ext cx="349856" cy="884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0" b="1" dirty="0">
                  <a:solidFill>
                    <a:srgbClr val="000099"/>
                  </a:solidFill>
                </a:rPr>
                <a:t>?</a:t>
              </a:r>
            </a:p>
          </p:txBody>
        </p:sp>
        <p:sp>
          <p:nvSpPr>
            <p:cNvPr id="63" name="Cube 62"/>
            <p:cNvSpPr/>
            <p:nvPr/>
          </p:nvSpPr>
          <p:spPr>
            <a:xfrm>
              <a:off x="7778625" y="1803321"/>
              <a:ext cx="745434" cy="725357"/>
            </a:xfrm>
            <a:prstGeom prst="cub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Cube 63"/>
          <p:cNvSpPr/>
          <p:nvPr/>
        </p:nvSpPr>
        <p:spPr>
          <a:xfrm>
            <a:off x="7295184" y="5438932"/>
            <a:ext cx="1192694" cy="97216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" y="1645920"/>
            <a:ext cx="1808366" cy="8229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1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57163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" grpId="0"/>
      <p:bldP spid="40" grpId="0"/>
      <p:bldP spid="51" grpId="0" animBg="1"/>
      <p:bldP spid="53" grpId="0"/>
      <p:bldP spid="54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1219200" y="731520"/>
            <a:ext cx="12557760" cy="16459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390900"/>
            <a:ext cx="4968240" cy="37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828800" y="1560192"/>
            <a:ext cx="11704320" cy="4572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9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7000" y="-6075680"/>
            <a:ext cx="1920240" cy="140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0" y="55246"/>
            <a:ext cx="2682240" cy="2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04560" y="-269240"/>
            <a:ext cx="2377440" cy="140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32960" y="2834640"/>
            <a:ext cx="5974080" cy="15784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400" b="1" i="1" dirty="0"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0" y="6217920"/>
            <a:ext cx="2194560" cy="19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485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28730" y="2105745"/>
            <a:ext cx="739888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/>
              <a:t>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64" y="2386574"/>
            <a:ext cx="2804159" cy="2551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10521" r="16701" b="11129"/>
          <a:stretch/>
        </p:blipFill>
        <p:spPr>
          <a:xfrm>
            <a:off x="2860165" y="5264284"/>
            <a:ext cx="2169035" cy="2262677"/>
          </a:xfrm>
          <a:prstGeom prst="rect">
            <a:avLst/>
          </a:prstGeom>
        </p:spPr>
      </p:pic>
      <p:sp>
        <p:nvSpPr>
          <p:cNvPr id="10" name="Cube 9"/>
          <p:cNvSpPr/>
          <p:nvPr/>
        </p:nvSpPr>
        <p:spPr>
          <a:xfrm>
            <a:off x="9540240" y="2655530"/>
            <a:ext cx="2270760" cy="2190791"/>
          </a:xfrm>
          <a:prstGeom prst="cub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10119360" y="5577840"/>
            <a:ext cx="1828800" cy="170940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291840" y="1055266"/>
            <a:ext cx="86563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 dirty="0"/>
              <a:t>Khối lập phương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003" y="21137"/>
            <a:ext cx="5608320" cy="12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100" b="1" i="1" kern="0" dirty="0" err="1">
                <a:solidFill>
                  <a:srgbClr val="0000FF"/>
                </a:solidFill>
              </a:rPr>
              <a:t>Khám</a:t>
            </a:r>
            <a:r>
              <a:rPr lang="en-US" sz="7100" b="1" i="1" kern="0" dirty="0">
                <a:solidFill>
                  <a:srgbClr val="0000FF"/>
                </a:solidFill>
              </a:rPr>
              <a:t> </a:t>
            </a:r>
            <a:r>
              <a:rPr lang="en-US" sz="7100" b="1" i="1" kern="0" dirty="0" err="1">
                <a:solidFill>
                  <a:srgbClr val="0000FF"/>
                </a:solidFill>
              </a:rPr>
              <a:t>phá</a:t>
            </a:r>
            <a:endParaRPr lang="en-US" sz="7100" b="1" i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28730" y="274321"/>
            <a:ext cx="763932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/>
              <a:t>b)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79520" y="625185"/>
            <a:ext cx="829056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 dirty="0"/>
              <a:t>Khối hộp chữ nhật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456609"/>
            <a:ext cx="5078240" cy="2354580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8778240" y="2807474"/>
            <a:ext cx="4511040" cy="18288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2239" r="11753" b="2239"/>
          <a:stretch/>
        </p:blipFill>
        <p:spPr>
          <a:xfrm>
            <a:off x="2438400" y="5181331"/>
            <a:ext cx="2682240" cy="2651760"/>
          </a:xfrm>
          <a:prstGeom prst="rect">
            <a:avLst/>
          </a:prstGeom>
        </p:spPr>
      </p:pic>
      <p:sp>
        <p:nvSpPr>
          <p:cNvPr id="12" name="Cube 11"/>
          <p:cNvSpPr/>
          <p:nvPr/>
        </p:nvSpPr>
        <p:spPr>
          <a:xfrm>
            <a:off x="9509760" y="5315634"/>
            <a:ext cx="2072640" cy="238315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5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49155" y="1604817"/>
            <a:ext cx="1207847" cy="800214"/>
            <a:chOff x="1104" y="2535"/>
            <a:chExt cx="560" cy="620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1104" y="2537"/>
              <a:ext cx="560" cy="544"/>
              <a:chOff x="884" y="2579"/>
              <a:chExt cx="806" cy="750"/>
            </a:xfrm>
          </p:grpSpPr>
          <p:sp>
            <p:nvSpPr>
              <p:cNvPr id="33" name="Oval 6"/>
              <p:cNvSpPr>
                <a:spLocks noChangeArrowheads="1"/>
              </p:cNvSpPr>
              <p:nvPr/>
            </p:nvSpPr>
            <p:spPr bwMode="gray">
              <a:xfrm>
                <a:off x="884" y="2584"/>
                <a:ext cx="173" cy="74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gray">
              <a:xfrm>
                <a:off x="884" y="2583"/>
                <a:ext cx="173" cy="74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gray">
              <a:xfrm>
                <a:off x="981" y="2583"/>
                <a:ext cx="674" cy="7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" name="Oval 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" name="Oval 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1178" y="2535"/>
              <a:ext cx="46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6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341121" y="1554481"/>
            <a:ext cx="12440024" cy="91672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100" b="1" dirty="0"/>
              <a:t>Những hình nào là khối lập phương?</a:t>
            </a:r>
          </a:p>
        </p:txBody>
      </p:sp>
      <p:sp>
        <p:nvSpPr>
          <p:cNvPr id="6" name="Cube 5"/>
          <p:cNvSpPr/>
          <p:nvPr/>
        </p:nvSpPr>
        <p:spPr>
          <a:xfrm>
            <a:off x="1093819" y="3657599"/>
            <a:ext cx="1573182" cy="1463040"/>
          </a:xfrm>
          <a:prstGeom prst="cube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4410362" y="2667000"/>
            <a:ext cx="2156573" cy="2459354"/>
          </a:xfrm>
          <a:prstGeom prst="cub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7897434" y="3481504"/>
            <a:ext cx="1734247" cy="1575196"/>
          </a:xfrm>
          <a:prstGeom prst="cube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2192000" y="2819401"/>
            <a:ext cx="1584960" cy="2295524"/>
          </a:xfrm>
          <a:prstGeom prst="can">
            <a:avLst/>
          </a:prstGeom>
          <a:solidFill>
            <a:srgbClr val="EF1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5824" y="5651210"/>
            <a:ext cx="621265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98720" y="5691214"/>
            <a:ext cx="59401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68791" y="5691213"/>
            <a:ext cx="576381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759894" y="5699071"/>
            <a:ext cx="635692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1373518" y="5651207"/>
            <a:ext cx="857624" cy="701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774057" y="5651209"/>
            <a:ext cx="857624" cy="701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677294" y="21137"/>
            <a:ext cx="5608320" cy="12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100" b="1" i="1" kern="0" dirty="0" err="1">
                <a:solidFill>
                  <a:srgbClr val="0000FF"/>
                </a:solidFill>
              </a:rPr>
              <a:t>Hoạt</a:t>
            </a:r>
            <a:r>
              <a:rPr lang="en-US" sz="7100" b="1" i="1" kern="0" dirty="0">
                <a:solidFill>
                  <a:srgbClr val="0000FF"/>
                </a:solidFill>
              </a:rPr>
              <a:t> </a:t>
            </a:r>
            <a:r>
              <a:rPr lang="en-US" sz="7100" b="1" i="1" kern="0" dirty="0" err="1">
                <a:solidFill>
                  <a:srgbClr val="0000FF"/>
                </a:solidFill>
              </a:rPr>
              <a:t>động</a:t>
            </a:r>
            <a:endParaRPr lang="en-US" sz="7100" b="1" i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538" y="324658"/>
            <a:ext cx="13582423" cy="877796"/>
            <a:chOff x="121586" y="270548"/>
            <a:chExt cx="8489014" cy="731497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121586" y="270548"/>
              <a:ext cx="754904" cy="666845"/>
              <a:chOff x="1104" y="2535"/>
              <a:chExt cx="560" cy="620"/>
            </a:xfrm>
          </p:grpSpPr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1104" y="2537"/>
                <a:ext cx="560" cy="544"/>
                <a:chOff x="884" y="2579"/>
                <a:chExt cx="806" cy="750"/>
              </a:xfrm>
            </p:grpSpPr>
            <p:sp>
              <p:nvSpPr>
                <p:cNvPr id="33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84"/>
                  <a:ext cx="173" cy="7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83"/>
                  <a:ext cx="173" cy="7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583"/>
                  <a:ext cx="674" cy="74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6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929065" y="335196"/>
              <a:ext cx="7681535" cy="666849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600" b="1" dirty="0"/>
                <a:t>Những hình nào là khối hộp chữ nhật?</a:t>
              </a:r>
            </a:p>
          </p:txBody>
        </p:sp>
      </p:grpSp>
      <p:sp>
        <p:nvSpPr>
          <p:cNvPr id="6" name="Cube 5"/>
          <p:cNvSpPr/>
          <p:nvPr/>
        </p:nvSpPr>
        <p:spPr>
          <a:xfrm>
            <a:off x="642048" y="3634739"/>
            <a:ext cx="3295302" cy="1463040"/>
          </a:xfrm>
          <a:prstGeom prst="cube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4947229" y="2272637"/>
            <a:ext cx="2156573" cy="2825141"/>
          </a:xfrm>
          <a:prstGeom prst="cub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2192000" y="2209801"/>
            <a:ext cx="1584960" cy="290512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5824" y="5651210"/>
            <a:ext cx="621265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98720" y="5691214"/>
            <a:ext cx="59401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68791" y="5691213"/>
            <a:ext cx="576381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759894" y="5699071"/>
            <a:ext cx="635692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1323082" y="5699071"/>
            <a:ext cx="857624" cy="701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57167" y="5699071"/>
            <a:ext cx="857624" cy="701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42772" r="13333" b="48795"/>
          <a:stretch/>
        </p:blipFill>
        <p:spPr>
          <a:xfrm>
            <a:off x="7404515" y="3048000"/>
            <a:ext cx="4177885" cy="22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50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4585" y="141778"/>
            <a:ext cx="13983021" cy="943269"/>
            <a:chOff x="30721" y="1389732"/>
            <a:chExt cx="6106825" cy="786058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30721" y="1389732"/>
              <a:ext cx="754904" cy="666845"/>
              <a:chOff x="1104" y="2535"/>
              <a:chExt cx="560" cy="620"/>
            </a:xfrm>
          </p:grpSpPr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1104" y="2537"/>
                <a:ext cx="560" cy="544"/>
                <a:chOff x="884" y="2579"/>
                <a:chExt cx="806" cy="750"/>
              </a:xfrm>
            </p:grpSpPr>
            <p:sp>
              <p:nvSpPr>
                <p:cNvPr id="33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84"/>
                  <a:ext cx="121" cy="7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83"/>
                  <a:ext cx="121" cy="7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583"/>
                  <a:ext cx="674" cy="74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877131" y="1444820"/>
              <a:ext cx="5260415" cy="73097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100" b="1" dirty="0"/>
                <a:t>a) Mỗi đồ vật sau có dạng hình gì?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10290"/>
          <a:stretch/>
        </p:blipFill>
        <p:spPr>
          <a:xfrm>
            <a:off x="11323655" y="914400"/>
            <a:ext cx="3190022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62" y="1371600"/>
            <a:ext cx="3171875" cy="1765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E2C1B8"/>
              </a:clrFrom>
              <a:clrTo>
                <a:srgbClr val="E2C1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60017"/>
            <a:ext cx="2881222" cy="2337948"/>
          </a:xfrm>
          <a:prstGeom prst="rect">
            <a:avLst/>
          </a:prstGeom>
        </p:spPr>
      </p:pic>
      <p:sp>
        <p:nvSpPr>
          <p:cNvPr id="29" name="Cube 28"/>
          <p:cNvSpPr/>
          <p:nvPr/>
        </p:nvSpPr>
        <p:spPr>
          <a:xfrm>
            <a:off x="306744" y="1645920"/>
            <a:ext cx="1765897" cy="1575196"/>
          </a:xfrm>
          <a:prstGeom prst="cube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069581" y="4572000"/>
            <a:ext cx="6301853" cy="822960"/>
            <a:chOff x="810177" y="5021049"/>
            <a:chExt cx="3938658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810177" y="5021049"/>
              <a:ext cx="3938658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4000" b="1" dirty="0">
                  <a:solidFill>
                    <a:schemeClr val="tx1"/>
                  </a:solidFill>
                </a:rPr>
                <a:t>Khối hộp chữ nhật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3810000" y="5105400"/>
              <a:ext cx="685800" cy="457200"/>
            </a:xfrm>
            <a:prstGeom prst="cub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3952" y="4572000"/>
            <a:ext cx="6256070" cy="822960"/>
            <a:chOff x="785742" y="4953000"/>
            <a:chExt cx="3640793" cy="685800"/>
          </a:xfrm>
        </p:grpSpPr>
        <p:sp>
          <p:nvSpPr>
            <p:cNvPr id="47" name="Rounded Rectangle 46"/>
            <p:cNvSpPr/>
            <p:nvPr/>
          </p:nvSpPr>
          <p:spPr>
            <a:xfrm>
              <a:off x="785742" y="4953000"/>
              <a:ext cx="3640793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4000" b="1" dirty="0">
                  <a:solidFill>
                    <a:schemeClr val="tx1"/>
                  </a:solidFill>
                </a:rPr>
                <a:t>    Khối lập phương</a:t>
              </a:r>
            </a:p>
          </p:txBody>
        </p:sp>
        <p:sp>
          <p:nvSpPr>
            <p:cNvPr id="48" name="Cube 47"/>
            <p:cNvSpPr/>
            <p:nvPr/>
          </p:nvSpPr>
          <p:spPr>
            <a:xfrm>
              <a:off x="3810000" y="5105400"/>
              <a:ext cx="434146" cy="457200"/>
            </a:xfrm>
            <a:prstGeom prst="cub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341120" y="3221115"/>
            <a:ext cx="1828800" cy="1350884"/>
          </a:xfrm>
          <a:custGeom>
            <a:avLst/>
            <a:gdLst>
              <a:gd name="connsiteX0" fmla="*/ 0 w 571500"/>
              <a:gd name="connsiteY0" fmla="*/ 0 h 1600200"/>
              <a:gd name="connsiteX1" fmla="*/ 385762 w 571500"/>
              <a:gd name="connsiteY1" fmla="*/ 728663 h 1600200"/>
              <a:gd name="connsiteX2" fmla="*/ 185737 w 571500"/>
              <a:gd name="connsiteY2" fmla="*/ 1171575 h 1600200"/>
              <a:gd name="connsiteX3" fmla="*/ 571500 w 5715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1600200">
                <a:moveTo>
                  <a:pt x="0" y="0"/>
                </a:moveTo>
                <a:cubicBezTo>
                  <a:pt x="177403" y="266700"/>
                  <a:pt x="354806" y="533401"/>
                  <a:pt x="385762" y="728663"/>
                </a:cubicBezTo>
                <a:cubicBezTo>
                  <a:pt x="416718" y="923926"/>
                  <a:pt x="154781" y="1026319"/>
                  <a:pt x="185737" y="1171575"/>
                </a:cubicBezTo>
                <a:cubicBezTo>
                  <a:pt x="216693" y="1316831"/>
                  <a:pt x="571500" y="1600200"/>
                  <a:pt x="571500" y="16002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956100" y="2905298"/>
            <a:ext cx="4747755" cy="1666702"/>
          </a:xfrm>
          <a:custGeom>
            <a:avLst/>
            <a:gdLst>
              <a:gd name="connsiteX0" fmla="*/ 0 w 2967347"/>
              <a:gd name="connsiteY0" fmla="*/ 0 h 1057275"/>
              <a:gd name="connsiteX1" fmla="*/ 528638 w 2967347"/>
              <a:gd name="connsiteY1" fmla="*/ 871538 h 1057275"/>
              <a:gd name="connsiteX2" fmla="*/ 2757488 w 2967347"/>
              <a:gd name="connsiteY2" fmla="*/ 771525 h 1057275"/>
              <a:gd name="connsiteX3" fmla="*/ 2743200 w 2967347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347" h="1057275">
                <a:moveTo>
                  <a:pt x="0" y="0"/>
                </a:moveTo>
                <a:cubicBezTo>
                  <a:pt x="34528" y="371475"/>
                  <a:pt x="69057" y="742951"/>
                  <a:pt x="528638" y="871538"/>
                </a:cubicBezTo>
                <a:cubicBezTo>
                  <a:pt x="988219" y="1000125"/>
                  <a:pt x="2388394" y="740569"/>
                  <a:pt x="2757488" y="771525"/>
                </a:cubicBezTo>
                <a:cubicBezTo>
                  <a:pt x="3126582" y="802481"/>
                  <a:pt x="2934891" y="929878"/>
                  <a:pt x="2743200" y="105727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540553" y="3137534"/>
            <a:ext cx="3529029" cy="1434466"/>
          </a:xfrm>
          <a:custGeom>
            <a:avLst/>
            <a:gdLst>
              <a:gd name="connsiteX0" fmla="*/ 2228850 w 2228850"/>
              <a:gd name="connsiteY0" fmla="*/ 179331 h 922281"/>
              <a:gd name="connsiteX1" fmla="*/ 614362 w 2228850"/>
              <a:gd name="connsiteY1" fmla="*/ 50743 h 922281"/>
              <a:gd name="connsiteX2" fmla="*/ 0 w 2228850"/>
              <a:gd name="connsiteY2" fmla="*/ 922281 h 9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850" h="922281">
                <a:moveTo>
                  <a:pt x="2228850" y="179331"/>
                </a:moveTo>
                <a:cubicBezTo>
                  <a:pt x="1607343" y="53124"/>
                  <a:pt x="985837" y="-73082"/>
                  <a:pt x="614362" y="50743"/>
                </a:cubicBezTo>
                <a:cubicBezTo>
                  <a:pt x="242887" y="174568"/>
                  <a:pt x="121443" y="548424"/>
                  <a:pt x="0" y="922281"/>
                </a:cubicBezTo>
              </a:path>
            </a:pathLst>
          </a:cu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1838978" y="2905298"/>
            <a:ext cx="1079688" cy="1666702"/>
          </a:xfrm>
          <a:custGeom>
            <a:avLst/>
            <a:gdLst>
              <a:gd name="connsiteX0" fmla="*/ 674805 w 674805"/>
              <a:gd name="connsiteY0" fmla="*/ 0 h 1050697"/>
              <a:gd name="connsiteX1" fmla="*/ 3293 w 674805"/>
              <a:gd name="connsiteY1" fmla="*/ 300037 h 1050697"/>
              <a:gd name="connsiteX2" fmla="*/ 403343 w 674805"/>
              <a:gd name="connsiteY2" fmla="*/ 800100 h 1050697"/>
              <a:gd name="connsiteX3" fmla="*/ 60443 w 674805"/>
              <a:gd name="connsiteY3" fmla="*/ 1028700 h 1050697"/>
              <a:gd name="connsiteX4" fmla="*/ 103305 w 674805"/>
              <a:gd name="connsiteY4" fmla="*/ 1028700 h 10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05" h="1050697">
                <a:moveTo>
                  <a:pt x="674805" y="0"/>
                </a:moveTo>
                <a:cubicBezTo>
                  <a:pt x="361671" y="83343"/>
                  <a:pt x="48537" y="166687"/>
                  <a:pt x="3293" y="300037"/>
                </a:cubicBezTo>
                <a:cubicBezTo>
                  <a:pt x="-41951" y="433387"/>
                  <a:pt x="393818" y="678656"/>
                  <a:pt x="403343" y="800100"/>
                </a:cubicBezTo>
                <a:cubicBezTo>
                  <a:pt x="412868" y="921544"/>
                  <a:pt x="110449" y="990600"/>
                  <a:pt x="60443" y="1028700"/>
                </a:cubicBezTo>
                <a:cubicBezTo>
                  <a:pt x="10437" y="1066800"/>
                  <a:pt x="56871" y="1047750"/>
                  <a:pt x="103305" y="102870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201427" y="6017295"/>
            <a:ext cx="14312250" cy="170155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100" b="1" dirty="0">
                <a:solidFill>
                  <a:srgbClr val="0000FF"/>
                </a:solidFill>
              </a:rPr>
              <a:t>b) Em hãy nêu tên một số đồ vật có dạng khối lập phương hoặc khối hộp chữ nhật ở quanh ta nhé!</a:t>
            </a:r>
          </a:p>
        </p:txBody>
      </p:sp>
    </p:spTree>
    <p:extLst>
      <p:ext uri="{BB962C8B-B14F-4D97-AF65-F5344CB8AC3E}">
        <p14:creationId xmlns:p14="http://schemas.microsoft.com/office/powerpoint/2010/main" val="10911384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9" grpId="0" animBg="1"/>
      <p:bldP spid="24" grpId="0" animBg="1"/>
      <p:bldP spid="25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1219200" y="731520"/>
            <a:ext cx="12557760" cy="16459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390900"/>
            <a:ext cx="4968240" cy="37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828800" y="1560192"/>
            <a:ext cx="11704320" cy="4572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9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7000" y="-6075680"/>
            <a:ext cx="1920240" cy="140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0" y="55246"/>
            <a:ext cx="2682240" cy="2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04560" y="-269240"/>
            <a:ext cx="2377440" cy="140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57000" y="169591"/>
            <a:ext cx="4145280" cy="15784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400" b="1" i="1" dirty="0"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0" y="6217920"/>
            <a:ext cx="2194560" cy="19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59125" y="2606756"/>
            <a:ext cx="5521645" cy="2547944"/>
          </a:xfrm>
          <a:prstGeom prst="rect">
            <a:avLst/>
          </a:prstGeom>
          <a:noFill/>
          <a:ln w="38100">
            <a:noFill/>
          </a:ln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9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tập</a:t>
            </a:r>
          </a:p>
          <a:p>
            <a:pPr algn="ctr"/>
            <a:r>
              <a:rPr lang="en-US" sz="6300" b="1" dirty="0">
                <a:latin typeface="Andalus" panose="02020603050405020304" pitchFamily="18" charset="-78"/>
                <a:cs typeface="Andalus" panose="02020603050405020304" pitchFamily="18" charset="-78"/>
              </a:rPr>
              <a:t>(trang 94) </a:t>
            </a:r>
          </a:p>
        </p:txBody>
      </p:sp>
    </p:spTree>
    <p:extLst>
      <p:ext uri="{BB962C8B-B14F-4D97-AF65-F5344CB8AC3E}">
        <p14:creationId xmlns:p14="http://schemas.microsoft.com/office/powerpoint/2010/main" val="17029678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298</Words>
  <Application>Microsoft Office PowerPoint</Application>
  <PresentationFormat>Custom</PresentationFormat>
  <Paragraphs>83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Hi</cp:lastModifiedBy>
  <cp:revision>119</cp:revision>
  <dcterms:created xsi:type="dcterms:W3CDTF">2015-09-01T15:22:32Z</dcterms:created>
  <dcterms:modified xsi:type="dcterms:W3CDTF">2022-12-14T03:10:37Z</dcterms:modified>
</cp:coreProperties>
</file>