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304" r:id="rId3"/>
    <p:sldId id="305" r:id="rId4"/>
    <p:sldId id="292" r:id="rId5"/>
    <p:sldId id="293" r:id="rId6"/>
    <p:sldId id="306" r:id="rId7"/>
    <p:sldId id="294" r:id="rId8"/>
    <p:sldId id="307" r:id="rId9"/>
    <p:sldId id="308"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AFA"/>
    <a:srgbClr val="FFD863"/>
    <a:srgbClr val="90E3EC"/>
    <a:srgbClr val="FDDD82"/>
    <a:srgbClr val="EDA85B"/>
    <a:srgbClr val="FCC8C3"/>
    <a:srgbClr val="C4EBFC"/>
    <a:srgbClr val="FFD472"/>
    <a:srgbClr val="FACAC8"/>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63" d="100"/>
          <a:sy n="63" d="100"/>
        </p:scale>
        <p:origin x="60" y="68"/>
      </p:cViewPr>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1.xml"/><Relationship Id="rId6" Type="http://schemas.microsoft.com/office/2007/relationships/hdphoto" Target="../media/hdphoto4.wdp"/><Relationship Id="rId5" Type="http://schemas.openxmlformats.org/officeDocument/2006/relationships/image" Target="../media/image5.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5138C25-CF3A-465B-B7E6-42C30821173C}"/>
              </a:ext>
            </a:extLst>
          </p:cNvPr>
          <p:cNvGrpSpPr/>
          <p:nvPr/>
        </p:nvGrpSpPr>
        <p:grpSpPr>
          <a:xfrm>
            <a:off x="993911" y="106016"/>
            <a:ext cx="2190751" cy="980661"/>
            <a:chOff x="1523998" y="0"/>
            <a:chExt cx="2190751" cy="980661"/>
          </a:xfrm>
        </p:grpSpPr>
        <p:grpSp>
          <p:nvGrpSpPr>
            <p:cNvPr id="3" name="Group 2">
              <a:extLst>
                <a:ext uri="{FF2B5EF4-FFF2-40B4-BE49-F238E27FC236}">
                  <a16:creationId xmlns="" xmlns:a16="http://schemas.microsoft.com/office/drawing/2014/main" id="{C384A053-A1E6-439B-A919-2F424B13516D}"/>
                </a:ext>
              </a:extLst>
            </p:cNvPr>
            <p:cNvGrpSpPr/>
            <p:nvPr/>
          </p:nvGrpSpPr>
          <p:grpSpPr>
            <a:xfrm>
              <a:off x="1523998" y="0"/>
              <a:ext cx="2190751" cy="980661"/>
              <a:chOff x="1523999" y="0"/>
              <a:chExt cx="1285462" cy="1828800"/>
            </a:xfrm>
          </p:grpSpPr>
          <p:sp>
            <p:nvSpPr>
              <p:cNvPr id="5" name="Rectangle: Top Corners Rounded 4">
                <a:extLst>
                  <a:ext uri="{FF2B5EF4-FFF2-40B4-BE49-F238E27FC236}">
                    <a16:creationId xmlns="" xmlns:a16="http://schemas.microsoft.com/office/drawing/2014/main" id="{B6063A08-A60E-4694-ABCC-273A3D0953EE}"/>
                  </a:ext>
                </a:extLst>
              </p:cNvPr>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a:extLst>
                  <a:ext uri="{FF2B5EF4-FFF2-40B4-BE49-F238E27FC236}">
                    <a16:creationId xmlns="" xmlns:a16="http://schemas.microsoft.com/office/drawing/2014/main" id="{4C41FB10-03C2-4D3E-9855-319623548209}"/>
                  </a:ext>
                </a:extLst>
              </p:cNvPr>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BE7F5520-C5D5-4F4E-96E0-A72DCF2CB46C}"/>
                </a:ext>
              </a:extLst>
            </p:cNvPr>
            <p:cNvSpPr txBox="1"/>
            <p:nvPr/>
          </p:nvSpPr>
          <p:spPr>
            <a:xfrm>
              <a:off x="1523998" y="206880"/>
              <a:ext cx="2125815" cy="584775"/>
            </a:xfrm>
            <a:prstGeom prst="rect">
              <a:avLst/>
            </a:prstGeom>
            <a:noFill/>
          </p:spPr>
          <p:txBody>
            <a:bodyPr wrap="square" rtlCol="0">
              <a:spAutoFit/>
            </a:bodyPr>
            <a:lstStyle/>
            <a:p>
              <a:pPr algn="ctr"/>
              <a:r>
                <a:rPr lang="vi-VN" sz="3200" dirty="0">
                  <a:solidFill>
                    <a:srgbClr val="7030A0"/>
                  </a:solidFill>
                  <a:latin typeface="Times New Roman" panose="02020603050405020304" pitchFamily="18" charset="0"/>
                  <a:cs typeface="Times New Roman" panose="02020603050405020304" pitchFamily="18" charset="0"/>
                </a:rPr>
                <a:t>CHỦ ĐỀ 7</a:t>
              </a:r>
            </a:p>
          </p:txBody>
        </p:sp>
      </p:grpSp>
      <p:sp>
        <p:nvSpPr>
          <p:cNvPr id="7" name="TextBox 6">
            <a:extLst>
              <a:ext uri="{FF2B5EF4-FFF2-40B4-BE49-F238E27FC236}">
                <a16:creationId xmlns="" xmlns:a16="http://schemas.microsoft.com/office/drawing/2014/main" id="{7E1D5657-02F9-4206-8D9F-84DE1BC35A4E}"/>
              </a:ext>
            </a:extLst>
          </p:cNvPr>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Times New Roman" panose="02020603050405020304" pitchFamily="18" charset="0"/>
                <a:cs typeface="Times New Roman" panose="02020603050405020304" pitchFamily="18" charset="0"/>
              </a:rPr>
              <a:t>ÔN TẬP HỌC KÌ 1</a:t>
            </a:r>
          </a:p>
        </p:txBody>
      </p:sp>
      <p:sp>
        <p:nvSpPr>
          <p:cNvPr id="8" name="TextBox 7">
            <a:extLst>
              <a:ext uri="{FF2B5EF4-FFF2-40B4-BE49-F238E27FC236}">
                <a16:creationId xmlns="" xmlns:a16="http://schemas.microsoft.com/office/drawing/2014/main" id="{55A2A65E-4925-443C-973E-2B692A7DB1DB}"/>
              </a:ext>
            </a:extLst>
          </p:cNvPr>
          <p:cNvSpPr txBox="1"/>
          <p:nvPr/>
        </p:nvSpPr>
        <p:spPr>
          <a:xfrm>
            <a:off x="1078747" y="1528369"/>
            <a:ext cx="9585189" cy="2862322"/>
          </a:xfrm>
          <a:prstGeom prst="rect">
            <a:avLst/>
          </a:prstGeom>
          <a:noFill/>
          <a:ln>
            <a:noFill/>
          </a:ln>
        </p:spPr>
        <p:txBody>
          <a:bodyPr wrap="square" rtlCol="0">
            <a:spAutoFit/>
          </a:bodyPr>
          <a:lstStyle/>
          <a:p>
            <a:pPr algn="ctr">
              <a:lnSpc>
                <a:spcPct val="120000"/>
              </a:lnSpc>
            </a:pPr>
            <a:r>
              <a:rPr lang="vi-VN" sz="5400" dirty="0">
                <a:ln>
                  <a:solidFill>
                    <a:srgbClr val="7030A0"/>
                  </a:solidFill>
                </a:ln>
                <a:solidFill>
                  <a:srgbClr val="FFFF00"/>
                </a:solidFill>
                <a:latin typeface="+mj-lt"/>
              </a:rPr>
              <a:t>BÀI 33</a:t>
            </a:r>
          </a:p>
          <a:p>
            <a:pPr algn="ctr">
              <a:lnSpc>
                <a:spcPct val="120000"/>
              </a:lnSpc>
            </a:pPr>
            <a:r>
              <a:rPr lang="vi-VN" sz="4800" dirty="0">
                <a:ln>
                  <a:solidFill>
                    <a:srgbClr val="7030A0"/>
                  </a:solidFill>
                </a:ln>
                <a:solidFill>
                  <a:srgbClr val="FFFF00"/>
                </a:solidFill>
                <a:latin typeface="+mj-lt"/>
              </a:rPr>
              <a:t>ÔN TẬP PHÉP CỘNG, PHÉP TRỪ TRONG PHẠM VI 20,100</a:t>
            </a:r>
          </a:p>
        </p:txBody>
      </p:sp>
    </p:spTree>
    <p:extLst>
      <p:ext uri="{BB962C8B-B14F-4D97-AF65-F5344CB8AC3E}">
        <p14:creationId xmlns:p14="http://schemas.microsoft.com/office/powerpoint/2010/main" val="820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493776"/>
            <a:ext cx="4645152" cy="461665"/>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Thứ </a:t>
            </a:r>
            <a:r>
              <a:rPr lang="vi-VN" sz="2400" dirty="0">
                <a:latin typeface="Times New Roman" panose="02020603050405020304" pitchFamily="18" charset="0"/>
                <a:cs typeface="Times New Roman" panose="02020603050405020304" pitchFamily="18" charset="0"/>
              </a:rPr>
              <a:t>ba</a:t>
            </a:r>
            <a:r>
              <a:rPr lang="vi-VN"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ngày </a:t>
            </a:r>
            <a:r>
              <a:rPr lang="vi-VN" sz="2400" dirty="0" smtClean="0">
                <a:latin typeface="Times New Roman" panose="02020603050405020304" pitchFamily="18" charset="0"/>
                <a:cs typeface="Times New Roman" panose="02020603050405020304" pitchFamily="18" charset="0"/>
              </a:rPr>
              <a:t>26 </a:t>
            </a:r>
            <a:r>
              <a:rPr lang="vi-VN" sz="2400" dirty="0" smtClean="0">
                <a:latin typeface="Times New Roman" panose="02020603050405020304" pitchFamily="18" charset="0"/>
                <a:cs typeface="Times New Roman" panose="02020603050405020304" pitchFamily="18" charset="0"/>
              </a:rPr>
              <a:t>tháng 12 năm 2023</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78408" y="941832"/>
            <a:ext cx="2203704" cy="584775"/>
          </a:xfrm>
          <a:prstGeom prst="rect">
            <a:avLst/>
          </a:prstGeom>
          <a:noFill/>
        </p:spPr>
        <p:txBody>
          <a:bodyPr wrap="square" rtlCol="0">
            <a:spAutoFit/>
          </a:bodyPr>
          <a:lstStyle/>
          <a:p>
            <a:r>
              <a:rPr lang="vi-VN" sz="3200" dirty="0" smtClean="0">
                <a:latin typeface="Times New Roman" panose="02020603050405020304" pitchFamily="18" charset="0"/>
                <a:cs typeface="Times New Roman" panose="02020603050405020304" pitchFamily="18" charset="0"/>
              </a:rPr>
              <a:t>Toán: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34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493776"/>
            <a:ext cx="4645152" cy="461665"/>
          </a:xfrm>
          <a:prstGeom prst="rect">
            <a:avLst/>
          </a:prstGeom>
          <a:noFill/>
        </p:spPr>
        <p:txBody>
          <a:bodyPr wrap="square" rtlCol="0">
            <a:spAutoFit/>
          </a:bodyPr>
          <a:lstStyle/>
          <a:p>
            <a:r>
              <a:rPr lang="vi-VN" sz="2400" dirty="0" smtClean="0">
                <a:solidFill>
                  <a:prstClr val="black"/>
                </a:solidFill>
                <a:latin typeface="Times New Roman" panose="02020603050405020304" pitchFamily="18" charset="0"/>
                <a:cs typeface="Times New Roman" panose="02020603050405020304" pitchFamily="18" charset="0"/>
              </a:rPr>
              <a:t>Thứ </a:t>
            </a:r>
            <a:r>
              <a:rPr lang="vi-VN" sz="2400" dirty="0">
                <a:solidFill>
                  <a:prstClr val="black"/>
                </a:solidFill>
                <a:latin typeface="Times New Roman" panose="02020603050405020304" pitchFamily="18" charset="0"/>
                <a:cs typeface="Times New Roman" panose="02020603050405020304" pitchFamily="18" charset="0"/>
              </a:rPr>
              <a:t>ba</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ngày </a:t>
            </a:r>
            <a:r>
              <a:rPr lang="vi-VN" sz="2400" dirty="0" smtClean="0">
                <a:solidFill>
                  <a:prstClr val="black"/>
                </a:solidFill>
                <a:latin typeface="Times New Roman" panose="02020603050405020304" pitchFamily="18" charset="0"/>
                <a:cs typeface="Times New Roman" panose="02020603050405020304" pitchFamily="18" charset="0"/>
              </a:rPr>
              <a:t>26 </a:t>
            </a:r>
            <a:r>
              <a:rPr lang="vi-VN" sz="2400" dirty="0" smtClean="0">
                <a:solidFill>
                  <a:prstClr val="black"/>
                </a:solidFill>
                <a:latin typeface="Times New Roman" panose="02020603050405020304" pitchFamily="18" charset="0"/>
                <a:cs typeface="Times New Roman" panose="02020603050405020304" pitchFamily="18" charset="0"/>
              </a:rPr>
              <a:t>tháng 12 năm 2023</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78408" y="941832"/>
            <a:ext cx="2203704" cy="584775"/>
          </a:xfrm>
          <a:prstGeom prst="rect">
            <a:avLst/>
          </a:prstGeom>
          <a:noFill/>
        </p:spPr>
        <p:txBody>
          <a:bodyPr wrap="square" rtlCol="0">
            <a:spAutoFit/>
          </a:bodyPr>
          <a:lstStyle/>
          <a:p>
            <a:r>
              <a:rPr lang="vi-VN" sz="3200" dirty="0" smtClean="0">
                <a:solidFill>
                  <a:prstClr val="black"/>
                </a:solidFill>
                <a:latin typeface="Times New Roman" panose="02020603050405020304" pitchFamily="18" charset="0"/>
                <a:cs typeface="Times New Roman" panose="02020603050405020304" pitchFamily="18" charset="0"/>
              </a:rPr>
              <a:t>Toán:</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A78B4B53-6728-4BE9-AD45-7BB9E013E58B}"/>
              </a:ext>
            </a:extLst>
          </p:cNvPr>
          <p:cNvSpPr txBox="1"/>
          <p:nvPr/>
        </p:nvSpPr>
        <p:spPr>
          <a:xfrm>
            <a:off x="2304288" y="938788"/>
            <a:ext cx="8961120" cy="553998"/>
          </a:xfrm>
          <a:prstGeom prst="rect">
            <a:avLst/>
          </a:prstGeom>
          <a:noFill/>
        </p:spPr>
        <p:txBody>
          <a:bodyPr wrap="square" rtlCol="0">
            <a:spAutoFit/>
          </a:bodyPr>
          <a:lstStyle/>
          <a:p>
            <a:pPr algn="ctr"/>
            <a:r>
              <a:rPr lang="vi-VN" sz="3000" b="1" dirty="0">
                <a:solidFill>
                  <a:srgbClr val="FF0000"/>
                </a:solidFill>
                <a:latin typeface="Times New Roman" panose="02020603050405020304" pitchFamily="18" charset="0"/>
                <a:cs typeface="Times New Roman" panose="02020603050405020304" pitchFamily="18" charset="0"/>
              </a:rPr>
              <a:t>Ôn tập phép cộng, phép </a:t>
            </a:r>
            <a:r>
              <a:rPr lang="vi-VN" sz="3000" b="1" dirty="0" smtClean="0">
                <a:solidFill>
                  <a:srgbClr val="FF0000"/>
                </a:solidFill>
                <a:latin typeface="Times New Roman" panose="02020603050405020304" pitchFamily="18" charset="0"/>
                <a:cs typeface="Times New Roman" panose="02020603050405020304" pitchFamily="18" charset="0"/>
              </a:rPr>
              <a:t>trừ trong </a:t>
            </a:r>
            <a:r>
              <a:rPr lang="vi-VN" sz="3000" b="1" dirty="0">
                <a:solidFill>
                  <a:srgbClr val="FF0000"/>
                </a:solidFill>
                <a:latin typeface="Times New Roman" panose="02020603050405020304" pitchFamily="18" charset="0"/>
                <a:cs typeface="Times New Roman" panose="02020603050405020304" pitchFamily="18" charset="0"/>
              </a:rPr>
              <a:t>phạm vi </a:t>
            </a:r>
            <a:r>
              <a:rPr lang="vi-VN" sz="3000" b="1" dirty="0" smtClean="0">
                <a:solidFill>
                  <a:srgbClr val="FF0000"/>
                </a:solidFill>
                <a:latin typeface="Times New Roman" panose="02020603050405020304" pitchFamily="18" charset="0"/>
                <a:cs typeface="Times New Roman" panose="02020603050405020304" pitchFamily="18" charset="0"/>
              </a:rPr>
              <a:t>20 (</a:t>
            </a:r>
            <a:r>
              <a:rPr lang="vi-VN" sz="3000" b="1" smtClean="0">
                <a:solidFill>
                  <a:srgbClr val="FF0000"/>
                </a:solidFill>
                <a:latin typeface="Times New Roman" panose="02020603050405020304" pitchFamily="18" charset="0"/>
                <a:cs typeface="Times New Roman" panose="02020603050405020304" pitchFamily="18" charset="0"/>
              </a:rPr>
              <a:t>tiết </a:t>
            </a:r>
            <a:r>
              <a:rPr lang="vi-VN" sz="3000" b="1" smtClean="0">
                <a:solidFill>
                  <a:srgbClr val="FF0000"/>
                </a:solidFill>
                <a:latin typeface="Times New Roman" panose="02020603050405020304" pitchFamily="18" charset="0"/>
                <a:cs typeface="Times New Roman" panose="02020603050405020304" pitchFamily="18" charset="0"/>
              </a:rPr>
              <a:t>2)</a:t>
            </a:r>
            <a:endParaRPr lang="vi-VN" sz="3000" b="1" dirty="0">
              <a:solidFill>
                <a:srgbClr val="FF0000"/>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2194560" y="2045073"/>
            <a:ext cx="7287768" cy="3688215"/>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00B050"/>
                </a:solidFill>
                <a:latin typeface="Times New Roman" panose="02020603050405020304" pitchFamily="18" charset="0"/>
                <a:cs typeface="Times New Roman" panose="02020603050405020304" pitchFamily="18" charset="0"/>
              </a:rPr>
              <a:t>Yêu cầu cần đạt</a:t>
            </a:r>
          </a:p>
          <a:p>
            <a:pPr algn="ctr"/>
            <a:r>
              <a:rPr lang="vi-VN" sz="3200" dirty="0" smtClean="0">
                <a:solidFill>
                  <a:srgbClr val="00B050"/>
                </a:solidFill>
                <a:latin typeface="Times New Roman" panose="02020603050405020304" pitchFamily="18" charset="0"/>
                <a:cs typeface="Times New Roman" panose="02020603050405020304" pitchFamily="18" charset="0"/>
              </a:rPr>
              <a:t>Ôn tập, củng cố các kiến thức kĩ năng liên quan đến phép cộng, phép trừ (qua 10) các số trong phạm vi 20 và vận dụng giải các bài toán thực tế </a:t>
            </a:r>
            <a:endParaRPr lang="en-US" sz="32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6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 xmlns:a16="http://schemas.microsoft.com/office/drawing/2014/main" id="{19B20532-FB07-4848-91BB-7181F8B0E95B}"/>
              </a:ext>
            </a:extLst>
          </p:cNvPr>
          <p:cNvSpPr/>
          <p:nvPr/>
        </p:nvSpPr>
        <p:spPr>
          <a:xfrm>
            <a:off x="2967936" y="40813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endParaRPr lang="vi-VN" sz="3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19D20F8D-7545-4E33-BF00-A45C28ABB1F4}"/>
              </a:ext>
            </a:extLst>
          </p:cNvPr>
          <p:cNvSpPr txBox="1"/>
          <p:nvPr/>
        </p:nvSpPr>
        <p:spPr>
          <a:xfrm>
            <a:off x="3405259" y="334979"/>
            <a:ext cx="7686812" cy="1077218"/>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Mỗi sọt sẽ đựng những quả bưởi có ghi số là kết quả của phép tính ghi trên sọt đó.</a:t>
            </a:r>
          </a:p>
        </p:txBody>
      </p:sp>
      <p:pic>
        <p:nvPicPr>
          <p:cNvPr id="27" name="Picture 26" descr="C:\Users\TUAN\Downloads\Luyện tập 1.png">
            <a:extLst>
              <a:ext uri="{FF2B5EF4-FFF2-40B4-BE49-F238E27FC236}">
                <a16:creationId xmlns="" xmlns:a16="http://schemas.microsoft.com/office/drawing/2014/main"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 xmlns:a16="http://schemas.microsoft.com/office/drawing/2014/main" id="{99C4D08F-ED9B-4DD9-9AE2-C6E2BBC0215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68692" y="1296776"/>
            <a:ext cx="5842926" cy="5081195"/>
          </a:xfrm>
          <a:prstGeom prst="rect">
            <a:avLst/>
          </a:prstGeom>
        </p:spPr>
      </p:pic>
      <p:grpSp>
        <p:nvGrpSpPr>
          <p:cNvPr id="20" name="Group 19">
            <a:extLst>
              <a:ext uri="{FF2B5EF4-FFF2-40B4-BE49-F238E27FC236}">
                <a16:creationId xmlns="" xmlns:a16="http://schemas.microsoft.com/office/drawing/2014/main" id="{19ED0BC0-4759-48FB-A01A-A69B79F567CD}"/>
              </a:ext>
            </a:extLst>
          </p:cNvPr>
          <p:cNvGrpSpPr/>
          <p:nvPr/>
        </p:nvGrpSpPr>
        <p:grpSpPr>
          <a:xfrm>
            <a:off x="6551290" y="2167197"/>
            <a:ext cx="955934" cy="761704"/>
            <a:chOff x="1870518" y="1440653"/>
            <a:chExt cx="889336" cy="584776"/>
          </a:xfrm>
        </p:grpSpPr>
        <p:grpSp>
          <p:nvGrpSpPr>
            <p:cNvPr id="21" name="Group 20">
              <a:extLst>
                <a:ext uri="{FF2B5EF4-FFF2-40B4-BE49-F238E27FC236}">
                  <a16:creationId xmlns="" xmlns:a16="http://schemas.microsoft.com/office/drawing/2014/main" id="{E888DBCC-024D-4BF1-8E92-0F5E9C7759D7}"/>
                </a:ext>
              </a:extLst>
            </p:cNvPr>
            <p:cNvGrpSpPr/>
            <p:nvPr/>
          </p:nvGrpSpPr>
          <p:grpSpPr>
            <a:xfrm>
              <a:off x="1870518" y="1440654"/>
              <a:ext cx="758382" cy="584775"/>
              <a:chOff x="1870518" y="1440654"/>
              <a:chExt cx="758382" cy="584775"/>
            </a:xfrm>
          </p:grpSpPr>
          <p:sp>
            <p:nvSpPr>
              <p:cNvPr id="23" name="Rectangle: Rounded Corners 22">
                <a:extLst>
                  <a:ext uri="{FF2B5EF4-FFF2-40B4-BE49-F238E27FC236}">
                    <a16:creationId xmlns="" xmlns:a16="http://schemas.microsoft.com/office/drawing/2014/main" id="{5E9A6356-A4E4-46E8-8373-F7E15DB532F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 xmlns:a16="http://schemas.microsoft.com/office/drawing/2014/main" id="{5E9FE574-6DC0-4DBD-A874-2CE1FE4CF49A}"/>
                  </a:ext>
                </a:extLst>
              </p:cNvPr>
              <p:cNvSpPr txBox="1"/>
              <p:nvPr/>
            </p:nvSpPr>
            <p:spPr>
              <a:xfrm>
                <a:off x="1969023" y="1440654"/>
                <a:ext cx="617477" cy="584775"/>
              </a:xfrm>
              <a:prstGeom prst="rect">
                <a:avLst/>
              </a:prstGeom>
              <a:noFill/>
            </p:spPr>
            <p:txBody>
              <a:bodyPr wrap="none" rtlCol="0">
                <a:spAutoFit/>
              </a:bodyPr>
              <a:lstStyle/>
              <a:p>
                <a:r>
                  <a:rPr lang="vi-VN" sz="3200" dirty="0">
                    <a:latin typeface="Times New Roman" panose="02020603050405020304" pitchFamily="18" charset="0"/>
                    <a:cs typeface="Times New Roman" panose="02020603050405020304" pitchFamily="18" charset="0"/>
                  </a:rPr>
                  <a:t>Số</a:t>
                </a:r>
              </a:p>
            </p:txBody>
          </p:sp>
        </p:grpSp>
        <p:sp>
          <p:nvSpPr>
            <p:cNvPr id="22" name="TextBox 21">
              <a:extLst>
                <a:ext uri="{FF2B5EF4-FFF2-40B4-BE49-F238E27FC236}">
                  <a16:creationId xmlns="" xmlns:a16="http://schemas.microsoft.com/office/drawing/2014/main" id="{31A9E56B-A4A8-4973-8E5E-96A87438340B}"/>
                </a:ext>
              </a:extLst>
            </p:cNvPr>
            <p:cNvSpPr txBox="1"/>
            <p:nvPr/>
          </p:nvSpPr>
          <p:spPr>
            <a:xfrm>
              <a:off x="2392446" y="1440653"/>
              <a:ext cx="367408" cy="584775"/>
            </a:xfrm>
            <a:prstGeom prst="rect">
              <a:avLst/>
            </a:prstGeom>
            <a:noFill/>
          </p:spPr>
          <p:txBody>
            <a:bodyPr wrap="none" rtlCol="0">
              <a:spAutoFit/>
            </a:bodyPr>
            <a:lstStyle/>
            <a:p>
              <a:r>
                <a:rPr lang="vi-VN" sz="3200" dirty="0">
                  <a:latin typeface="Times New Roman" panose="02020603050405020304" pitchFamily="18" charset="0"/>
                  <a:cs typeface="Times New Roman" panose="02020603050405020304" pitchFamily="18" charset="0"/>
                </a:rPr>
                <a:t>?</a:t>
              </a:r>
            </a:p>
          </p:txBody>
        </p:sp>
      </p:grpSp>
      <p:graphicFrame>
        <p:nvGraphicFramePr>
          <p:cNvPr id="25" name="Table 4">
            <a:extLst>
              <a:ext uri="{FF2B5EF4-FFF2-40B4-BE49-F238E27FC236}">
                <a16:creationId xmlns="" xmlns:a16="http://schemas.microsoft.com/office/drawing/2014/main" id="{9C4460FD-B387-4DD2-98FE-C3D863E238B4}"/>
              </a:ext>
            </a:extLst>
          </p:cNvPr>
          <p:cNvGraphicFramePr>
            <a:graphicFrameLocks noGrp="1"/>
          </p:cNvGraphicFramePr>
          <p:nvPr>
            <p:extLst>
              <p:ext uri="{D42A27DB-BD31-4B8C-83A1-F6EECF244321}">
                <p14:modId xmlns:p14="http://schemas.microsoft.com/office/powerpoint/2010/main" val="2354204709"/>
              </p:ext>
            </p:extLst>
          </p:nvPr>
        </p:nvGraphicFramePr>
        <p:xfrm>
          <a:off x="6501166" y="3080051"/>
          <a:ext cx="4764156" cy="1853001"/>
        </p:xfrm>
        <a:graphic>
          <a:graphicData uri="http://schemas.openxmlformats.org/drawingml/2006/table">
            <a:tbl>
              <a:tblPr firstRow="1" bandRow="1">
                <a:tableStyleId>{2D5ABB26-0587-4C30-8999-92F81FD0307C}</a:tableStyleId>
              </a:tblPr>
              <a:tblGrid>
                <a:gridCol w="2109121">
                  <a:extLst>
                    <a:ext uri="{9D8B030D-6E8A-4147-A177-3AD203B41FA5}">
                      <a16:colId xmlns="" xmlns:a16="http://schemas.microsoft.com/office/drawing/2014/main" val="3824061973"/>
                    </a:ext>
                  </a:extLst>
                </a:gridCol>
                <a:gridCol w="656535">
                  <a:extLst>
                    <a:ext uri="{9D8B030D-6E8A-4147-A177-3AD203B41FA5}">
                      <a16:colId xmlns="" xmlns:a16="http://schemas.microsoft.com/office/drawing/2014/main" val="1889727206"/>
                    </a:ext>
                  </a:extLst>
                </a:gridCol>
                <a:gridCol w="647591">
                  <a:extLst>
                    <a:ext uri="{9D8B030D-6E8A-4147-A177-3AD203B41FA5}">
                      <a16:colId xmlns="" xmlns:a16="http://schemas.microsoft.com/office/drawing/2014/main" val="473288683"/>
                    </a:ext>
                  </a:extLst>
                </a:gridCol>
                <a:gridCol w="674204">
                  <a:extLst>
                    <a:ext uri="{9D8B030D-6E8A-4147-A177-3AD203B41FA5}">
                      <a16:colId xmlns="" xmlns:a16="http://schemas.microsoft.com/office/drawing/2014/main" val="2275450563"/>
                    </a:ext>
                  </a:extLst>
                </a:gridCol>
                <a:gridCol w="676705">
                  <a:extLst>
                    <a:ext uri="{9D8B030D-6E8A-4147-A177-3AD203B41FA5}">
                      <a16:colId xmlns="" xmlns:a16="http://schemas.microsoft.com/office/drawing/2014/main" val="678154345"/>
                    </a:ext>
                  </a:extLst>
                </a:gridCol>
              </a:tblGrid>
              <a:tr h="786201">
                <a:tc>
                  <a:txBody>
                    <a:bodyPr/>
                    <a:lstStyle/>
                    <a:p>
                      <a:pPr algn="ctr"/>
                      <a:r>
                        <a:rPr lang="vi-VN" sz="3200" dirty="0">
                          <a:solidFill>
                            <a:schemeClr val="tx1"/>
                          </a:solidFill>
                          <a:latin typeface="Times New Roman" panose="02020603050405020304" pitchFamily="18" charset="0"/>
                          <a:cs typeface="Times New Roman" panose="02020603050405020304" pitchFamily="18" charset="0"/>
                        </a:rPr>
                        <a:t>Sọt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3200" dirty="0">
                          <a:solidFill>
                            <a:srgbClr val="FA1E72"/>
                          </a:solidFill>
                          <a:latin typeface="Times New Roman" panose="02020603050405020304" pitchFamily="18" charset="0"/>
                          <a:cs typeface="Times New Roman" panose="02020603050405020304" pitchFamily="18" charset="0"/>
                        </a:rPr>
                        <a:t>A</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3200" dirty="0">
                          <a:solidFill>
                            <a:srgbClr val="FA1E72"/>
                          </a:solidFill>
                          <a:latin typeface="Times New Roman" panose="02020603050405020304" pitchFamily="18" charset="0"/>
                          <a:cs typeface="Times New Roman" panose="02020603050405020304" pitchFamily="18" charset="0"/>
                        </a:rPr>
                        <a:t>B</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3200" dirty="0">
                          <a:solidFill>
                            <a:srgbClr val="FA1E72"/>
                          </a:solidFill>
                          <a:latin typeface="Times New Roman" panose="02020603050405020304" pitchFamily="18" charset="0"/>
                          <a:cs typeface="Times New Roman" panose="02020603050405020304" pitchFamily="18" charset="0"/>
                        </a:rPr>
                        <a:t>C</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3200" dirty="0">
                          <a:solidFill>
                            <a:srgbClr val="FA1E72"/>
                          </a:solidFill>
                          <a:latin typeface="Times New Roman" panose="02020603050405020304" pitchFamily="18" charset="0"/>
                          <a:cs typeface="Times New Roman" panose="02020603050405020304" pitchFamily="18" charset="0"/>
                        </a:rPr>
                        <a:t>D</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 xmlns:a16="http://schemas.microsoft.com/office/drawing/2014/main" val="675489972"/>
                  </a:ext>
                </a:extLst>
              </a:tr>
              <a:tr h="670493">
                <a:tc>
                  <a:txBody>
                    <a:bodyPr/>
                    <a:lstStyle/>
                    <a:p>
                      <a:pPr algn="ctr"/>
                      <a:r>
                        <a:rPr lang="vi-VN" sz="3200" dirty="0">
                          <a:solidFill>
                            <a:schemeClr val="tx1"/>
                          </a:solidFill>
                          <a:latin typeface="Times New Roman" panose="02020603050405020304" pitchFamily="18" charset="0"/>
                          <a:cs typeface="Times New Roman" panose="02020603050405020304" pitchFamily="18" charset="0"/>
                        </a:rPr>
                        <a:t>Số quả bưởi</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3200"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320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320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320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 xmlns:a16="http://schemas.microsoft.com/office/drawing/2014/main" val="1625636457"/>
                  </a:ext>
                </a:extLst>
              </a:tr>
            </a:tbl>
          </a:graphicData>
        </a:graphic>
      </p:graphicFrame>
      <p:sp>
        <p:nvSpPr>
          <p:cNvPr id="8" name="Rectangle 7">
            <a:extLst>
              <a:ext uri="{FF2B5EF4-FFF2-40B4-BE49-F238E27FC236}">
                <a16:creationId xmlns="" xmlns:a16="http://schemas.microsoft.com/office/drawing/2014/main" id="{F07AB1CF-0965-47E0-8C4B-38DE6CF37E11}"/>
              </a:ext>
            </a:extLst>
          </p:cNvPr>
          <p:cNvSpPr/>
          <p:nvPr/>
        </p:nvSpPr>
        <p:spPr>
          <a:xfrm>
            <a:off x="9405283" y="4107796"/>
            <a:ext cx="389851" cy="584775"/>
          </a:xfrm>
          <a:prstGeom prst="rect">
            <a:avLst/>
          </a:prstGeom>
          <a:solidFill>
            <a:srgbClr val="FEF79C"/>
          </a:solidFill>
        </p:spPr>
        <p:txBody>
          <a:bodyPr wrap="none">
            <a:spAutoFit/>
          </a:bodyPr>
          <a:lstStyle/>
          <a:p>
            <a:pPr algn="ctr"/>
            <a:r>
              <a:rPr lang="vi-VN" sz="3200" dirty="0">
                <a:solidFill>
                  <a:srgbClr val="FF0000"/>
                </a:solidFill>
                <a:latin typeface="Times New Roman" panose="02020603050405020304" pitchFamily="18" charset="0"/>
                <a:cs typeface="Times New Roman" panose="02020603050405020304" pitchFamily="18" charset="0"/>
              </a:rPr>
              <a:t>2</a:t>
            </a:r>
          </a:p>
        </p:txBody>
      </p:sp>
      <p:grpSp>
        <p:nvGrpSpPr>
          <p:cNvPr id="28" name="Group 27">
            <a:extLst>
              <a:ext uri="{FF2B5EF4-FFF2-40B4-BE49-F238E27FC236}">
                <a16:creationId xmlns="" xmlns:a16="http://schemas.microsoft.com/office/drawing/2014/main" id="{18A968DC-0FED-4FBC-9041-84CB8FAD2D8A}"/>
              </a:ext>
            </a:extLst>
          </p:cNvPr>
          <p:cNvGrpSpPr/>
          <p:nvPr/>
        </p:nvGrpSpPr>
        <p:grpSpPr>
          <a:xfrm>
            <a:off x="2104365" y="5629444"/>
            <a:ext cx="793899" cy="662828"/>
            <a:chOff x="1750173" y="2926500"/>
            <a:chExt cx="793899" cy="662828"/>
          </a:xfrm>
        </p:grpSpPr>
        <p:sp>
          <p:nvSpPr>
            <p:cNvPr id="29" name="Oval 28">
              <a:extLst>
                <a:ext uri="{FF2B5EF4-FFF2-40B4-BE49-F238E27FC236}">
                  <a16:creationId xmlns="" xmlns:a16="http://schemas.microsoft.com/office/drawing/2014/main" id="{FA93D7E2-4393-4C51-BA5E-F9CF3FAAD4E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0" name="TextBox 29">
              <a:extLst>
                <a:ext uri="{FF2B5EF4-FFF2-40B4-BE49-F238E27FC236}">
                  <a16:creationId xmlns="" xmlns:a16="http://schemas.microsoft.com/office/drawing/2014/main" id="{156FEB8F-04C3-4A5E-9840-C053B13DFD82}"/>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15</a:t>
              </a:r>
              <a:endParaRPr lang="vi-VN" sz="3200" b="1" dirty="0">
                <a:solidFill>
                  <a:srgbClr val="FF0000"/>
                </a:solidFill>
                <a:latin typeface="Times New Roman" panose="02020603050405020304" pitchFamily="18" charset="0"/>
                <a:cs typeface="Times New Roman" panose="02020603050405020304" pitchFamily="18" charset="0"/>
              </a:endParaRPr>
            </a:p>
          </p:txBody>
        </p:sp>
      </p:grpSp>
      <p:cxnSp>
        <p:nvCxnSpPr>
          <p:cNvPr id="34" name="Straight Arrow Connector 33">
            <a:extLst>
              <a:ext uri="{FF2B5EF4-FFF2-40B4-BE49-F238E27FC236}">
                <a16:creationId xmlns="" xmlns:a16="http://schemas.microsoft.com/office/drawing/2014/main" id="{EB3A2D69-4CF1-45FF-B2BD-BC8433E8683E}"/>
              </a:ext>
            </a:extLst>
          </p:cNvPr>
          <p:cNvCxnSpPr>
            <a:cxnSpLocks/>
          </p:cNvCxnSpPr>
          <p:nvPr/>
        </p:nvCxnSpPr>
        <p:spPr>
          <a:xfrm flipH="1">
            <a:off x="1643270" y="2628862"/>
            <a:ext cx="1497495" cy="2828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1F7507D1-7B22-448E-8D06-835E6E934329}"/>
              </a:ext>
            </a:extLst>
          </p:cNvPr>
          <p:cNvCxnSpPr>
            <a:cxnSpLocks/>
          </p:cNvCxnSpPr>
          <p:nvPr/>
        </p:nvCxnSpPr>
        <p:spPr>
          <a:xfrm flipH="1">
            <a:off x="1718067" y="4244570"/>
            <a:ext cx="1003975" cy="11794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AC5343BA-EE51-4064-A501-8C5ADF3D1135}"/>
              </a:ext>
            </a:extLst>
          </p:cNvPr>
          <p:cNvCxnSpPr>
            <a:cxnSpLocks/>
          </p:cNvCxnSpPr>
          <p:nvPr/>
        </p:nvCxnSpPr>
        <p:spPr>
          <a:xfrm flipH="1">
            <a:off x="1849044" y="4102893"/>
            <a:ext cx="3061618" cy="1321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 xmlns:a16="http://schemas.microsoft.com/office/drawing/2014/main" id="{A6D6ABC0-1737-4487-B148-F7E14B28E301}"/>
              </a:ext>
            </a:extLst>
          </p:cNvPr>
          <p:cNvGrpSpPr/>
          <p:nvPr/>
        </p:nvGrpSpPr>
        <p:grpSpPr>
          <a:xfrm>
            <a:off x="2969543" y="4970099"/>
            <a:ext cx="793899" cy="662828"/>
            <a:chOff x="1750173" y="2926500"/>
            <a:chExt cx="793899" cy="662828"/>
          </a:xfrm>
        </p:grpSpPr>
        <p:sp>
          <p:nvSpPr>
            <p:cNvPr id="41" name="Oval 40">
              <a:extLst>
                <a:ext uri="{FF2B5EF4-FFF2-40B4-BE49-F238E27FC236}">
                  <a16:creationId xmlns="" xmlns:a16="http://schemas.microsoft.com/office/drawing/2014/main" id="{875EF877-C458-4835-8256-91E636E9BC5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2" name="TextBox 41">
              <a:extLst>
                <a:ext uri="{FF2B5EF4-FFF2-40B4-BE49-F238E27FC236}">
                  <a16:creationId xmlns="" xmlns:a16="http://schemas.microsoft.com/office/drawing/2014/main" id="{8B31016C-5B1F-4B75-8D62-C8425B6264A6}"/>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11</a:t>
              </a:r>
              <a:endParaRPr lang="vi-VN" sz="3200" b="1" dirty="0">
                <a:solidFill>
                  <a:srgbClr val="FF0000"/>
                </a:solidFill>
                <a:latin typeface="Times New Roman" panose="02020603050405020304" pitchFamily="18" charset="0"/>
                <a:cs typeface="Times New Roman" panose="02020603050405020304" pitchFamily="18" charset="0"/>
              </a:endParaRPr>
            </a:p>
          </p:txBody>
        </p:sp>
      </p:grpSp>
      <p:cxnSp>
        <p:nvCxnSpPr>
          <p:cNvPr id="43" name="Straight Arrow Connector 42">
            <a:extLst>
              <a:ext uri="{FF2B5EF4-FFF2-40B4-BE49-F238E27FC236}">
                <a16:creationId xmlns="" xmlns:a16="http://schemas.microsoft.com/office/drawing/2014/main" id="{71E291A8-99A4-4373-AB4C-FA3C205955CE}"/>
              </a:ext>
            </a:extLst>
          </p:cNvPr>
          <p:cNvCxnSpPr>
            <a:cxnSpLocks/>
          </p:cNvCxnSpPr>
          <p:nvPr/>
        </p:nvCxnSpPr>
        <p:spPr>
          <a:xfrm flipH="1">
            <a:off x="2491188" y="2669698"/>
            <a:ext cx="100605" cy="2336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 xmlns:a16="http://schemas.microsoft.com/office/drawing/2014/main" id="{9816BC5A-E53D-4470-A67E-DEB17DBDE58C}"/>
              </a:ext>
            </a:extLst>
          </p:cNvPr>
          <p:cNvCxnSpPr>
            <a:cxnSpLocks/>
          </p:cNvCxnSpPr>
          <p:nvPr/>
        </p:nvCxnSpPr>
        <p:spPr>
          <a:xfrm flipH="1">
            <a:off x="2605044" y="3765700"/>
            <a:ext cx="1297823" cy="1168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 xmlns:a16="http://schemas.microsoft.com/office/drawing/2014/main" id="{89C44F7E-CC70-4381-A7FE-22F8C932D3C0}"/>
              </a:ext>
            </a:extLst>
          </p:cNvPr>
          <p:cNvGrpSpPr/>
          <p:nvPr/>
        </p:nvGrpSpPr>
        <p:grpSpPr>
          <a:xfrm>
            <a:off x="4466757" y="5469569"/>
            <a:ext cx="793899" cy="662828"/>
            <a:chOff x="1750173" y="2926500"/>
            <a:chExt cx="793899" cy="662828"/>
          </a:xfrm>
        </p:grpSpPr>
        <p:sp>
          <p:nvSpPr>
            <p:cNvPr id="48" name="Oval 47">
              <a:extLst>
                <a:ext uri="{FF2B5EF4-FFF2-40B4-BE49-F238E27FC236}">
                  <a16:creationId xmlns="" xmlns:a16="http://schemas.microsoft.com/office/drawing/2014/main" id="{FC5778F5-85DD-49E6-B37A-F5799C4D965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9" name="TextBox 48">
              <a:extLst>
                <a:ext uri="{FF2B5EF4-FFF2-40B4-BE49-F238E27FC236}">
                  <a16:creationId xmlns="" xmlns:a16="http://schemas.microsoft.com/office/drawing/2014/main" id="{62725BA6-EBE1-4945-BBD9-E70239A3159C}"/>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12</a:t>
              </a:r>
              <a:endParaRPr lang="vi-VN" sz="3200" b="1" dirty="0">
                <a:solidFill>
                  <a:srgbClr val="FF0000"/>
                </a:solidFill>
                <a:latin typeface="Times New Roman" panose="02020603050405020304" pitchFamily="18" charset="0"/>
                <a:cs typeface="Times New Roman" panose="02020603050405020304" pitchFamily="18" charset="0"/>
              </a:endParaRPr>
            </a:p>
          </p:txBody>
        </p:sp>
      </p:grpSp>
      <p:cxnSp>
        <p:nvCxnSpPr>
          <p:cNvPr id="50" name="Straight Arrow Connector 49">
            <a:extLst>
              <a:ext uri="{FF2B5EF4-FFF2-40B4-BE49-F238E27FC236}">
                <a16:creationId xmlns="" xmlns:a16="http://schemas.microsoft.com/office/drawing/2014/main" id="{308E1D8D-905A-4D67-A456-CC0A49BA62F1}"/>
              </a:ext>
            </a:extLst>
          </p:cNvPr>
          <p:cNvCxnSpPr>
            <a:cxnSpLocks/>
          </p:cNvCxnSpPr>
          <p:nvPr/>
        </p:nvCxnSpPr>
        <p:spPr>
          <a:xfrm>
            <a:off x="2955747" y="3779785"/>
            <a:ext cx="1003195" cy="1644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 xmlns:a16="http://schemas.microsoft.com/office/drawing/2014/main" id="{7837C9A5-DAFF-4BD7-BB8A-990F89453EEF}"/>
              </a:ext>
            </a:extLst>
          </p:cNvPr>
          <p:cNvCxnSpPr>
            <a:cxnSpLocks/>
          </p:cNvCxnSpPr>
          <p:nvPr/>
        </p:nvCxnSpPr>
        <p:spPr>
          <a:xfrm>
            <a:off x="3728824" y="2905028"/>
            <a:ext cx="305020" cy="2527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 xmlns:a16="http://schemas.microsoft.com/office/drawing/2014/main" id="{B253D621-62D6-4FD7-AC54-6222BE7C2AD3}"/>
              </a:ext>
            </a:extLst>
          </p:cNvPr>
          <p:cNvCxnSpPr>
            <a:cxnSpLocks/>
          </p:cNvCxnSpPr>
          <p:nvPr/>
        </p:nvCxnSpPr>
        <p:spPr>
          <a:xfrm flipH="1">
            <a:off x="4167550" y="3742911"/>
            <a:ext cx="1142946" cy="16811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 xmlns:a16="http://schemas.microsoft.com/office/drawing/2014/main" id="{93301DE6-4A19-4126-AA27-1509AC87F35B}"/>
              </a:ext>
            </a:extLst>
          </p:cNvPr>
          <p:cNvSpPr/>
          <p:nvPr/>
        </p:nvSpPr>
        <p:spPr>
          <a:xfrm>
            <a:off x="10073235" y="4107796"/>
            <a:ext cx="389851" cy="584775"/>
          </a:xfrm>
          <a:prstGeom prst="rect">
            <a:avLst/>
          </a:prstGeom>
          <a:solidFill>
            <a:srgbClr val="FEF79C"/>
          </a:solidFill>
        </p:spPr>
        <p:txBody>
          <a:bodyPr wrap="none">
            <a:spAutoFit/>
          </a:bodyPr>
          <a:lstStyle/>
          <a:p>
            <a:pPr algn="ctr"/>
            <a:r>
              <a:rPr lang="vi-VN" sz="3200" dirty="0">
                <a:solidFill>
                  <a:srgbClr val="FF0000"/>
                </a:solidFill>
                <a:latin typeface="Times New Roman" panose="02020603050405020304" pitchFamily="18" charset="0"/>
                <a:cs typeface="Times New Roman" panose="02020603050405020304" pitchFamily="18" charset="0"/>
              </a:rPr>
              <a:t>3</a:t>
            </a:r>
          </a:p>
        </p:txBody>
      </p:sp>
      <p:grpSp>
        <p:nvGrpSpPr>
          <p:cNvPr id="57" name="Group 56">
            <a:extLst>
              <a:ext uri="{FF2B5EF4-FFF2-40B4-BE49-F238E27FC236}">
                <a16:creationId xmlns="" xmlns:a16="http://schemas.microsoft.com/office/drawing/2014/main" id="{475249C4-D69A-46B2-8D6A-F746C7CA6A98}"/>
              </a:ext>
            </a:extLst>
          </p:cNvPr>
          <p:cNvGrpSpPr/>
          <p:nvPr/>
        </p:nvGrpSpPr>
        <p:grpSpPr>
          <a:xfrm>
            <a:off x="5310496" y="4949810"/>
            <a:ext cx="793899" cy="662828"/>
            <a:chOff x="1750173" y="2926500"/>
            <a:chExt cx="793899" cy="662828"/>
          </a:xfrm>
        </p:grpSpPr>
        <p:sp>
          <p:nvSpPr>
            <p:cNvPr id="58" name="Oval 57">
              <a:extLst>
                <a:ext uri="{FF2B5EF4-FFF2-40B4-BE49-F238E27FC236}">
                  <a16:creationId xmlns="" xmlns:a16="http://schemas.microsoft.com/office/drawing/2014/main" id="{B65683E1-FD4D-48A4-8F19-0B3015CA458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59" name="TextBox 58">
              <a:extLst>
                <a:ext uri="{FF2B5EF4-FFF2-40B4-BE49-F238E27FC236}">
                  <a16:creationId xmlns="" xmlns:a16="http://schemas.microsoft.com/office/drawing/2014/main" id="{C79B1EC8-BE61-4CF1-A7B4-E75BE9B1266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13</a:t>
              </a:r>
              <a:endParaRPr lang="vi-VN" sz="3200" b="1" dirty="0">
                <a:solidFill>
                  <a:srgbClr val="FF0000"/>
                </a:solidFill>
                <a:latin typeface="Times New Roman" panose="02020603050405020304" pitchFamily="18" charset="0"/>
                <a:cs typeface="Times New Roman" panose="02020603050405020304" pitchFamily="18" charset="0"/>
              </a:endParaRPr>
            </a:p>
          </p:txBody>
        </p:sp>
      </p:grpSp>
      <p:cxnSp>
        <p:nvCxnSpPr>
          <p:cNvPr id="60" name="Straight Arrow Connector 59">
            <a:extLst>
              <a:ext uri="{FF2B5EF4-FFF2-40B4-BE49-F238E27FC236}">
                <a16:creationId xmlns="" xmlns:a16="http://schemas.microsoft.com/office/drawing/2014/main" id="{0C7DFC53-057B-4EE8-A6E7-F98D53459801}"/>
              </a:ext>
            </a:extLst>
          </p:cNvPr>
          <p:cNvCxnSpPr>
            <a:cxnSpLocks/>
          </p:cNvCxnSpPr>
          <p:nvPr/>
        </p:nvCxnSpPr>
        <p:spPr>
          <a:xfrm>
            <a:off x="2193146" y="3941059"/>
            <a:ext cx="2629895" cy="9930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91C98C9C-AA84-48DE-9980-3E6A7E900E13}"/>
              </a:ext>
            </a:extLst>
          </p:cNvPr>
          <p:cNvCxnSpPr>
            <a:cxnSpLocks/>
          </p:cNvCxnSpPr>
          <p:nvPr/>
        </p:nvCxnSpPr>
        <p:spPr>
          <a:xfrm>
            <a:off x="2915847" y="2971462"/>
            <a:ext cx="1675037" cy="21608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 xmlns:a16="http://schemas.microsoft.com/office/drawing/2014/main" id="{C1284C5C-7F78-42FC-AE71-1DB7215134F7}"/>
              </a:ext>
            </a:extLst>
          </p:cNvPr>
          <p:cNvCxnSpPr>
            <a:cxnSpLocks/>
          </p:cNvCxnSpPr>
          <p:nvPr/>
        </p:nvCxnSpPr>
        <p:spPr>
          <a:xfrm>
            <a:off x="4327475" y="4361110"/>
            <a:ext cx="631169" cy="588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 xmlns:a16="http://schemas.microsoft.com/office/drawing/2014/main" id="{D0D9C0AC-9FDD-4ED8-85F9-A790C2838C06}"/>
              </a:ext>
            </a:extLst>
          </p:cNvPr>
          <p:cNvCxnSpPr>
            <a:cxnSpLocks/>
          </p:cNvCxnSpPr>
          <p:nvPr/>
        </p:nvCxnSpPr>
        <p:spPr>
          <a:xfrm>
            <a:off x="4496948" y="2928901"/>
            <a:ext cx="610198" cy="20318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 xmlns:a16="http://schemas.microsoft.com/office/drawing/2014/main" id="{80802C9D-8BF8-46DA-BED8-C5E44832091D}"/>
              </a:ext>
            </a:extLst>
          </p:cNvPr>
          <p:cNvSpPr/>
          <p:nvPr/>
        </p:nvSpPr>
        <p:spPr>
          <a:xfrm>
            <a:off x="10720893" y="4107796"/>
            <a:ext cx="389851" cy="584775"/>
          </a:xfrm>
          <a:prstGeom prst="rect">
            <a:avLst/>
          </a:prstGeom>
          <a:solidFill>
            <a:srgbClr val="FEF79C"/>
          </a:solidFill>
        </p:spPr>
        <p:txBody>
          <a:bodyPr wrap="none">
            <a:spAutoFit/>
          </a:bodyPr>
          <a:lstStyle/>
          <a:p>
            <a:pPr algn="ctr"/>
            <a:r>
              <a:rPr lang="vi-VN" sz="3200" dirty="0">
                <a:solidFill>
                  <a:srgbClr val="FF0000"/>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1008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p:tgtEl>
                                          <p:spTgt spid="28"/>
                                        </p:tgtEl>
                                        <p:attrNameLst>
                                          <p:attrName>ppt_x</p:attrName>
                                        </p:attrNameLst>
                                      </p:cBhvr>
                                      <p:tavLst>
                                        <p:tav tm="0">
                                          <p:val>
                                            <p:strVal val="#ppt_x-#ppt_w*1.125000"/>
                                          </p:val>
                                        </p:tav>
                                        <p:tav tm="100000">
                                          <p:val>
                                            <p:strVal val="#ppt_x"/>
                                          </p:val>
                                        </p:tav>
                                      </p:tavLst>
                                    </p:anim>
                                    <p:animEffect transition="in" filter="wipe(righ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p:tgtEl>
                                          <p:spTgt spid="40"/>
                                        </p:tgtEl>
                                        <p:attrNameLst>
                                          <p:attrName>ppt_x</p:attrName>
                                        </p:attrNameLst>
                                      </p:cBhvr>
                                      <p:tavLst>
                                        <p:tav tm="0">
                                          <p:val>
                                            <p:strVal val="#ppt_x-#ppt_w*1.125000"/>
                                          </p:val>
                                        </p:tav>
                                        <p:tav tm="100000">
                                          <p:val>
                                            <p:strVal val="#ppt_x"/>
                                          </p:val>
                                        </p:tav>
                                      </p:tavLst>
                                    </p:anim>
                                    <p:animEffect transition="in" filter="wipe(right)">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up)">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4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p:tgtEl>
                                          <p:spTgt spid="47"/>
                                        </p:tgtEl>
                                        <p:attrNameLst>
                                          <p:attrName>ppt_x</p:attrName>
                                        </p:attrNameLst>
                                      </p:cBhvr>
                                      <p:tavLst>
                                        <p:tav tm="0">
                                          <p:val>
                                            <p:strVal val="#ppt_x-#ppt_w*1.125000"/>
                                          </p:val>
                                        </p:tav>
                                        <p:tav tm="100000">
                                          <p:val>
                                            <p:strVal val="#ppt_x"/>
                                          </p:val>
                                        </p:tav>
                                      </p:tavLst>
                                    </p:anim>
                                    <p:animEffect transition="in" filter="wipe(right)">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up)">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up)">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p:cTn id="108" dur="500" fill="hold"/>
                                        <p:tgtEl>
                                          <p:spTgt spid="56"/>
                                        </p:tgtEl>
                                        <p:attrNameLst>
                                          <p:attrName>ppt_w</p:attrName>
                                        </p:attrNameLst>
                                      </p:cBhvr>
                                      <p:tavLst>
                                        <p:tav tm="0">
                                          <p:val>
                                            <p:fltVal val="0"/>
                                          </p:val>
                                        </p:tav>
                                        <p:tav tm="100000">
                                          <p:val>
                                            <p:strVal val="#ppt_w"/>
                                          </p:val>
                                        </p:tav>
                                      </p:tavLst>
                                    </p:anim>
                                    <p:anim calcmode="lin" valueType="num">
                                      <p:cBhvr>
                                        <p:cTn id="109" dur="500" fill="hold"/>
                                        <p:tgtEl>
                                          <p:spTgt spid="56"/>
                                        </p:tgtEl>
                                        <p:attrNameLst>
                                          <p:attrName>ppt_h</p:attrName>
                                        </p:attrNameLst>
                                      </p:cBhvr>
                                      <p:tavLst>
                                        <p:tav tm="0">
                                          <p:val>
                                            <p:fltVal val="0"/>
                                          </p:val>
                                        </p:tav>
                                        <p:tav tm="100000">
                                          <p:val>
                                            <p:strVal val="#ppt_h"/>
                                          </p:val>
                                        </p:tav>
                                      </p:tavLst>
                                    </p:anim>
                                    <p:animEffect transition="in" filter="fade">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5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2" presetClass="entr" presetSubtype="8" fill="hold" nodeType="click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p:tgtEl>
                                          <p:spTgt spid="57"/>
                                        </p:tgtEl>
                                        <p:attrNameLst>
                                          <p:attrName>ppt_x</p:attrName>
                                        </p:attrNameLst>
                                      </p:cBhvr>
                                      <p:tavLst>
                                        <p:tav tm="0">
                                          <p:val>
                                            <p:strVal val="#ppt_x-#ppt_w*1.125000"/>
                                          </p:val>
                                        </p:tav>
                                        <p:tav tm="100000">
                                          <p:val>
                                            <p:strVal val="#ppt_x"/>
                                          </p:val>
                                        </p:tav>
                                      </p:tavLst>
                                    </p:anim>
                                    <p:animEffect transition="in" filter="wipe(right)">
                                      <p:cBhvr>
                                        <p:cTn id="124" dur="500"/>
                                        <p:tgtEl>
                                          <p:spTgt spid="5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up)">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wipe(up)">
                                      <p:cBhvr>
                                        <p:cTn id="134" dur="500"/>
                                        <p:tgtEl>
                                          <p:spTgt spid="6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up)">
                                      <p:cBhvr>
                                        <p:cTn id="139" dur="500"/>
                                        <p:tgtEl>
                                          <p:spTgt spid="6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nodeType="click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wipe(up)">
                                      <p:cBhvr>
                                        <p:cTn id="144" dur="500"/>
                                        <p:tgtEl>
                                          <p:spTgt spid="66"/>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68"/>
                                        </p:tgtEl>
                                        <p:attrNameLst>
                                          <p:attrName>style.visibility</p:attrName>
                                        </p:attrNameLst>
                                      </p:cBhvr>
                                      <p:to>
                                        <p:strVal val="visible"/>
                                      </p:to>
                                    </p:set>
                                    <p:anim calcmode="lin" valueType="num">
                                      <p:cBhvr>
                                        <p:cTn id="149" dur="500" fill="hold"/>
                                        <p:tgtEl>
                                          <p:spTgt spid="68"/>
                                        </p:tgtEl>
                                        <p:attrNameLst>
                                          <p:attrName>ppt_w</p:attrName>
                                        </p:attrNameLst>
                                      </p:cBhvr>
                                      <p:tavLst>
                                        <p:tav tm="0">
                                          <p:val>
                                            <p:fltVal val="0"/>
                                          </p:val>
                                        </p:tav>
                                        <p:tav tm="100000">
                                          <p:val>
                                            <p:strVal val="#ppt_w"/>
                                          </p:val>
                                        </p:tav>
                                      </p:tavLst>
                                    </p:anim>
                                    <p:anim calcmode="lin" valueType="num">
                                      <p:cBhvr>
                                        <p:cTn id="150" dur="500" fill="hold"/>
                                        <p:tgtEl>
                                          <p:spTgt spid="68"/>
                                        </p:tgtEl>
                                        <p:attrNameLst>
                                          <p:attrName>ppt_h</p:attrName>
                                        </p:attrNameLst>
                                      </p:cBhvr>
                                      <p:tavLst>
                                        <p:tav tm="0">
                                          <p:val>
                                            <p:fltVal val="0"/>
                                          </p:val>
                                        </p:tav>
                                        <p:tav tm="100000">
                                          <p:val>
                                            <p:strVal val="#ppt_h"/>
                                          </p:val>
                                        </p:tav>
                                      </p:tavLst>
                                    </p:anim>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60"/>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62"/>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64"/>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56" grpId="0" animBg="1"/>
      <p:bldP spid="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99530E0-1A98-4521-97BF-F9A4400A764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977762" y="2000157"/>
            <a:ext cx="9915525" cy="1405122"/>
          </a:xfrm>
          <a:prstGeom prst="rect">
            <a:avLst/>
          </a:prstGeom>
        </p:spPr>
      </p:pic>
      <p:pic>
        <p:nvPicPr>
          <p:cNvPr id="3" name="Picture 2" descr="C:\Users\TUAN\Downloads\Luyện tập 1.png">
            <a:extLst>
              <a:ext uri="{FF2B5EF4-FFF2-40B4-BE49-F238E27FC236}">
                <a16:creationId xmlns="" xmlns:a16="http://schemas.microsoft.com/office/drawing/2014/main" id="{C477686D-D1E4-48A1-A0C1-11858284759C}"/>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 xmlns:a16="http://schemas.microsoft.com/office/drawing/2014/main" id="{EB4DBBDD-2F0F-46B9-9B5C-57E7D6F572FC}"/>
              </a:ext>
            </a:extLst>
          </p:cNvPr>
          <p:cNvSpPr/>
          <p:nvPr/>
        </p:nvSpPr>
        <p:spPr>
          <a:xfrm>
            <a:off x="3135409" y="55297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2</a:t>
            </a:r>
            <a:endParaRPr lang="vi-VN" sz="3200"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 xmlns:a16="http://schemas.microsoft.com/office/drawing/2014/main" id="{C8BBA5B5-E829-4B5A-8DB1-3C491391934A}"/>
              </a:ext>
            </a:extLst>
          </p:cNvPr>
          <p:cNvGrpSpPr/>
          <p:nvPr/>
        </p:nvGrpSpPr>
        <p:grpSpPr>
          <a:xfrm>
            <a:off x="3699929" y="583836"/>
            <a:ext cx="1493859" cy="461665"/>
            <a:chOff x="1870517" y="1400898"/>
            <a:chExt cx="1201315" cy="461665"/>
          </a:xfrm>
        </p:grpSpPr>
        <p:grpSp>
          <p:nvGrpSpPr>
            <p:cNvPr id="6" name="Group 5">
              <a:extLst>
                <a:ext uri="{FF2B5EF4-FFF2-40B4-BE49-F238E27FC236}">
                  <a16:creationId xmlns="" xmlns:a16="http://schemas.microsoft.com/office/drawing/2014/main" id="{9534C48D-C5CF-4383-B9E0-6264D702CBF6}"/>
                </a:ext>
              </a:extLst>
            </p:cNvPr>
            <p:cNvGrpSpPr/>
            <p:nvPr/>
          </p:nvGrpSpPr>
          <p:grpSpPr>
            <a:xfrm>
              <a:off x="1870517" y="1400898"/>
              <a:ext cx="1161617" cy="461665"/>
              <a:chOff x="1870517" y="1400898"/>
              <a:chExt cx="1161617" cy="461665"/>
            </a:xfrm>
          </p:grpSpPr>
          <p:sp>
            <p:nvSpPr>
              <p:cNvPr id="8" name="Rectangle: Rounded Corners 7">
                <a:extLst>
                  <a:ext uri="{FF2B5EF4-FFF2-40B4-BE49-F238E27FC236}">
                    <a16:creationId xmlns="" xmlns:a16="http://schemas.microsoft.com/office/drawing/2014/main" id="{D8127A47-217E-4F05-BAF8-1BB90BA0CA33}"/>
                  </a:ext>
                </a:extLst>
              </p:cNvPr>
              <p:cNvSpPr/>
              <p:nvPr/>
            </p:nvSpPr>
            <p:spPr>
              <a:xfrm>
                <a:off x="1870517" y="1440654"/>
                <a:ext cx="1161617"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A7E2677-6137-4869-94DC-1879CEAA1AB3}"/>
                  </a:ext>
                </a:extLst>
              </p:cNvPr>
              <p:cNvSpPr txBox="1"/>
              <p:nvPr/>
            </p:nvSpPr>
            <p:spPr>
              <a:xfrm>
                <a:off x="1921412" y="1400898"/>
                <a:ext cx="1063112" cy="461665"/>
              </a:xfrm>
              <a:prstGeom prst="rect">
                <a:avLst/>
              </a:prstGeom>
              <a:noFill/>
            </p:spPr>
            <p:txBody>
              <a:bodyPr wrap="none" rtlCol="0">
                <a:spAutoFit/>
              </a:bodyPr>
              <a:lstStyle/>
              <a:p>
                <a:r>
                  <a:rPr lang="vi-VN" sz="2400" b="1" dirty="0">
                    <a:latin typeface="Times New Roman" panose="02020603050405020304" pitchFamily="18" charset="0"/>
                    <a:cs typeface="Times New Roman" panose="02020603050405020304" pitchFamily="18" charset="0"/>
                  </a:rPr>
                  <a:t>&gt;; &lt;; =</a:t>
                </a:r>
              </a:p>
            </p:txBody>
          </p:sp>
        </p:grpSp>
        <p:sp>
          <p:nvSpPr>
            <p:cNvPr id="7" name="TextBox 6">
              <a:extLst>
                <a:ext uri="{FF2B5EF4-FFF2-40B4-BE49-F238E27FC236}">
                  <a16:creationId xmlns="" xmlns:a16="http://schemas.microsoft.com/office/drawing/2014/main" id="{00C94324-AAB3-400E-AB71-DA25430181A5}"/>
                </a:ext>
              </a:extLst>
            </p:cNvPr>
            <p:cNvSpPr txBox="1"/>
            <p:nvPr/>
          </p:nvSpPr>
          <p:spPr>
            <a:xfrm>
              <a:off x="2733278" y="1400898"/>
              <a:ext cx="338554" cy="461665"/>
            </a:xfrm>
            <a:prstGeom prst="rect">
              <a:avLst/>
            </a:prstGeom>
            <a:noFill/>
          </p:spPr>
          <p:txBody>
            <a:bodyPr wrap="none" rtlCol="0">
              <a:spAutoFit/>
            </a:bodyPr>
            <a:lstStyle/>
            <a:p>
              <a:r>
                <a:rPr lang="vi-VN" sz="2400" b="1" dirty="0">
                  <a:latin typeface="Times New Roman" panose="02020603050405020304" pitchFamily="18" charset="0"/>
                  <a:cs typeface="Times New Roman" panose="02020603050405020304" pitchFamily="18" charset="0"/>
                </a:rPr>
                <a:t>?</a:t>
              </a:r>
            </a:p>
          </p:txBody>
        </p:sp>
      </p:grpSp>
      <p:sp>
        <p:nvSpPr>
          <p:cNvPr id="10" name="Rectangle: Rounded Corners 9">
            <a:extLst>
              <a:ext uri="{FF2B5EF4-FFF2-40B4-BE49-F238E27FC236}">
                <a16:creationId xmlns="" xmlns:a16="http://schemas.microsoft.com/office/drawing/2014/main" id="{45653364-AC1F-4A85-AD1D-D09D942865D7}"/>
              </a:ext>
            </a:extLst>
          </p:cNvPr>
          <p:cNvSpPr/>
          <p:nvPr/>
        </p:nvSpPr>
        <p:spPr>
          <a:xfrm>
            <a:off x="2569479" y="211800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 xmlns:a16="http://schemas.microsoft.com/office/drawing/2014/main" id="{96331534-73CF-4907-9CF2-C746E08B8C54}"/>
              </a:ext>
            </a:extLst>
          </p:cNvPr>
          <p:cNvSpPr/>
          <p:nvPr/>
        </p:nvSpPr>
        <p:spPr>
          <a:xfrm>
            <a:off x="1803324" y="2371301"/>
            <a:ext cx="543739" cy="523220"/>
          </a:xfrm>
          <a:prstGeom prst="rect">
            <a:avLst/>
          </a:prstGeom>
        </p:spPr>
        <p:txBody>
          <a:bodyPr wrap="none">
            <a:spAutoFit/>
          </a:bodyPr>
          <a:lstStyle/>
          <a:p>
            <a:r>
              <a:rPr lang="vi-VN" sz="2800" dirty="0">
                <a:solidFill>
                  <a:srgbClr val="0070C0"/>
                </a:solidFill>
                <a:latin typeface="Times New Roman" panose="02020603050405020304" pitchFamily="18" charset="0"/>
                <a:cs typeface="Times New Roman" panose="02020603050405020304" pitchFamily="18" charset="0"/>
              </a:rPr>
              <a:t>12</a:t>
            </a:r>
          </a:p>
        </p:txBody>
      </p:sp>
      <p:sp>
        <p:nvSpPr>
          <p:cNvPr id="12" name="Rectangle: Rounded Corners 11">
            <a:extLst>
              <a:ext uri="{FF2B5EF4-FFF2-40B4-BE49-F238E27FC236}">
                <a16:creationId xmlns="" xmlns:a16="http://schemas.microsoft.com/office/drawing/2014/main" id="{284A02FA-E25B-48C4-87A9-804F71F77280}"/>
              </a:ext>
            </a:extLst>
          </p:cNvPr>
          <p:cNvSpPr/>
          <p:nvPr/>
        </p:nvSpPr>
        <p:spPr>
          <a:xfrm>
            <a:off x="6065520" y="211800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&gt;</a:t>
            </a:r>
          </a:p>
        </p:txBody>
      </p:sp>
      <p:sp>
        <p:nvSpPr>
          <p:cNvPr id="13" name="Rectangle 12">
            <a:extLst>
              <a:ext uri="{FF2B5EF4-FFF2-40B4-BE49-F238E27FC236}">
                <a16:creationId xmlns="" xmlns:a16="http://schemas.microsoft.com/office/drawing/2014/main" id="{CA8B7A2E-301D-4FFA-80BC-0C299198DD95}"/>
              </a:ext>
            </a:extLst>
          </p:cNvPr>
          <p:cNvSpPr/>
          <p:nvPr/>
        </p:nvSpPr>
        <p:spPr>
          <a:xfrm>
            <a:off x="5299365" y="2371301"/>
            <a:ext cx="543739" cy="523220"/>
          </a:xfrm>
          <a:prstGeom prst="rect">
            <a:avLst/>
          </a:prstGeom>
        </p:spPr>
        <p:txBody>
          <a:bodyPr wrap="none">
            <a:spAutoFit/>
          </a:bodyPr>
          <a:lstStyle/>
          <a:p>
            <a:r>
              <a:rPr lang="vi-VN" sz="2800" dirty="0">
                <a:solidFill>
                  <a:srgbClr val="0070C0"/>
                </a:solidFill>
                <a:latin typeface="Times New Roman" panose="02020603050405020304" pitchFamily="18" charset="0"/>
                <a:cs typeface="Times New Roman" panose="02020603050405020304" pitchFamily="18" charset="0"/>
              </a:rPr>
              <a:t>13</a:t>
            </a:r>
          </a:p>
        </p:txBody>
      </p:sp>
      <p:sp>
        <p:nvSpPr>
          <p:cNvPr id="17" name="Rectangle: Rounded Corners 16">
            <a:extLst>
              <a:ext uri="{FF2B5EF4-FFF2-40B4-BE49-F238E27FC236}">
                <a16:creationId xmlns="" xmlns:a16="http://schemas.microsoft.com/office/drawing/2014/main" id="{79E6539E-04E3-4F08-B521-0EFDA6719FFA}"/>
              </a:ext>
            </a:extLst>
          </p:cNvPr>
          <p:cNvSpPr/>
          <p:nvPr/>
        </p:nvSpPr>
        <p:spPr>
          <a:xfrm>
            <a:off x="9669780" y="211800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&lt;</a:t>
            </a:r>
          </a:p>
        </p:txBody>
      </p:sp>
      <p:sp>
        <p:nvSpPr>
          <p:cNvPr id="18" name="Rectangle 17">
            <a:extLst>
              <a:ext uri="{FF2B5EF4-FFF2-40B4-BE49-F238E27FC236}">
                <a16:creationId xmlns="" xmlns:a16="http://schemas.microsoft.com/office/drawing/2014/main" id="{1CBE0536-BE90-4639-A180-4134AA655D9B}"/>
              </a:ext>
            </a:extLst>
          </p:cNvPr>
          <p:cNvSpPr/>
          <p:nvPr/>
        </p:nvSpPr>
        <p:spPr>
          <a:xfrm>
            <a:off x="8903625" y="2371301"/>
            <a:ext cx="530402" cy="523220"/>
          </a:xfrm>
          <a:prstGeom prst="rect">
            <a:avLst/>
          </a:prstGeom>
        </p:spPr>
        <p:txBody>
          <a:bodyPr wrap="none">
            <a:spAutoFit/>
          </a:bodyPr>
          <a:lstStyle/>
          <a:p>
            <a:r>
              <a:rPr lang="vi-VN" sz="2800" dirty="0">
                <a:solidFill>
                  <a:srgbClr val="0070C0"/>
                </a:solidFill>
                <a:latin typeface="Times New Roman" panose="02020603050405020304" pitchFamily="18" charset="0"/>
                <a:cs typeface="Times New Roman" panose="02020603050405020304" pitchFamily="18" charset="0"/>
              </a:rPr>
              <a:t>11</a:t>
            </a:r>
          </a:p>
        </p:txBody>
      </p:sp>
      <p:sp>
        <p:nvSpPr>
          <p:cNvPr id="19" name="Rectangle: Rounded Corners 18">
            <a:extLst>
              <a:ext uri="{FF2B5EF4-FFF2-40B4-BE49-F238E27FC236}">
                <a16:creationId xmlns="" xmlns:a16="http://schemas.microsoft.com/office/drawing/2014/main" id="{EE68C31E-3880-4B16-BBF2-3F44E5156330}"/>
              </a:ext>
            </a:extLst>
          </p:cNvPr>
          <p:cNvSpPr/>
          <p:nvPr/>
        </p:nvSpPr>
        <p:spPr>
          <a:xfrm>
            <a:off x="2569479" y="282081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 xmlns:a16="http://schemas.microsoft.com/office/drawing/2014/main" id="{906CE356-D7E2-47C7-B5C2-5A50B5E543DA}"/>
              </a:ext>
            </a:extLst>
          </p:cNvPr>
          <p:cNvSpPr/>
          <p:nvPr/>
        </p:nvSpPr>
        <p:spPr>
          <a:xfrm>
            <a:off x="1803324" y="3074108"/>
            <a:ext cx="530402" cy="523220"/>
          </a:xfrm>
          <a:prstGeom prst="rect">
            <a:avLst/>
          </a:prstGeom>
        </p:spPr>
        <p:txBody>
          <a:bodyPr wrap="none">
            <a:spAutoFit/>
          </a:bodyPr>
          <a:lstStyle/>
          <a:p>
            <a:r>
              <a:rPr lang="vi-VN" sz="2800" dirty="0">
                <a:solidFill>
                  <a:srgbClr val="0070C0"/>
                </a:solidFill>
                <a:latin typeface="Times New Roman" panose="02020603050405020304" pitchFamily="18" charset="0"/>
                <a:cs typeface="Times New Roman" panose="02020603050405020304" pitchFamily="18" charset="0"/>
              </a:rPr>
              <a:t>11</a:t>
            </a:r>
          </a:p>
        </p:txBody>
      </p:sp>
      <p:sp>
        <p:nvSpPr>
          <p:cNvPr id="21" name="Rectangle 20">
            <a:extLst>
              <a:ext uri="{FF2B5EF4-FFF2-40B4-BE49-F238E27FC236}">
                <a16:creationId xmlns="" xmlns:a16="http://schemas.microsoft.com/office/drawing/2014/main" id="{55EE3831-28F6-4F6D-BE9A-C6CBCA614A8A}"/>
              </a:ext>
            </a:extLst>
          </p:cNvPr>
          <p:cNvSpPr/>
          <p:nvPr/>
        </p:nvSpPr>
        <p:spPr>
          <a:xfrm>
            <a:off x="3297931" y="3080106"/>
            <a:ext cx="530402" cy="523220"/>
          </a:xfrm>
          <a:prstGeom prst="rect">
            <a:avLst/>
          </a:prstGeom>
        </p:spPr>
        <p:txBody>
          <a:bodyPr wrap="none">
            <a:spAutoFit/>
          </a:bodyPr>
          <a:lstStyle/>
          <a:p>
            <a:r>
              <a:rPr lang="vi-VN" sz="2800" dirty="0">
                <a:solidFill>
                  <a:srgbClr val="0070C0"/>
                </a:solidFill>
                <a:latin typeface="Times New Roman" panose="02020603050405020304" pitchFamily="18" charset="0"/>
                <a:cs typeface="Times New Roman" panose="02020603050405020304" pitchFamily="18" charset="0"/>
              </a:rPr>
              <a:t>11</a:t>
            </a:r>
          </a:p>
        </p:txBody>
      </p:sp>
      <p:sp>
        <p:nvSpPr>
          <p:cNvPr id="22" name="Rectangle: Rounded Corners 21">
            <a:extLst>
              <a:ext uri="{FF2B5EF4-FFF2-40B4-BE49-F238E27FC236}">
                <a16:creationId xmlns="" xmlns:a16="http://schemas.microsoft.com/office/drawing/2014/main" id="{9160FEE4-4C4B-4A52-BE3D-EC85DC876CF5}"/>
              </a:ext>
            </a:extLst>
          </p:cNvPr>
          <p:cNvSpPr/>
          <p:nvPr/>
        </p:nvSpPr>
        <p:spPr>
          <a:xfrm>
            <a:off x="6060805" y="282081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&gt;</a:t>
            </a:r>
          </a:p>
        </p:txBody>
      </p:sp>
      <p:sp>
        <p:nvSpPr>
          <p:cNvPr id="23" name="Rectangle 22">
            <a:extLst>
              <a:ext uri="{FF2B5EF4-FFF2-40B4-BE49-F238E27FC236}">
                <a16:creationId xmlns="" xmlns:a16="http://schemas.microsoft.com/office/drawing/2014/main" id="{12B99050-5D90-47F1-AFEA-D52E783498BE}"/>
              </a:ext>
            </a:extLst>
          </p:cNvPr>
          <p:cNvSpPr/>
          <p:nvPr/>
        </p:nvSpPr>
        <p:spPr>
          <a:xfrm>
            <a:off x="5294650" y="3074108"/>
            <a:ext cx="530402" cy="523220"/>
          </a:xfrm>
          <a:prstGeom prst="rect">
            <a:avLst/>
          </a:prstGeom>
        </p:spPr>
        <p:txBody>
          <a:bodyPr wrap="none">
            <a:spAutoFit/>
          </a:bodyPr>
          <a:lstStyle/>
          <a:p>
            <a:r>
              <a:rPr lang="vi-VN" sz="2800" dirty="0">
                <a:solidFill>
                  <a:srgbClr val="0070C0"/>
                </a:solidFill>
                <a:latin typeface="Times New Roman" panose="02020603050405020304" pitchFamily="18" charset="0"/>
                <a:cs typeface="Times New Roman" panose="02020603050405020304" pitchFamily="18" charset="0"/>
              </a:rPr>
              <a:t>11</a:t>
            </a:r>
          </a:p>
        </p:txBody>
      </p:sp>
      <p:sp>
        <p:nvSpPr>
          <p:cNvPr id="24" name="Rectangle 23">
            <a:extLst>
              <a:ext uri="{FF2B5EF4-FFF2-40B4-BE49-F238E27FC236}">
                <a16:creationId xmlns="" xmlns:a16="http://schemas.microsoft.com/office/drawing/2014/main" id="{51F0C23B-CB6E-4D90-A55B-A9528646EFCB}"/>
              </a:ext>
            </a:extLst>
          </p:cNvPr>
          <p:cNvSpPr/>
          <p:nvPr/>
        </p:nvSpPr>
        <p:spPr>
          <a:xfrm>
            <a:off x="6789257" y="3080106"/>
            <a:ext cx="543739" cy="523220"/>
          </a:xfrm>
          <a:prstGeom prst="rect">
            <a:avLst/>
          </a:prstGeom>
        </p:spPr>
        <p:txBody>
          <a:bodyPr wrap="none">
            <a:spAutoFit/>
          </a:bodyPr>
          <a:lstStyle/>
          <a:p>
            <a:r>
              <a:rPr lang="vi-VN" sz="2800" dirty="0">
                <a:solidFill>
                  <a:srgbClr val="0070C0"/>
                </a:solidFill>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329284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p:bldP spid="12" grpId="0" animBg="1"/>
      <p:bldP spid="13" grpId="0"/>
      <p:bldP spid="17" grpId="0" animBg="1"/>
      <p:bldP spid="18" grpId="0"/>
      <p:bldP spid="19" grpId="0" animBg="1"/>
      <p:bldP spid="20" grpId="0"/>
      <p:bldP spid="21" grpId="0"/>
      <p:bldP spid="22" grpId="0" animBg="1"/>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0F408FEC-EE94-4CFB-B2C6-16F6BE2CA351}"/>
              </a:ext>
            </a:extLst>
          </p:cNvPr>
          <p:cNvSpPr/>
          <p:nvPr/>
        </p:nvSpPr>
        <p:spPr>
          <a:xfrm>
            <a:off x="856770" y="132848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Times New Roman" panose="02020603050405020304" pitchFamily="18" charset="0"/>
                <a:cs typeface="Times New Roman" panose="02020603050405020304" pitchFamily="18" charset="0"/>
              </a:rPr>
              <a:t>3</a:t>
            </a:r>
            <a:endParaRPr lang="vi-VN" sz="3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AC30E658-8D12-40B2-A7A3-DFE05004D725}"/>
              </a:ext>
            </a:extLst>
          </p:cNvPr>
          <p:cNvSpPr txBox="1"/>
          <p:nvPr/>
        </p:nvSpPr>
        <p:spPr>
          <a:xfrm>
            <a:off x="1294092" y="1328480"/>
            <a:ext cx="9805846" cy="1015663"/>
          </a:xfrm>
          <a:prstGeom prst="rect">
            <a:avLst/>
          </a:prstGeom>
          <a:noFill/>
        </p:spPr>
        <p:txBody>
          <a:bodyPr wrap="square" rtlCol="0">
            <a:spAutoFit/>
          </a:bodyPr>
          <a:lstStyle/>
          <a:p>
            <a:pPr algn="just"/>
            <a:r>
              <a:rPr lang="vi-VN" sz="3000" dirty="0">
                <a:latin typeface="Times New Roman" panose="02020603050405020304" pitchFamily="18" charset="0"/>
                <a:cs typeface="Times New Roman" panose="02020603050405020304" pitchFamily="18" charset="0"/>
              </a:rPr>
              <a:t>Lấy hai trong ba túi gạo nào đặt lên đĩa bên phải để cân thăng bằng?</a:t>
            </a:r>
          </a:p>
        </p:txBody>
      </p:sp>
      <p:pic>
        <p:nvPicPr>
          <p:cNvPr id="4" name="Picture 3" descr="C:\Users\TUAN\Downloads\Luyện tập 1.png">
            <a:extLst>
              <a:ext uri="{FF2B5EF4-FFF2-40B4-BE49-F238E27FC236}">
                <a16:creationId xmlns="" xmlns:a16="http://schemas.microsoft.com/office/drawing/2014/main" id="{C477686D-D1E4-48A1-A0C1-11858284759C}"/>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5" name="Picture 4">
            <a:extLst>
              <a:ext uri="{FF2B5EF4-FFF2-40B4-BE49-F238E27FC236}">
                <a16:creationId xmlns="" xmlns:a16="http://schemas.microsoft.com/office/drawing/2014/main" id="{4339BA8B-E553-4060-BF7A-28F6917A871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92062" y="2779775"/>
            <a:ext cx="4819325" cy="2426087"/>
          </a:xfrm>
          <a:prstGeom prst="rect">
            <a:avLst/>
          </a:prstGeom>
        </p:spPr>
      </p:pic>
      <p:sp>
        <p:nvSpPr>
          <p:cNvPr id="6" name="Oval 5">
            <a:extLst>
              <a:ext uri="{FF2B5EF4-FFF2-40B4-BE49-F238E27FC236}">
                <a16:creationId xmlns="" xmlns:a16="http://schemas.microsoft.com/office/drawing/2014/main" id="{A58AF350-9062-4B2E-9C92-19FAD29C5F74}"/>
              </a:ext>
            </a:extLst>
          </p:cNvPr>
          <p:cNvSpPr/>
          <p:nvPr/>
        </p:nvSpPr>
        <p:spPr>
          <a:xfrm>
            <a:off x="6400800" y="4773902"/>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 xmlns:a16="http://schemas.microsoft.com/office/drawing/2014/main" id="{A68E2D02-AF8C-496A-A9B3-20D5FB89E934}"/>
              </a:ext>
            </a:extLst>
          </p:cNvPr>
          <p:cNvSpPr/>
          <p:nvPr/>
        </p:nvSpPr>
        <p:spPr>
          <a:xfrm>
            <a:off x="8108006" y="4773902"/>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2</a:t>
            </a:r>
          </a:p>
        </p:txBody>
      </p:sp>
      <p:sp>
        <p:nvSpPr>
          <p:cNvPr id="8" name="Oval 7">
            <a:extLst>
              <a:ext uri="{FF2B5EF4-FFF2-40B4-BE49-F238E27FC236}">
                <a16:creationId xmlns="" xmlns:a16="http://schemas.microsoft.com/office/drawing/2014/main" id="{51FE4383-7114-4E91-9A94-972FEE86F9B4}"/>
              </a:ext>
            </a:extLst>
          </p:cNvPr>
          <p:cNvSpPr/>
          <p:nvPr/>
        </p:nvSpPr>
        <p:spPr>
          <a:xfrm>
            <a:off x="9880386" y="4773902"/>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3</a:t>
            </a:r>
          </a:p>
        </p:txBody>
      </p:sp>
      <p:pic>
        <p:nvPicPr>
          <p:cNvPr id="9" name="Picture 8">
            <a:extLst>
              <a:ext uri="{FF2B5EF4-FFF2-40B4-BE49-F238E27FC236}">
                <a16:creationId xmlns="" xmlns:a16="http://schemas.microsoft.com/office/drawing/2014/main" id="{6BE20B04-45E1-4C2A-9185-74F97157AE2D}"/>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30634" r="35089"/>
          <a:stretch/>
        </p:blipFill>
        <p:spPr>
          <a:xfrm>
            <a:off x="7454900" y="2714218"/>
            <a:ext cx="1727200" cy="1952625"/>
          </a:xfrm>
          <a:prstGeom prst="rect">
            <a:avLst/>
          </a:prstGeom>
        </p:spPr>
      </p:pic>
      <p:grpSp>
        <p:nvGrpSpPr>
          <p:cNvPr id="10" name="Group 9">
            <a:extLst>
              <a:ext uri="{FF2B5EF4-FFF2-40B4-BE49-F238E27FC236}">
                <a16:creationId xmlns="" xmlns:a16="http://schemas.microsoft.com/office/drawing/2014/main" id="{9D4AF926-AE76-489F-96F9-EA151F5AEAE4}"/>
              </a:ext>
            </a:extLst>
          </p:cNvPr>
          <p:cNvGrpSpPr/>
          <p:nvPr/>
        </p:nvGrpSpPr>
        <p:grpSpPr>
          <a:xfrm>
            <a:off x="954128" y="4395259"/>
            <a:ext cx="1646460" cy="662828"/>
            <a:chOff x="1750173" y="2926500"/>
            <a:chExt cx="793899" cy="662828"/>
          </a:xfrm>
        </p:grpSpPr>
        <p:sp>
          <p:nvSpPr>
            <p:cNvPr id="11" name="Oval 10">
              <a:extLst>
                <a:ext uri="{FF2B5EF4-FFF2-40B4-BE49-F238E27FC236}">
                  <a16:creationId xmlns="" xmlns:a16="http://schemas.microsoft.com/office/drawing/2014/main" id="{D28C064A-31B3-457C-9207-787B433ECD4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 xmlns:a16="http://schemas.microsoft.com/office/drawing/2014/main" id="{6EE0F828-4D29-4995-A74A-7962042E8D10}"/>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12 kg</a:t>
              </a:r>
              <a:endParaRPr lang="vi-VN" sz="3200" b="1" dirty="0">
                <a:solidFill>
                  <a:srgbClr val="FF0000"/>
                </a:solidFill>
                <a:latin typeface="Times New Roman" panose="02020603050405020304" pitchFamily="18" charset="0"/>
                <a:cs typeface="Times New Roman" panose="02020603050405020304" pitchFamily="18" charset="0"/>
              </a:endParaRPr>
            </a:p>
          </p:txBody>
        </p:sp>
      </p:grpSp>
      <p:pic>
        <p:nvPicPr>
          <p:cNvPr id="13" name="Picture 12">
            <a:extLst>
              <a:ext uri="{FF2B5EF4-FFF2-40B4-BE49-F238E27FC236}">
                <a16:creationId xmlns="" xmlns:a16="http://schemas.microsoft.com/office/drawing/2014/main" id="{2D9642F7-FC2A-4407-A2CD-DD53EB2187C8}"/>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65721"/>
          <a:stretch/>
        </p:blipFill>
        <p:spPr>
          <a:xfrm>
            <a:off x="9222912" y="2714218"/>
            <a:ext cx="1727200" cy="1952625"/>
          </a:xfrm>
          <a:prstGeom prst="rect">
            <a:avLst/>
          </a:prstGeom>
        </p:spPr>
      </p:pic>
      <p:pic>
        <p:nvPicPr>
          <p:cNvPr id="14" name="Picture 13">
            <a:extLst>
              <a:ext uri="{FF2B5EF4-FFF2-40B4-BE49-F238E27FC236}">
                <a16:creationId xmlns="" xmlns:a16="http://schemas.microsoft.com/office/drawing/2014/main" id="{10F7F54C-60BC-4E0A-90F9-AD5FA107BD28}"/>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r="72104"/>
          <a:stretch/>
        </p:blipFill>
        <p:spPr>
          <a:xfrm>
            <a:off x="5911387" y="2714218"/>
            <a:ext cx="1405579" cy="1952625"/>
          </a:xfrm>
          <a:prstGeom prst="rect">
            <a:avLst/>
          </a:prstGeom>
        </p:spPr>
      </p:pic>
    </p:spTree>
    <p:extLst>
      <p:ext uri="{BB962C8B-B14F-4D97-AF65-F5344CB8AC3E}">
        <p14:creationId xmlns:p14="http://schemas.microsoft.com/office/powerpoint/2010/main" val="284113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p:tgtEl>
                                          <p:spTgt spid="10"/>
                                        </p:tgtEl>
                                        <p:attrNameLst>
                                          <p:attrName>ppt_y</p:attrName>
                                        </p:attrNameLst>
                                      </p:cBhvr>
                                      <p:tavLst>
                                        <p:tav tm="0">
                                          <p:val>
                                            <p:strVal val="#ppt_y-#ppt_h*1.125000"/>
                                          </p:val>
                                        </p:tav>
                                        <p:tav tm="100000">
                                          <p:val>
                                            <p:strVal val="#ppt_y"/>
                                          </p:val>
                                        </p:tav>
                                      </p:tavLst>
                                    </p:anim>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2.08333E-6 2.96296E-6 L -0.18998 -0.08102 " pathEditMode="relative" rAng="0" ptsTypes="AA">
                                      <p:cBhvr>
                                        <p:cTn id="43" dur="2000" fill="hold"/>
                                        <p:tgtEl>
                                          <p:spTgt spid="14"/>
                                        </p:tgtEl>
                                        <p:attrNameLst>
                                          <p:attrName>ppt_x</p:attrName>
                                          <p:attrName>ppt_y</p:attrName>
                                        </p:attrNameLst>
                                      </p:cBhvr>
                                      <p:rCtr x="-9505" y="-4051"/>
                                    </p:animMotion>
                                  </p:childTnLst>
                                </p:cTn>
                              </p:par>
                              <p:par>
                                <p:cTn id="44" presetID="42" presetClass="path" presetSubtype="0" accel="50000" decel="50000" fill="hold" nodeType="withEffect">
                                  <p:stCondLst>
                                    <p:cond delay="0"/>
                                  </p:stCondLst>
                                  <p:childTnLst>
                                    <p:animMotion origin="layout" path="M -3.75E-6 2.96296E-6 L -0.3931 -0.0831 " pathEditMode="relative" rAng="0" ptsTypes="AA">
                                      <p:cBhvr>
                                        <p:cTn id="45" dur="2000" fill="hold"/>
                                        <p:tgtEl>
                                          <p:spTgt spid="13"/>
                                        </p:tgtEl>
                                        <p:attrNameLst>
                                          <p:attrName>ppt_x</p:attrName>
                                          <p:attrName>ppt_y</p:attrName>
                                        </p:attrNameLst>
                                      </p:cBhvr>
                                      <p:rCtr x="-19661"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24CC9E21-EA0F-4EBB-9B2E-4958A28358E8}"/>
              </a:ext>
            </a:extLst>
          </p:cNvPr>
          <p:cNvSpPr/>
          <p:nvPr/>
        </p:nvSpPr>
        <p:spPr>
          <a:xfrm>
            <a:off x="695144" y="13895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4</a:t>
            </a:r>
            <a:endParaRPr lang="vi-VN" sz="32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C504F9FF-AA9A-4570-B753-50070894A4D7}"/>
              </a:ext>
            </a:extLst>
          </p:cNvPr>
          <p:cNvSpPr txBox="1"/>
          <p:nvPr/>
        </p:nvSpPr>
        <p:spPr>
          <a:xfrm>
            <a:off x="1132466" y="1382819"/>
            <a:ext cx="5405494" cy="3046988"/>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Một cửa hàng điện máy, buổi sáng bán được 11 máy tính, buổi chiều bán được ít hơn buổi sáng 3 máy tính. Hỏi buổi chiều cửa hàng bán được bao nhiêu máy tính?</a:t>
            </a:r>
          </a:p>
        </p:txBody>
      </p:sp>
      <p:pic>
        <p:nvPicPr>
          <p:cNvPr id="4" name="Picture 3" descr="C:\Users\TUAN\Downloads\Luyện tập 1.png">
            <a:extLst>
              <a:ext uri="{FF2B5EF4-FFF2-40B4-BE49-F238E27FC236}">
                <a16:creationId xmlns="" xmlns:a16="http://schemas.microsoft.com/office/drawing/2014/main" id="{CF7F52BE-760D-4AB7-8A11-9C1A531A958C}"/>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5" name="Picture 4">
            <a:extLst>
              <a:ext uri="{FF2B5EF4-FFF2-40B4-BE49-F238E27FC236}">
                <a16:creationId xmlns="" xmlns:a16="http://schemas.microsoft.com/office/drawing/2014/main" id="{3796200B-45B5-49F2-92AE-BB08129E877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40296" y="328812"/>
            <a:ext cx="4391968" cy="3724524"/>
          </a:xfrm>
          <a:prstGeom prst="ellipse">
            <a:avLst/>
          </a:prstGeom>
        </p:spPr>
      </p:pic>
      <p:sp>
        <p:nvSpPr>
          <p:cNvPr id="6" name="TextBox 5">
            <a:extLst>
              <a:ext uri="{FF2B5EF4-FFF2-40B4-BE49-F238E27FC236}">
                <a16:creationId xmlns="" xmlns:a16="http://schemas.microsoft.com/office/drawing/2014/main" id="{461B6A6D-504B-4123-8A76-22834FF6048B}"/>
              </a:ext>
            </a:extLst>
          </p:cNvPr>
          <p:cNvSpPr txBox="1"/>
          <p:nvPr/>
        </p:nvSpPr>
        <p:spPr>
          <a:xfrm>
            <a:off x="4773411" y="4265705"/>
            <a:ext cx="1551369" cy="584775"/>
          </a:xfrm>
          <a:prstGeom prst="rect">
            <a:avLst/>
          </a:prstGeom>
          <a:noFill/>
        </p:spPr>
        <p:txBody>
          <a:bodyPr wrap="square" rtlCol="0">
            <a:spAutoFit/>
          </a:bodyPr>
          <a:lstStyle/>
          <a:p>
            <a:pPr algn="ctr"/>
            <a:r>
              <a:rPr lang="vi-VN" sz="3200" i="1" dirty="0">
                <a:latin typeface="Times New Roman" panose="02020603050405020304" pitchFamily="18" charset="0"/>
                <a:cs typeface="Times New Roman" panose="02020603050405020304" pitchFamily="18" charset="0"/>
              </a:rPr>
              <a:t>Bài giải</a:t>
            </a:r>
          </a:p>
        </p:txBody>
      </p:sp>
      <p:sp>
        <p:nvSpPr>
          <p:cNvPr id="7" name="TextBox 6">
            <a:extLst>
              <a:ext uri="{FF2B5EF4-FFF2-40B4-BE49-F238E27FC236}">
                <a16:creationId xmlns="" xmlns:a16="http://schemas.microsoft.com/office/drawing/2014/main" id="{8A903766-6D36-4E27-8351-31557A91E973}"/>
              </a:ext>
            </a:extLst>
          </p:cNvPr>
          <p:cNvSpPr txBox="1"/>
          <p:nvPr/>
        </p:nvSpPr>
        <p:spPr>
          <a:xfrm>
            <a:off x="1849044" y="4788925"/>
            <a:ext cx="8136204" cy="584775"/>
          </a:xfrm>
          <a:prstGeom prst="rect">
            <a:avLst/>
          </a:prstGeom>
          <a:noFill/>
        </p:spPr>
        <p:txBody>
          <a:bodyPr wrap="square" rtlCol="0">
            <a:spAutoFit/>
          </a:bodyPr>
          <a:lstStyle/>
          <a:p>
            <a:pPr algn="ctr"/>
            <a:r>
              <a:rPr lang="vi-VN" sz="3200" dirty="0">
                <a:solidFill>
                  <a:srgbClr val="FF0000"/>
                </a:solidFill>
                <a:latin typeface="Times New Roman" panose="02020603050405020304" pitchFamily="18" charset="0"/>
                <a:cs typeface="Times New Roman" panose="02020603050405020304" pitchFamily="18" charset="0"/>
              </a:rPr>
              <a:t>Buổi chiều cửa hàng bán được số máy tính là:</a:t>
            </a:r>
          </a:p>
        </p:txBody>
      </p:sp>
      <p:sp>
        <p:nvSpPr>
          <p:cNvPr id="8" name="TextBox 7">
            <a:extLst>
              <a:ext uri="{FF2B5EF4-FFF2-40B4-BE49-F238E27FC236}">
                <a16:creationId xmlns="" xmlns:a16="http://schemas.microsoft.com/office/drawing/2014/main" id="{F0BA2EC7-6994-48CD-AFAD-7F9FF9245D1A}"/>
              </a:ext>
            </a:extLst>
          </p:cNvPr>
          <p:cNvSpPr txBox="1"/>
          <p:nvPr/>
        </p:nvSpPr>
        <p:spPr>
          <a:xfrm>
            <a:off x="3133756" y="5346914"/>
            <a:ext cx="5065485" cy="584775"/>
          </a:xfrm>
          <a:prstGeom prst="rect">
            <a:avLst/>
          </a:prstGeom>
          <a:noFill/>
        </p:spPr>
        <p:txBody>
          <a:bodyPr wrap="square" rtlCol="0">
            <a:spAutoFit/>
          </a:bodyPr>
          <a:lstStyle/>
          <a:p>
            <a:pPr algn="ctr"/>
            <a:r>
              <a:rPr lang="vi-VN" sz="3200" dirty="0">
                <a:solidFill>
                  <a:srgbClr val="FF0000"/>
                </a:solidFill>
                <a:latin typeface="Times New Roman" panose="02020603050405020304" pitchFamily="18" charset="0"/>
                <a:cs typeface="Times New Roman" panose="02020603050405020304" pitchFamily="18" charset="0"/>
              </a:rPr>
              <a:t>11 – 3 = 8 (máy tính)</a:t>
            </a:r>
          </a:p>
        </p:txBody>
      </p:sp>
      <p:sp>
        <p:nvSpPr>
          <p:cNvPr id="9" name="TextBox 8">
            <a:extLst>
              <a:ext uri="{FF2B5EF4-FFF2-40B4-BE49-F238E27FC236}">
                <a16:creationId xmlns="" xmlns:a16="http://schemas.microsoft.com/office/drawing/2014/main" id="{F45E6C5F-3BBA-4DFB-86E6-2C7217A618E8}"/>
              </a:ext>
            </a:extLst>
          </p:cNvPr>
          <p:cNvSpPr txBox="1"/>
          <p:nvPr/>
        </p:nvSpPr>
        <p:spPr>
          <a:xfrm>
            <a:off x="4465437" y="5893115"/>
            <a:ext cx="3931319" cy="584775"/>
          </a:xfrm>
          <a:prstGeom prst="rect">
            <a:avLst/>
          </a:prstGeom>
          <a:noFill/>
        </p:spPr>
        <p:txBody>
          <a:bodyPr wrap="square" rtlCol="0">
            <a:spAutoFit/>
          </a:bodyPr>
          <a:lstStyle/>
          <a:p>
            <a:pPr algn="r"/>
            <a:r>
              <a:rPr lang="vi-VN" sz="3200" dirty="0">
                <a:solidFill>
                  <a:srgbClr val="FF0000"/>
                </a:solidFill>
                <a:latin typeface="Times New Roman" panose="02020603050405020304" pitchFamily="18" charset="0"/>
                <a:cs typeface="Times New Roman" panose="02020603050405020304" pitchFamily="18" charset="0"/>
              </a:rPr>
              <a:t>Đáp số: 8 máy tính.</a:t>
            </a:r>
          </a:p>
        </p:txBody>
      </p:sp>
    </p:spTree>
    <p:extLst>
      <p:ext uri="{BB962C8B-B14F-4D97-AF65-F5344CB8AC3E}">
        <p14:creationId xmlns:p14="http://schemas.microsoft.com/office/powerpoint/2010/main" val="17418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493776"/>
            <a:ext cx="4645152" cy="461665"/>
          </a:xfrm>
          <a:prstGeom prst="rect">
            <a:avLst/>
          </a:prstGeom>
          <a:noFill/>
        </p:spPr>
        <p:txBody>
          <a:bodyPr wrap="square" rtlCol="0">
            <a:spAutoFit/>
          </a:bodyPr>
          <a:lstStyle/>
          <a:p>
            <a:r>
              <a:rPr lang="vi-VN" sz="2400" dirty="0" smtClean="0">
                <a:solidFill>
                  <a:prstClr val="black"/>
                </a:solidFill>
                <a:latin typeface="Times New Roman" panose="02020603050405020304" pitchFamily="18" charset="0"/>
                <a:cs typeface="Times New Roman" panose="02020603050405020304" pitchFamily="18" charset="0"/>
              </a:rPr>
              <a:t>Thứ </a:t>
            </a:r>
            <a:r>
              <a:rPr lang="vi-VN" sz="2400" dirty="0">
                <a:solidFill>
                  <a:prstClr val="black"/>
                </a:solidFill>
                <a:latin typeface="Times New Roman" panose="02020603050405020304" pitchFamily="18" charset="0"/>
                <a:cs typeface="Times New Roman" panose="02020603050405020304" pitchFamily="18" charset="0"/>
              </a:rPr>
              <a:t>ba</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ngày </a:t>
            </a:r>
            <a:r>
              <a:rPr lang="vi-VN" sz="2400" dirty="0" smtClean="0">
                <a:solidFill>
                  <a:prstClr val="black"/>
                </a:solidFill>
                <a:latin typeface="Times New Roman" panose="02020603050405020304" pitchFamily="18" charset="0"/>
                <a:cs typeface="Times New Roman" panose="02020603050405020304" pitchFamily="18" charset="0"/>
              </a:rPr>
              <a:t>26 </a:t>
            </a:r>
            <a:r>
              <a:rPr lang="vi-VN" sz="2400" dirty="0" smtClean="0">
                <a:solidFill>
                  <a:prstClr val="black"/>
                </a:solidFill>
                <a:latin typeface="Times New Roman" panose="02020603050405020304" pitchFamily="18" charset="0"/>
                <a:cs typeface="Times New Roman" panose="02020603050405020304" pitchFamily="18" charset="0"/>
              </a:rPr>
              <a:t>tháng 12 năm 2023</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78408" y="941832"/>
            <a:ext cx="2203704" cy="584775"/>
          </a:xfrm>
          <a:prstGeom prst="rect">
            <a:avLst/>
          </a:prstGeom>
          <a:noFill/>
        </p:spPr>
        <p:txBody>
          <a:bodyPr wrap="square" rtlCol="0">
            <a:spAutoFit/>
          </a:bodyPr>
          <a:lstStyle/>
          <a:p>
            <a:r>
              <a:rPr lang="vi-VN" sz="3200" dirty="0" smtClean="0">
                <a:solidFill>
                  <a:prstClr val="black"/>
                </a:solidFill>
                <a:latin typeface="Times New Roman" panose="02020603050405020304" pitchFamily="18" charset="0"/>
                <a:cs typeface="Times New Roman" panose="02020603050405020304" pitchFamily="18" charset="0"/>
              </a:rPr>
              <a:t>Toán:</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A78B4B53-6728-4BE9-AD45-7BB9E013E58B}"/>
              </a:ext>
            </a:extLst>
          </p:cNvPr>
          <p:cNvSpPr txBox="1"/>
          <p:nvPr/>
        </p:nvSpPr>
        <p:spPr>
          <a:xfrm>
            <a:off x="2304288" y="938788"/>
            <a:ext cx="8961120" cy="553998"/>
          </a:xfrm>
          <a:prstGeom prst="rect">
            <a:avLst/>
          </a:prstGeom>
          <a:noFill/>
        </p:spPr>
        <p:txBody>
          <a:bodyPr wrap="square" rtlCol="0">
            <a:spAutoFit/>
          </a:bodyPr>
          <a:lstStyle/>
          <a:p>
            <a:pPr algn="ctr"/>
            <a:r>
              <a:rPr lang="vi-VN" sz="3000" b="1" dirty="0">
                <a:solidFill>
                  <a:srgbClr val="FF0000"/>
                </a:solidFill>
                <a:latin typeface="Times New Roman" panose="02020603050405020304" pitchFamily="18" charset="0"/>
                <a:cs typeface="Times New Roman" panose="02020603050405020304" pitchFamily="18" charset="0"/>
              </a:rPr>
              <a:t>Ôn tập phép cộng, phép </a:t>
            </a:r>
            <a:r>
              <a:rPr lang="vi-VN" sz="3000" b="1" dirty="0" smtClean="0">
                <a:solidFill>
                  <a:srgbClr val="FF0000"/>
                </a:solidFill>
                <a:latin typeface="Times New Roman" panose="02020603050405020304" pitchFamily="18" charset="0"/>
                <a:cs typeface="Times New Roman" panose="02020603050405020304" pitchFamily="18" charset="0"/>
              </a:rPr>
              <a:t>trừ trong </a:t>
            </a:r>
            <a:r>
              <a:rPr lang="vi-VN" sz="3000" b="1" dirty="0">
                <a:solidFill>
                  <a:srgbClr val="FF0000"/>
                </a:solidFill>
                <a:latin typeface="Times New Roman" panose="02020603050405020304" pitchFamily="18" charset="0"/>
                <a:cs typeface="Times New Roman" panose="02020603050405020304" pitchFamily="18" charset="0"/>
              </a:rPr>
              <a:t>phạm vi </a:t>
            </a:r>
            <a:r>
              <a:rPr lang="vi-VN" sz="3000" b="1" dirty="0" smtClean="0">
                <a:solidFill>
                  <a:srgbClr val="FF0000"/>
                </a:solidFill>
                <a:latin typeface="Times New Roman" panose="02020603050405020304" pitchFamily="18" charset="0"/>
                <a:cs typeface="Times New Roman" panose="02020603050405020304" pitchFamily="18" charset="0"/>
              </a:rPr>
              <a:t>20 (</a:t>
            </a:r>
            <a:r>
              <a:rPr lang="vi-VN" sz="3000" b="1" smtClean="0">
                <a:solidFill>
                  <a:srgbClr val="FF0000"/>
                </a:solidFill>
                <a:latin typeface="Times New Roman" panose="02020603050405020304" pitchFamily="18" charset="0"/>
                <a:cs typeface="Times New Roman" panose="02020603050405020304" pitchFamily="18" charset="0"/>
              </a:rPr>
              <a:t>tiết </a:t>
            </a:r>
            <a:r>
              <a:rPr lang="vi-VN" sz="3000" b="1" smtClean="0">
                <a:solidFill>
                  <a:srgbClr val="FF0000"/>
                </a:solidFill>
                <a:latin typeface="Times New Roman" panose="02020603050405020304" pitchFamily="18" charset="0"/>
                <a:cs typeface="Times New Roman" panose="02020603050405020304" pitchFamily="18" charset="0"/>
              </a:rPr>
              <a:t>2)</a:t>
            </a:r>
            <a:endParaRPr lang="vi-VN" sz="30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xmlns="" id="{0B2ABE36-4D79-8EC7-BE05-0BE8B73A6EBA}"/>
              </a:ext>
            </a:extLst>
          </p:cNvPr>
          <p:cNvGrpSpPr/>
          <p:nvPr/>
        </p:nvGrpSpPr>
        <p:grpSpPr>
          <a:xfrm>
            <a:off x="3189512" y="2302691"/>
            <a:ext cx="6008915" cy="2808514"/>
            <a:chOff x="3298370" y="1730828"/>
            <a:chExt cx="6008915" cy="2808514"/>
          </a:xfrm>
        </p:grpSpPr>
        <p:sp>
          <p:nvSpPr>
            <p:cNvPr id="8" name="Cloud 7">
              <a:extLst>
                <a:ext uri="{FF2B5EF4-FFF2-40B4-BE49-F238E27FC236}">
                  <a16:creationId xmlns:a16="http://schemas.microsoft.com/office/drawing/2014/main" xmlns="" id="{823975BB-D941-B814-E1F3-14842511D884}"/>
                </a:ext>
              </a:extLst>
            </p:cNvPr>
            <p:cNvSpPr/>
            <p:nvPr/>
          </p:nvSpPr>
          <p:spPr>
            <a:xfrm>
              <a:off x="3298370" y="1730828"/>
              <a:ext cx="6008915" cy="2808514"/>
            </a:xfrm>
            <a:prstGeom prst="cloud">
              <a:avLst/>
            </a:prstGeom>
            <a:solidFill>
              <a:srgbClr val="09C2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EFB2A644-AD93-926F-94A5-AAA95814C353}"/>
                </a:ext>
              </a:extLst>
            </p:cNvPr>
            <p:cNvSpPr txBox="1"/>
            <p:nvPr/>
          </p:nvSpPr>
          <p:spPr>
            <a:xfrm>
              <a:off x="5257803" y="2814934"/>
              <a:ext cx="185056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Dặn dò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57374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7" descr="29">
            <a:extLst>
              <a:ext uri="{FF2B5EF4-FFF2-40B4-BE49-F238E27FC236}">
                <a16:creationId xmlns:a16="http://schemas.microsoft.com/office/drawing/2014/main" xmlns="" id="{E13D0006-25EB-8B51-7836-A69BF73D2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07" y="-142240"/>
            <a:ext cx="13713354" cy="76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13">
            <a:extLst>
              <a:ext uri="{FF2B5EF4-FFF2-40B4-BE49-F238E27FC236}">
                <a16:creationId xmlns:a16="http://schemas.microsoft.com/office/drawing/2014/main" xmlns="" id="{4800EC29-F19E-AFAA-E295-C686D6C4D5DD}"/>
              </a:ext>
            </a:extLst>
          </p:cNvPr>
          <p:cNvSpPr>
            <a:spLocks noChangeArrowheads="1" noChangeShapeType="1" noTextEdit="1"/>
          </p:cNvSpPr>
          <p:nvPr/>
        </p:nvSpPr>
        <p:spPr bwMode="auto">
          <a:xfrm>
            <a:off x="2358761" y="2464595"/>
            <a:ext cx="7683500" cy="128190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marL="0" marR="0" lvl="0" indent="0" algn="ctr" defTabSz="1087394" rtl="0" eaLnBrk="0" fontAlgn="base" latinLnBrk="0" hangingPunct="0">
              <a:lnSpc>
                <a:spcPct val="100000"/>
              </a:lnSpc>
              <a:spcBef>
                <a:spcPct val="0"/>
              </a:spcBef>
              <a:spcAft>
                <a:spcPct val="0"/>
              </a:spcAft>
              <a:buClrTx/>
              <a:buSzTx/>
              <a:buFontTx/>
              <a:buNone/>
              <a:tabLst/>
              <a:defRPr/>
            </a:pPr>
            <a:r>
              <a:rPr kumimoji="0" lang="en-US" sz="1667" b="1" i="0" u="none" strike="noStrike" kern="10" cap="none" spc="0" normalizeH="0" baseline="0" noProof="0" dirty="0">
                <a:ln>
                  <a:noFill/>
                </a:ln>
                <a:solidFill>
                  <a:srgbClr val="CC00FF"/>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CHÚC THẦY CÔ  SỨC KHỎE!</a:t>
            </a:r>
          </a:p>
        </p:txBody>
      </p:sp>
      <p:sp>
        <p:nvSpPr>
          <p:cNvPr id="4" name="Rectangle 3">
            <a:extLst>
              <a:ext uri="{FF2B5EF4-FFF2-40B4-BE49-F238E27FC236}">
                <a16:creationId xmlns:a16="http://schemas.microsoft.com/office/drawing/2014/main" xmlns="" id="{5C277274-D5AE-8B7F-886B-61DBF4D87137}"/>
              </a:ext>
            </a:extLst>
          </p:cNvPr>
          <p:cNvSpPr/>
          <p:nvPr/>
        </p:nvSpPr>
        <p:spPr>
          <a:xfrm>
            <a:off x="1748896" y="4064000"/>
            <a:ext cx="8684948" cy="10080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6193" tIns="38097" rIns="76193" bIns="38097" anchor="ctr"/>
          <a:lstStyle/>
          <a:p>
            <a:pPr marL="0" marR="0" lvl="0" indent="0" algn="ctr" defTabSz="1088419" rtl="0" eaLnBrk="1" fontAlgn="auto" latinLnBrk="0" hangingPunct="1">
              <a:lnSpc>
                <a:spcPct val="100000"/>
              </a:lnSpc>
              <a:spcBef>
                <a:spcPts val="0"/>
              </a:spcBef>
              <a:spcAft>
                <a:spcPts val="0"/>
              </a:spcAft>
              <a:buClrTx/>
              <a:buSzTx/>
              <a:buFontTx/>
              <a:buNone/>
              <a:tabLst/>
              <a:defRPr/>
            </a:pPr>
            <a:r>
              <a:rPr kumimoji="0" lang="en-US" sz="4083"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THÂN ÁI CHÀO TẠM BIỆT!</a:t>
            </a:r>
            <a:endParaRPr kumimoji="0" lang="vi-VN" sz="4083"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8855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1357</TotalTime>
  <Words>292</Words>
  <Application>Microsoft Office PowerPoint</Application>
  <PresentationFormat>Widescreen</PresentationFormat>
  <Paragraphs>70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PHUC-LE</cp:lastModifiedBy>
  <cp:revision>111</cp:revision>
  <dcterms:created xsi:type="dcterms:W3CDTF">2021-06-02T01:34:28Z</dcterms:created>
  <dcterms:modified xsi:type="dcterms:W3CDTF">2024-01-04T01:14:31Z</dcterms:modified>
</cp:coreProperties>
</file>