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26" r:id="rId15"/>
    <p:sldId id="442" r:id="rId16"/>
    <p:sldId id="435" r:id="rId17"/>
    <p:sldId id="443" r:id="rId18"/>
    <p:sldId id="373" r:id="rId19"/>
    <p:sldId id="438" r:id="rId20"/>
    <p:sldId id="444" r:id="rId21"/>
    <p:sldId id="431" r:id="rId22"/>
    <p:sldId id="43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31654-1A5F-B112-7BF4-995A099E7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4" y="188918"/>
            <a:ext cx="7938052" cy="1529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F7AA5-6E95-CBC4-91A8-0D58FC40A39B}"/>
              </a:ext>
            </a:extLst>
          </p:cNvPr>
          <p:cNvSpPr txBox="1"/>
          <p:nvPr/>
        </p:nvSpPr>
        <p:spPr>
          <a:xfrm>
            <a:off x="602974" y="1718878"/>
            <a:ext cx="3741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Phần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tham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khảo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1F8A3-7CAE-FC2D-5A9C-F882C81B86BA}"/>
              </a:ext>
            </a:extLst>
          </p:cNvPr>
          <p:cNvSpPr txBox="1"/>
          <p:nvPr/>
        </p:nvSpPr>
        <p:spPr>
          <a:xfrm>
            <a:off x="602973" y="2048509"/>
            <a:ext cx="79380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000000"/>
                </a:solidFill>
                <a:effectLst/>
                <a:latin typeface="TimesNewRomanPS-BoldMT"/>
              </a:rPr>
              <a:t>C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ác bước </a:t>
            </a:r>
            <a:r>
              <a:rPr lang="en-US" sz="1800" b="1" i="0" dirty="0" err="1">
                <a:solidFill>
                  <a:srgbClr val="000000"/>
                </a:solidFill>
                <a:effectLst/>
                <a:latin typeface="TimesNewRomanPS-BoldMT"/>
              </a:rPr>
              <a:t>gợi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imesNewRomanPS-BoldMT"/>
              </a:rPr>
              <a:t> ý 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thực hiện sản phẩm mĩ thuật về chủ đề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Những kỉ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niệm đẹp 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bằng hình thức vẽ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959085-2B1A-52CA-C7DC-BD7D4C0CF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1839"/>
            <a:ext cx="9144000" cy="317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7834C5-C721-2ED5-86F3-E9EBA1EC0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65" y="638071"/>
            <a:ext cx="8439670" cy="55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C5B58-70BE-C7E6-0A29-967BA66BFC0D}"/>
              </a:ext>
            </a:extLst>
          </p:cNvPr>
          <p:cNvSpPr txBox="1"/>
          <p:nvPr/>
        </p:nvSpPr>
        <p:spPr>
          <a:xfrm>
            <a:off x="616225" y="526271"/>
            <a:ext cx="70965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000000"/>
                </a:solidFill>
                <a:effectLst/>
                <a:latin typeface="TimesNewRomanPS-BoldMT"/>
              </a:rPr>
              <a:t>C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ác bước thực hiện sản phẩm mĩ thuật về chủ đề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Những kỉ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NewRomanPS-BoldItalicMT"/>
              </a:rPr>
              <a:t>niệm đẹp </a:t>
            </a:r>
            <a:r>
              <a:rPr lang="vi-VN" sz="1800" b="1" i="0" dirty="0">
                <a:solidFill>
                  <a:srgbClr val="000000"/>
                </a:solidFill>
                <a:effectLst/>
                <a:latin typeface="TimesNewRomanPS-BoldMT"/>
              </a:rPr>
              <a:t>bằng hình thức đắp nổi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165F8B-B084-E170-C6D3-9D8F3C313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3" y="1169090"/>
            <a:ext cx="8164173" cy="51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33D78B-4EA0-BF04-411A-DBC201E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86" y="617055"/>
            <a:ext cx="8539627" cy="53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93C989-8742-22E8-C2CE-02070F09D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960"/>
            <a:ext cx="9144000" cy="574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7440EB-90D6-A045-268E-DB3CFC04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1" y="314118"/>
            <a:ext cx="4343725" cy="3389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ED6FB-615C-8496-CF85-B20F10101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27" y="314119"/>
            <a:ext cx="3566703" cy="338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2308B4-88EF-2F08-2EA3-8FDFBB6A3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070" y="3806251"/>
            <a:ext cx="3953916" cy="29775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90E2B4-E479-71AB-B414-A2053D6E7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624" y="3806249"/>
            <a:ext cx="4196026" cy="297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1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850ADC-70AD-2207-27AE-B36CC1CBD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65" y="104638"/>
            <a:ext cx="7282070" cy="3152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C54BA-1C97-DC11-6D45-6D860E14B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359" y="3257328"/>
            <a:ext cx="5062505" cy="34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0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5E564-95F8-F661-8AC0-11FE7A425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611"/>
            <a:ext cx="9096375" cy="323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83443-9FB7-BE68-08AE-BF7BFE7F8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9182"/>
            <a:ext cx="9144000" cy="16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52537-9223-67CF-842B-4F80DB2E1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91" y="162132"/>
            <a:ext cx="7500237" cy="62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9B6FE7-E130-65E1-D5C5-DD17CFFB9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05" y="334824"/>
            <a:ext cx="8284389" cy="3455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955C8D-8782-0789-3CC6-39F63DD6E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8" y="3791886"/>
            <a:ext cx="2177704" cy="2813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18524A-E480-7E16-C04C-AC9A7EAC0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773" y="3790121"/>
            <a:ext cx="2823603" cy="2817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DB50C4-13FD-7E24-738E-BB1B6F285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897" y="3790121"/>
            <a:ext cx="2720998" cy="28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A46A0-8EA1-3AF6-9862-9CD6B4DC2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86" y="1468709"/>
            <a:ext cx="7964557" cy="2422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D3C27-6876-BF1E-5FE3-27B291C99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372" y="3953659"/>
            <a:ext cx="5521906" cy="107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EBBE6-3E23-6EDB-B5B1-7FE226B9A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985" y="138399"/>
            <a:ext cx="3423823" cy="65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747B60-598B-3838-84F8-FC0A75DA8A45}"/>
              </a:ext>
            </a:extLst>
          </p:cNvPr>
          <p:cNvSpPr txBox="1"/>
          <p:nvPr/>
        </p:nvSpPr>
        <p:spPr>
          <a:xfrm>
            <a:off x="2014330" y="532369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8E3DD-242A-1BC9-33A2-FB3E49EF6E6D}"/>
              </a:ext>
            </a:extLst>
          </p:cNvPr>
          <p:cNvSpPr txBox="1"/>
          <p:nvPr/>
        </p:nvSpPr>
        <p:spPr>
          <a:xfrm>
            <a:off x="834887" y="994034"/>
            <a:ext cx="7089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-BoldMT"/>
              </a:rPr>
              <a:t>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 bước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 thực hiện sản phẩm mĩ thuật đồ chơi,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gắn với kỉ niệm đẹp của em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2E99C-9CBE-2DD2-9AF3-03DB805DA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7" y="1623252"/>
            <a:ext cx="6990523" cy="2191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E470EA-0238-AB36-20F1-F73C696D6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590" y="3802550"/>
            <a:ext cx="2489061" cy="2864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2ED794-FAB9-84A1-C3BE-AC0E70107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472" y="3802550"/>
            <a:ext cx="3570117" cy="28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2AF983-ABE5-C4D6-6211-7600B5F9E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5" y="424069"/>
            <a:ext cx="3047787" cy="6261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C0F15B-BEEF-C548-E255-5104290CC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897" y="382656"/>
            <a:ext cx="4428048" cy="632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1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2B96C-A98C-6C07-7312-0A8A52EDA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28" y="243818"/>
            <a:ext cx="1104900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175A1-2F06-5686-0F7A-03DA14719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28" y="1249636"/>
            <a:ext cx="6524625" cy="514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A7E3F-D6DE-8CD3-CD35-66A1AA7FA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763986"/>
            <a:ext cx="9144000" cy="1288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11E97-1A48-544D-61DA-4B680B856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461" y="3013622"/>
            <a:ext cx="55530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3DC345-463D-705C-37A5-40F07F5C8573}"/>
              </a:ext>
            </a:extLst>
          </p:cNvPr>
          <p:cNvSpPr txBox="1"/>
          <p:nvPr/>
        </p:nvSpPr>
        <p:spPr>
          <a:xfrm>
            <a:off x="8094" y="6422104"/>
            <a:ext cx="3741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4</a:t>
            </a:r>
            <a:r>
              <a:rPr lang="vi-VN" sz="1600" dirty="0"/>
              <a:t>. </a:t>
            </a:r>
            <a:r>
              <a:rPr lang="en-US" sz="1600" i="1" dirty="0" err="1"/>
              <a:t>Vui</a:t>
            </a:r>
            <a:r>
              <a:rPr lang="en-US" sz="1600" i="1" dirty="0"/>
              <a:t> </a:t>
            </a:r>
            <a:r>
              <a:rPr lang="en-US" sz="1600" i="1" dirty="0" err="1"/>
              <a:t>chơi</a:t>
            </a:r>
            <a:r>
              <a:rPr lang="en-US" sz="1600" i="1" dirty="0"/>
              <a:t> </a:t>
            </a:r>
            <a:r>
              <a:rPr lang="en-US" sz="1600" i="1" dirty="0" err="1"/>
              <a:t>dịp</a:t>
            </a:r>
            <a:r>
              <a:rPr lang="en-US" sz="1600" i="1" dirty="0"/>
              <a:t> </a:t>
            </a:r>
            <a:r>
              <a:rPr lang="en-US" sz="1600" i="1" dirty="0" err="1"/>
              <a:t>hè</a:t>
            </a:r>
            <a:endParaRPr lang="vi-VN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E6E9F-5F82-179B-FB96-9AF1637A2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928"/>
            <a:ext cx="9144000" cy="3268072"/>
          </a:xfrm>
          <a:prstGeom prst="rect">
            <a:avLst/>
          </a:prstGeom>
        </p:spPr>
      </p:pic>
      <p:pic>
        <p:nvPicPr>
          <p:cNvPr id="1026" name="Picture 2" descr="Thêm điểm vui chơi cho trẻ em dịp hè - Báo Thái Nguyên điện tử">
            <a:extLst>
              <a:ext uri="{FF2B5EF4-FFF2-40B4-BE49-F238E27FC236}">
                <a16:creationId xmlns:a16="http://schemas.microsoft.com/office/drawing/2014/main" id="{5D04EAC9-7D80-574E-21C6-30B93BD5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3529606"/>
            <a:ext cx="4322496" cy="289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view 30 khu vui chơi trẻ em đông đúc nhất tại Sài Gòn">
            <a:extLst>
              <a:ext uri="{FF2B5EF4-FFF2-40B4-BE49-F238E27FC236}">
                <a16:creationId xmlns:a16="http://schemas.microsoft.com/office/drawing/2014/main" id="{5D2154B2-1C7F-FFD5-F00C-4A525CAF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23" y="3589928"/>
            <a:ext cx="3972269" cy="28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91EAB9-6B42-C596-745A-86A103DF69F4}"/>
              </a:ext>
            </a:extLst>
          </p:cNvPr>
          <p:cNvSpPr txBox="1"/>
          <p:nvPr/>
        </p:nvSpPr>
        <p:spPr>
          <a:xfrm>
            <a:off x="4854023" y="6428730"/>
            <a:ext cx="37419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5</a:t>
            </a:r>
            <a:r>
              <a:rPr lang="vi-VN" sz="1600" dirty="0"/>
              <a:t>. </a:t>
            </a:r>
            <a:r>
              <a:rPr lang="en-US" sz="1600" i="1" dirty="0" err="1"/>
              <a:t>Đi</a:t>
            </a:r>
            <a:r>
              <a:rPr lang="en-US" sz="1600" i="1" dirty="0"/>
              <a:t> </a:t>
            </a:r>
            <a:r>
              <a:rPr lang="en-US" sz="1600" i="1" dirty="0" err="1"/>
              <a:t>chơi</a:t>
            </a:r>
            <a:r>
              <a:rPr lang="en-US" sz="1600" i="1" dirty="0"/>
              <a:t> </a:t>
            </a:r>
            <a:r>
              <a:rPr lang="en-US" sz="1600" i="1" dirty="0" err="1"/>
              <a:t>với</a:t>
            </a:r>
            <a:r>
              <a:rPr lang="en-US" sz="1600" i="1" dirty="0"/>
              <a:t> </a:t>
            </a:r>
            <a:r>
              <a:rPr lang="en-US" sz="1600" i="1" dirty="0" err="1"/>
              <a:t>bố</a:t>
            </a:r>
            <a:endParaRPr lang="vi-VN" sz="1600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C09FC6-5933-FD11-431D-BDCDC67F6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28" y="145359"/>
            <a:ext cx="6589851" cy="47446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B544BD-80AB-265D-073E-363C65BF42A0}"/>
              </a:ext>
            </a:extLst>
          </p:cNvPr>
          <p:cNvSpPr txBox="1"/>
          <p:nvPr/>
        </p:nvSpPr>
        <p:spPr>
          <a:xfrm>
            <a:off x="1011928" y="5063633"/>
            <a:ext cx="6589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Em thấy bức tranh thể hiện chủ đề gì?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Các nhân vật trong tranh có những hoạt động gì?</a:t>
            </a:r>
            <a:b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</a:br>
            <a:r>
              <a:rPr lang="vi-VN" sz="1800" b="0" i="0" dirty="0">
                <a:solidFill>
                  <a:srgbClr val="242021"/>
                </a:solidFill>
                <a:effectLst/>
                <a:latin typeface="ArialMT"/>
              </a:rPr>
              <a:t>– Màu đậm, màu nhạt trong tranh được sử dụng như thế nào?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EF0392-9DAD-A249-9BF3-8798402C8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0714"/>
            <a:ext cx="9144000" cy="4530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6E2152-9297-ABC0-8AE4-5C146C7BD135}"/>
              </a:ext>
            </a:extLst>
          </p:cNvPr>
          <p:cNvSpPr txBox="1"/>
          <p:nvPr/>
        </p:nvSpPr>
        <p:spPr>
          <a:xfrm>
            <a:off x="1783885" y="1028469"/>
            <a:ext cx="3741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Tìm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hiểu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về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tác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giả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3E0A7-B980-A011-68E7-0AE83C6BA134}"/>
              </a:ext>
            </a:extLst>
          </p:cNvPr>
          <p:cNvSpPr txBox="1"/>
          <p:nvPr/>
        </p:nvSpPr>
        <p:spPr>
          <a:xfrm>
            <a:off x="909520" y="189862"/>
            <a:ext cx="6856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Tìm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hiểu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niềm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vui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qua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sản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phẩm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mĩ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thuật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sinh</a:t>
            </a: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E05E32-70C7-9946-8CBD-AEC186065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52530"/>
            <a:ext cx="8686800" cy="197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27347F-20BE-7325-9AD0-11ADFDC10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851655"/>
            <a:ext cx="4782792" cy="32609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B4ED8F-F923-9C04-B7D9-A1F3E25F2C95}"/>
              </a:ext>
            </a:extLst>
          </p:cNvPr>
          <p:cNvSpPr txBox="1"/>
          <p:nvPr/>
        </p:nvSpPr>
        <p:spPr>
          <a:xfrm>
            <a:off x="228600" y="6152754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Trương Hồng Ánh, </a:t>
            </a:r>
            <a: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  <a:t>Đi xem biểu diễn</a:t>
            </a:r>
            <a:b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</a:br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Sản phẩm mĩ thuật từ màu sáp</a:t>
            </a:r>
            <a:r>
              <a:rPr lang="vi-VN" sz="1600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54F36-9502-B5D3-CAA2-BAB8F288C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019" y="2851654"/>
            <a:ext cx="3243076" cy="32609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04E688-2196-B39C-79A0-652902FCBA26}"/>
              </a:ext>
            </a:extLst>
          </p:cNvPr>
          <p:cNvSpPr txBox="1"/>
          <p:nvPr/>
        </p:nvSpPr>
        <p:spPr>
          <a:xfrm>
            <a:off x="5239992" y="6112648"/>
            <a:ext cx="3402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Lan Anh –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Hồng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Nhung –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Tuấn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Đạt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, </a:t>
            </a:r>
            <a:r>
              <a:rPr lang="en-US" sz="1600" b="0" i="1" dirty="0" err="1">
                <a:solidFill>
                  <a:srgbClr val="242021"/>
                </a:solidFill>
                <a:effectLst/>
                <a:latin typeface="Arial-ItalicMT"/>
              </a:rPr>
              <a:t>Cuộc</a:t>
            </a:r>
            <a:r>
              <a:rPr lang="en-US" sz="1600" b="0" i="1" dirty="0">
                <a:solidFill>
                  <a:srgbClr val="242021"/>
                </a:solidFill>
                <a:effectLst/>
                <a:latin typeface="Arial-ItalicMT"/>
              </a:rPr>
              <a:t> </a:t>
            </a:r>
            <a:r>
              <a:rPr lang="en-US" sz="1600" b="0" i="1" dirty="0" err="1">
                <a:solidFill>
                  <a:srgbClr val="242021"/>
                </a:solidFill>
                <a:effectLst/>
                <a:latin typeface="Arial-ItalicMT"/>
              </a:rPr>
              <a:t>thi</a:t>
            </a:r>
            <a:r>
              <a:rPr lang="en-US" sz="1600" b="0" i="1" dirty="0">
                <a:solidFill>
                  <a:srgbClr val="242021"/>
                </a:solidFill>
                <a:effectLst/>
                <a:latin typeface="Arial-ItalicMT"/>
              </a:rPr>
              <a:t> </a:t>
            </a:r>
            <a:r>
              <a:rPr lang="en-US" sz="1600" b="0" i="1" dirty="0" err="1">
                <a:solidFill>
                  <a:srgbClr val="242021"/>
                </a:solidFill>
                <a:effectLst/>
                <a:latin typeface="Arial-ItalicMT"/>
              </a:rPr>
              <a:t>nghệ</a:t>
            </a:r>
            <a:r>
              <a:rPr lang="en-US" sz="1600" b="0" i="1" dirty="0">
                <a:solidFill>
                  <a:srgbClr val="242021"/>
                </a:solidFill>
                <a:effectLst/>
                <a:latin typeface="Arial-ItalicMT"/>
              </a:rPr>
              <a:t> </a:t>
            </a:r>
            <a:r>
              <a:rPr lang="en-US" sz="1600" b="0" i="1" dirty="0" err="1">
                <a:solidFill>
                  <a:srgbClr val="242021"/>
                </a:solidFill>
                <a:effectLst/>
                <a:latin typeface="Arial-ItalicMT"/>
              </a:rPr>
              <a:t>thuật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,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sản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phẩm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mĩ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thuật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từ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nhiều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vật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liệu</a:t>
            </a:r>
            <a:r>
              <a:rPr lang="en-US" sz="1600" dirty="0"/>
              <a:t> </a:t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A2E71-726B-09B1-2285-2154E594D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78" y="207687"/>
            <a:ext cx="3035784" cy="3035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55F8E-8F8B-4D31-8B5B-7F0F9D888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740" y="207687"/>
            <a:ext cx="3987477" cy="3035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E450BC-9098-9BBC-4C4B-643DB894A009}"/>
              </a:ext>
            </a:extLst>
          </p:cNvPr>
          <p:cNvSpPr txBox="1"/>
          <p:nvPr/>
        </p:nvSpPr>
        <p:spPr>
          <a:xfrm>
            <a:off x="3872785" y="3243470"/>
            <a:ext cx="40844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Trần Duy Khánh, </a:t>
            </a:r>
            <a: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  <a:t>Lặn ngắm san hô dưới đáy biển</a:t>
            </a:r>
            <a:r>
              <a:rPr lang="en-US" sz="1600" i="1" dirty="0">
                <a:solidFill>
                  <a:srgbClr val="242021"/>
                </a:solidFill>
                <a:latin typeface="Arial-ItalicMT"/>
              </a:rPr>
              <a:t>, s</a:t>
            </a:r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ản phẩm mĩ thuật từ đất nặn</a:t>
            </a:r>
            <a:r>
              <a:rPr lang="vi-VN" sz="1600" dirty="0"/>
              <a:t> </a:t>
            </a:r>
            <a:br>
              <a:rPr lang="vi-VN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21A9DE-5791-7DBE-825E-919AB9B788C3}"/>
              </a:ext>
            </a:extLst>
          </p:cNvPr>
          <p:cNvSpPr txBox="1"/>
          <p:nvPr/>
        </p:nvSpPr>
        <p:spPr>
          <a:xfrm>
            <a:off x="448852" y="3243470"/>
            <a:ext cx="31822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Như Ý, </a:t>
            </a:r>
            <a: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  <a:t>Đêm pháo hoa</a:t>
            </a:r>
            <a:r>
              <a:rPr lang="en-US" sz="1600" b="0" i="1" dirty="0">
                <a:solidFill>
                  <a:srgbClr val="242021"/>
                </a:solidFill>
                <a:effectLst/>
                <a:latin typeface="Arial-ItalicMT"/>
              </a:rPr>
              <a:t>, s</a:t>
            </a:r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ản phẩm mĩ thuật từ màu a-cờ-ry-lic</a:t>
            </a:r>
            <a:r>
              <a:rPr lang="vi-VN" sz="1600" dirty="0"/>
              <a:t> </a:t>
            </a:r>
            <a:br>
              <a:rPr lang="vi-VN" sz="1600" dirty="0"/>
            </a:b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3E6ACB-D6EC-FCC0-B45E-50D9E27DF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78" y="3861658"/>
            <a:ext cx="4825876" cy="2788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28F8B7-6965-5CF1-87D5-448E6BAD4043}"/>
              </a:ext>
            </a:extLst>
          </p:cNvPr>
          <p:cNvSpPr txBox="1"/>
          <p:nvPr/>
        </p:nvSpPr>
        <p:spPr>
          <a:xfrm>
            <a:off x="5310980" y="4825098"/>
            <a:ext cx="466476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Trần Hà Vy, </a:t>
            </a:r>
            <a: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  <a:t>Khu vườn của bà</a:t>
            </a:r>
            <a:br>
              <a:rPr lang="vi-VN" sz="1600" b="0" i="1" dirty="0">
                <a:solidFill>
                  <a:srgbClr val="242021"/>
                </a:solidFill>
                <a:effectLst/>
                <a:latin typeface="Arial-ItalicMT"/>
              </a:rPr>
            </a:br>
            <a:r>
              <a:rPr lang="vi-VN" sz="1600" b="0" i="0" dirty="0">
                <a:solidFill>
                  <a:srgbClr val="242021"/>
                </a:solidFill>
                <a:effectLst/>
                <a:latin typeface="ArialMT"/>
              </a:rPr>
              <a:t>Sản phẩm mĩ thuật từ nhiều vật liệu</a:t>
            </a:r>
            <a:r>
              <a:rPr lang="vi-VN" sz="1600" dirty="0"/>
              <a:t> </a:t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25DF5B-4916-48CB-FABF-EEAE4A0A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85" y="571706"/>
            <a:ext cx="8043830" cy="55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1237</TotalTime>
  <Words>266</Words>
  <Application>Microsoft Office PowerPoint</Application>
  <PresentationFormat>On-screen Show (4:3)</PresentationFormat>
  <Paragraphs>21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Arial-BoldMT</vt:lpstr>
      <vt:lpstr>Arial-ItalicMT</vt:lpstr>
      <vt:lpstr>ArialMT</vt:lpstr>
      <vt:lpstr>Calibri</vt:lpstr>
      <vt:lpstr>Calibri Light</vt:lpstr>
      <vt:lpstr>TimesNewRomanPS-BoldItalicMT</vt:lpstr>
      <vt:lpstr>TimesNewRomanPS-BoldMT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169</cp:revision>
  <dcterms:created xsi:type="dcterms:W3CDTF">2021-01-29T04:19:07Z</dcterms:created>
  <dcterms:modified xsi:type="dcterms:W3CDTF">2023-08-03T02:23:26Z</dcterms:modified>
</cp:coreProperties>
</file>