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3"/>
  </p:notesMasterIdLst>
  <p:sldIdLst>
    <p:sldId id="283" r:id="rId2"/>
    <p:sldId id="258" r:id="rId3"/>
    <p:sldId id="257" r:id="rId4"/>
    <p:sldId id="292" r:id="rId5"/>
    <p:sldId id="259" r:id="rId6"/>
    <p:sldId id="293" r:id="rId7"/>
    <p:sldId id="267" r:id="rId8"/>
    <p:sldId id="262" r:id="rId9"/>
    <p:sldId id="263" r:id="rId10"/>
    <p:sldId id="294" r:id="rId11"/>
    <p:sldId id="295" r:id="rId12"/>
    <p:sldId id="265" r:id="rId13"/>
    <p:sldId id="280" r:id="rId14"/>
    <p:sldId id="296" r:id="rId15"/>
    <p:sldId id="297" r:id="rId16"/>
    <p:sldId id="298" r:id="rId17"/>
    <p:sldId id="299" r:id="rId18"/>
    <p:sldId id="300" r:id="rId19"/>
    <p:sldId id="301" r:id="rId20"/>
    <p:sldId id="302" r:id="rId21"/>
    <p:sldId id="303" r:id="rId22"/>
    <p:sldId id="305" r:id="rId23"/>
    <p:sldId id="306" r:id="rId24"/>
    <p:sldId id="307" r:id="rId25"/>
    <p:sldId id="308" r:id="rId26"/>
    <p:sldId id="309" r:id="rId27"/>
    <p:sldId id="310" r:id="rId28"/>
    <p:sldId id="260" r:id="rId29"/>
    <p:sldId id="278" r:id="rId30"/>
    <p:sldId id="269"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72" d="100"/>
          <a:sy n="72" d="100"/>
        </p:scale>
        <p:origin x="360"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03/01/2024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a:t>
            </a:fld>
            <a:endParaRPr lang="en-US"/>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5</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15</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19</a:t>
            </a:fld>
            <a:endParaRPr lang="en-US"/>
          </a:p>
        </p:txBody>
      </p:sp>
    </p:spTree>
    <p:extLst>
      <p:ext uri="{BB962C8B-B14F-4D97-AF65-F5344CB8AC3E}">
        <p14:creationId xmlns:p14="http://schemas.microsoft.com/office/powerpoint/2010/main" val="141269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03/01/2024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115767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B8BBFFE8-EACA-2980-4575-71B770F1050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3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slide" Target="slide27.xml"/><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slide" Target="slide27.xml"/><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slide" Target="slide27.xml"/><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1ACF22-36E6-217F-1E18-DD12887CCEBE}"/>
              </a:ext>
            </a:extLst>
          </p:cNvPr>
          <p:cNvPicPr>
            <a:picLocks noChangeAspect="1"/>
          </p:cNvPicPr>
          <p:nvPr/>
        </p:nvPicPr>
        <p:blipFill>
          <a:blip r:embed="rId3"/>
          <a:stretch>
            <a:fillRect/>
          </a:stretch>
        </p:blipFill>
        <p:spPr>
          <a:xfrm>
            <a:off x="3721034" y="1470999"/>
            <a:ext cx="3682303" cy="963251"/>
          </a:xfrm>
          <a:prstGeom prst="rect">
            <a:avLst/>
          </a:prstGeom>
        </p:spPr>
      </p:pic>
      <p:pic>
        <p:nvPicPr>
          <p:cNvPr id="8" name="Picture 7">
            <a:extLst>
              <a:ext uri="{FF2B5EF4-FFF2-40B4-BE49-F238E27FC236}">
                <a16:creationId xmlns:a16="http://schemas.microsoft.com/office/drawing/2014/main" id="{94C328ED-058F-E306-B512-54C055A5DB2C}"/>
              </a:ext>
            </a:extLst>
          </p:cNvPr>
          <p:cNvPicPr>
            <a:picLocks noChangeAspect="1"/>
          </p:cNvPicPr>
          <p:nvPr/>
        </p:nvPicPr>
        <p:blipFill>
          <a:blip r:embed="rId4"/>
          <a:stretch>
            <a:fillRect/>
          </a:stretch>
        </p:blipFill>
        <p:spPr>
          <a:xfrm>
            <a:off x="1676400" y="2090166"/>
            <a:ext cx="8401016" cy="2280102"/>
          </a:xfrm>
          <a:prstGeom prst="rect">
            <a:avLst/>
          </a:prstGeom>
        </p:spPr>
      </p:pic>
      <p:sp>
        <p:nvSpPr>
          <p:cNvPr id="3" name="TextBox 2">
            <a:extLst>
              <a:ext uri="{FF2B5EF4-FFF2-40B4-BE49-F238E27FC236}">
                <a16:creationId xmlns:a16="http://schemas.microsoft.com/office/drawing/2014/main" id="{FE8E7869-04B7-A121-5F18-64DD66ACE038}"/>
              </a:ext>
            </a:extLst>
          </p:cNvPr>
          <p:cNvSpPr txBox="1"/>
          <p:nvPr/>
        </p:nvSpPr>
        <p:spPr>
          <a:xfrm>
            <a:off x="1232452" y="899806"/>
            <a:ext cx="9727095"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800">
                <a:latin typeface="+mj-lt"/>
              </a:rPr>
              <a:t>KÍNH CHÀO QUÝ THẦY CÔ VỀ DỰ GIỜ, THĂM LỚP!</a:t>
            </a:r>
          </a:p>
        </p:txBody>
      </p:sp>
      <p:sp>
        <p:nvSpPr>
          <p:cNvPr id="4" name="TextBox 3">
            <a:extLst>
              <a:ext uri="{FF2B5EF4-FFF2-40B4-BE49-F238E27FC236}">
                <a16:creationId xmlns:a16="http://schemas.microsoft.com/office/drawing/2014/main" id="{75420A61-DB49-1613-64A1-70172F890C0E}"/>
              </a:ext>
            </a:extLst>
          </p:cNvPr>
          <p:cNvSpPr txBox="1"/>
          <p:nvPr/>
        </p:nvSpPr>
        <p:spPr>
          <a:xfrm>
            <a:off x="4209680" y="4219575"/>
            <a:ext cx="3684104" cy="954107"/>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n-US" sz="2800"/>
              <a:t>Lớp : 4C</a:t>
            </a:r>
          </a:p>
          <a:p>
            <a:r>
              <a:rPr lang="en-US" sz="2800"/>
              <a:t>GV : Nguyễn Thị Lục</a:t>
            </a:r>
          </a:p>
        </p:txBody>
      </p:sp>
    </p:spTree>
    <p:extLst>
      <p:ext uri="{BB962C8B-B14F-4D97-AF65-F5344CB8AC3E}">
        <p14:creationId xmlns:p14="http://schemas.microsoft.com/office/powerpoint/2010/main" val="3351717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1569660"/>
          </a:xfrm>
          <a:prstGeom prst="rect">
            <a:avLst/>
          </a:prstGeom>
          <a:noFill/>
        </p:spPr>
        <p:txBody>
          <a:bodyPr wrap="square" rtlCol="0">
            <a:spAutoFit/>
          </a:bodyPr>
          <a:lstStyle/>
          <a:p>
            <a:pPr lvl="0" algn="ctr">
              <a:defRPr/>
            </a:pPr>
            <a:r>
              <a:rPr lang="en-US" sz="4800" b="1" dirty="0">
                <a:solidFill>
                  <a:srgbClr val="FF0000"/>
                </a:solidFill>
                <a:latin typeface="Calibri" panose="020F0502020204030204" pitchFamily="34" charset="0"/>
                <a:cs typeface="Calibri" panose="020F0502020204030204" pitchFamily="34" charset="0"/>
              </a:rPr>
              <a:t>a) </a:t>
            </a:r>
            <a:r>
              <a:rPr lang="vi-VN" sz="4800" b="1" dirty="0">
                <a:solidFill>
                  <a:srgbClr val="FF0000"/>
                </a:solidFill>
                <a:latin typeface="Calibri" panose="020F0502020204030204" pitchFamily="34" charset="0"/>
                <a:cs typeface="Calibri" panose="020F0502020204030204" pitchFamily="34" charset="0"/>
              </a:rPr>
              <a:t>Thành tựu tiêu biểu của văn minh sông Hồng</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63879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a:solidFill>
                  <a:srgbClr val="7030A0"/>
                </a:solidFill>
                <a:latin typeface="Cambria" panose="02040503050406030204" pitchFamily="18" charset="0"/>
                <a:ea typeface="Cambria" panose="02040503050406030204" pitchFamily="18" charset="0"/>
              </a:rPr>
              <a:t>2. </a:t>
            </a:r>
            <a:r>
              <a:rPr lang="vi-VN" sz="32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659E013-7A9D-97B3-C7AC-618420D94B7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a:extLst>
              <a:ext uri="{FF2B5EF4-FFF2-40B4-BE49-F238E27FC236}">
                <a16:creationId xmlns:a16="http://schemas.microsoft.com/office/drawing/2014/main" id="{3927E8E4-6302-5AB9-A1B1-3560D7E36850}"/>
              </a:ext>
            </a:extLst>
          </p:cNvPr>
          <p:cNvPicPr>
            <a:picLocks noChangeAspect="1"/>
          </p:cNvPicPr>
          <p:nvPr/>
        </p:nvPicPr>
        <p:blipFill>
          <a:blip r:embed="rId4"/>
          <a:stretch>
            <a:fillRect/>
          </a:stretch>
        </p:blipFill>
        <p:spPr>
          <a:xfrm>
            <a:off x="6422066" y="3526755"/>
            <a:ext cx="5160224" cy="2908490"/>
          </a:xfrm>
          <a:prstGeom prst="rect">
            <a:avLst/>
          </a:prstGeom>
        </p:spPr>
      </p:pic>
    </p:spTree>
    <p:extLst>
      <p:ext uri="{BB962C8B-B14F-4D97-AF65-F5344CB8AC3E}">
        <p14:creationId xmlns:p14="http://schemas.microsoft.com/office/powerpoint/2010/main" val="2750628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96767" y="707065"/>
            <a:ext cx="5485736" cy="2640452"/>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a:t>
              </a:r>
            </a:p>
          </p:txBody>
        </p:sp>
      </p:grpSp>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803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id="{EAB9A76A-AFB5-90A9-417F-F9CADEB291FF}"/>
              </a:ext>
            </a:extLst>
          </p:cNvPr>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id="{5F5113FC-5984-169E-96E4-4218CABC5D06}"/>
              </a:ext>
            </a:extLst>
          </p:cNvPr>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id="{555D9B7A-8EE7-25F6-6927-183FF80C16EC}"/>
              </a:ext>
            </a:extLst>
          </p:cNvPr>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id="{40F2B526-CF30-F3C2-9C6A-89241D6AA959}"/>
              </a:ext>
            </a:extLst>
          </p:cNvPr>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id="{D7B5F1FD-D41A-64FF-DC80-356E8670604C}"/>
              </a:ext>
            </a:extLst>
          </p:cNvPr>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800" b="1" dirty="0" err="1">
                <a:solidFill>
                  <a:prstClr val="black"/>
                </a:solidFill>
                <a:latin typeface="+mn-lt"/>
                <a:cs typeface="Times New Roman" pitchFamily="18" charset="0"/>
              </a:rPr>
              <a:t>Chọn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giới</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thiệu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một</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thành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tựu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của</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văn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minh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sông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Hồng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em</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thích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nhất</a:t>
            </a:r>
            <a:r>
              <a:rPr lang="en-US" sz="4800" b="1" dirty="0">
                <a:solidFill>
                  <a:prstClr val="black"/>
                </a:solidFill>
                <a:latin typeface="+mn-lt"/>
                <a:cs typeface="Times New Roman" pitchFamily="18" charset="0"/>
              </a:rPr>
              <a:t>.</a:t>
            </a:r>
            <a:endParaRPr kumimoji="0" lang="en-US" sz="4800" b="1" i="0" u="none" strike="noStrike" kern="1200" cap="none" spc="0" normalizeH="0" baseline="0" noProof="0" dirty="0">
              <a:ln>
                <a:noFill/>
              </a:ln>
              <a:solidFill>
                <a:prstClr val="black"/>
              </a:solidFill>
              <a:effectLst/>
              <a:uLnTx/>
              <a:uFillTx/>
              <a:latin typeface="+mn-lt"/>
              <a:cs typeface="Times New Roman" panose="02020603050405020304" pitchFamily="18" charset="0"/>
            </a:endParaRPr>
          </a:p>
        </p:txBody>
      </p:sp>
    </p:spTree>
    <p:extLst>
      <p:ext uri="{BB962C8B-B14F-4D97-AF65-F5344CB8AC3E}">
        <p14:creationId xmlns:p14="http://schemas.microsoft.com/office/powerpoint/2010/main" val="256504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461366"/>
            <a:ext cx="7010400" cy="1938992"/>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3155423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2"/>
          <a:stretch>
            <a:fillRect/>
          </a:stretch>
        </p:blipFill>
        <p:spPr>
          <a:xfrm>
            <a:off x="2281681" y="2018525"/>
            <a:ext cx="7425845" cy="4498008"/>
          </a:xfrm>
          <a:prstGeom prst="rect">
            <a:avLst/>
          </a:prstGeom>
        </p:spPr>
      </p:pic>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01214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3"/>
          <a:stretch>
            <a:fillRect/>
          </a:stretch>
        </p:blipFill>
        <p:spPr>
          <a:xfrm>
            <a:off x="729327" y="2071687"/>
            <a:ext cx="4777293" cy="2893718"/>
          </a:xfrm>
          <a:prstGeom prst="rect">
            <a:avLst/>
          </a:prstGeom>
        </p:spPr>
      </p:pic>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4"/>
          <a:stretch>
            <a:fillRect/>
          </a:stretch>
        </p:blipFill>
        <p:spPr>
          <a:xfrm>
            <a:off x="2700511" y="365851"/>
            <a:ext cx="7010400" cy="943704"/>
          </a:xfrm>
          <a:prstGeom prst="rect">
            <a:avLst/>
          </a:prstGeom>
        </p:spPr>
      </p:pic>
    </p:spTree>
    <p:extLst>
      <p:ext uri="{BB962C8B-B14F-4D97-AF65-F5344CB8AC3E}">
        <p14:creationId xmlns:p14="http://schemas.microsoft.com/office/powerpoint/2010/main" val="1509432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228600"/>
            <a:ext cx="10497245" cy="572743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1" y="4122534"/>
            <a:ext cx="4781550" cy="2735466"/>
          </a:xfrm>
          <a:prstGeom prst="rect">
            <a:avLst/>
          </a:prstGeom>
        </p:spPr>
      </p:pic>
      <p:sp>
        <p:nvSpPr>
          <p:cNvPr id="9" name="TextBox 8">
            <a:extLst>
              <a:ext uri="{FF2B5EF4-FFF2-40B4-BE49-F238E27FC236}">
                <a16:creationId xmlns:a16="http://schemas.microsoft.com/office/drawing/2014/main" id="{6E062201-D45C-4EB7-9090-4230BC5DE162}"/>
              </a:ext>
            </a:extLst>
          </p:cNvPr>
          <p:cNvSpPr txBox="1"/>
          <p:nvPr/>
        </p:nvSpPr>
        <p:spPr>
          <a:xfrm>
            <a:off x="1181100" y="1516097"/>
            <a:ext cx="10125075" cy="2954655"/>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Xác định được hệ thống sông Hồng trên bản đồ hoặc lược đồ.</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Kể được một số tên gọi khác của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Sưu tầm, sử dụng tư liệu lịch sử (tranh, ảnh, đoạn trích tư liệu,… ), trình bày được một số thành tựu tiêu biểu của văn minh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Mô tả được một số nét cơ bản về đời sống vật chất và tinh thần của người Việt cổ thông qua quan sát một số hình ảnh về cuộc sống của người Việt cổ trong hoa văn trên trống đồng Đông Sơn, kết hợp với một số truyền thuyết (ví dụ: Sơn Tinh, Thủy Tinh, sự tích Bánh chưng, bánh giầy, …)</a:t>
            </a:r>
          </a:p>
        </p:txBody>
      </p:sp>
      <p:pic>
        <p:nvPicPr>
          <p:cNvPr id="3" name="Picture 2">
            <a:extLst>
              <a:ext uri="{FF2B5EF4-FFF2-40B4-BE49-F238E27FC236}">
                <a16:creationId xmlns:a16="http://schemas.microsoft.com/office/drawing/2014/main" id="{96586B4D-F54C-30A8-FFD6-1DAAFC98A3B2}"/>
              </a:ext>
            </a:extLst>
          </p:cNvPr>
          <p:cNvPicPr>
            <a:picLocks noChangeAspect="1"/>
          </p:cNvPicPr>
          <p:nvPr/>
        </p:nvPicPr>
        <p:blipFill>
          <a:blip r:embed="rId6"/>
          <a:stretch>
            <a:fillRect/>
          </a:stretch>
        </p:blipFill>
        <p:spPr>
          <a:xfrm>
            <a:off x="2591630" y="0"/>
            <a:ext cx="7218290" cy="1609483"/>
          </a:xfrm>
          <a:prstGeom prst="rect">
            <a:avLst/>
          </a:prstGeom>
        </p:spPr>
      </p:pic>
    </p:spTree>
    <p:extLst>
      <p:ext uri="{BB962C8B-B14F-4D97-AF65-F5344CB8AC3E}">
        <p14:creationId xmlns:p14="http://schemas.microsoft.com/office/powerpoint/2010/main" val="93120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486940" y="382772"/>
            <a:ext cx="5995563" cy="2964745"/>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id="{98EAC014-3741-929A-D430-9D74C6DB6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id="{A19055B8-3C8E-8C70-8B77-4D5142A2B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giầy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id="{33E409C8-B10F-59F0-A991-36C3B9ABF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288680"/>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id="{CC2313D3-AA60-349B-CA04-4ABDB5459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1754326"/>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B9A76A-AFB5-90A9-417F-F9CADEB291FF}"/>
              </a:ext>
            </a:extLst>
          </p:cNvPr>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18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id="{5BCE87B7-B2D4-34E6-CA38-25344F3AF0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712304"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866775" y="562836"/>
            <a:ext cx="10839450" cy="1477328"/>
          </a:xfrm>
          <a:prstGeom prst="rect">
            <a:avLst/>
          </a:prstGeom>
          <a:noFill/>
        </p:spPr>
        <p:txBody>
          <a:bodyPr wrap="square" lIns="0" tIns="0" rIns="0" bIns="0"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Xác định vị trí sông Hồng trên bản đồ.</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B7298CB-274C-FC27-F705-A5A5A2704C30}"/>
              </a:ext>
            </a:extLst>
          </p:cNvPr>
          <p:cNvPicPr>
            <a:picLocks noChangeAspect="1"/>
          </p:cNvPicPr>
          <p:nvPr/>
        </p:nvPicPr>
        <p:blipFill>
          <a:blip r:embed="rId3"/>
          <a:stretch>
            <a:fillRect/>
          </a:stretch>
        </p:blipFill>
        <p:spPr>
          <a:xfrm>
            <a:off x="6914323" y="965074"/>
            <a:ext cx="4685886" cy="5369846"/>
          </a:xfrm>
          <a:prstGeom prst="rect">
            <a:avLst/>
          </a:prstGeom>
        </p:spPr>
      </p:pic>
    </p:spTree>
    <p:extLst>
      <p:ext uri="{BB962C8B-B14F-4D97-AF65-F5344CB8AC3E}">
        <p14:creationId xmlns:p14="http://schemas.microsoft.com/office/powerpoint/2010/main" val="3957801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F4D2C6-09A4-7D45-C085-06A45E4A31BA}"/>
              </a:ext>
            </a:extLst>
          </p:cNvPr>
          <p:cNvPicPr>
            <a:picLocks noChangeAspect="1"/>
          </p:cNvPicPr>
          <p:nvPr/>
        </p:nvPicPr>
        <p:blipFill>
          <a:blip r:embed="rId3"/>
          <a:stretch>
            <a:fillRect/>
          </a:stretch>
        </p:blipFill>
        <p:spPr>
          <a:xfrm>
            <a:off x="3248025" y="871537"/>
            <a:ext cx="5200650" cy="5343525"/>
          </a:xfrm>
          <a:prstGeom prst="rect">
            <a:avLst/>
          </a:prstGeom>
        </p:spPr>
      </p:pic>
      <p:sp>
        <p:nvSpPr>
          <p:cNvPr id="7" name="Freeform: Shape 6">
            <a:extLst>
              <a:ext uri="{FF2B5EF4-FFF2-40B4-BE49-F238E27FC236}">
                <a16:creationId xmlns:a16="http://schemas.microsoft.com/office/drawing/2014/main" id="{F2C36C83-E79E-DC05-7E11-844E11FDD428}"/>
              </a:ext>
            </a:extLst>
          </p:cNvPr>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21669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99</TotalTime>
  <Words>860</Words>
  <Application>Microsoft Office PowerPoint</Application>
  <PresentationFormat>Widescreen</PresentationFormat>
  <Paragraphs>55</Paragraphs>
  <Slides>31</Slides>
  <Notes>10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等线</vt:lpstr>
      <vt:lpstr>微软雅黑</vt:lpstr>
      <vt:lpstr>Arial</vt:lpstr>
      <vt:lpstr>Calibri</vt:lpstr>
      <vt:lpstr>Cambria</vt:lpstr>
      <vt:lpstr>Lato</vt:lpstr>
      <vt:lpstr>Patrick Hand</vt:lpstr>
      <vt:lpstr>Roboto Condensed Light</vt:lpstr>
      <vt:lpstr>Wingdings</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lục nguyễn</cp:lastModifiedBy>
  <cp:revision>59</cp:revision>
  <dcterms:created xsi:type="dcterms:W3CDTF">2023-09-26T05:35:06Z</dcterms:created>
  <dcterms:modified xsi:type="dcterms:W3CDTF">2024-01-03T05:14:30Z</dcterms:modified>
  <cp:category>9Slide.vn</cp:category>
</cp:coreProperties>
</file>