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34" r:id="rId2"/>
    <p:sldId id="362" r:id="rId3"/>
    <p:sldId id="339" r:id="rId4"/>
    <p:sldId id="346" r:id="rId5"/>
    <p:sldId id="363" r:id="rId6"/>
    <p:sldId id="258" r:id="rId7"/>
    <p:sldId id="289" r:id="rId8"/>
    <p:sldId id="348" r:id="rId9"/>
    <p:sldId id="290" r:id="rId10"/>
    <p:sldId id="263" r:id="rId11"/>
    <p:sldId id="291" r:id="rId12"/>
    <p:sldId id="314" r:id="rId13"/>
    <p:sldId id="321" r:id="rId14"/>
    <p:sldId id="325" r:id="rId15"/>
    <p:sldId id="327" r:id="rId16"/>
    <p:sldId id="328" r:id="rId17"/>
    <p:sldId id="324" r:id="rId18"/>
    <p:sldId id="360" r:id="rId19"/>
    <p:sldId id="330" r:id="rId20"/>
    <p:sldId id="331" r:id="rId21"/>
    <p:sldId id="343" r:id="rId22"/>
    <p:sldId id="333" r:id="rId23"/>
    <p:sldId id="345" r:id="rId24"/>
    <p:sldId id="35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C3DB00-86EA-45A4-B445-FAF954C7D77B}" type="datetimeFigureOut">
              <a:rPr lang="en-US" smtClean="0"/>
              <a:t>26/01/2024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3438D-E4F3-42C7-B31B-E0720064DF23}" type="slidenum">
              <a:rPr lang="en-US" smtClean="0"/>
              <a:t>‹#›</a:t>
            </a:fld>
            <a:endParaRPr lang="en-US"/>
          </a:p>
        </p:txBody>
      </p:sp>
    </p:spTree>
    <p:extLst>
      <p:ext uri="{BB962C8B-B14F-4D97-AF65-F5344CB8AC3E}">
        <p14:creationId xmlns:p14="http://schemas.microsoft.com/office/powerpoint/2010/main" val="290965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4056B7-353F-4605-A0A2-46AB4DCF1893}" type="slidenum">
              <a:rPr lang="en-US" smtClean="0"/>
              <a:t>1</a:t>
            </a:fld>
            <a:endParaRPr lang="en-US"/>
          </a:p>
        </p:txBody>
      </p:sp>
    </p:spTree>
    <p:extLst>
      <p:ext uri="{BB962C8B-B14F-4D97-AF65-F5344CB8AC3E}">
        <p14:creationId xmlns:p14="http://schemas.microsoft.com/office/powerpoint/2010/main" val="730133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rgbClr val="242021"/>
                </a:solidFill>
                <a:effectLst/>
                <a:latin typeface="Quicksand" pitchFamily="2" charset="0"/>
              </a:rPr>
              <a:t>2</a:t>
            </a:r>
            <a:r>
              <a:rPr lang="vi-VN" sz="1200" b="0" i="0">
                <a:solidFill>
                  <a:srgbClr val="242021"/>
                </a:solidFill>
                <a:effectLst/>
                <a:latin typeface="Quicksand" pitchFamily="2" charset="0"/>
              </a:rPr>
              <a:t>) 3).</a:t>
            </a:r>
            <a:br>
              <a:rPr lang="vi-VN" sz="1200" b="0" i="0">
                <a:solidFill>
                  <a:srgbClr val="242021"/>
                </a:solidFill>
                <a:effectLst/>
                <a:latin typeface="Quicksand" pitchFamily="2" charset="0"/>
              </a:rPr>
            </a:br>
            <a:r>
              <a:rPr lang="en-US" sz="1200" b="0" i="0">
                <a:solidFill>
                  <a:srgbClr val="242021"/>
                </a:solidFill>
                <a:effectLst/>
                <a:latin typeface="Quicksand" pitchFamily="2" charset="0"/>
              </a:rPr>
              <a:t>4</a:t>
            </a:r>
            <a:r>
              <a:rPr lang="vi-VN" sz="1200" b="0" i="0">
                <a:solidFill>
                  <a:srgbClr val="242021"/>
                </a:solidFill>
                <a:effectLst/>
                <a:latin typeface="Quicksand" pitchFamily="2" charset="0"/>
              </a:rPr>
              <a:t>). </a:t>
            </a:r>
            <a:br>
              <a:rPr lang="vi-VN" sz="1200" b="0" i="0">
                <a:solidFill>
                  <a:srgbClr val="242021"/>
                </a:solidFill>
                <a:effectLst/>
                <a:latin typeface="Quicksand" pitchFamily="2" charset="0"/>
              </a:rPr>
            </a:br>
            <a:r>
              <a:rPr lang="en-US" sz="1200" b="0" i="0">
                <a:solidFill>
                  <a:srgbClr val="242021"/>
                </a:solidFill>
                <a:effectLst/>
                <a:latin typeface="Quicksand" pitchFamily="2" charset="0"/>
              </a:rPr>
              <a:t>5</a:t>
            </a:r>
            <a:r>
              <a:rPr lang="vi-VN" sz="1200" b="0" i="0">
                <a:solidFill>
                  <a:srgbClr val="242021"/>
                </a:solidFill>
                <a:effectLst/>
                <a:latin typeface="Quicksand" pitchFamily="2" charset="0"/>
              </a:rPr>
              <a:t>)</a:t>
            </a:r>
            <a:br>
              <a:rPr lang="vi-VN" sz="1200">
                <a:latin typeface="Quicksand" pitchFamily="2" charset="0"/>
              </a:rPr>
            </a:br>
            <a:endParaRPr lang="en-US"/>
          </a:p>
        </p:txBody>
      </p:sp>
      <p:sp>
        <p:nvSpPr>
          <p:cNvPr id="4" name="Slide Number Placeholder 3"/>
          <p:cNvSpPr>
            <a:spLocks noGrp="1"/>
          </p:cNvSpPr>
          <p:nvPr>
            <p:ph type="sldNum" sz="quarter" idx="5"/>
          </p:nvPr>
        </p:nvSpPr>
        <p:spPr/>
        <p:txBody>
          <a:bodyPr/>
          <a:lstStyle/>
          <a:p>
            <a:fld id="{BFDE98E5-1FA5-46DA-9561-D6001E38B019}" type="slidenum">
              <a:rPr lang="en-US" smtClean="0"/>
              <a:t>9</a:t>
            </a:fld>
            <a:endParaRPr lang="en-US"/>
          </a:p>
        </p:txBody>
      </p:sp>
    </p:spTree>
    <p:extLst>
      <p:ext uri="{BB962C8B-B14F-4D97-AF65-F5344CB8AC3E}">
        <p14:creationId xmlns:p14="http://schemas.microsoft.com/office/powerpoint/2010/main" val="2562617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42021"/>
                </a:solidFill>
                <a:effectLst/>
                <a:latin typeface="Quicksand" pitchFamily="2" charset="0"/>
              </a:rPr>
              <a:t>2</a:t>
            </a:r>
            <a:r>
              <a:rPr lang="vi-VN" sz="1200" b="0" i="0" dirty="0">
                <a:solidFill>
                  <a:srgbClr val="242021"/>
                </a:solidFill>
                <a:effectLst/>
                <a:latin typeface="Quicksand" pitchFamily="2" charset="0"/>
              </a:rPr>
              <a:t>) 3).</a:t>
            </a:r>
            <a:br>
              <a:rPr lang="vi-VN" sz="1200" b="0" i="0" dirty="0">
                <a:solidFill>
                  <a:srgbClr val="242021"/>
                </a:solidFill>
                <a:effectLst/>
                <a:latin typeface="Quicksand" pitchFamily="2" charset="0"/>
              </a:rPr>
            </a:br>
            <a:r>
              <a:rPr lang="en-US" sz="1200" b="0" i="0" dirty="0">
                <a:solidFill>
                  <a:srgbClr val="242021"/>
                </a:solidFill>
                <a:effectLst/>
                <a:latin typeface="Quicksand" pitchFamily="2" charset="0"/>
              </a:rPr>
              <a:t>4</a:t>
            </a:r>
            <a:r>
              <a:rPr lang="vi-VN" sz="1200" b="0" i="0" dirty="0">
                <a:solidFill>
                  <a:srgbClr val="242021"/>
                </a:solidFill>
                <a:effectLst/>
                <a:latin typeface="Quicksand" pitchFamily="2" charset="0"/>
              </a:rPr>
              <a:t>). </a:t>
            </a:r>
            <a:br>
              <a:rPr lang="vi-VN" sz="1200" b="0" i="0" dirty="0">
                <a:solidFill>
                  <a:srgbClr val="242021"/>
                </a:solidFill>
                <a:effectLst/>
                <a:latin typeface="Quicksand" pitchFamily="2" charset="0"/>
              </a:rPr>
            </a:br>
            <a:r>
              <a:rPr lang="en-US" sz="1200" b="0" i="0" dirty="0">
                <a:solidFill>
                  <a:srgbClr val="242021"/>
                </a:solidFill>
                <a:effectLst/>
                <a:latin typeface="Quicksand" pitchFamily="2" charset="0"/>
              </a:rPr>
              <a:t>5</a:t>
            </a:r>
            <a:r>
              <a:rPr lang="vi-VN" sz="1200" b="0" i="0" dirty="0">
                <a:solidFill>
                  <a:srgbClr val="242021"/>
                </a:solidFill>
                <a:effectLst/>
                <a:latin typeface="Quicksand" pitchFamily="2" charset="0"/>
              </a:rPr>
              <a:t>)</a:t>
            </a:r>
            <a:br>
              <a:rPr lang="vi-VN" sz="1200" dirty="0">
                <a:latin typeface="Quicksand" pitchFamily="2" charset="0"/>
              </a:rPr>
            </a:br>
            <a:endParaRPr lang="en-US" dirty="0"/>
          </a:p>
        </p:txBody>
      </p:sp>
      <p:sp>
        <p:nvSpPr>
          <p:cNvPr id="4" name="Slide Number Placeholder 3"/>
          <p:cNvSpPr>
            <a:spLocks noGrp="1"/>
          </p:cNvSpPr>
          <p:nvPr>
            <p:ph type="sldNum" sz="quarter" idx="5"/>
          </p:nvPr>
        </p:nvSpPr>
        <p:spPr/>
        <p:txBody>
          <a:bodyPr/>
          <a:lstStyle/>
          <a:p>
            <a:fld id="{BFDE98E5-1FA5-46DA-9561-D6001E38B019}" type="slidenum">
              <a:rPr lang="en-US" smtClean="0"/>
              <a:t>10</a:t>
            </a:fld>
            <a:endParaRPr lang="en-US"/>
          </a:p>
        </p:txBody>
      </p:sp>
    </p:spTree>
    <p:extLst>
      <p:ext uri="{BB962C8B-B14F-4D97-AF65-F5344CB8AC3E}">
        <p14:creationId xmlns:p14="http://schemas.microsoft.com/office/powerpoint/2010/main" val="3392634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1B0C4-1F98-CB84-8C02-B8377E952F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44CE33-AA03-F34A-AFB6-0A6EF349E9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BA1059-F2DB-2F4E-844D-28513A65B472}"/>
              </a:ext>
            </a:extLst>
          </p:cNvPr>
          <p:cNvSpPr>
            <a:spLocks noGrp="1"/>
          </p:cNvSpPr>
          <p:nvPr>
            <p:ph type="dt" sz="half" idx="10"/>
          </p:nvPr>
        </p:nvSpPr>
        <p:spPr/>
        <p:txBody>
          <a:bodyPr/>
          <a:lstStyle/>
          <a:p>
            <a:fld id="{2EA5FECB-DC51-42CA-868F-33A845AFDEF1}" type="datetimeFigureOut">
              <a:rPr lang="en-US" smtClean="0"/>
              <a:t>26/01/2024</a:t>
            </a:fld>
            <a:endParaRPr lang="en-US"/>
          </a:p>
        </p:txBody>
      </p:sp>
      <p:sp>
        <p:nvSpPr>
          <p:cNvPr id="5" name="Footer Placeholder 4">
            <a:extLst>
              <a:ext uri="{FF2B5EF4-FFF2-40B4-BE49-F238E27FC236}">
                <a16:creationId xmlns:a16="http://schemas.microsoft.com/office/drawing/2014/main" id="{A044C73C-8D0A-92A3-0E50-35AEFC145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6500A-AC66-F04E-179D-40E533916E5D}"/>
              </a:ext>
            </a:extLst>
          </p:cNvPr>
          <p:cNvSpPr>
            <a:spLocks noGrp="1"/>
          </p:cNvSpPr>
          <p:nvPr>
            <p:ph type="sldNum" sz="quarter" idx="12"/>
          </p:nvPr>
        </p:nvSpPr>
        <p:spPr/>
        <p:txBody>
          <a:bodyPr/>
          <a:lstStyle/>
          <a:p>
            <a:fld id="{D9FB3E87-FC5A-4AE9-A9ED-26F429E86918}" type="slidenum">
              <a:rPr lang="en-US" smtClean="0"/>
              <a:t>‹#›</a:t>
            </a:fld>
            <a:endParaRPr lang="en-US"/>
          </a:p>
        </p:txBody>
      </p:sp>
    </p:spTree>
    <p:extLst>
      <p:ext uri="{BB962C8B-B14F-4D97-AF65-F5344CB8AC3E}">
        <p14:creationId xmlns:p14="http://schemas.microsoft.com/office/powerpoint/2010/main" val="426484060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90489-1F50-DE98-EA89-ADD024E624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02E439-3827-1FB9-288C-D121785DA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4163E-FD39-FA8B-727E-0D65FC83CC24}"/>
              </a:ext>
            </a:extLst>
          </p:cNvPr>
          <p:cNvSpPr>
            <a:spLocks noGrp="1"/>
          </p:cNvSpPr>
          <p:nvPr>
            <p:ph type="dt" sz="half" idx="10"/>
          </p:nvPr>
        </p:nvSpPr>
        <p:spPr/>
        <p:txBody>
          <a:bodyPr/>
          <a:lstStyle/>
          <a:p>
            <a:fld id="{2EA5FECB-DC51-42CA-868F-33A845AFDEF1}" type="datetimeFigureOut">
              <a:rPr lang="en-US" smtClean="0"/>
              <a:t>26/01/2024</a:t>
            </a:fld>
            <a:endParaRPr lang="en-US"/>
          </a:p>
        </p:txBody>
      </p:sp>
      <p:sp>
        <p:nvSpPr>
          <p:cNvPr id="5" name="Footer Placeholder 4">
            <a:extLst>
              <a:ext uri="{FF2B5EF4-FFF2-40B4-BE49-F238E27FC236}">
                <a16:creationId xmlns:a16="http://schemas.microsoft.com/office/drawing/2014/main" id="{E949C7C5-BCFD-2220-BE71-BD209FD78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E7CA3A-7940-5143-37C6-857DD6B08736}"/>
              </a:ext>
            </a:extLst>
          </p:cNvPr>
          <p:cNvSpPr>
            <a:spLocks noGrp="1"/>
          </p:cNvSpPr>
          <p:nvPr>
            <p:ph type="sldNum" sz="quarter" idx="12"/>
          </p:nvPr>
        </p:nvSpPr>
        <p:spPr/>
        <p:txBody>
          <a:bodyPr/>
          <a:lstStyle/>
          <a:p>
            <a:fld id="{D9FB3E87-FC5A-4AE9-A9ED-26F429E86918}" type="slidenum">
              <a:rPr lang="en-US" smtClean="0"/>
              <a:t>‹#›</a:t>
            </a:fld>
            <a:endParaRPr lang="en-US"/>
          </a:p>
        </p:txBody>
      </p:sp>
    </p:spTree>
    <p:extLst>
      <p:ext uri="{BB962C8B-B14F-4D97-AF65-F5344CB8AC3E}">
        <p14:creationId xmlns:p14="http://schemas.microsoft.com/office/powerpoint/2010/main" val="271798337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A1D63-8F8C-C777-C73D-904A3BC9F7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FC1E8A-06D0-A5CE-6DBA-22B07B9BE7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6272E-D72C-62B3-8FD9-98BC0FEE6C84}"/>
              </a:ext>
            </a:extLst>
          </p:cNvPr>
          <p:cNvSpPr>
            <a:spLocks noGrp="1"/>
          </p:cNvSpPr>
          <p:nvPr>
            <p:ph type="dt" sz="half" idx="10"/>
          </p:nvPr>
        </p:nvSpPr>
        <p:spPr/>
        <p:txBody>
          <a:bodyPr/>
          <a:lstStyle/>
          <a:p>
            <a:fld id="{2EA5FECB-DC51-42CA-868F-33A845AFDEF1}" type="datetimeFigureOut">
              <a:rPr lang="en-US" smtClean="0"/>
              <a:t>26/01/2024</a:t>
            </a:fld>
            <a:endParaRPr lang="en-US"/>
          </a:p>
        </p:txBody>
      </p:sp>
      <p:sp>
        <p:nvSpPr>
          <p:cNvPr id="5" name="Footer Placeholder 4">
            <a:extLst>
              <a:ext uri="{FF2B5EF4-FFF2-40B4-BE49-F238E27FC236}">
                <a16:creationId xmlns:a16="http://schemas.microsoft.com/office/drawing/2014/main" id="{01BF4F14-7C8C-E1DD-4EF9-291C78B6B8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580B0-F1EB-49F6-E9CB-068597D305EA}"/>
              </a:ext>
            </a:extLst>
          </p:cNvPr>
          <p:cNvSpPr>
            <a:spLocks noGrp="1"/>
          </p:cNvSpPr>
          <p:nvPr>
            <p:ph type="sldNum" sz="quarter" idx="12"/>
          </p:nvPr>
        </p:nvSpPr>
        <p:spPr/>
        <p:txBody>
          <a:bodyPr/>
          <a:lstStyle/>
          <a:p>
            <a:fld id="{D9FB3E87-FC5A-4AE9-A9ED-26F429E86918}" type="slidenum">
              <a:rPr lang="en-US" smtClean="0"/>
              <a:t>‹#›</a:t>
            </a:fld>
            <a:endParaRPr lang="en-US"/>
          </a:p>
        </p:txBody>
      </p:sp>
    </p:spTree>
    <p:extLst>
      <p:ext uri="{BB962C8B-B14F-4D97-AF65-F5344CB8AC3E}">
        <p14:creationId xmlns:p14="http://schemas.microsoft.com/office/powerpoint/2010/main" val="14257764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AFA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E548FF-CAA3-43C6-95DE-8C68213726A5}"/>
              </a:ext>
            </a:extLst>
          </p:cNvPr>
          <p:cNvSpPr>
            <a:spLocks/>
          </p:cNvSpPr>
          <p:nvPr userDrawn="1"/>
        </p:nvSpPr>
        <p:spPr>
          <a:xfrm>
            <a:off x="225468" y="157267"/>
            <a:ext cx="11814131" cy="65434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E69A032-378A-0207-644C-3150A42FC53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355340" y="305979"/>
            <a:ext cx="533947" cy="535231"/>
          </a:xfrm>
          <a:prstGeom prst="rect">
            <a:avLst/>
          </a:prstGeom>
        </p:spPr>
      </p:pic>
    </p:spTree>
    <p:extLst>
      <p:ext uri="{BB962C8B-B14F-4D97-AF65-F5344CB8AC3E}">
        <p14:creationId xmlns:p14="http://schemas.microsoft.com/office/powerpoint/2010/main" val="4087144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271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01A09-3D34-3FF4-80E0-E10E4551A7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91C5C5-1C89-1616-010E-E7A9CCB1CD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EFD707-3B7D-743B-4867-D0F59D02F501}"/>
              </a:ext>
            </a:extLst>
          </p:cNvPr>
          <p:cNvSpPr>
            <a:spLocks noGrp="1"/>
          </p:cNvSpPr>
          <p:nvPr>
            <p:ph type="dt" sz="half" idx="10"/>
          </p:nvPr>
        </p:nvSpPr>
        <p:spPr/>
        <p:txBody>
          <a:bodyPr/>
          <a:lstStyle/>
          <a:p>
            <a:fld id="{2EA5FECB-DC51-42CA-868F-33A845AFDEF1}" type="datetimeFigureOut">
              <a:rPr lang="en-US" smtClean="0"/>
              <a:t>26/01/2024</a:t>
            </a:fld>
            <a:endParaRPr lang="en-US"/>
          </a:p>
        </p:txBody>
      </p:sp>
      <p:sp>
        <p:nvSpPr>
          <p:cNvPr id="5" name="Footer Placeholder 4">
            <a:extLst>
              <a:ext uri="{FF2B5EF4-FFF2-40B4-BE49-F238E27FC236}">
                <a16:creationId xmlns:a16="http://schemas.microsoft.com/office/drawing/2014/main" id="{BD4FCEF0-7786-92B5-747D-5F5116EAD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D1660D-F666-B598-28E1-F005ECDABD78}"/>
              </a:ext>
            </a:extLst>
          </p:cNvPr>
          <p:cNvSpPr>
            <a:spLocks noGrp="1"/>
          </p:cNvSpPr>
          <p:nvPr>
            <p:ph type="sldNum" sz="quarter" idx="12"/>
          </p:nvPr>
        </p:nvSpPr>
        <p:spPr/>
        <p:txBody>
          <a:bodyPr/>
          <a:lstStyle/>
          <a:p>
            <a:fld id="{D9FB3E87-FC5A-4AE9-A9ED-26F429E86918}" type="slidenum">
              <a:rPr lang="en-US" smtClean="0"/>
              <a:t>‹#›</a:t>
            </a:fld>
            <a:endParaRPr lang="en-US"/>
          </a:p>
        </p:txBody>
      </p:sp>
    </p:spTree>
    <p:extLst>
      <p:ext uri="{BB962C8B-B14F-4D97-AF65-F5344CB8AC3E}">
        <p14:creationId xmlns:p14="http://schemas.microsoft.com/office/powerpoint/2010/main" val="284814790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930D-E5C3-13E1-3EC9-7E22467ED1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3F0A59-1859-D7B3-CB99-4DA8AAAA9B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2FF564-B9BB-2043-3CEB-01BD9B95C7EE}"/>
              </a:ext>
            </a:extLst>
          </p:cNvPr>
          <p:cNvSpPr>
            <a:spLocks noGrp="1"/>
          </p:cNvSpPr>
          <p:nvPr>
            <p:ph type="dt" sz="half" idx="10"/>
          </p:nvPr>
        </p:nvSpPr>
        <p:spPr/>
        <p:txBody>
          <a:bodyPr/>
          <a:lstStyle/>
          <a:p>
            <a:fld id="{2EA5FECB-DC51-42CA-868F-33A845AFDEF1}" type="datetimeFigureOut">
              <a:rPr lang="en-US" smtClean="0"/>
              <a:t>26/01/2024</a:t>
            </a:fld>
            <a:endParaRPr lang="en-US"/>
          </a:p>
        </p:txBody>
      </p:sp>
      <p:sp>
        <p:nvSpPr>
          <p:cNvPr id="5" name="Footer Placeholder 4">
            <a:extLst>
              <a:ext uri="{FF2B5EF4-FFF2-40B4-BE49-F238E27FC236}">
                <a16:creationId xmlns:a16="http://schemas.microsoft.com/office/drawing/2014/main" id="{D4825156-CA34-C62E-023B-003FA12E7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2079EF-8214-54FF-FC19-9714EE695F8A}"/>
              </a:ext>
            </a:extLst>
          </p:cNvPr>
          <p:cNvSpPr>
            <a:spLocks noGrp="1"/>
          </p:cNvSpPr>
          <p:nvPr>
            <p:ph type="sldNum" sz="quarter" idx="12"/>
          </p:nvPr>
        </p:nvSpPr>
        <p:spPr/>
        <p:txBody>
          <a:bodyPr/>
          <a:lstStyle/>
          <a:p>
            <a:fld id="{D9FB3E87-FC5A-4AE9-A9ED-26F429E86918}" type="slidenum">
              <a:rPr lang="en-US" smtClean="0"/>
              <a:t>‹#›</a:t>
            </a:fld>
            <a:endParaRPr lang="en-US"/>
          </a:p>
        </p:txBody>
      </p:sp>
    </p:spTree>
    <p:extLst>
      <p:ext uri="{BB962C8B-B14F-4D97-AF65-F5344CB8AC3E}">
        <p14:creationId xmlns:p14="http://schemas.microsoft.com/office/powerpoint/2010/main" val="45091796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7C7E7-195F-81D6-5E26-74CF585B3B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209D1E-6940-6952-8B17-AF2E2B30F0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1BBD90-638C-9A3F-EF32-7A7358DDE4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5BFCFC-F010-BEC0-1BC6-8A2D44A5EB6A}"/>
              </a:ext>
            </a:extLst>
          </p:cNvPr>
          <p:cNvSpPr>
            <a:spLocks noGrp="1"/>
          </p:cNvSpPr>
          <p:nvPr>
            <p:ph type="dt" sz="half" idx="10"/>
          </p:nvPr>
        </p:nvSpPr>
        <p:spPr/>
        <p:txBody>
          <a:bodyPr/>
          <a:lstStyle/>
          <a:p>
            <a:fld id="{2EA5FECB-DC51-42CA-868F-33A845AFDEF1}" type="datetimeFigureOut">
              <a:rPr lang="en-US" smtClean="0"/>
              <a:t>26/01/2024</a:t>
            </a:fld>
            <a:endParaRPr lang="en-US"/>
          </a:p>
        </p:txBody>
      </p:sp>
      <p:sp>
        <p:nvSpPr>
          <p:cNvPr id="6" name="Footer Placeholder 5">
            <a:extLst>
              <a:ext uri="{FF2B5EF4-FFF2-40B4-BE49-F238E27FC236}">
                <a16:creationId xmlns:a16="http://schemas.microsoft.com/office/drawing/2014/main" id="{F5CD826A-2EED-1601-B8B1-E902FC70BF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14AB60-BA37-7C0C-A765-B2B4B8978CA3}"/>
              </a:ext>
            </a:extLst>
          </p:cNvPr>
          <p:cNvSpPr>
            <a:spLocks noGrp="1"/>
          </p:cNvSpPr>
          <p:nvPr>
            <p:ph type="sldNum" sz="quarter" idx="12"/>
          </p:nvPr>
        </p:nvSpPr>
        <p:spPr/>
        <p:txBody>
          <a:bodyPr/>
          <a:lstStyle/>
          <a:p>
            <a:fld id="{D9FB3E87-FC5A-4AE9-A9ED-26F429E86918}" type="slidenum">
              <a:rPr lang="en-US" smtClean="0"/>
              <a:t>‹#›</a:t>
            </a:fld>
            <a:endParaRPr lang="en-US"/>
          </a:p>
        </p:txBody>
      </p:sp>
    </p:spTree>
    <p:extLst>
      <p:ext uri="{BB962C8B-B14F-4D97-AF65-F5344CB8AC3E}">
        <p14:creationId xmlns:p14="http://schemas.microsoft.com/office/powerpoint/2010/main" val="82858371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F306D-1F02-1A9C-B8FA-910770BDC6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107D2D-EBD0-CB63-EEFA-B377701B48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BCD60D-6A44-7B0F-169A-2DA049F5A2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A9F41D-4C0A-B006-FC67-418A1F8393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912E78-A42C-91A8-127C-CF405D9F0F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27AD85-8482-2731-DC4F-881948EA9BAB}"/>
              </a:ext>
            </a:extLst>
          </p:cNvPr>
          <p:cNvSpPr>
            <a:spLocks noGrp="1"/>
          </p:cNvSpPr>
          <p:nvPr>
            <p:ph type="dt" sz="half" idx="10"/>
          </p:nvPr>
        </p:nvSpPr>
        <p:spPr/>
        <p:txBody>
          <a:bodyPr/>
          <a:lstStyle/>
          <a:p>
            <a:fld id="{2EA5FECB-DC51-42CA-868F-33A845AFDEF1}" type="datetimeFigureOut">
              <a:rPr lang="en-US" smtClean="0"/>
              <a:t>26/01/2024</a:t>
            </a:fld>
            <a:endParaRPr lang="en-US"/>
          </a:p>
        </p:txBody>
      </p:sp>
      <p:sp>
        <p:nvSpPr>
          <p:cNvPr id="8" name="Footer Placeholder 7">
            <a:extLst>
              <a:ext uri="{FF2B5EF4-FFF2-40B4-BE49-F238E27FC236}">
                <a16:creationId xmlns:a16="http://schemas.microsoft.com/office/drawing/2014/main" id="{2AFFA923-7E26-5DB2-0259-19B1967163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E153ED-9E37-9223-6B26-E277B44891E2}"/>
              </a:ext>
            </a:extLst>
          </p:cNvPr>
          <p:cNvSpPr>
            <a:spLocks noGrp="1"/>
          </p:cNvSpPr>
          <p:nvPr>
            <p:ph type="sldNum" sz="quarter" idx="12"/>
          </p:nvPr>
        </p:nvSpPr>
        <p:spPr/>
        <p:txBody>
          <a:bodyPr/>
          <a:lstStyle/>
          <a:p>
            <a:fld id="{D9FB3E87-FC5A-4AE9-A9ED-26F429E86918}" type="slidenum">
              <a:rPr lang="en-US" smtClean="0"/>
              <a:t>‹#›</a:t>
            </a:fld>
            <a:endParaRPr lang="en-US"/>
          </a:p>
        </p:txBody>
      </p:sp>
    </p:spTree>
    <p:extLst>
      <p:ext uri="{BB962C8B-B14F-4D97-AF65-F5344CB8AC3E}">
        <p14:creationId xmlns:p14="http://schemas.microsoft.com/office/powerpoint/2010/main" val="123154870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E00F6-D08F-A39A-B138-8664CB4182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BBFA9F-8D22-614C-D812-87860358B716}"/>
              </a:ext>
            </a:extLst>
          </p:cNvPr>
          <p:cNvSpPr>
            <a:spLocks noGrp="1"/>
          </p:cNvSpPr>
          <p:nvPr>
            <p:ph type="dt" sz="half" idx="10"/>
          </p:nvPr>
        </p:nvSpPr>
        <p:spPr/>
        <p:txBody>
          <a:bodyPr/>
          <a:lstStyle/>
          <a:p>
            <a:fld id="{2EA5FECB-DC51-42CA-868F-33A845AFDEF1}" type="datetimeFigureOut">
              <a:rPr lang="en-US" smtClean="0"/>
              <a:t>26/01/2024</a:t>
            </a:fld>
            <a:endParaRPr lang="en-US"/>
          </a:p>
        </p:txBody>
      </p:sp>
      <p:sp>
        <p:nvSpPr>
          <p:cNvPr id="4" name="Footer Placeholder 3">
            <a:extLst>
              <a:ext uri="{FF2B5EF4-FFF2-40B4-BE49-F238E27FC236}">
                <a16:creationId xmlns:a16="http://schemas.microsoft.com/office/drawing/2014/main" id="{80322F53-D8A8-792F-908F-A13F8D55E3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EB260-102D-2E4B-1F9F-360DDAE3315C}"/>
              </a:ext>
            </a:extLst>
          </p:cNvPr>
          <p:cNvSpPr>
            <a:spLocks noGrp="1"/>
          </p:cNvSpPr>
          <p:nvPr>
            <p:ph type="sldNum" sz="quarter" idx="12"/>
          </p:nvPr>
        </p:nvSpPr>
        <p:spPr/>
        <p:txBody>
          <a:bodyPr/>
          <a:lstStyle/>
          <a:p>
            <a:fld id="{D9FB3E87-FC5A-4AE9-A9ED-26F429E86918}" type="slidenum">
              <a:rPr lang="en-US" smtClean="0"/>
              <a:t>‹#›</a:t>
            </a:fld>
            <a:endParaRPr lang="en-US"/>
          </a:p>
        </p:txBody>
      </p:sp>
    </p:spTree>
    <p:extLst>
      <p:ext uri="{BB962C8B-B14F-4D97-AF65-F5344CB8AC3E}">
        <p14:creationId xmlns:p14="http://schemas.microsoft.com/office/powerpoint/2010/main" val="403616458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94F388-8D42-69D6-FF38-0AB824582E2A}"/>
              </a:ext>
            </a:extLst>
          </p:cNvPr>
          <p:cNvSpPr>
            <a:spLocks noGrp="1"/>
          </p:cNvSpPr>
          <p:nvPr>
            <p:ph type="dt" sz="half" idx="10"/>
          </p:nvPr>
        </p:nvSpPr>
        <p:spPr/>
        <p:txBody>
          <a:bodyPr/>
          <a:lstStyle/>
          <a:p>
            <a:fld id="{2EA5FECB-DC51-42CA-868F-33A845AFDEF1}" type="datetimeFigureOut">
              <a:rPr lang="en-US" smtClean="0"/>
              <a:t>26/01/2024</a:t>
            </a:fld>
            <a:endParaRPr lang="en-US"/>
          </a:p>
        </p:txBody>
      </p:sp>
      <p:sp>
        <p:nvSpPr>
          <p:cNvPr id="3" name="Footer Placeholder 2">
            <a:extLst>
              <a:ext uri="{FF2B5EF4-FFF2-40B4-BE49-F238E27FC236}">
                <a16:creationId xmlns:a16="http://schemas.microsoft.com/office/drawing/2014/main" id="{EC2383CA-9D2C-42D4-6256-A1452BA4D3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19F0F9-F349-A0AA-0F3B-E605FEA08FDF}"/>
              </a:ext>
            </a:extLst>
          </p:cNvPr>
          <p:cNvSpPr>
            <a:spLocks noGrp="1"/>
          </p:cNvSpPr>
          <p:nvPr>
            <p:ph type="sldNum" sz="quarter" idx="12"/>
          </p:nvPr>
        </p:nvSpPr>
        <p:spPr/>
        <p:txBody>
          <a:bodyPr/>
          <a:lstStyle/>
          <a:p>
            <a:fld id="{D9FB3E87-FC5A-4AE9-A9ED-26F429E86918}" type="slidenum">
              <a:rPr lang="en-US" smtClean="0"/>
              <a:t>‹#›</a:t>
            </a:fld>
            <a:endParaRPr lang="en-US"/>
          </a:p>
        </p:txBody>
      </p:sp>
    </p:spTree>
    <p:extLst>
      <p:ext uri="{BB962C8B-B14F-4D97-AF65-F5344CB8AC3E}">
        <p14:creationId xmlns:p14="http://schemas.microsoft.com/office/powerpoint/2010/main" val="292755715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2DCE0-C8E2-EF6A-822B-B23B022F42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47C7A-D380-FB47-412E-042F104A68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7DA05F-AF43-E025-1B06-7148B4E487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C66877-2054-769A-A6A3-01079477DF99}"/>
              </a:ext>
            </a:extLst>
          </p:cNvPr>
          <p:cNvSpPr>
            <a:spLocks noGrp="1"/>
          </p:cNvSpPr>
          <p:nvPr>
            <p:ph type="dt" sz="half" idx="10"/>
          </p:nvPr>
        </p:nvSpPr>
        <p:spPr/>
        <p:txBody>
          <a:bodyPr/>
          <a:lstStyle/>
          <a:p>
            <a:fld id="{2EA5FECB-DC51-42CA-868F-33A845AFDEF1}" type="datetimeFigureOut">
              <a:rPr lang="en-US" smtClean="0"/>
              <a:t>26/01/2024</a:t>
            </a:fld>
            <a:endParaRPr lang="en-US"/>
          </a:p>
        </p:txBody>
      </p:sp>
      <p:sp>
        <p:nvSpPr>
          <p:cNvPr id="6" name="Footer Placeholder 5">
            <a:extLst>
              <a:ext uri="{FF2B5EF4-FFF2-40B4-BE49-F238E27FC236}">
                <a16:creationId xmlns:a16="http://schemas.microsoft.com/office/drawing/2014/main" id="{B2F8D1E3-C73B-9514-5DA1-64FEB2ADC5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C29CCB-9239-26EF-2E4A-7701FEAAE9AA}"/>
              </a:ext>
            </a:extLst>
          </p:cNvPr>
          <p:cNvSpPr>
            <a:spLocks noGrp="1"/>
          </p:cNvSpPr>
          <p:nvPr>
            <p:ph type="sldNum" sz="quarter" idx="12"/>
          </p:nvPr>
        </p:nvSpPr>
        <p:spPr/>
        <p:txBody>
          <a:bodyPr/>
          <a:lstStyle/>
          <a:p>
            <a:fld id="{D9FB3E87-FC5A-4AE9-A9ED-26F429E86918}" type="slidenum">
              <a:rPr lang="en-US" smtClean="0"/>
              <a:t>‹#›</a:t>
            </a:fld>
            <a:endParaRPr lang="en-US"/>
          </a:p>
        </p:txBody>
      </p:sp>
    </p:spTree>
    <p:extLst>
      <p:ext uri="{BB962C8B-B14F-4D97-AF65-F5344CB8AC3E}">
        <p14:creationId xmlns:p14="http://schemas.microsoft.com/office/powerpoint/2010/main" val="288945889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C2D92-1422-4024-C5D9-A9F33A412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530B4F-F392-AAA4-A3EB-8348E09108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715E84-B6F3-C50B-02A6-712B37EA1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481501-3B84-BE20-5F3A-E19F5D36C49A}"/>
              </a:ext>
            </a:extLst>
          </p:cNvPr>
          <p:cNvSpPr>
            <a:spLocks noGrp="1"/>
          </p:cNvSpPr>
          <p:nvPr>
            <p:ph type="dt" sz="half" idx="10"/>
          </p:nvPr>
        </p:nvSpPr>
        <p:spPr/>
        <p:txBody>
          <a:bodyPr/>
          <a:lstStyle/>
          <a:p>
            <a:fld id="{2EA5FECB-DC51-42CA-868F-33A845AFDEF1}" type="datetimeFigureOut">
              <a:rPr lang="en-US" smtClean="0"/>
              <a:t>26/01/2024</a:t>
            </a:fld>
            <a:endParaRPr lang="en-US"/>
          </a:p>
        </p:txBody>
      </p:sp>
      <p:sp>
        <p:nvSpPr>
          <p:cNvPr id="6" name="Footer Placeholder 5">
            <a:extLst>
              <a:ext uri="{FF2B5EF4-FFF2-40B4-BE49-F238E27FC236}">
                <a16:creationId xmlns:a16="http://schemas.microsoft.com/office/drawing/2014/main" id="{18B81035-6C68-0F22-739B-8E7FCE7D4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0105F7-7F0A-FD53-CDC4-9FAD1379B54F}"/>
              </a:ext>
            </a:extLst>
          </p:cNvPr>
          <p:cNvSpPr>
            <a:spLocks noGrp="1"/>
          </p:cNvSpPr>
          <p:nvPr>
            <p:ph type="sldNum" sz="quarter" idx="12"/>
          </p:nvPr>
        </p:nvSpPr>
        <p:spPr/>
        <p:txBody>
          <a:bodyPr/>
          <a:lstStyle/>
          <a:p>
            <a:fld id="{D9FB3E87-FC5A-4AE9-A9ED-26F429E86918}" type="slidenum">
              <a:rPr lang="en-US" smtClean="0"/>
              <a:t>‹#›</a:t>
            </a:fld>
            <a:endParaRPr lang="en-US"/>
          </a:p>
        </p:txBody>
      </p:sp>
    </p:spTree>
    <p:extLst>
      <p:ext uri="{BB962C8B-B14F-4D97-AF65-F5344CB8AC3E}">
        <p14:creationId xmlns:p14="http://schemas.microsoft.com/office/powerpoint/2010/main" val="194136650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4B6F52-9F67-A81C-BF74-40477C3489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1F9C43-5BC9-0439-7B10-D23E5BDF51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13DB0-A275-A27A-6F75-746EB1A884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A5FECB-DC51-42CA-868F-33A845AFDEF1}" type="datetimeFigureOut">
              <a:rPr lang="en-US" smtClean="0"/>
              <a:t>26/01/2024</a:t>
            </a:fld>
            <a:endParaRPr lang="en-US"/>
          </a:p>
        </p:txBody>
      </p:sp>
      <p:sp>
        <p:nvSpPr>
          <p:cNvPr id="5" name="Footer Placeholder 4">
            <a:extLst>
              <a:ext uri="{FF2B5EF4-FFF2-40B4-BE49-F238E27FC236}">
                <a16:creationId xmlns:a16="http://schemas.microsoft.com/office/drawing/2014/main" id="{D027F3AE-8561-6BB2-3137-98858804E0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3FFEF8-1169-6485-66AF-1F09A8879C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FB3E87-FC5A-4AE9-A9ED-26F429E86918}" type="slidenum">
              <a:rPr lang="en-US" smtClean="0"/>
              <a:t>‹#›</a:t>
            </a:fld>
            <a:endParaRPr lang="en-US"/>
          </a:p>
        </p:txBody>
      </p:sp>
    </p:spTree>
    <p:extLst>
      <p:ext uri="{BB962C8B-B14F-4D97-AF65-F5344CB8AC3E}">
        <p14:creationId xmlns:p14="http://schemas.microsoft.com/office/powerpoint/2010/main" val="2116950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9.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wmf"/><Relationship Id="rId5" Type="http://schemas.openxmlformats.org/officeDocument/2006/relationships/image" Target="../media/image30.wmf"/><Relationship Id="rId4" Type="http://schemas.openxmlformats.org/officeDocument/2006/relationships/image" Target="../media/image2.wm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075" name="Picture 3" descr="PinkFlo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3479" y="3331872"/>
            <a:ext cx="12192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FloralCorne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41547" y="114081"/>
            <a:ext cx="17684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FloralCorne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02725" y="5185783"/>
            <a:ext cx="14446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WordArt 9"/>
          <p:cNvSpPr>
            <a:spLocks noChangeArrowheads="1" noChangeShapeType="1" noTextEdit="1"/>
          </p:cNvSpPr>
          <p:nvPr/>
        </p:nvSpPr>
        <p:spPr bwMode="auto">
          <a:xfrm>
            <a:off x="3554413" y="1834867"/>
            <a:ext cx="5607050" cy="796132"/>
          </a:xfrm>
          <a:prstGeom prst="rect">
            <a:avLst/>
          </a:prstGeom>
        </p:spPr>
        <p:txBody>
          <a:bodyPr wrap="none" fromWordArt="1">
            <a:prstTxWarp prst="textFadeUp">
              <a:avLst>
                <a:gd name="adj" fmla="val 0"/>
              </a:avLst>
            </a:prstTxWarp>
          </a:bodyPr>
          <a:lstStyle/>
          <a:p>
            <a:pPr algn="ctr"/>
            <a:r>
              <a:rPr lang="en-US" sz="3600" kern="10">
                <a:ln w="28575">
                  <a:solidFill>
                    <a:srgbClr val="FF0000"/>
                  </a:solidFill>
                  <a:round/>
                  <a:headEnd/>
                  <a:tailEnd/>
                </a:ln>
                <a:solidFill>
                  <a:srgbClr val="0000FF"/>
                </a:solidFill>
                <a:cs typeface="Arial" panose="020B0604020202020204" pitchFamily="34" charset="0"/>
              </a:rPr>
              <a:t>BÀI GIẢNG </a:t>
            </a:r>
          </a:p>
        </p:txBody>
      </p:sp>
      <p:sp>
        <p:nvSpPr>
          <p:cNvPr id="3082" name="WordArt 10"/>
          <p:cNvSpPr>
            <a:spLocks noChangeArrowheads="1" noChangeShapeType="1" noTextEdit="1"/>
          </p:cNvSpPr>
          <p:nvPr/>
        </p:nvSpPr>
        <p:spPr bwMode="auto">
          <a:xfrm>
            <a:off x="3983037" y="5189538"/>
            <a:ext cx="4783807" cy="466725"/>
          </a:xfrm>
          <a:prstGeom prst="rect">
            <a:avLst/>
          </a:prstGeom>
        </p:spPr>
        <p:txBody>
          <a:bodyPr wrap="none" fromWordArt="1">
            <a:prstTxWarp prst="textFadeUp">
              <a:avLst>
                <a:gd name="adj" fmla="val 0"/>
              </a:avLst>
            </a:prstTxWarp>
          </a:bodyPr>
          <a:lstStyle/>
          <a:p>
            <a:pPr algn="ctr"/>
            <a:r>
              <a:rPr lang="en-US" sz="3600" kern="10" dirty="0">
                <a:ln w="12700">
                  <a:solidFill>
                    <a:srgbClr val="0000FF"/>
                  </a:solidFill>
                  <a:round/>
                  <a:headEnd/>
                  <a:tailEnd/>
                </a:ln>
                <a:solidFill>
                  <a:srgbClr val="FF0000"/>
                </a:solidFill>
                <a:cs typeface="Arial" panose="020B0604020202020204" pitchFamily="34" charset="0"/>
              </a:rPr>
              <a:t>GV: </a:t>
            </a:r>
            <a:r>
              <a:rPr lang="en-US" sz="3600" kern="10" dirty="0" err="1">
                <a:ln w="12700">
                  <a:solidFill>
                    <a:srgbClr val="0000FF"/>
                  </a:solidFill>
                  <a:round/>
                  <a:headEnd/>
                  <a:tailEnd/>
                </a:ln>
                <a:solidFill>
                  <a:srgbClr val="FF0000"/>
                </a:solidFill>
                <a:cs typeface="Arial" panose="020B0604020202020204" pitchFamily="34" charset="0"/>
              </a:rPr>
              <a:t>Nguyễn</a:t>
            </a:r>
            <a:r>
              <a:rPr lang="en-US" sz="3600" kern="10" dirty="0">
                <a:ln w="12700">
                  <a:solidFill>
                    <a:srgbClr val="0000FF"/>
                  </a:solidFill>
                  <a:round/>
                  <a:headEnd/>
                  <a:tailEnd/>
                </a:ln>
                <a:solidFill>
                  <a:srgbClr val="FF0000"/>
                </a:solidFill>
                <a:cs typeface="Arial" panose="020B0604020202020204" pitchFamily="34" charset="0"/>
              </a:rPr>
              <a:t> </a:t>
            </a:r>
            <a:r>
              <a:rPr lang="en-US" sz="3600" kern="10" err="1">
                <a:ln w="12700">
                  <a:solidFill>
                    <a:srgbClr val="0000FF"/>
                  </a:solidFill>
                  <a:round/>
                  <a:headEnd/>
                  <a:tailEnd/>
                </a:ln>
                <a:solidFill>
                  <a:srgbClr val="FF0000"/>
                </a:solidFill>
                <a:cs typeface="Arial" panose="020B0604020202020204" pitchFamily="34" charset="0"/>
              </a:rPr>
              <a:t>Thị</a:t>
            </a:r>
            <a:r>
              <a:rPr lang="en-US" sz="3600" kern="10">
                <a:ln w="12700">
                  <a:solidFill>
                    <a:srgbClr val="0000FF"/>
                  </a:solidFill>
                  <a:round/>
                  <a:headEnd/>
                  <a:tailEnd/>
                </a:ln>
                <a:solidFill>
                  <a:srgbClr val="FF0000"/>
                </a:solidFill>
                <a:cs typeface="Arial" panose="020B0604020202020204" pitchFamily="34" charset="0"/>
              </a:rPr>
              <a:t> Lục</a:t>
            </a:r>
            <a:endParaRPr lang="en-US" sz="3600" kern="10" dirty="0">
              <a:ln w="12700">
                <a:solidFill>
                  <a:srgbClr val="0000FF"/>
                </a:solidFill>
                <a:round/>
                <a:headEnd/>
                <a:tailEnd/>
              </a:ln>
              <a:solidFill>
                <a:srgbClr val="FF0000"/>
              </a:solidFill>
              <a:cs typeface="Arial" panose="020B0604020202020204" pitchFamily="34" charset="0"/>
            </a:endParaRPr>
          </a:p>
        </p:txBody>
      </p:sp>
      <p:sp>
        <p:nvSpPr>
          <p:cNvPr id="3083" name="WordArt 12"/>
          <p:cNvSpPr>
            <a:spLocks noChangeArrowheads="1" noChangeShapeType="1" noTextEdit="1"/>
          </p:cNvSpPr>
          <p:nvPr/>
        </p:nvSpPr>
        <p:spPr bwMode="auto">
          <a:xfrm>
            <a:off x="4137025" y="779463"/>
            <a:ext cx="3940175" cy="284162"/>
          </a:xfrm>
          <a:prstGeom prst="rect">
            <a:avLst/>
          </a:prstGeom>
        </p:spPr>
        <p:txBody>
          <a:bodyPr wrap="none" fromWordArt="1">
            <a:prstTxWarp prst="textFadeUp">
              <a:avLst>
                <a:gd name="adj" fmla="val 0"/>
              </a:avLst>
            </a:prstTxWarp>
          </a:bodyPr>
          <a:lstStyle/>
          <a:p>
            <a:pPr algn="ctr"/>
            <a:r>
              <a:rPr lang="vi-VN" sz="2800" kern="10">
                <a:ln w="9525">
                  <a:solidFill>
                    <a:srgbClr val="0000FF"/>
                  </a:solidFill>
                  <a:round/>
                  <a:headEnd/>
                  <a:tailEnd/>
                </a:ln>
                <a:solidFill>
                  <a:srgbClr val="FF0000"/>
                </a:solidFill>
                <a:cs typeface="Arial" panose="020B0604020202020204" pitchFamily="34" charset="0"/>
              </a:rPr>
              <a:t> TRƯỜNG TH </a:t>
            </a:r>
            <a:r>
              <a:rPr lang="en-US" sz="2800" kern="10">
                <a:ln w="9525">
                  <a:solidFill>
                    <a:srgbClr val="0000FF"/>
                  </a:solidFill>
                  <a:round/>
                  <a:headEnd/>
                  <a:tailEnd/>
                </a:ln>
                <a:solidFill>
                  <a:srgbClr val="FF0000"/>
                </a:solidFill>
                <a:cs typeface="Arial" panose="020B0604020202020204" pitchFamily="34" charset="0"/>
              </a:rPr>
              <a:t>ĐOÀN NGHIÊN</a:t>
            </a:r>
          </a:p>
        </p:txBody>
      </p:sp>
      <p:sp>
        <p:nvSpPr>
          <p:cNvPr id="3084" name="WordArt 13"/>
          <p:cNvSpPr>
            <a:spLocks noChangeArrowheads="1" noChangeShapeType="1" noTextEdit="1"/>
          </p:cNvSpPr>
          <p:nvPr/>
        </p:nvSpPr>
        <p:spPr bwMode="auto">
          <a:xfrm>
            <a:off x="3656807" y="2877284"/>
            <a:ext cx="4783808" cy="920993"/>
          </a:xfrm>
          <a:prstGeom prst="rect">
            <a:avLst/>
          </a:prstGeom>
        </p:spPr>
        <p:txBody>
          <a:bodyPr wrap="none" fromWordArt="1">
            <a:prstTxWarp prst="textFadeUp">
              <a:avLst>
                <a:gd name="adj" fmla="val 0"/>
              </a:avLst>
            </a:prstTxWarp>
          </a:bodyPr>
          <a:lstStyle/>
          <a:p>
            <a:pPr algn="ctr"/>
            <a:r>
              <a:rPr lang="vi-VN" sz="3600" kern="10" dirty="0">
                <a:ln w="12700">
                  <a:solidFill>
                    <a:srgbClr val="0000FF"/>
                  </a:solidFill>
                  <a:round/>
                  <a:headEnd/>
                  <a:tailEnd/>
                </a:ln>
                <a:solidFill>
                  <a:srgbClr val="FF0000"/>
                </a:solidFill>
                <a:cs typeface="Arial" panose="020B0604020202020204" pitchFamily="34" charset="0"/>
              </a:rPr>
              <a:t>STEM</a:t>
            </a:r>
          </a:p>
          <a:p>
            <a:pPr algn="ctr"/>
            <a:r>
              <a:rPr lang="vi-VN" sz="3600" kern="10" dirty="0">
                <a:ln w="12700">
                  <a:solidFill>
                    <a:srgbClr val="0000FF"/>
                  </a:solidFill>
                  <a:round/>
                  <a:headEnd/>
                  <a:tailEnd/>
                </a:ln>
                <a:solidFill>
                  <a:srgbClr val="FF0000"/>
                </a:solidFill>
                <a:cs typeface="Arial" panose="020B0604020202020204" pitchFamily="34" charset="0"/>
              </a:rPr>
              <a:t>                Lớp 4</a:t>
            </a:r>
            <a:endParaRPr lang="en-US" sz="3600" kern="10" dirty="0">
              <a:ln w="12700">
                <a:solidFill>
                  <a:srgbClr val="0000FF"/>
                </a:solidFill>
                <a:round/>
                <a:headEnd/>
                <a:tailEnd/>
              </a:ln>
              <a:solidFill>
                <a:srgbClr val="FF0000"/>
              </a:solidFill>
              <a:cs typeface="Arial" panose="020B0604020202020204" pitchFamily="34" charset="0"/>
            </a:endParaRPr>
          </a:p>
        </p:txBody>
      </p:sp>
      <p:sp>
        <p:nvSpPr>
          <p:cNvPr id="38926" name="WordArt 14"/>
          <p:cNvSpPr>
            <a:spLocks noChangeArrowheads="1" noChangeShapeType="1" noTextEdit="1"/>
          </p:cNvSpPr>
          <p:nvPr/>
        </p:nvSpPr>
        <p:spPr bwMode="auto">
          <a:xfrm>
            <a:off x="2357438" y="1277938"/>
            <a:ext cx="8001000" cy="53498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FadeUp">
              <a:avLst>
                <a:gd name="adj" fmla="val 0"/>
              </a:avLst>
            </a:prstTxWarp>
          </a:bodyPr>
          <a:lstStyle/>
          <a:p>
            <a:pPr algn="ctr"/>
            <a:r>
              <a:rPr lang="en-US" sz="3600" i="1" kern="10">
                <a:solidFill>
                  <a:srgbClr val="0000FF"/>
                </a:solidFill>
                <a:cs typeface="Arial" panose="020B0604020202020204" pitchFamily="34" charset="0"/>
              </a:rPr>
              <a:t> Chào mừng quý thầy cô về dự giờ, thăm lớp ! </a:t>
            </a:r>
          </a:p>
        </p:txBody>
      </p:sp>
      <p:pic>
        <p:nvPicPr>
          <p:cNvPr id="2" name="Picture 5" descr="FloralCorner3">
            <a:extLst>
              <a:ext uri="{FF2B5EF4-FFF2-40B4-BE49-F238E27FC236}">
                <a16:creationId xmlns:a16="http://schemas.microsoft.com/office/drawing/2014/main" id="{29A2D3D1-0CF9-D71F-CC88-9AEAFFB6B4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4922" y="5538207"/>
            <a:ext cx="17684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FloralCorner3">
            <a:extLst>
              <a:ext uri="{FF2B5EF4-FFF2-40B4-BE49-F238E27FC236}">
                <a16:creationId xmlns:a16="http://schemas.microsoft.com/office/drawing/2014/main" id="{DF40A21C-9837-9784-FBDB-36B16BC4A4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160491" y="120978"/>
            <a:ext cx="1535392" cy="14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16993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repeatCount="indefinite" fill="hold" nodeType="afterEffect">
                                  <p:stCondLst>
                                    <p:cond delay="0"/>
                                  </p:stCondLst>
                                  <p:childTnLst>
                                    <p:set>
                                      <p:cBhvr>
                                        <p:cTn id="6" dur="1" fill="hold">
                                          <p:stCondLst>
                                            <p:cond delay="0"/>
                                          </p:stCondLst>
                                        </p:cTn>
                                        <p:tgtEl>
                                          <p:spTgt spid="38926"/>
                                        </p:tgtEl>
                                        <p:attrNameLst>
                                          <p:attrName>style.visibility</p:attrName>
                                        </p:attrNameLst>
                                      </p:cBhvr>
                                      <p:to>
                                        <p:strVal val="visible"/>
                                      </p:to>
                                    </p:set>
                                    <p:anim calcmode="lin" valueType="num">
                                      <p:cBhvr additive="base">
                                        <p:cTn id="7" dur="5000" fill="hold"/>
                                        <p:tgtEl>
                                          <p:spTgt spid="38926"/>
                                        </p:tgtEl>
                                        <p:attrNameLst>
                                          <p:attrName>ppt_x</p:attrName>
                                        </p:attrNameLst>
                                      </p:cBhvr>
                                      <p:tavLst>
                                        <p:tav tm="0">
                                          <p:val>
                                            <p:strVal val="0-#ppt_w/2"/>
                                          </p:val>
                                        </p:tav>
                                        <p:tav tm="100000">
                                          <p:val>
                                            <p:strVal val="#ppt_x"/>
                                          </p:val>
                                        </p:tav>
                                      </p:tavLst>
                                    </p:anim>
                                    <p:anim calcmode="lin" valueType="num">
                                      <p:cBhvr additive="base">
                                        <p:cTn id="8" dur="5000" fill="hold"/>
                                        <p:tgtEl>
                                          <p:spTgt spid="389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563666F-59D9-0019-DD97-D35B58FA6B62}"/>
              </a:ext>
            </a:extLst>
          </p:cNvPr>
          <p:cNvGrpSpPr>
            <a:grpSpLocks noGrp="1" noUngrp="1" noRot="1" noMove="1" noResize="1"/>
          </p:cNvGrpSpPr>
          <p:nvPr/>
        </p:nvGrpSpPr>
        <p:grpSpPr>
          <a:xfrm>
            <a:off x="75157" y="-124179"/>
            <a:ext cx="12116844" cy="7103961"/>
            <a:chOff x="75157" y="-124179"/>
            <a:chExt cx="12116844" cy="7103961"/>
          </a:xfrm>
          <a:solidFill>
            <a:srgbClr val="EF5263"/>
          </a:solidFill>
        </p:grpSpPr>
        <p:sp>
          <p:nvSpPr>
            <p:cNvPr id="2" name="Rectangle: Rounded Corners 1">
              <a:extLst>
                <a:ext uri="{FF2B5EF4-FFF2-40B4-BE49-F238E27FC236}">
                  <a16:creationId xmlns:a16="http://schemas.microsoft.com/office/drawing/2014/main" id="{79B4775F-6CF9-63C1-FF49-F8A7775ED638}"/>
                </a:ext>
              </a:extLst>
            </p:cNvPr>
            <p:cNvSpPr>
              <a:spLocks/>
            </p:cNvSpPr>
            <p:nvPr/>
          </p:nvSpPr>
          <p:spPr>
            <a:xfrm>
              <a:off x="75157" y="-124179"/>
              <a:ext cx="12116844" cy="7103961"/>
            </a:xfrm>
            <a:prstGeom prst="roundRect">
              <a:avLst>
                <a:gd name="adj" fmla="val 260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62C1D6-DF70-9D14-80DC-56B46F3CF0D2}"/>
                </a:ext>
              </a:extLst>
            </p:cNvPr>
            <p:cNvSpPr>
              <a:spLocks noGrp="1" noRot="1" noMove="1" noResize="1" noEditPoints="1" noAdjustHandles="1" noChangeArrowheads="1" noChangeShapeType="1"/>
            </p:cNvSpPr>
            <p:nvPr/>
          </p:nvSpPr>
          <p:spPr>
            <a:xfrm>
              <a:off x="187890" y="157267"/>
              <a:ext cx="11814131" cy="65434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837FB70D-B86A-8D9D-57D2-98234DE0BF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55340" y="305979"/>
            <a:ext cx="533947" cy="535231"/>
          </a:xfrm>
          <a:prstGeom prst="rect">
            <a:avLst/>
          </a:prstGeom>
        </p:spPr>
      </p:pic>
      <p:sp>
        <p:nvSpPr>
          <p:cNvPr id="5" name="TextBox 4">
            <a:extLst>
              <a:ext uri="{FF2B5EF4-FFF2-40B4-BE49-F238E27FC236}">
                <a16:creationId xmlns:a16="http://schemas.microsoft.com/office/drawing/2014/main" id="{3B6FE967-4F9F-487C-F241-32A1CF41EE5E}"/>
              </a:ext>
            </a:extLst>
          </p:cNvPr>
          <p:cNvSpPr txBox="1"/>
          <p:nvPr/>
        </p:nvSpPr>
        <p:spPr>
          <a:xfrm>
            <a:off x="3318624" y="246773"/>
            <a:ext cx="9038053" cy="861774"/>
          </a:xfrm>
          <a:prstGeom prst="rect">
            <a:avLst/>
          </a:prstGeom>
          <a:noFill/>
        </p:spPr>
        <p:txBody>
          <a:bodyPr wrap="square" rtlCol="0">
            <a:spAutoFit/>
          </a:bodyPr>
          <a:lstStyle/>
          <a:p>
            <a:r>
              <a:rPr lang="en-US" sz="5000" b="1" spc="300">
                <a:ln w="25400" cmpd="sng">
                  <a:solidFill>
                    <a:srgbClr val="FDD3C0"/>
                  </a:solidFill>
                  <a:prstDash val="solid"/>
                </a:ln>
                <a:solidFill>
                  <a:srgbClr val="EF5263"/>
                </a:solidFill>
                <a:effectLst>
                  <a:glow rad="127000">
                    <a:srgbClr val="FDD3C0"/>
                  </a:glow>
                  <a:outerShdw blurRad="50800" dist="50800" dir="5400000" algn="ctr" rotWithShape="0">
                    <a:schemeClr val="tx1"/>
                  </a:outerShdw>
                  <a:reflection endPos="0" dist="50800" dir="5400000" sy="-100000" algn="bl" rotWithShape="0"/>
                </a:effectLst>
                <a:latin typeface="#9Slide07 IcielPony" panose="02000000000000000000" pitchFamily="2" charset="0"/>
              </a:rPr>
              <a:t>THỬ  THÁCH STEM</a:t>
            </a:r>
          </a:p>
        </p:txBody>
      </p:sp>
      <p:pic>
        <p:nvPicPr>
          <p:cNvPr id="12" name="Picture 11">
            <a:extLst>
              <a:ext uri="{FF2B5EF4-FFF2-40B4-BE49-F238E27FC236}">
                <a16:creationId xmlns:a16="http://schemas.microsoft.com/office/drawing/2014/main" id="{3AC11E44-6C93-54E0-BE18-F7E9AE24EFAB}"/>
              </a:ext>
            </a:extLst>
          </p:cNvPr>
          <p:cNvPicPr>
            <a:picLocks noChangeAspect="1"/>
          </p:cNvPicPr>
          <p:nvPr/>
        </p:nvPicPr>
        <p:blipFill rotWithShape="1">
          <a:blip r:embed="rId4"/>
          <a:srcRect r="79619" b="4615"/>
          <a:stretch/>
        </p:blipFill>
        <p:spPr>
          <a:xfrm>
            <a:off x="2430237" y="246773"/>
            <a:ext cx="738075" cy="785043"/>
          </a:xfrm>
          <a:prstGeom prst="rect">
            <a:avLst/>
          </a:prstGeom>
        </p:spPr>
      </p:pic>
      <p:sp>
        <p:nvSpPr>
          <p:cNvPr id="18" name="TextBox 17">
            <a:extLst>
              <a:ext uri="{FF2B5EF4-FFF2-40B4-BE49-F238E27FC236}">
                <a16:creationId xmlns:a16="http://schemas.microsoft.com/office/drawing/2014/main" id="{5E574FC9-5A36-5AE1-980D-6CDB8B332840}"/>
              </a:ext>
            </a:extLst>
          </p:cNvPr>
          <p:cNvSpPr txBox="1"/>
          <p:nvPr/>
        </p:nvSpPr>
        <p:spPr>
          <a:xfrm>
            <a:off x="2241246" y="1198053"/>
            <a:ext cx="9381067" cy="646331"/>
          </a:xfrm>
          <a:prstGeom prst="rect">
            <a:avLst/>
          </a:prstGeom>
          <a:noFill/>
        </p:spPr>
        <p:txBody>
          <a:bodyPr wrap="square">
            <a:spAutoFit/>
          </a:bodyPr>
          <a:lstStyle/>
          <a:p>
            <a:r>
              <a:rPr lang="en-US" sz="3600" b="1" dirty="0" err="1">
                <a:solidFill>
                  <a:srgbClr val="EF5263"/>
                </a:solidFill>
                <a:latin typeface="Times New Roman" panose="02020603050405020304" pitchFamily="18" charset="0"/>
                <a:cs typeface="Times New Roman" panose="02020603050405020304" pitchFamily="18" charset="0"/>
              </a:rPr>
              <a:t>Làm</a:t>
            </a:r>
            <a:r>
              <a:rPr lang="en-US" sz="3600" b="1" dirty="0">
                <a:solidFill>
                  <a:srgbClr val="EF5263"/>
                </a:solidFill>
                <a:latin typeface="Times New Roman" panose="02020603050405020304" pitchFamily="18" charset="0"/>
                <a:cs typeface="Times New Roman" panose="02020603050405020304" pitchFamily="18" charset="0"/>
              </a:rPr>
              <a:t> </a:t>
            </a:r>
            <a:r>
              <a:rPr lang="en-US" sz="3600" b="1" dirty="0" err="1">
                <a:solidFill>
                  <a:srgbClr val="EF5263"/>
                </a:solidFill>
                <a:latin typeface="Times New Roman" panose="02020603050405020304" pitchFamily="18" charset="0"/>
                <a:cs typeface="Times New Roman" panose="02020603050405020304" pitchFamily="18" charset="0"/>
              </a:rPr>
              <a:t>túi</a:t>
            </a:r>
            <a:r>
              <a:rPr lang="en-US" sz="3600" b="1" dirty="0">
                <a:solidFill>
                  <a:srgbClr val="EF5263"/>
                </a:solidFill>
                <a:latin typeface="Times New Roman" panose="02020603050405020304" pitchFamily="18" charset="0"/>
                <a:cs typeface="Times New Roman" panose="02020603050405020304" pitchFamily="18" charset="0"/>
              </a:rPr>
              <a:t> </a:t>
            </a:r>
            <a:r>
              <a:rPr lang="en-US" sz="3600" b="1" dirty="0" err="1">
                <a:solidFill>
                  <a:srgbClr val="EF5263"/>
                </a:solidFill>
                <a:latin typeface="Times New Roman" panose="02020603050405020304" pitchFamily="18" charset="0"/>
                <a:cs typeface="Times New Roman" panose="02020603050405020304" pitchFamily="18" charset="0"/>
              </a:rPr>
              <a:t>giữ</a:t>
            </a:r>
            <a:r>
              <a:rPr lang="en-US" sz="3600" b="1" dirty="0">
                <a:solidFill>
                  <a:srgbClr val="EF5263"/>
                </a:solidFill>
                <a:latin typeface="Times New Roman" panose="02020603050405020304" pitchFamily="18" charset="0"/>
                <a:cs typeface="Times New Roman" panose="02020603050405020304" pitchFamily="18" charset="0"/>
              </a:rPr>
              <a:t> </a:t>
            </a:r>
            <a:r>
              <a:rPr lang="en-US" sz="3600" b="1" dirty="0" err="1">
                <a:solidFill>
                  <a:srgbClr val="EF5263"/>
                </a:solidFill>
                <a:latin typeface="Times New Roman" panose="02020603050405020304" pitchFamily="18" charset="0"/>
                <a:cs typeface="Times New Roman" panose="02020603050405020304" pitchFamily="18" charset="0"/>
              </a:rPr>
              <a:t>nhiệt</a:t>
            </a:r>
            <a:r>
              <a:rPr lang="en-US" sz="3600" b="1" dirty="0">
                <a:solidFill>
                  <a:srgbClr val="EF5263"/>
                </a:solidFill>
                <a:latin typeface="Times New Roman" panose="02020603050405020304" pitchFamily="18" charset="0"/>
                <a:cs typeface="Times New Roman" panose="02020603050405020304" pitchFamily="18" charset="0"/>
              </a:rPr>
              <a:t> </a:t>
            </a:r>
            <a:r>
              <a:rPr lang="en-US" sz="3600" b="1" dirty="0" err="1">
                <a:solidFill>
                  <a:srgbClr val="EF5263"/>
                </a:solidFill>
                <a:latin typeface="Times New Roman" panose="02020603050405020304" pitchFamily="18" charset="0"/>
                <a:cs typeface="Times New Roman" panose="02020603050405020304" pitchFamily="18" charset="0"/>
              </a:rPr>
              <a:t>bằng</a:t>
            </a:r>
            <a:r>
              <a:rPr lang="en-US" sz="3600" b="1" dirty="0">
                <a:solidFill>
                  <a:srgbClr val="EF5263"/>
                </a:solidFill>
                <a:latin typeface="Times New Roman" panose="02020603050405020304" pitchFamily="18" charset="0"/>
                <a:cs typeface="Times New Roman" panose="02020603050405020304" pitchFamily="18" charset="0"/>
              </a:rPr>
              <a:t> </a:t>
            </a:r>
            <a:r>
              <a:rPr lang="en-US" sz="3600" b="1" dirty="0" err="1">
                <a:solidFill>
                  <a:srgbClr val="EF5263"/>
                </a:solidFill>
                <a:latin typeface="Times New Roman" panose="02020603050405020304" pitchFamily="18" charset="0"/>
                <a:cs typeface="Times New Roman" panose="02020603050405020304" pitchFamily="18" charset="0"/>
              </a:rPr>
              <a:t>vật</a:t>
            </a:r>
            <a:r>
              <a:rPr lang="en-US" sz="3600" b="1" dirty="0">
                <a:solidFill>
                  <a:srgbClr val="EF5263"/>
                </a:solidFill>
                <a:latin typeface="Times New Roman" panose="02020603050405020304" pitchFamily="18" charset="0"/>
                <a:cs typeface="Times New Roman" panose="02020603050405020304" pitchFamily="18" charset="0"/>
              </a:rPr>
              <a:t> </a:t>
            </a:r>
            <a:r>
              <a:rPr lang="en-US" sz="3600" b="1" dirty="0" err="1">
                <a:solidFill>
                  <a:srgbClr val="EF5263"/>
                </a:solidFill>
                <a:latin typeface="Times New Roman" panose="02020603050405020304" pitchFamily="18" charset="0"/>
                <a:cs typeface="Times New Roman" panose="02020603050405020304" pitchFamily="18" charset="0"/>
              </a:rPr>
              <a:t>liệu</a:t>
            </a:r>
            <a:r>
              <a:rPr lang="en-US" sz="3600" b="1" dirty="0">
                <a:solidFill>
                  <a:srgbClr val="EF5263"/>
                </a:solidFill>
                <a:latin typeface="Times New Roman" panose="02020603050405020304" pitchFamily="18" charset="0"/>
                <a:cs typeface="Times New Roman" panose="02020603050405020304" pitchFamily="18" charset="0"/>
              </a:rPr>
              <a:t> </a:t>
            </a:r>
            <a:r>
              <a:rPr lang="en-US" sz="3600" b="1" dirty="0" err="1">
                <a:solidFill>
                  <a:srgbClr val="EF5263"/>
                </a:solidFill>
                <a:latin typeface="Times New Roman" panose="02020603050405020304" pitchFamily="18" charset="0"/>
                <a:cs typeface="Times New Roman" panose="02020603050405020304" pitchFamily="18" charset="0"/>
              </a:rPr>
              <a:t>đơn</a:t>
            </a:r>
            <a:r>
              <a:rPr lang="en-US" sz="3600" b="1" dirty="0">
                <a:solidFill>
                  <a:srgbClr val="EF5263"/>
                </a:solidFill>
                <a:latin typeface="Times New Roman" panose="02020603050405020304" pitchFamily="18" charset="0"/>
                <a:cs typeface="Times New Roman" panose="02020603050405020304" pitchFamily="18" charset="0"/>
              </a:rPr>
              <a:t> </a:t>
            </a:r>
            <a:r>
              <a:rPr lang="en-US" sz="3600" b="1" dirty="0" err="1">
                <a:solidFill>
                  <a:srgbClr val="EF5263"/>
                </a:solidFill>
                <a:latin typeface="Times New Roman" panose="02020603050405020304" pitchFamily="18" charset="0"/>
                <a:cs typeface="Times New Roman" panose="02020603050405020304" pitchFamily="18" charset="0"/>
              </a:rPr>
              <a:t>giản</a:t>
            </a:r>
            <a:endParaRPr lang="en-US" sz="3600" b="1" dirty="0">
              <a:solidFill>
                <a:srgbClr val="EF5263"/>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67967" y="1933890"/>
            <a:ext cx="11313554" cy="2554545"/>
          </a:xfrm>
          <a:prstGeom prst="rect">
            <a:avLst/>
          </a:prstGeom>
          <a:noFill/>
        </p:spPr>
        <p:txBody>
          <a:bodyPr wrap="square" rtlCol="0">
            <a:spAutoFit/>
          </a:bodyPr>
          <a:lstStyle/>
          <a:p>
            <a:pPr marL="342900" indent="-342900">
              <a:buAutoNum type="arabicPeriod"/>
            </a:pPr>
            <a:r>
              <a:rPr lang="vi-VN" sz="3200" b="1" dirty="0">
                <a:latin typeface="+mj-lt"/>
              </a:rPr>
              <a:t>Có kích thước và hình dạng phù hợp với đồ vật muốn giữ nhiệt.</a:t>
            </a:r>
          </a:p>
          <a:p>
            <a:r>
              <a:rPr lang="vi-VN" sz="3200" b="1" dirty="0">
                <a:latin typeface="+mj-lt"/>
              </a:rPr>
              <a:t>2. Được làm bằng vật liệu phù hợp để giữ nhiệt.</a:t>
            </a:r>
          </a:p>
          <a:p>
            <a:r>
              <a:rPr lang="vi-VN" sz="3200" b="1" dirty="0">
                <a:latin typeface="+mj-lt"/>
              </a:rPr>
              <a:t>3. Có dây chắc chắn.</a:t>
            </a:r>
          </a:p>
          <a:p>
            <a:r>
              <a:rPr lang="vi-VN" sz="3200" b="1" dirty="0">
                <a:latin typeface="+mj-lt"/>
              </a:rPr>
              <a:t>4. Không bị đổ khi đặt trên bề mặt nằm ngang.</a:t>
            </a:r>
            <a:endParaRPr lang="en-US" sz="3200" b="1" dirty="0">
              <a:latin typeface="+mj-lt"/>
            </a:endParaRPr>
          </a:p>
        </p:txBody>
      </p:sp>
    </p:spTree>
    <p:extLst>
      <p:ext uri="{BB962C8B-B14F-4D97-AF65-F5344CB8AC3E}">
        <p14:creationId xmlns:p14="http://schemas.microsoft.com/office/powerpoint/2010/main" val="2592959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7FB70D-B86A-8D9D-57D2-98234DE0BF2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55340" y="305979"/>
            <a:ext cx="533947" cy="535231"/>
          </a:xfrm>
          <a:prstGeom prst="rect">
            <a:avLst/>
          </a:prstGeom>
        </p:spPr>
      </p:pic>
      <p:sp>
        <p:nvSpPr>
          <p:cNvPr id="5" name="TextBox 4">
            <a:extLst>
              <a:ext uri="{FF2B5EF4-FFF2-40B4-BE49-F238E27FC236}">
                <a16:creationId xmlns:a16="http://schemas.microsoft.com/office/drawing/2014/main" id="{3B6FE967-4F9F-487C-F241-32A1CF41EE5E}"/>
              </a:ext>
            </a:extLst>
          </p:cNvPr>
          <p:cNvSpPr txBox="1"/>
          <p:nvPr/>
        </p:nvSpPr>
        <p:spPr>
          <a:xfrm>
            <a:off x="1930090" y="2924850"/>
            <a:ext cx="9038053" cy="1323439"/>
          </a:xfrm>
          <a:prstGeom prst="rect">
            <a:avLst/>
          </a:prstGeom>
          <a:noFill/>
        </p:spPr>
        <p:txBody>
          <a:bodyPr wrap="square" rtlCol="0">
            <a:spAutoFit/>
          </a:bodyPr>
          <a:lstStyle/>
          <a:p>
            <a:r>
              <a:rPr lang="en-US" sz="8000" b="1" spc="300">
                <a:ln w="25400" cmpd="sng">
                  <a:solidFill>
                    <a:srgbClr val="E4EEF8"/>
                  </a:solidFill>
                  <a:prstDash val="solid"/>
                </a:ln>
                <a:solidFill>
                  <a:srgbClr val="00B050"/>
                </a:solidFill>
                <a:effectLst>
                  <a:glow rad="127000">
                    <a:schemeClr val="accent6">
                      <a:lumMod val="40000"/>
                      <a:lumOff val="60000"/>
                    </a:schemeClr>
                  </a:glow>
                  <a:outerShdw blurRad="50800" dist="50800" dir="5400000" algn="ctr" rotWithShape="0">
                    <a:schemeClr val="tx1"/>
                  </a:outerShdw>
                  <a:reflection endPos="0" dist="50800" dir="5400000" sy="-100000" algn="bl" rotWithShape="0"/>
                </a:effectLst>
                <a:latin typeface="#9Slide07 IcielPony" panose="02000000000000000000" pitchFamily="2" charset="0"/>
              </a:rPr>
              <a:t>KIẾN THỨC STEM</a:t>
            </a:r>
          </a:p>
        </p:txBody>
      </p:sp>
      <p:pic>
        <p:nvPicPr>
          <p:cNvPr id="26" name="Picture 25">
            <a:extLst>
              <a:ext uri="{FF2B5EF4-FFF2-40B4-BE49-F238E27FC236}">
                <a16:creationId xmlns:a16="http://schemas.microsoft.com/office/drawing/2014/main" id="{9DF2B202-F37A-47FF-0D73-2DCC63DB5D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25468" y="5190067"/>
            <a:ext cx="1157561" cy="1504829"/>
          </a:xfrm>
          <a:prstGeom prst="rect">
            <a:avLst/>
          </a:prstGeom>
        </p:spPr>
      </p:pic>
      <p:pic>
        <p:nvPicPr>
          <p:cNvPr id="11266" name="Picture 2">
            <a:extLst>
              <a:ext uri="{FF2B5EF4-FFF2-40B4-BE49-F238E27FC236}">
                <a16:creationId xmlns:a16="http://schemas.microsoft.com/office/drawing/2014/main" id="{0C9081CC-52C6-4D6C-6814-747D11C1F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4084" y="841210"/>
            <a:ext cx="1295400"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080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E55A90-C4F6-6496-9371-A36AD8008B56}"/>
              </a:ext>
            </a:extLst>
          </p:cNvPr>
          <p:cNvPicPr>
            <a:picLocks noChangeAspect="1"/>
          </p:cNvPicPr>
          <p:nvPr/>
        </p:nvPicPr>
        <p:blipFill>
          <a:blip r:embed="rId2"/>
          <a:stretch>
            <a:fillRect/>
          </a:stretch>
        </p:blipFill>
        <p:spPr>
          <a:xfrm>
            <a:off x="349956" y="1128888"/>
            <a:ext cx="11582399" cy="3217333"/>
          </a:xfrm>
          <a:prstGeom prst="rect">
            <a:avLst/>
          </a:prstGeom>
        </p:spPr>
      </p:pic>
      <p:sp>
        <p:nvSpPr>
          <p:cNvPr id="4" name="Rectangle 3"/>
          <p:cNvSpPr/>
          <p:nvPr/>
        </p:nvSpPr>
        <p:spPr>
          <a:xfrm>
            <a:off x="587023" y="4830002"/>
            <a:ext cx="11345332" cy="1754326"/>
          </a:xfrm>
          <a:prstGeom prst="rect">
            <a:avLst/>
          </a:prstGeom>
        </p:spPr>
        <p:txBody>
          <a:bodyPr wrap="square">
            <a:spAutoFit/>
          </a:bodyPr>
          <a:lstStyle/>
          <a:p>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hãy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đoán</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liệu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dẫn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nhiệt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tốt</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liệu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dẫn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nhiệt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kém</a:t>
            </a:r>
            <a:r>
              <a:rPr lang="en-US" sz="3600" b="1"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440267" y="517666"/>
            <a:ext cx="8771466" cy="584775"/>
          </a:xfrm>
          <a:prstGeom prst="rect">
            <a:avLst/>
          </a:prstGeom>
          <a:noFill/>
        </p:spPr>
        <p:txBody>
          <a:bodyPr wrap="square" rtlCol="0">
            <a:spAutoFit/>
          </a:bodyPr>
          <a:lstStyle/>
          <a:p>
            <a:r>
              <a:rPr lang="vi-VN" sz="3200" b="1" dirty="0">
                <a:solidFill>
                  <a:srgbClr val="C00000"/>
                </a:solidFill>
                <a:latin typeface="+mj-lt"/>
              </a:rPr>
              <a:t>1. Vật dẫn nhiệt tốt, vật dẫn nhiệt kém</a:t>
            </a:r>
            <a:endParaRPr lang="en-US" sz="3200" b="1" dirty="0">
              <a:solidFill>
                <a:srgbClr val="C00000"/>
              </a:solidFill>
              <a:latin typeface="+mj-lt"/>
            </a:endParaRPr>
          </a:p>
        </p:txBody>
      </p:sp>
    </p:spTree>
    <p:extLst>
      <p:ext uri="{BB962C8B-B14F-4D97-AF65-F5344CB8AC3E}">
        <p14:creationId xmlns:p14="http://schemas.microsoft.com/office/powerpoint/2010/main" val="274629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3688" y="430046"/>
            <a:ext cx="4075289" cy="523220"/>
          </a:xfrm>
          <a:prstGeom prst="rect">
            <a:avLst/>
          </a:prstGeom>
          <a:noFill/>
        </p:spPr>
        <p:txBody>
          <a:bodyPr wrap="square" rtlCol="0">
            <a:spAutoFit/>
          </a:bodyPr>
          <a:lstStyle/>
          <a:p>
            <a:r>
              <a:rPr lang="vi-VN" sz="2800" b="1" dirty="0">
                <a:solidFill>
                  <a:srgbClr val="C00000"/>
                </a:solidFill>
                <a:latin typeface="Times New Roman" panose="02020603050405020304" pitchFamily="18" charset="0"/>
                <a:cs typeface="Times New Roman" panose="02020603050405020304" pitchFamily="18" charset="0"/>
              </a:rPr>
              <a:t>PHIẾU HỌC TẬP SỐ 1</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038578" y="922488"/>
            <a:ext cx="9403645" cy="584775"/>
          </a:xfrm>
          <a:prstGeom prst="rect">
            <a:avLst/>
          </a:prstGeom>
          <a:noFill/>
        </p:spPr>
        <p:txBody>
          <a:bodyPr wrap="square" rtlCol="0">
            <a:spAutoFit/>
          </a:bodyPr>
          <a:lstStyle/>
          <a:p>
            <a:r>
              <a:rPr lang="vi-VN" sz="3200" dirty="0">
                <a:latin typeface="+mj-lt"/>
              </a:rPr>
              <a:t>Dự đoán tính dẫn nhiệt của các vật vào ô phù hợp:</a:t>
            </a:r>
            <a:endParaRPr lang="en-US" sz="3200" dirty="0">
              <a:latin typeface="+mj-lt"/>
            </a:endParaRPr>
          </a:p>
        </p:txBody>
      </p:sp>
      <p:graphicFrame>
        <p:nvGraphicFramePr>
          <p:cNvPr id="4" name="Table 3"/>
          <p:cNvGraphicFramePr>
            <a:graphicFrameLocks noGrp="1"/>
          </p:cNvGraphicFramePr>
          <p:nvPr/>
        </p:nvGraphicFramePr>
        <p:xfrm>
          <a:off x="587025" y="1507263"/>
          <a:ext cx="11221152" cy="5151120"/>
        </p:xfrm>
        <a:graphic>
          <a:graphicData uri="http://schemas.openxmlformats.org/drawingml/2006/table">
            <a:tbl>
              <a:tblPr firstRow="1" bandRow="1">
                <a:tableStyleId>{5C22544A-7EE6-4342-B048-85BDC9FD1C3A}</a:tableStyleId>
              </a:tblPr>
              <a:tblGrid>
                <a:gridCol w="1870192">
                  <a:extLst>
                    <a:ext uri="{9D8B030D-6E8A-4147-A177-3AD203B41FA5}">
                      <a16:colId xmlns:a16="http://schemas.microsoft.com/office/drawing/2014/main" val="1958628788"/>
                    </a:ext>
                  </a:extLst>
                </a:gridCol>
                <a:gridCol w="1870192">
                  <a:extLst>
                    <a:ext uri="{9D8B030D-6E8A-4147-A177-3AD203B41FA5}">
                      <a16:colId xmlns:a16="http://schemas.microsoft.com/office/drawing/2014/main" val="1821810054"/>
                    </a:ext>
                  </a:extLst>
                </a:gridCol>
                <a:gridCol w="1870192">
                  <a:extLst>
                    <a:ext uri="{9D8B030D-6E8A-4147-A177-3AD203B41FA5}">
                      <a16:colId xmlns:a16="http://schemas.microsoft.com/office/drawing/2014/main" val="2468611714"/>
                    </a:ext>
                  </a:extLst>
                </a:gridCol>
                <a:gridCol w="1870192">
                  <a:extLst>
                    <a:ext uri="{9D8B030D-6E8A-4147-A177-3AD203B41FA5}">
                      <a16:colId xmlns:a16="http://schemas.microsoft.com/office/drawing/2014/main" val="767846988"/>
                    </a:ext>
                  </a:extLst>
                </a:gridCol>
                <a:gridCol w="1870192">
                  <a:extLst>
                    <a:ext uri="{9D8B030D-6E8A-4147-A177-3AD203B41FA5}">
                      <a16:colId xmlns:a16="http://schemas.microsoft.com/office/drawing/2014/main" val="3922072150"/>
                    </a:ext>
                  </a:extLst>
                </a:gridCol>
                <a:gridCol w="1870192">
                  <a:extLst>
                    <a:ext uri="{9D8B030D-6E8A-4147-A177-3AD203B41FA5}">
                      <a16:colId xmlns:a16="http://schemas.microsoft.com/office/drawing/2014/main" val="3645903205"/>
                    </a:ext>
                  </a:extLst>
                </a:gridCol>
              </a:tblGrid>
              <a:tr h="1110495">
                <a:tc gridSpan="2">
                  <a:txBody>
                    <a:bodyPr/>
                    <a:lstStyle/>
                    <a:p>
                      <a:pPr algn="ctr"/>
                      <a:r>
                        <a:rPr lang="vi-VN" sz="3200" dirty="0">
                          <a:latin typeface="Times New Roman" panose="02020603050405020304" pitchFamily="18" charset="0"/>
                          <a:cs typeface="Times New Roman" panose="02020603050405020304" pitchFamily="18" charset="0"/>
                        </a:rPr>
                        <a:t>Vật liệu</a:t>
                      </a: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hMerge="1">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dirty="0">
                          <a:latin typeface="Times New Roman" panose="02020603050405020304" pitchFamily="18" charset="0"/>
                          <a:cs typeface="Times New Roman" panose="02020603050405020304" pitchFamily="18" charset="0"/>
                        </a:rPr>
                        <a:t>Giấy xốp</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dirty="0">
                          <a:latin typeface="Times New Roman" panose="02020603050405020304" pitchFamily="18" charset="0"/>
                          <a:cs typeface="Times New Roman" panose="02020603050405020304" pitchFamily="18" charset="0"/>
                        </a:rPr>
                        <a:t>Giấy nhôm</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dirty="0">
                          <a:latin typeface="Times New Roman" panose="02020603050405020304" pitchFamily="18" charset="0"/>
                          <a:cs typeface="Times New Roman" panose="02020603050405020304" pitchFamily="18" charset="0"/>
                        </a:rPr>
                        <a:t>Vải nỉ</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dirty="0">
                          <a:latin typeface="Times New Roman" panose="02020603050405020304" pitchFamily="18" charset="0"/>
                          <a:cs typeface="Times New Roman" panose="02020603050405020304" pitchFamily="18" charset="0"/>
                        </a:rPr>
                        <a:t>Tấm xốp hơi</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extLst>
                  <a:ext uri="{0D108BD9-81ED-4DB2-BD59-A6C34878D82A}">
                    <a16:rowId xmlns:a16="http://schemas.microsoft.com/office/drawing/2014/main" val="2795116012"/>
                  </a:ext>
                </a:extLst>
              </a:tr>
              <a:tr h="1110495">
                <a:tc rowSpan="2">
                  <a:txBody>
                    <a:bodyPr/>
                    <a:lstStyle/>
                    <a:p>
                      <a:pPr algn="ctr"/>
                      <a:endParaRPr lang="vi-VN" sz="3200" dirty="0">
                        <a:latin typeface="Times New Roman" panose="02020603050405020304" pitchFamily="18" charset="0"/>
                        <a:cs typeface="Times New Roman" panose="02020603050405020304" pitchFamily="18" charset="0"/>
                      </a:endParaRPr>
                    </a:p>
                    <a:p>
                      <a:pPr algn="ctr"/>
                      <a:endParaRPr lang="vi-VN" sz="3200" dirty="0">
                        <a:latin typeface="Times New Roman" panose="02020603050405020304" pitchFamily="18" charset="0"/>
                        <a:cs typeface="Times New Roman" panose="02020603050405020304" pitchFamily="18" charset="0"/>
                      </a:endParaRPr>
                    </a:p>
                    <a:p>
                      <a:pPr algn="ctr"/>
                      <a:endParaRPr lang="vi-VN" sz="3200" dirty="0">
                        <a:latin typeface="Times New Roman" panose="02020603050405020304" pitchFamily="18" charset="0"/>
                        <a:cs typeface="Times New Roman" panose="02020603050405020304" pitchFamily="18" charset="0"/>
                      </a:endParaRPr>
                    </a:p>
                    <a:p>
                      <a:pPr algn="ctr"/>
                      <a:r>
                        <a:rPr lang="vi-VN" sz="3200" b="1" dirty="0">
                          <a:solidFill>
                            <a:schemeClr val="bg1"/>
                          </a:solidFill>
                          <a:latin typeface="Times New Roman" panose="02020603050405020304" pitchFamily="18" charset="0"/>
                          <a:cs typeface="Times New Roman" panose="02020603050405020304" pitchFamily="18" charset="0"/>
                        </a:rPr>
                        <a:t>Dự đoán</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4472C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b="1" dirty="0">
                          <a:solidFill>
                            <a:schemeClr val="bg1"/>
                          </a:solidFill>
                          <a:latin typeface="Times New Roman" panose="02020603050405020304" pitchFamily="18" charset="0"/>
                          <a:cs typeface="Times New Roman" panose="02020603050405020304" pitchFamily="18" charset="0"/>
                        </a:rPr>
                        <a:t>Dẫn nhiệt tốt</a:t>
                      </a:r>
                      <a:endParaRPr lang="en-US" sz="3200" b="1" dirty="0">
                        <a:solidFill>
                          <a:schemeClr val="bg1"/>
                        </a:solidFill>
                        <a:latin typeface="Times New Roman" panose="02020603050405020304" pitchFamily="18" charset="0"/>
                        <a:cs typeface="Times New Roman" panose="02020603050405020304" pitchFamily="18" charset="0"/>
                      </a:endParaRPr>
                    </a:p>
                    <a:p>
                      <a:pPr algn="ct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4472C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extLst>
                  <a:ext uri="{0D108BD9-81ED-4DB2-BD59-A6C34878D82A}">
                    <a16:rowId xmlns:a16="http://schemas.microsoft.com/office/drawing/2014/main" val="2801545180"/>
                  </a:ext>
                </a:extLst>
              </a:tr>
              <a:tr h="1110495">
                <a:tc vMerge="1">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200" b="1" dirty="0">
                          <a:solidFill>
                            <a:schemeClr val="bg1"/>
                          </a:solidFill>
                          <a:latin typeface="Times New Roman" panose="02020603050405020304" pitchFamily="18" charset="0"/>
                          <a:cs typeface="Times New Roman" panose="02020603050405020304" pitchFamily="18" charset="0"/>
                        </a:rPr>
                        <a:t>Dẫn nhiệt kém</a:t>
                      </a:r>
                      <a:endParaRPr lang="en-US" sz="3200" b="1" dirty="0">
                        <a:solidFill>
                          <a:schemeClr val="bg1"/>
                        </a:solidFill>
                        <a:latin typeface="Times New Roman" panose="02020603050405020304" pitchFamily="18" charset="0"/>
                        <a:cs typeface="Times New Roman" panose="02020603050405020304" pitchFamily="18" charset="0"/>
                      </a:endParaRPr>
                    </a:p>
                    <a:p>
                      <a:pPr algn="ct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4472C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extLst>
                  <a:ext uri="{0D108BD9-81ED-4DB2-BD59-A6C34878D82A}">
                    <a16:rowId xmlns:a16="http://schemas.microsoft.com/office/drawing/2014/main" val="1332257967"/>
                  </a:ext>
                </a:extLst>
              </a:tr>
            </a:tbl>
          </a:graphicData>
        </a:graphic>
      </p:graphicFrame>
      <p:sp>
        <p:nvSpPr>
          <p:cNvPr id="5" name="TextBox 4"/>
          <p:cNvSpPr txBox="1"/>
          <p:nvPr/>
        </p:nvSpPr>
        <p:spPr>
          <a:xfrm>
            <a:off x="4944533" y="5317067"/>
            <a:ext cx="795867" cy="584775"/>
          </a:xfrm>
          <a:prstGeom prst="rect">
            <a:avLst/>
          </a:prstGeom>
          <a:noFill/>
        </p:spPr>
        <p:txBody>
          <a:bodyPr wrap="square" rtlCol="0">
            <a:spAutoFit/>
          </a:bodyPr>
          <a:lstStyle/>
          <a:p>
            <a:r>
              <a:rPr lang="vi-VN" sz="3200" b="1" dirty="0">
                <a:solidFill>
                  <a:schemeClr val="bg1"/>
                </a:solidFill>
                <a:latin typeface="+mj-lt"/>
              </a:rPr>
              <a:t>X</a:t>
            </a:r>
            <a:endParaRPr lang="en-US" sz="3200" b="1" dirty="0">
              <a:solidFill>
                <a:schemeClr val="bg1"/>
              </a:solidFill>
              <a:latin typeface="+mj-lt"/>
            </a:endParaRPr>
          </a:p>
        </p:txBody>
      </p:sp>
      <p:sp>
        <p:nvSpPr>
          <p:cNvPr id="6" name="TextBox 5"/>
          <p:cNvSpPr txBox="1"/>
          <p:nvPr/>
        </p:nvSpPr>
        <p:spPr>
          <a:xfrm>
            <a:off x="8731955" y="5383677"/>
            <a:ext cx="795867" cy="584775"/>
          </a:xfrm>
          <a:prstGeom prst="rect">
            <a:avLst/>
          </a:prstGeom>
          <a:noFill/>
        </p:spPr>
        <p:txBody>
          <a:bodyPr wrap="square" rtlCol="0">
            <a:spAutoFit/>
          </a:bodyPr>
          <a:lstStyle/>
          <a:p>
            <a:r>
              <a:rPr lang="vi-VN" sz="3200" b="1" dirty="0">
                <a:solidFill>
                  <a:schemeClr val="bg1"/>
                </a:solidFill>
                <a:latin typeface="+mj-lt"/>
              </a:rPr>
              <a:t>X</a:t>
            </a:r>
            <a:endParaRPr lang="en-US" sz="3200" b="1" dirty="0">
              <a:solidFill>
                <a:schemeClr val="bg1"/>
              </a:solidFill>
              <a:latin typeface="+mj-lt"/>
            </a:endParaRPr>
          </a:p>
        </p:txBody>
      </p:sp>
      <p:sp>
        <p:nvSpPr>
          <p:cNvPr id="7" name="TextBox 6"/>
          <p:cNvSpPr txBox="1"/>
          <p:nvPr/>
        </p:nvSpPr>
        <p:spPr>
          <a:xfrm>
            <a:off x="10583333" y="5383677"/>
            <a:ext cx="795867" cy="584775"/>
          </a:xfrm>
          <a:prstGeom prst="rect">
            <a:avLst/>
          </a:prstGeom>
          <a:noFill/>
        </p:spPr>
        <p:txBody>
          <a:bodyPr wrap="square" rtlCol="0">
            <a:spAutoFit/>
          </a:bodyPr>
          <a:lstStyle/>
          <a:p>
            <a:r>
              <a:rPr lang="vi-VN" sz="3200" b="1" dirty="0">
                <a:solidFill>
                  <a:schemeClr val="bg1"/>
                </a:solidFill>
                <a:latin typeface="+mj-lt"/>
              </a:rPr>
              <a:t>X</a:t>
            </a:r>
            <a:endParaRPr lang="en-US" sz="3200" b="1" dirty="0">
              <a:solidFill>
                <a:schemeClr val="bg1"/>
              </a:solidFill>
              <a:latin typeface="+mj-lt"/>
            </a:endParaRPr>
          </a:p>
        </p:txBody>
      </p:sp>
      <p:sp>
        <p:nvSpPr>
          <p:cNvPr id="8" name="TextBox 7"/>
          <p:cNvSpPr txBox="1"/>
          <p:nvPr/>
        </p:nvSpPr>
        <p:spPr>
          <a:xfrm>
            <a:off x="6891867" y="3498048"/>
            <a:ext cx="795867" cy="584775"/>
          </a:xfrm>
          <a:prstGeom prst="rect">
            <a:avLst/>
          </a:prstGeom>
          <a:noFill/>
        </p:spPr>
        <p:txBody>
          <a:bodyPr wrap="square" rtlCol="0">
            <a:spAutoFit/>
          </a:bodyPr>
          <a:lstStyle/>
          <a:p>
            <a:r>
              <a:rPr lang="vi-VN" sz="3200" b="1" dirty="0">
                <a:solidFill>
                  <a:schemeClr val="bg1"/>
                </a:solidFill>
                <a:latin typeface="+mj-lt"/>
              </a:rPr>
              <a:t>X</a:t>
            </a:r>
            <a:endParaRPr lang="en-US" sz="3200" b="1" dirty="0">
              <a:solidFill>
                <a:schemeClr val="bg1"/>
              </a:solidFill>
              <a:latin typeface="+mj-lt"/>
            </a:endParaRPr>
          </a:p>
        </p:txBody>
      </p:sp>
    </p:spTree>
    <p:extLst>
      <p:ext uri="{BB962C8B-B14F-4D97-AF65-F5344CB8AC3E}">
        <p14:creationId xmlns:p14="http://schemas.microsoft.com/office/powerpoint/2010/main" val="80841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664" y="1625601"/>
            <a:ext cx="11509025" cy="4524315"/>
          </a:xfrm>
          <a:prstGeom prst="rect">
            <a:avLst/>
          </a:prstGeom>
          <a:noFill/>
        </p:spPr>
        <p:txBody>
          <a:bodyPr wrap="square" rtlCol="0">
            <a:spAutoFit/>
          </a:bodyPr>
          <a:lstStyle/>
          <a:p>
            <a:pPr algn="ctr"/>
            <a:r>
              <a:rPr lang="vi-VN" sz="3200" b="1" dirty="0">
                <a:solidFill>
                  <a:srgbClr val="C00000"/>
                </a:solidFill>
                <a:latin typeface="+mj-lt"/>
              </a:rPr>
              <a:t>Gợi ý cho em</a:t>
            </a:r>
          </a:p>
          <a:p>
            <a:r>
              <a:rPr lang="vi-VN" sz="3200" b="1" dirty="0">
                <a:solidFill>
                  <a:srgbClr val="0000FF"/>
                </a:solidFill>
                <a:latin typeface="+mj-lt"/>
              </a:rPr>
              <a:t>Làm thí nghiệm xác định tính dẫn nhiệt tốt hay kém của vật</a:t>
            </a:r>
          </a:p>
          <a:p>
            <a:pPr marL="285750" indent="-285750">
              <a:buFontTx/>
              <a:buChar char="-"/>
            </a:pPr>
            <a:r>
              <a:rPr lang="vi-VN" sz="3200" b="1" dirty="0">
                <a:solidFill>
                  <a:srgbClr val="0000FF"/>
                </a:solidFill>
                <a:latin typeface="+mj-lt"/>
              </a:rPr>
              <a:t>Chuẩn bị: 1 thìa gỗ, 1 thanh kim loại( thìa có hình dạng và kích thước như nhau), 1 cốc nước nóng.</a:t>
            </a:r>
          </a:p>
          <a:p>
            <a:pPr marL="285750" indent="-285750">
              <a:buFontTx/>
              <a:buChar char="-"/>
            </a:pPr>
            <a:r>
              <a:rPr lang="vi-VN" sz="3200" b="1" dirty="0">
                <a:solidFill>
                  <a:srgbClr val="0000FF"/>
                </a:solidFill>
                <a:latin typeface="+mj-lt"/>
              </a:rPr>
              <a:t>Thực hiện: Nhúng đồng thời hai thìa và cốc nước nóng, sau vài phút chạm tay vào từng cán để cảm nhận thìa nào nóng hơn.</a:t>
            </a:r>
          </a:p>
          <a:p>
            <a:r>
              <a:rPr lang="vi-VN" sz="3200" b="1" dirty="0">
                <a:solidFill>
                  <a:srgbClr val="0000FF"/>
                </a:solidFill>
                <a:latin typeface="+mj-lt"/>
              </a:rPr>
              <a:t>- Kết quả: Thìa kim loại nóng lên, còn thìa gỗ hầu như không nóng. Điều đó chứng tỏ thìa kim loại dẫn nhiệt tốt hơn còn thìa gỗ dẫn nhiệt kém hơn.</a:t>
            </a:r>
            <a:endParaRPr lang="en-US" sz="3200" b="1" dirty="0">
              <a:solidFill>
                <a:srgbClr val="0000FF"/>
              </a:solidFill>
              <a:latin typeface="+mj-lt"/>
            </a:endParaRPr>
          </a:p>
        </p:txBody>
      </p:sp>
      <p:sp>
        <p:nvSpPr>
          <p:cNvPr id="3" name="TextBox 2"/>
          <p:cNvSpPr txBox="1"/>
          <p:nvPr/>
        </p:nvSpPr>
        <p:spPr>
          <a:xfrm>
            <a:off x="491064" y="304800"/>
            <a:ext cx="10995378" cy="1077218"/>
          </a:xfrm>
          <a:prstGeom prst="rect">
            <a:avLst/>
          </a:prstGeom>
          <a:noFill/>
        </p:spPr>
        <p:txBody>
          <a:bodyPr wrap="square" rtlCol="0">
            <a:spAutoFit/>
          </a:bodyPr>
          <a:lstStyle/>
          <a:p>
            <a:r>
              <a:rPr lang="vi-VN" sz="3200" b="1" dirty="0">
                <a:latin typeface="+mj-lt"/>
              </a:rPr>
              <a:t>b. Đề xuất cách làm thí nghiệm xác định các vật liệu trên là vật dẫn nhiệt tốt hay vật dẫn nhiệt kém.</a:t>
            </a:r>
            <a:endParaRPr lang="en-US" sz="3200" b="1" dirty="0">
              <a:latin typeface="+mj-lt"/>
            </a:endParaRPr>
          </a:p>
        </p:txBody>
      </p:sp>
    </p:spTree>
    <p:extLst>
      <p:ext uri="{BB962C8B-B14F-4D97-AF65-F5344CB8AC3E}">
        <p14:creationId xmlns:p14="http://schemas.microsoft.com/office/powerpoint/2010/main" val="124241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064" y="1738490"/>
            <a:ext cx="11379201" cy="4524315"/>
          </a:xfrm>
          <a:prstGeom prst="rect">
            <a:avLst/>
          </a:prstGeom>
          <a:noFill/>
        </p:spPr>
        <p:txBody>
          <a:bodyPr wrap="square"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Cho </a:t>
            </a:r>
            <a:r>
              <a:rPr lang="en-US" sz="3200" b="1" dirty="0" err="1">
                <a:solidFill>
                  <a:srgbClr val="0000FF"/>
                </a:solidFill>
                <a:latin typeface="Times New Roman" panose="02020603050405020304" pitchFamily="18" charset="0"/>
                <a:cs typeface="Times New Roman" panose="02020603050405020304" pitchFamily="18" charset="0"/>
              </a:rPr>
              <a:t>lượng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bơ</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bằng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hoặc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năng</a:t>
            </a:r>
            <a:r>
              <a:rPr lang="en-US" sz="3200" b="1" dirty="0">
                <a:solidFill>
                  <a:srgbClr val="0000FF"/>
                </a:solidFill>
                <a:latin typeface="Times New Roman" panose="02020603050405020304" pitchFamily="18" charset="0"/>
                <a:cs typeface="Times New Roman" panose="02020603050405020304" pitchFamily="18" charset="0"/>
              </a:rPr>
              <a:t> tan </a:t>
            </a:r>
            <a:r>
              <a:rPr lang="en-US" sz="3200" b="1" dirty="0" err="1">
                <a:solidFill>
                  <a:srgbClr val="0000FF"/>
                </a:solidFill>
                <a:latin typeface="Times New Roman" panose="02020603050405020304" pitchFamily="18" charset="0"/>
                <a:cs typeface="Times New Roman" panose="02020603050405020304" pitchFamily="18" charset="0"/>
              </a:rPr>
              <a:t>chảy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ngắn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liệu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khảo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sát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tính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dẫn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nhiệt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đặt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liệu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ấy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một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bát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nước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nóng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Nhiệt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từ</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bát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nước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nóng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truyền</a:t>
            </a:r>
            <a:r>
              <a:rPr lang="en-US" sz="3200" b="1" dirty="0">
                <a:solidFill>
                  <a:srgbClr val="0000FF"/>
                </a:solidFill>
                <a:latin typeface="Times New Roman" panose="02020603050405020304" pitchFamily="18" charset="0"/>
                <a:cs typeface="Times New Roman" panose="02020603050405020304" pitchFamily="18" charset="0"/>
              </a:rPr>
              <a:t> sang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liệu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nhiệt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từ</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liệu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truyền</a:t>
            </a:r>
            <a:r>
              <a:rPr lang="en-US" sz="3200" b="1" dirty="0">
                <a:solidFill>
                  <a:srgbClr val="0000FF"/>
                </a:solidFill>
                <a:latin typeface="Times New Roman" panose="02020603050405020304" pitchFamily="18" charset="0"/>
                <a:cs typeface="Times New Roman" panose="02020603050405020304" pitchFamily="18" charset="0"/>
              </a:rPr>
              <a:t> sang </a:t>
            </a:r>
            <a:r>
              <a:rPr lang="en-US" sz="3200" b="1" dirty="0" err="1">
                <a:solidFill>
                  <a:srgbClr val="0000FF"/>
                </a:solidFill>
                <a:latin typeface="Times New Roman" panose="02020603050405020304" pitchFamily="18" charset="0"/>
                <a:cs typeface="Times New Roman" panose="02020603050405020304" pitchFamily="18" charset="0"/>
              </a:rPr>
              <a:t>bơ</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bơ</a:t>
            </a:r>
            <a:r>
              <a:rPr lang="en-US" sz="3200" b="1" dirty="0">
                <a:solidFill>
                  <a:srgbClr val="0000FF"/>
                </a:solidFill>
                <a:latin typeface="Times New Roman" panose="02020603050405020304" pitchFamily="18" charset="0"/>
                <a:cs typeface="Times New Roman" panose="02020603050405020304" pitchFamily="18" charset="0"/>
              </a:rPr>
              <a:t> tan </a:t>
            </a:r>
            <a:r>
              <a:rPr lang="en-US" sz="3200" b="1" dirty="0" err="1">
                <a:solidFill>
                  <a:srgbClr val="0000FF"/>
                </a:solidFill>
                <a:latin typeface="Times New Roman" panose="02020603050405020304" pitchFamily="18" charset="0"/>
                <a:cs typeface="Times New Roman" panose="02020603050405020304" pitchFamily="18" charset="0"/>
              </a:rPr>
              <a:t>chảy</a:t>
            </a:r>
            <a:r>
              <a:rPr lang="en-US" sz="3200" b="1" dirty="0">
                <a:solidFill>
                  <a:srgbClr val="0000FF"/>
                </a:solidFill>
                <a:latin typeface="Times New Roman" panose="02020603050405020304" pitchFamily="18" charset="0"/>
                <a:cs typeface="Times New Roman" panose="02020603050405020304" pitchFamily="18" charset="0"/>
              </a:rPr>
              <a:t>. Ta </a:t>
            </a:r>
            <a:r>
              <a:rPr lang="en-US" sz="3200" b="1" dirty="0" err="1">
                <a:solidFill>
                  <a:srgbClr val="0000FF"/>
                </a:solidFill>
                <a:latin typeface="Times New Roman" panose="02020603050405020304" pitchFamily="18" charset="0"/>
                <a:cs typeface="Times New Roman" panose="02020603050405020304" pitchFamily="18" charset="0"/>
              </a:rPr>
              <a:t>quan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sát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thấy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bơ</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err="1">
                <a:solidFill>
                  <a:srgbClr val="0000FF"/>
                </a:solidFill>
                <a:latin typeface="Times New Roman" panose="02020603050405020304" pitchFamily="18" charset="0"/>
                <a:cs typeface="Times New Roman" panose="02020603050405020304" pitchFamily="18" charset="0"/>
              </a:rPr>
              <a:t>trên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liệu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 tan </a:t>
            </a:r>
            <a:r>
              <a:rPr lang="en-US" sz="3200" b="1" dirty="0" err="1">
                <a:solidFill>
                  <a:srgbClr val="0000FF"/>
                </a:solidFill>
                <a:latin typeface="Times New Roman" panose="02020603050405020304" pitchFamily="18" charset="0"/>
                <a:cs typeface="Times New Roman" panose="02020603050405020304" pitchFamily="18" charset="0"/>
              </a:rPr>
              <a:t>chảy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liệu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tính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dẫn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nhiệt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tốt</a:t>
            </a:r>
            <a:r>
              <a:rPr lang="en-US" sz="3200" b="1" dirty="0">
                <a:solidFill>
                  <a:srgbClr val="0000FF"/>
                </a:solidFill>
                <a:latin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cs typeface="Times New Roman" panose="02020603050405020304" pitchFamily="18" charset="0"/>
              </a:rPr>
              <a:t>nhất, </a:t>
            </a:r>
            <a:r>
              <a:rPr lang="en-US" sz="3200" b="1" dirty="0" err="1">
                <a:solidFill>
                  <a:srgbClr val="0000FF"/>
                </a:solidFill>
                <a:latin typeface="Times New Roman" panose="02020603050405020304" pitchFamily="18" charset="0"/>
                <a:cs typeface="Times New Roman" panose="02020603050405020304" pitchFamily="18" charset="0"/>
              </a:rPr>
              <a:t>bơ</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err="1">
                <a:solidFill>
                  <a:srgbClr val="0000FF"/>
                </a:solidFill>
                <a:latin typeface="Times New Roman" panose="02020603050405020304" pitchFamily="18" charset="0"/>
                <a:cs typeface="Times New Roman" panose="02020603050405020304" pitchFamily="18" charset="0"/>
              </a:rPr>
              <a:t>trên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liệu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 tan </a:t>
            </a:r>
            <a:r>
              <a:rPr lang="en-US" sz="3200" b="1" dirty="0" err="1">
                <a:solidFill>
                  <a:srgbClr val="0000FF"/>
                </a:solidFill>
                <a:latin typeface="Times New Roman" panose="02020603050405020304" pitchFamily="18" charset="0"/>
                <a:cs typeface="Times New Roman" panose="02020603050405020304" pitchFamily="18" charset="0"/>
              </a:rPr>
              <a:t>chảy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chậm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liệu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tính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dẫn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nhiệt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kém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nhất</a:t>
            </a:r>
            <a:r>
              <a:rPr lang="en-US" sz="3200" b="1" dirty="0">
                <a:solidFill>
                  <a:srgbClr val="0000FF"/>
                </a:solidFill>
                <a:latin typeface="Times New Roman" panose="02020603050405020304" pitchFamily="18" charset="0"/>
                <a:cs typeface="Times New Roman" panose="02020603050405020304" pitchFamily="18" charset="0"/>
              </a:rPr>
              <a:t>.</a:t>
            </a:r>
          </a:p>
          <a:p>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91064" y="304800"/>
            <a:ext cx="10995378" cy="1077218"/>
          </a:xfrm>
          <a:prstGeom prst="rect">
            <a:avLst/>
          </a:prstGeom>
          <a:noFill/>
        </p:spPr>
        <p:txBody>
          <a:bodyPr wrap="square" rtlCol="0">
            <a:spAutoFit/>
          </a:bodyPr>
          <a:lstStyle/>
          <a:p>
            <a:r>
              <a:rPr lang="vi-VN" sz="3200" b="1" dirty="0">
                <a:latin typeface="+mj-lt"/>
              </a:rPr>
              <a:t>b. Đề xuất cách làm thí nghiệm xác định các vật liệu trên là vật dẫn nhiệt tốt hay vật dẫn nhiệt kém.</a:t>
            </a:r>
            <a:endParaRPr lang="en-US" sz="3200" b="1" dirty="0">
              <a:latin typeface="+mj-lt"/>
            </a:endParaRPr>
          </a:p>
        </p:txBody>
      </p:sp>
    </p:spTree>
    <p:extLst>
      <p:ext uri="{BB962C8B-B14F-4D97-AF65-F5344CB8AC3E}">
        <p14:creationId xmlns:p14="http://schemas.microsoft.com/office/powerpoint/2010/main" val="118669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3156" y="485422"/>
            <a:ext cx="8184444" cy="584775"/>
          </a:xfrm>
          <a:prstGeom prst="rect">
            <a:avLst/>
          </a:prstGeom>
          <a:noFill/>
        </p:spPr>
        <p:txBody>
          <a:bodyPr wrap="square" rtlCol="0">
            <a:spAutoFit/>
          </a:bodyPr>
          <a:lstStyle/>
          <a:p>
            <a:r>
              <a:rPr lang="vi-VN" sz="3200" b="1" dirty="0">
                <a:solidFill>
                  <a:srgbClr val="C00000"/>
                </a:solidFill>
                <a:latin typeface="+mj-lt"/>
              </a:rPr>
              <a:t>c. Thực hiện thí nghiệm</a:t>
            </a:r>
            <a:endParaRPr lang="en-US" sz="3200" b="1" dirty="0">
              <a:solidFill>
                <a:srgbClr val="C00000"/>
              </a:solidFill>
              <a:latin typeface="+mj-lt"/>
            </a:endParaRPr>
          </a:p>
        </p:txBody>
      </p:sp>
      <p:sp>
        <p:nvSpPr>
          <p:cNvPr id="3" name="TextBox 2"/>
          <p:cNvSpPr txBox="1"/>
          <p:nvPr/>
        </p:nvSpPr>
        <p:spPr>
          <a:xfrm>
            <a:off x="553156" y="1115226"/>
            <a:ext cx="11288889" cy="1569660"/>
          </a:xfrm>
          <a:prstGeom prst="rect">
            <a:avLst/>
          </a:prstGeom>
          <a:noFill/>
        </p:spPr>
        <p:txBody>
          <a:bodyPr wrap="square" rtlCol="0">
            <a:spAutoFit/>
          </a:bodyPr>
          <a:lstStyle/>
          <a:p>
            <a:r>
              <a:rPr lang="vi-VN" sz="3200" b="1" dirty="0">
                <a:solidFill>
                  <a:srgbClr val="0000FF"/>
                </a:solidFill>
                <a:latin typeface="+mj-lt"/>
              </a:rPr>
              <a:t>Chuẩn bị: </a:t>
            </a:r>
            <a:r>
              <a:rPr lang="vi-VN" sz="3200" b="1" dirty="0">
                <a:latin typeface="+mj-lt"/>
              </a:rPr>
              <a:t>giấy xốp, giấy nhôm, tấm vải nỉ, tấm xốp hơi,   bát nước nóng khoảng 60 – 70</a:t>
            </a:r>
            <a:r>
              <a:rPr lang="vi-VN" sz="3200" b="1" baseline="30000" dirty="0">
                <a:latin typeface="+mj-lt"/>
              </a:rPr>
              <a:t>0 </a:t>
            </a:r>
            <a:r>
              <a:rPr lang="vi-VN" sz="3200" b="1" dirty="0">
                <a:latin typeface="+mj-lt"/>
              </a:rPr>
              <a:t>c,  tấm bìa kính trong, bơ thực vật</a:t>
            </a:r>
          </a:p>
          <a:p>
            <a:r>
              <a:rPr lang="vi-VN" sz="3200" b="1" dirty="0">
                <a:latin typeface="+mj-lt"/>
              </a:rPr>
              <a:t>  </a:t>
            </a:r>
            <a:endParaRPr lang="en-US" sz="3200" b="1" dirty="0">
              <a:latin typeface="+mj-lt"/>
            </a:endParaRPr>
          </a:p>
        </p:txBody>
      </p:sp>
      <p:sp>
        <p:nvSpPr>
          <p:cNvPr id="4" name="TextBox 3"/>
          <p:cNvSpPr txBox="1"/>
          <p:nvPr/>
        </p:nvSpPr>
        <p:spPr>
          <a:xfrm>
            <a:off x="553156" y="2228851"/>
            <a:ext cx="7123289" cy="584775"/>
          </a:xfrm>
          <a:prstGeom prst="rect">
            <a:avLst/>
          </a:prstGeom>
          <a:noFill/>
        </p:spPr>
        <p:txBody>
          <a:bodyPr wrap="square" rtlCol="0">
            <a:spAutoFit/>
          </a:bodyPr>
          <a:lstStyle/>
          <a:p>
            <a:r>
              <a:rPr lang="vi-VN" sz="3200" b="1" dirty="0">
                <a:solidFill>
                  <a:srgbClr val="0000FF"/>
                </a:solidFill>
                <a:latin typeface="+mj-lt"/>
              </a:rPr>
              <a:t>Thực hiện:</a:t>
            </a:r>
            <a:endParaRPr lang="en-US" sz="3200" b="1" dirty="0">
              <a:solidFill>
                <a:srgbClr val="0000FF"/>
              </a:solidFill>
              <a:latin typeface="+mj-lt"/>
            </a:endParaRPr>
          </a:p>
        </p:txBody>
      </p:sp>
      <p:sp>
        <p:nvSpPr>
          <p:cNvPr id="5" name="TextBox 4"/>
          <p:cNvSpPr txBox="1"/>
          <p:nvPr/>
        </p:nvSpPr>
        <p:spPr>
          <a:xfrm>
            <a:off x="485420" y="2965632"/>
            <a:ext cx="11706580" cy="1077218"/>
          </a:xfrm>
          <a:prstGeom prst="rect">
            <a:avLst/>
          </a:prstGeom>
          <a:noFill/>
        </p:spPr>
        <p:txBody>
          <a:bodyPr wrap="square" rtlCol="0">
            <a:spAutoFit/>
          </a:bodyPr>
          <a:lstStyle/>
          <a:p>
            <a:r>
              <a:rPr lang="vi-VN" sz="3200" b="1" dirty="0">
                <a:latin typeface="+mj-lt"/>
              </a:rPr>
              <a:t>Bước 1: Cắt các vật đó thành những miếng nhỏ dán lên bìa kính trong.</a:t>
            </a:r>
            <a:endParaRPr lang="en-US" sz="3200" b="1" dirty="0">
              <a:latin typeface="+mj-lt"/>
            </a:endParaRPr>
          </a:p>
        </p:txBody>
      </p:sp>
      <p:sp>
        <p:nvSpPr>
          <p:cNvPr id="6" name="TextBox 5"/>
          <p:cNvSpPr txBox="1"/>
          <p:nvPr/>
        </p:nvSpPr>
        <p:spPr>
          <a:xfrm>
            <a:off x="479776" y="4083568"/>
            <a:ext cx="11435647" cy="584775"/>
          </a:xfrm>
          <a:prstGeom prst="rect">
            <a:avLst/>
          </a:prstGeom>
          <a:noFill/>
        </p:spPr>
        <p:txBody>
          <a:bodyPr wrap="square" rtlCol="0">
            <a:spAutoFit/>
          </a:bodyPr>
          <a:lstStyle/>
          <a:p>
            <a:r>
              <a:rPr lang="vi-VN" sz="3200" b="1" dirty="0">
                <a:latin typeface="+mj-lt"/>
              </a:rPr>
              <a:t>Bước 2: Cho một lượng bơ bằng nhau lên mỗi mảnh vật liệu.</a:t>
            </a:r>
            <a:endParaRPr lang="en-US" sz="3200" b="1" dirty="0">
              <a:latin typeface="+mj-lt"/>
            </a:endParaRPr>
          </a:p>
        </p:txBody>
      </p:sp>
      <p:sp>
        <p:nvSpPr>
          <p:cNvPr id="7" name="TextBox 6"/>
          <p:cNvSpPr txBox="1"/>
          <p:nvPr/>
        </p:nvSpPr>
        <p:spPr>
          <a:xfrm>
            <a:off x="485420" y="4709061"/>
            <a:ext cx="11119557" cy="1077218"/>
          </a:xfrm>
          <a:prstGeom prst="rect">
            <a:avLst/>
          </a:prstGeom>
          <a:noFill/>
        </p:spPr>
        <p:txBody>
          <a:bodyPr wrap="square" rtlCol="0">
            <a:spAutoFit/>
          </a:bodyPr>
          <a:lstStyle/>
          <a:p>
            <a:r>
              <a:rPr lang="vi-VN" sz="3200" b="1" dirty="0">
                <a:latin typeface="+mj-lt"/>
              </a:rPr>
              <a:t>Bước 3: Đặt tấm kính lên bát nước nóng, quan sát hiện tượng xảy ra trong 5 phút.</a:t>
            </a:r>
            <a:endParaRPr lang="en-US" sz="3200" b="1" dirty="0">
              <a:latin typeface="+mj-lt"/>
            </a:endParaRPr>
          </a:p>
        </p:txBody>
      </p:sp>
    </p:spTree>
    <p:extLst>
      <p:ext uri="{BB962C8B-B14F-4D97-AF65-F5344CB8AC3E}">
        <p14:creationId xmlns:p14="http://schemas.microsoft.com/office/powerpoint/2010/main" val="15909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3688" y="430046"/>
            <a:ext cx="4075289" cy="523220"/>
          </a:xfrm>
          <a:prstGeom prst="rect">
            <a:avLst/>
          </a:prstGeom>
          <a:noFill/>
        </p:spPr>
        <p:txBody>
          <a:bodyPr wrap="square" rtlCol="0">
            <a:spAutoFit/>
          </a:bodyPr>
          <a:lstStyle/>
          <a:p>
            <a:r>
              <a:rPr lang="vi-VN" sz="2800" b="1" dirty="0">
                <a:solidFill>
                  <a:srgbClr val="C00000"/>
                </a:solidFill>
                <a:latin typeface="Times New Roman" panose="02020603050405020304" pitchFamily="18" charset="0"/>
                <a:cs typeface="Times New Roman" panose="02020603050405020304" pitchFamily="18" charset="0"/>
              </a:rPr>
              <a:t>PHIẾU HỌC TẬP SỐ 2</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71687" y="935598"/>
            <a:ext cx="9403645" cy="584775"/>
          </a:xfrm>
          <a:prstGeom prst="rect">
            <a:avLst/>
          </a:prstGeom>
          <a:noFill/>
        </p:spPr>
        <p:txBody>
          <a:bodyPr wrap="square" rtlCol="0">
            <a:spAutoFit/>
          </a:bodyPr>
          <a:lstStyle/>
          <a:p>
            <a:r>
              <a:rPr lang="vi-VN" sz="3200" b="1" dirty="0">
                <a:latin typeface="+mj-lt"/>
              </a:rPr>
              <a:t>Dự đoán tính dẫn nhiệt của các vật vào ô phù hợp:</a:t>
            </a:r>
            <a:endParaRPr lang="en-US" sz="3200" b="1" dirty="0">
              <a:latin typeface="+mj-lt"/>
            </a:endParaRPr>
          </a:p>
        </p:txBody>
      </p:sp>
      <p:sp>
        <p:nvSpPr>
          <p:cNvPr id="5" name="TextBox 4"/>
          <p:cNvSpPr txBox="1"/>
          <p:nvPr/>
        </p:nvSpPr>
        <p:spPr>
          <a:xfrm>
            <a:off x="671687" y="4154314"/>
            <a:ext cx="6107290" cy="584775"/>
          </a:xfrm>
          <a:prstGeom prst="rect">
            <a:avLst/>
          </a:prstGeom>
          <a:noFill/>
        </p:spPr>
        <p:txBody>
          <a:bodyPr wrap="square" rtlCol="0">
            <a:spAutoFit/>
          </a:bodyPr>
          <a:lstStyle/>
          <a:p>
            <a:r>
              <a:rPr lang="vi-VN" sz="3200" b="1" dirty="0">
                <a:solidFill>
                  <a:srgbClr val="C00000"/>
                </a:solidFill>
                <a:latin typeface="+mj-lt"/>
              </a:rPr>
              <a:t>Vật  liệu dẫn nhiệt kém:</a:t>
            </a:r>
            <a:endParaRPr lang="en-US" sz="3200" b="1" dirty="0">
              <a:solidFill>
                <a:srgbClr val="C00000"/>
              </a:solidFill>
              <a:latin typeface="+mj-lt"/>
            </a:endParaRPr>
          </a:p>
        </p:txBody>
      </p:sp>
      <p:sp>
        <p:nvSpPr>
          <p:cNvPr id="7" name="TextBox 6"/>
          <p:cNvSpPr txBox="1"/>
          <p:nvPr/>
        </p:nvSpPr>
        <p:spPr>
          <a:xfrm>
            <a:off x="10583333" y="4446702"/>
            <a:ext cx="795867" cy="584775"/>
          </a:xfrm>
          <a:prstGeom prst="rect">
            <a:avLst/>
          </a:prstGeom>
          <a:noFill/>
        </p:spPr>
        <p:txBody>
          <a:bodyPr wrap="square" rtlCol="0">
            <a:spAutoFit/>
          </a:bodyPr>
          <a:lstStyle/>
          <a:p>
            <a:r>
              <a:rPr lang="vi-VN" sz="3200" b="1">
                <a:solidFill>
                  <a:schemeClr val="bg1"/>
                </a:solidFill>
                <a:latin typeface="+mj-lt"/>
              </a:rPr>
              <a:t>X</a:t>
            </a:r>
            <a:endParaRPr lang="en-US" sz="3200" b="1" dirty="0">
              <a:solidFill>
                <a:schemeClr val="bg1"/>
              </a:solidFill>
              <a:latin typeface="+mj-lt"/>
            </a:endParaRPr>
          </a:p>
        </p:txBody>
      </p:sp>
      <p:sp>
        <p:nvSpPr>
          <p:cNvPr id="9" name="TextBox 8"/>
          <p:cNvSpPr txBox="1"/>
          <p:nvPr/>
        </p:nvSpPr>
        <p:spPr>
          <a:xfrm>
            <a:off x="587025" y="3641068"/>
            <a:ext cx="3996264" cy="584775"/>
          </a:xfrm>
          <a:prstGeom prst="rect">
            <a:avLst/>
          </a:prstGeom>
          <a:noFill/>
        </p:spPr>
        <p:txBody>
          <a:bodyPr wrap="square" rtlCol="0">
            <a:spAutoFit/>
          </a:bodyPr>
          <a:lstStyle/>
          <a:p>
            <a:r>
              <a:rPr lang="vi-VN" sz="3200" b="1" dirty="0">
                <a:solidFill>
                  <a:srgbClr val="C00000"/>
                </a:solidFill>
                <a:latin typeface="+mj-lt"/>
              </a:rPr>
              <a:t>Vật liệu dẫn nhiệt tốt:</a:t>
            </a:r>
            <a:endParaRPr lang="en-US" sz="3200" b="1" dirty="0">
              <a:solidFill>
                <a:srgbClr val="C00000"/>
              </a:solidFill>
              <a:latin typeface="+mj-lt"/>
            </a:endParaRPr>
          </a:p>
        </p:txBody>
      </p:sp>
      <p:sp>
        <p:nvSpPr>
          <p:cNvPr id="10" name="TextBox 9"/>
          <p:cNvSpPr txBox="1"/>
          <p:nvPr/>
        </p:nvSpPr>
        <p:spPr>
          <a:xfrm>
            <a:off x="4504267" y="3748789"/>
            <a:ext cx="7303910" cy="369332"/>
          </a:xfrm>
          <a:prstGeom prst="rect">
            <a:avLst/>
          </a:prstGeom>
          <a:noFill/>
        </p:spPr>
        <p:txBody>
          <a:bodyPr wrap="square" rtlCol="0">
            <a:spAutoFit/>
          </a:bodyPr>
          <a:lstStyle/>
          <a:p>
            <a:r>
              <a:rPr lang="vi-VN" b="1" dirty="0">
                <a:solidFill>
                  <a:srgbClr val="C00000"/>
                </a:solidFill>
              </a:rPr>
              <a:t>.............................................................................................................</a:t>
            </a:r>
            <a:endParaRPr lang="en-US" b="1" dirty="0">
              <a:solidFill>
                <a:srgbClr val="C00000"/>
              </a:solidFill>
            </a:endParaRPr>
          </a:p>
        </p:txBody>
      </p:sp>
      <p:sp>
        <p:nvSpPr>
          <p:cNvPr id="11" name="TextBox 10"/>
          <p:cNvSpPr txBox="1"/>
          <p:nvPr/>
        </p:nvSpPr>
        <p:spPr>
          <a:xfrm>
            <a:off x="4933244" y="4262035"/>
            <a:ext cx="6694310" cy="369332"/>
          </a:xfrm>
          <a:prstGeom prst="rect">
            <a:avLst/>
          </a:prstGeom>
          <a:noFill/>
        </p:spPr>
        <p:txBody>
          <a:bodyPr wrap="square" rtlCol="0">
            <a:spAutoFit/>
          </a:bodyPr>
          <a:lstStyle/>
          <a:p>
            <a:r>
              <a:rPr lang="vi-VN" b="1" dirty="0">
                <a:solidFill>
                  <a:srgbClr val="C00000"/>
                </a:solidFill>
              </a:rPr>
              <a:t>......................................................................................................</a:t>
            </a:r>
            <a:endParaRPr lang="en-US" b="1" dirty="0">
              <a:solidFill>
                <a:srgbClr val="C00000"/>
              </a:solidFill>
            </a:endParaRPr>
          </a:p>
        </p:txBody>
      </p:sp>
      <p:sp>
        <p:nvSpPr>
          <p:cNvPr id="12" name="TextBox 11"/>
          <p:cNvSpPr txBox="1"/>
          <p:nvPr/>
        </p:nvSpPr>
        <p:spPr>
          <a:xfrm>
            <a:off x="587025" y="4667560"/>
            <a:ext cx="11221152" cy="584775"/>
          </a:xfrm>
          <a:prstGeom prst="rect">
            <a:avLst/>
          </a:prstGeom>
          <a:noFill/>
        </p:spPr>
        <p:txBody>
          <a:bodyPr wrap="square" rtlCol="0">
            <a:spAutoFit/>
          </a:bodyPr>
          <a:lstStyle/>
          <a:p>
            <a:r>
              <a:rPr lang="vi-VN" sz="3200" b="1" dirty="0">
                <a:solidFill>
                  <a:srgbClr val="0033CC"/>
                </a:solidFill>
                <a:latin typeface="+mj-lt"/>
              </a:rPr>
              <a:t>Dự đoán của em có phù hợp với kết quả nhận được không?</a:t>
            </a:r>
            <a:endParaRPr lang="en-US" sz="3200" b="1" dirty="0">
              <a:solidFill>
                <a:srgbClr val="0033CC"/>
              </a:solidFill>
              <a:latin typeface="+mj-lt"/>
            </a:endParaRPr>
          </a:p>
        </p:txBody>
      </p:sp>
      <p:graphicFrame>
        <p:nvGraphicFramePr>
          <p:cNvPr id="13" name="Table 8">
            <a:extLst>
              <a:ext uri="{FF2B5EF4-FFF2-40B4-BE49-F238E27FC236}">
                <a16:creationId xmlns:a16="http://schemas.microsoft.com/office/drawing/2014/main" id="{A119D61A-DFC5-B4BF-00EC-C35C57D49473}"/>
              </a:ext>
            </a:extLst>
          </p:cNvPr>
          <p:cNvGraphicFramePr>
            <a:graphicFrameLocks noGrp="1"/>
          </p:cNvGraphicFramePr>
          <p:nvPr/>
        </p:nvGraphicFramePr>
        <p:xfrm>
          <a:off x="800131" y="1452349"/>
          <a:ext cx="9980758" cy="2091592"/>
        </p:xfrm>
        <a:graphic>
          <a:graphicData uri="http://schemas.openxmlformats.org/drawingml/2006/table">
            <a:tbl>
              <a:tblPr firstRow="1" bandRow="1">
                <a:tableStyleId>{8A107856-5554-42FB-B03E-39F5DBC370BA}</a:tableStyleId>
              </a:tblPr>
              <a:tblGrid>
                <a:gridCol w="1988225">
                  <a:extLst>
                    <a:ext uri="{9D8B030D-6E8A-4147-A177-3AD203B41FA5}">
                      <a16:colId xmlns:a16="http://schemas.microsoft.com/office/drawing/2014/main" val="2995669826"/>
                    </a:ext>
                  </a:extLst>
                </a:gridCol>
                <a:gridCol w="2133600">
                  <a:extLst>
                    <a:ext uri="{9D8B030D-6E8A-4147-A177-3AD203B41FA5}">
                      <a16:colId xmlns:a16="http://schemas.microsoft.com/office/drawing/2014/main" val="1200420088"/>
                    </a:ext>
                  </a:extLst>
                </a:gridCol>
                <a:gridCol w="1614311">
                  <a:extLst>
                    <a:ext uri="{9D8B030D-6E8A-4147-A177-3AD203B41FA5}">
                      <a16:colId xmlns:a16="http://schemas.microsoft.com/office/drawing/2014/main" val="1856351614"/>
                    </a:ext>
                  </a:extLst>
                </a:gridCol>
                <a:gridCol w="1941689">
                  <a:extLst>
                    <a:ext uri="{9D8B030D-6E8A-4147-A177-3AD203B41FA5}">
                      <a16:colId xmlns:a16="http://schemas.microsoft.com/office/drawing/2014/main" val="2860602662"/>
                    </a:ext>
                  </a:extLst>
                </a:gridCol>
                <a:gridCol w="2302933">
                  <a:extLst>
                    <a:ext uri="{9D8B030D-6E8A-4147-A177-3AD203B41FA5}">
                      <a16:colId xmlns:a16="http://schemas.microsoft.com/office/drawing/2014/main" val="496574936"/>
                    </a:ext>
                  </a:extLst>
                </a:gridCol>
              </a:tblGrid>
              <a:tr h="504044">
                <a:tc>
                  <a:txBody>
                    <a:bodyPr/>
                    <a:lstStyle/>
                    <a:p>
                      <a:pPr algn="ct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endParaRPr lang="en-US" sz="3200" b="1" dirty="0">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a:latin typeface="Times New Roman" panose="02020603050405020304" pitchFamily="18" charset="0"/>
                          <a:cs typeface="Times New Roman" panose="02020603050405020304" pitchFamily="18" charset="0"/>
                        </a:rPr>
                        <a:t>Giấy xốp</a:t>
                      </a: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a:latin typeface="Times New Roman" panose="02020603050405020304" pitchFamily="18" charset="0"/>
                          <a:cs typeface="Times New Roman" panose="02020603050405020304" pitchFamily="18" charset="0"/>
                        </a:rPr>
                        <a:t>Giấy nhôm</a:t>
                      </a: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a:latin typeface="Times New Roman" panose="02020603050405020304" pitchFamily="18" charset="0"/>
                          <a:cs typeface="Times New Roman" panose="02020603050405020304" pitchFamily="18" charset="0"/>
                        </a:rPr>
                        <a:t>Vải nỉ</a:t>
                      </a: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dirty="0" err="1">
                          <a:latin typeface="Times New Roman" panose="02020603050405020304" pitchFamily="18" charset="0"/>
                          <a:cs typeface="Times New Roman" panose="02020603050405020304" pitchFamily="18" charset="0"/>
                        </a:rPr>
                        <a:t>Tấm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xốp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hơi</a:t>
                      </a:r>
                      <a:endParaRPr lang="en-US" sz="3200" b="1" dirty="0">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709823014"/>
                  </a:ext>
                </a:extLst>
              </a:tr>
              <a:tr h="548835">
                <a:tc>
                  <a:txBody>
                    <a:bodyPr/>
                    <a:lstStyle/>
                    <a:p>
                      <a:pPr algn="ctr"/>
                      <a:r>
                        <a:rPr lang="en-US" sz="3200" b="1" dirty="0" err="1">
                          <a:effectLst/>
                          <a:latin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quả</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quan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sát</a:t>
                      </a:r>
                      <a:endParaRPr lang="en-US" sz="3200" b="1" dirty="0">
                        <a:effectLst/>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effectLst/>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marL="70437" marR="70437" marT="35218" marB="35218">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marL="70437" marR="70437" marT="35218" marB="35218">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marL="70437" marR="70437" marT="35218" marB="35218">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112794"/>
                  </a:ext>
                </a:extLst>
              </a:tr>
            </a:tbl>
          </a:graphicData>
        </a:graphic>
      </p:graphicFrame>
    </p:spTree>
    <p:extLst>
      <p:ext uri="{BB962C8B-B14F-4D97-AF65-F5344CB8AC3E}">
        <p14:creationId xmlns:p14="http://schemas.microsoft.com/office/powerpoint/2010/main" val="369418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22" presetClass="entr" presetSubtype="8"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08754" y="4210754"/>
            <a:ext cx="6107290" cy="584775"/>
          </a:xfrm>
          <a:prstGeom prst="rect">
            <a:avLst/>
          </a:prstGeom>
          <a:noFill/>
        </p:spPr>
        <p:txBody>
          <a:bodyPr wrap="square" rtlCol="0">
            <a:spAutoFit/>
          </a:bodyPr>
          <a:lstStyle/>
          <a:p>
            <a:r>
              <a:rPr lang="vi-VN" sz="3200" b="1" dirty="0">
                <a:solidFill>
                  <a:srgbClr val="C00000"/>
                </a:solidFill>
                <a:latin typeface="+mj-lt"/>
              </a:rPr>
              <a:t>Vật  liệu dẫn nhiệt kém:</a:t>
            </a:r>
            <a:endParaRPr lang="en-US" sz="3200" b="1" dirty="0">
              <a:solidFill>
                <a:srgbClr val="C00000"/>
              </a:solidFill>
              <a:latin typeface="+mj-lt"/>
            </a:endParaRPr>
          </a:p>
        </p:txBody>
      </p:sp>
      <p:sp>
        <p:nvSpPr>
          <p:cNvPr id="4" name="TextBox 3"/>
          <p:cNvSpPr txBox="1"/>
          <p:nvPr/>
        </p:nvSpPr>
        <p:spPr>
          <a:xfrm>
            <a:off x="10820400" y="4503142"/>
            <a:ext cx="795867" cy="584775"/>
          </a:xfrm>
          <a:prstGeom prst="rect">
            <a:avLst/>
          </a:prstGeom>
          <a:noFill/>
        </p:spPr>
        <p:txBody>
          <a:bodyPr wrap="square" rtlCol="0">
            <a:spAutoFit/>
          </a:bodyPr>
          <a:lstStyle/>
          <a:p>
            <a:r>
              <a:rPr lang="vi-VN" sz="3200" b="1">
                <a:solidFill>
                  <a:schemeClr val="bg1"/>
                </a:solidFill>
                <a:latin typeface="+mj-lt"/>
              </a:rPr>
              <a:t>X</a:t>
            </a:r>
            <a:endParaRPr lang="en-US" sz="3200" b="1" dirty="0">
              <a:solidFill>
                <a:schemeClr val="bg1"/>
              </a:solidFill>
              <a:latin typeface="+mj-lt"/>
            </a:endParaRPr>
          </a:p>
        </p:txBody>
      </p:sp>
      <p:sp>
        <p:nvSpPr>
          <p:cNvPr id="5" name="TextBox 4"/>
          <p:cNvSpPr txBox="1"/>
          <p:nvPr/>
        </p:nvSpPr>
        <p:spPr>
          <a:xfrm>
            <a:off x="824092" y="3697508"/>
            <a:ext cx="3996264" cy="584775"/>
          </a:xfrm>
          <a:prstGeom prst="rect">
            <a:avLst/>
          </a:prstGeom>
          <a:noFill/>
        </p:spPr>
        <p:txBody>
          <a:bodyPr wrap="square" rtlCol="0">
            <a:spAutoFit/>
          </a:bodyPr>
          <a:lstStyle/>
          <a:p>
            <a:r>
              <a:rPr lang="vi-VN" sz="3200" b="1" dirty="0">
                <a:solidFill>
                  <a:srgbClr val="C00000"/>
                </a:solidFill>
                <a:latin typeface="+mj-lt"/>
              </a:rPr>
              <a:t>Vật liệu dẫn nhiệt tốt:</a:t>
            </a:r>
            <a:endParaRPr lang="en-US" sz="3200" b="1" dirty="0">
              <a:solidFill>
                <a:srgbClr val="C00000"/>
              </a:solidFill>
              <a:latin typeface="+mj-lt"/>
            </a:endParaRPr>
          </a:p>
        </p:txBody>
      </p:sp>
      <p:sp>
        <p:nvSpPr>
          <p:cNvPr id="6" name="TextBox 5"/>
          <p:cNvSpPr txBox="1"/>
          <p:nvPr/>
        </p:nvSpPr>
        <p:spPr>
          <a:xfrm>
            <a:off x="4741334" y="3805229"/>
            <a:ext cx="7303910" cy="369332"/>
          </a:xfrm>
          <a:prstGeom prst="rect">
            <a:avLst/>
          </a:prstGeom>
          <a:noFill/>
        </p:spPr>
        <p:txBody>
          <a:bodyPr wrap="square" rtlCol="0">
            <a:spAutoFit/>
          </a:bodyPr>
          <a:lstStyle/>
          <a:p>
            <a:r>
              <a:rPr lang="vi-VN" b="1" dirty="0">
                <a:solidFill>
                  <a:srgbClr val="C00000"/>
                </a:solidFill>
              </a:rPr>
              <a:t>.............................................................................................................</a:t>
            </a:r>
            <a:endParaRPr lang="en-US" b="1" dirty="0">
              <a:solidFill>
                <a:srgbClr val="C00000"/>
              </a:solidFill>
            </a:endParaRPr>
          </a:p>
        </p:txBody>
      </p:sp>
      <p:sp>
        <p:nvSpPr>
          <p:cNvPr id="7" name="TextBox 6"/>
          <p:cNvSpPr txBox="1"/>
          <p:nvPr/>
        </p:nvSpPr>
        <p:spPr>
          <a:xfrm>
            <a:off x="5170311" y="4318475"/>
            <a:ext cx="6694310" cy="369332"/>
          </a:xfrm>
          <a:prstGeom prst="rect">
            <a:avLst/>
          </a:prstGeom>
          <a:noFill/>
        </p:spPr>
        <p:txBody>
          <a:bodyPr wrap="square" rtlCol="0">
            <a:spAutoFit/>
          </a:bodyPr>
          <a:lstStyle/>
          <a:p>
            <a:r>
              <a:rPr lang="vi-VN" b="1" dirty="0">
                <a:solidFill>
                  <a:srgbClr val="C00000"/>
                </a:solidFill>
              </a:rPr>
              <a:t>......................................................................................................</a:t>
            </a:r>
            <a:endParaRPr lang="en-US" b="1" dirty="0">
              <a:solidFill>
                <a:srgbClr val="C00000"/>
              </a:solidFill>
            </a:endParaRPr>
          </a:p>
        </p:txBody>
      </p:sp>
      <p:sp>
        <p:nvSpPr>
          <p:cNvPr id="8" name="TextBox 7"/>
          <p:cNvSpPr txBox="1"/>
          <p:nvPr/>
        </p:nvSpPr>
        <p:spPr>
          <a:xfrm>
            <a:off x="824092" y="4724000"/>
            <a:ext cx="11221152" cy="584775"/>
          </a:xfrm>
          <a:prstGeom prst="rect">
            <a:avLst/>
          </a:prstGeom>
          <a:noFill/>
        </p:spPr>
        <p:txBody>
          <a:bodyPr wrap="square" rtlCol="0">
            <a:spAutoFit/>
          </a:bodyPr>
          <a:lstStyle/>
          <a:p>
            <a:r>
              <a:rPr lang="vi-VN" sz="3200" b="1" dirty="0">
                <a:solidFill>
                  <a:srgbClr val="0033CC"/>
                </a:solidFill>
                <a:latin typeface="+mj-lt"/>
              </a:rPr>
              <a:t>Dự đoán của em có phù hợp với kết quả nhận được không?</a:t>
            </a:r>
            <a:endParaRPr lang="en-US" sz="3200" b="1" dirty="0">
              <a:solidFill>
                <a:srgbClr val="0033CC"/>
              </a:solidFill>
              <a:latin typeface="+mj-lt"/>
            </a:endParaRPr>
          </a:p>
        </p:txBody>
      </p:sp>
      <p:graphicFrame>
        <p:nvGraphicFramePr>
          <p:cNvPr id="9" name="Table 8">
            <a:extLst>
              <a:ext uri="{FF2B5EF4-FFF2-40B4-BE49-F238E27FC236}">
                <a16:creationId xmlns:a16="http://schemas.microsoft.com/office/drawing/2014/main" id="{A119D61A-DFC5-B4BF-00EC-C35C57D49473}"/>
              </a:ext>
            </a:extLst>
          </p:cNvPr>
          <p:cNvGraphicFramePr>
            <a:graphicFrameLocks noGrp="1"/>
          </p:cNvGraphicFramePr>
          <p:nvPr/>
        </p:nvGraphicFramePr>
        <p:xfrm>
          <a:off x="1037198" y="1508789"/>
          <a:ext cx="9980758" cy="2091592"/>
        </p:xfrm>
        <a:graphic>
          <a:graphicData uri="http://schemas.openxmlformats.org/drawingml/2006/table">
            <a:tbl>
              <a:tblPr firstRow="1" bandRow="1">
                <a:tableStyleId>{8A107856-5554-42FB-B03E-39F5DBC370BA}</a:tableStyleId>
              </a:tblPr>
              <a:tblGrid>
                <a:gridCol w="1988225">
                  <a:extLst>
                    <a:ext uri="{9D8B030D-6E8A-4147-A177-3AD203B41FA5}">
                      <a16:colId xmlns:a16="http://schemas.microsoft.com/office/drawing/2014/main" val="2995669826"/>
                    </a:ext>
                  </a:extLst>
                </a:gridCol>
                <a:gridCol w="2133600">
                  <a:extLst>
                    <a:ext uri="{9D8B030D-6E8A-4147-A177-3AD203B41FA5}">
                      <a16:colId xmlns:a16="http://schemas.microsoft.com/office/drawing/2014/main" val="1200420088"/>
                    </a:ext>
                  </a:extLst>
                </a:gridCol>
                <a:gridCol w="1614311">
                  <a:extLst>
                    <a:ext uri="{9D8B030D-6E8A-4147-A177-3AD203B41FA5}">
                      <a16:colId xmlns:a16="http://schemas.microsoft.com/office/drawing/2014/main" val="1856351614"/>
                    </a:ext>
                  </a:extLst>
                </a:gridCol>
                <a:gridCol w="1941689">
                  <a:extLst>
                    <a:ext uri="{9D8B030D-6E8A-4147-A177-3AD203B41FA5}">
                      <a16:colId xmlns:a16="http://schemas.microsoft.com/office/drawing/2014/main" val="2860602662"/>
                    </a:ext>
                  </a:extLst>
                </a:gridCol>
                <a:gridCol w="2302933">
                  <a:extLst>
                    <a:ext uri="{9D8B030D-6E8A-4147-A177-3AD203B41FA5}">
                      <a16:colId xmlns:a16="http://schemas.microsoft.com/office/drawing/2014/main" val="496574936"/>
                    </a:ext>
                  </a:extLst>
                </a:gridCol>
              </a:tblGrid>
              <a:tr h="504044">
                <a:tc>
                  <a:txBody>
                    <a:bodyPr/>
                    <a:lstStyle/>
                    <a:p>
                      <a:pPr algn="ct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endParaRPr lang="en-US" sz="3200" b="1" dirty="0">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a:latin typeface="Times New Roman" panose="02020603050405020304" pitchFamily="18" charset="0"/>
                          <a:cs typeface="Times New Roman" panose="02020603050405020304" pitchFamily="18" charset="0"/>
                        </a:rPr>
                        <a:t>Giấy xốp</a:t>
                      </a: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a:latin typeface="Times New Roman" panose="02020603050405020304" pitchFamily="18" charset="0"/>
                          <a:cs typeface="Times New Roman" panose="02020603050405020304" pitchFamily="18" charset="0"/>
                        </a:rPr>
                        <a:t>Giấy nhôm</a:t>
                      </a: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a:latin typeface="Times New Roman" panose="02020603050405020304" pitchFamily="18" charset="0"/>
                          <a:cs typeface="Times New Roman" panose="02020603050405020304" pitchFamily="18" charset="0"/>
                        </a:rPr>
                        <a:t>Vải nỉ</a:t>
                      </a: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dirty="0" err="1">
                          <a:latin typeface="Times New Roman" panose="02020603050405020304" pitchFamily="18" charset="0"/>
                          <a:cs typeface="Times New Roman" panose="02020603050405020304" pitchFamily="18" charset="0"/>
                        </a:rPr>
                        <a:t>Tấm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xốp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hơi</a:t>
                      </a:r>
                      <a:endParaRPr lang="en-US" sz="3200" b="1" dirty="0">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709823014"/>
                  </a:ext>
                </a:extLst>
              </a:tr>
              <a:tr h="548835">
                <a:tc>
                  <a:txBody>
                    <a:bodyPr/>
                    <a:lstStyle/>
                    <a:p>
                      <a:pPr algn="ctr"/>
                      <a:r>
                        <a:rPr lang="en-US" sz="3200" b="1" dirty="0" err="1">
                          <a:effectLst/>
                          <a:latin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quả</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quan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sát</a:t>
                      </a:r>
                      <a:endParaRPr lang="en-US" sz="3200" b="1" dirty="0">
                        <a:effectLst/>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effectLst/>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marL="70437" marR="70437" marT="35218" marB="35218">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marL="70437" marR="70437" marT="35218" marB="35218">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marL="70437" marR="70437" marT="35218" marB="35218">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112794"/>
                  </a:ext>
                </a:extLst>
              </a:tr>
            </a:tbl>
          </a:graphicData>
        </a:graphic>
      </p:graphicFrame>
      <p:sp>
        <p:nvSpPr>
          <p:cNvPr id="10" name="TextBox 9"/>
          <p:cNvSpPr txBox="1"/>
          <p:nvPr/>
        </p:nvSpPr>
        <p:spPr>
          <a:xfrm>
            <a:off x="812800" y="609600"/>
            <a:ext cx="7292622" cy="584775"/>
          </a:xfrm>
          <a:prstGeom prst="rect">
            <a:avLst/>
          </a:prstGeom>
          <a:noFill/>
        </p:spPr>
        <p:txBody>
          <a:bodyPr wrap="square" rtlCol="0">
            <a:spAutoFit/>
          </a:bodyPr>
          <a:lstStyle/>
          <a:p>
            <a:r>
              <a:rPr lang="vi-VN" sz="3200" b="1" dirty="0">
                <a:latin typeface="+mj-lt"/>
              </a:rPr>
              <a:t>d. Ghi nhận kết quả</a:t>
            </a:r>
            <a:endParaRPr lang="en-US" sz="3200" b="1" dirty="0">
              <a:latin typeface="+mj-lt"/>
            </a:endParaRPr>
          </a:p>
        </p:txBody>
      </p:sp>
    </p:spTree>
    <p:extLst>
      <p:ext uri="{BB962C8B-B14F-4D97-AF65-F5344CB8AC3E}">
        <p14:creationId xmlns:p14="http://schemas.microsoft.com/office/powerpoint/2010/main" val="224461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7690" y="4797565"/>
            <a:ext cx="11068757" cy="584775"/>
          </a:xfrm>
          <a:prstGeom prst="rect">
            <a:avLst/>
          </a:prstGeom>
          <a:noFill/>
        </p:spPr>
        <p:txBody>
          <a:bodyPr wrap="square" rtlCol="0">
            <a:spAutoFit/>
          </a:bodyPr>
          <a:lstStyle/>
          <a:p>
            <a:r>
              <a:rPr lang="vi-VN" sz="3200" b="1" dirty="0">
                <a:solidFill>
                  <a:srgbClr val="C00000"/>
                </a:solidFill>
                <a:latin typeface="+mj-lt"/>
              </a:rPr>
              <a:t>Vật  liệu dẫn nhiệt kém: giấy xốp, vải nỉ, tấm xốp hơi</a:t>
            </a:r>
            <a:endParaRPr lang="en-US" sz="3200" b="1" dirty="0">
              <a:solidFill>
                <a:srgbClr val="C00000"/>
              </a:solidFill>
              <a:latin typeface="+mj-lt"/>
            </a:endParaRPr>
          </a:p>
        </p:txBody>
      </p:sp>
      <p:sp>
        <p:nvSpPr>
          <p:cNvPr id="9" name="TextBox 8"/>
          <p:cNvSpPr txBox="1"/>
          <p:nvPr/>
        </p:nvSpPr>
        <p:spPr>
          <a:xfrm>
            <a:off x="417690" y="4050994"/>
            <a:ext cx="9211731" cy="1077218"/>
          </a:xfrm>
          <a:prstGeom prst="rect">
            <a:avLst/>
          </a:prstGeom>
          <a:noFill/>
        </p:spPr>
        <p:txBody>
          <a:bodyPr wrap="square" rtlCol="0">
            <a:spAutoFit/>
          </a:bodyPr>
          <a:lstStyle/>
          <a:p>
            <a:r>
              <a:rPr lang="vi-VN" sz="3200" b="1" dirty="0">
                <a:solidFill>
                  <a:srgbClr val="C00000"/>
                </a:solidFill>
                <a:latin typeface="+mj-lt"/>
              </a:rPr>
              <a:t>Vật liệu dẫn nhiệt tốt:  giấy nhôm</a:t>
            </a:r>
            <a:endParaRPr lang="en-US" sz="3200" b="1" dirty="0">
              <a:solidFill>
                <a:srgbClr val="C00000"/>
              </a:solidFill>
              <a:latin typeface="+mj-lt"/>
            </a:endParaRPr>
          </a:p>
          <a:p>
            <a:endParaRPr lang="en-US" sz="3200" b="1" dirty="0">
              <a:solidFill>
                <a:srgbClr val="C00000"/>
              </a:solidFill>
              <a:latin typeface="+mj-lt"/>
            </a:endParaRPr>
          </a:p>
        </p:txBody>
      </p:sp>
      <p:graphicFrame>
        <p:nvGraphicFramePr>
          <p:cNvPr id="13" name="Table 8">
            <a:extLst>
              <a:ext uri="{FF2B5EF4-FFF2-40B4-BE49-F238E27FC236}">
                <a16:creationId xmlns:a16="http://schemas.microsoft.com/office/drawing/2014/main" id="{A119D61A-DFC5-B4BF-00EC-C35C57D49473}"/>
              </a:ext>
            </a:extLst>
          </p:cNvPr>
          <p:cNvGraphicFramePr>
            <a:graphicFrameLocks noGrp="1"/>
          </p:cNvGraphicFramePr>
          <p:nvPr/>
        </p:nvGraphicFramePr>
        <p:xfrm>
          <a:off x="671687" y="1569316"/>
          <a:ext cx="10876846" cy="2091592"/>
        </p:xfrm>
        <a:graphic>
          <a:graphicData uri="http://schemas.openxmlformats.org/drawingml/2006/table">
            <a:tbl>
              <a:tblPr firstRow="1" bandRow="1">
                <a:tableStyleId>{8A107856-5554-42FB-B03E-39F5DBC370BA}</a:tableStyleId>
              </a:tblPr>
              <a:tblGrid>
                <a:gridCol w="1988225">
                  <a:extLst>
                    <a:ext uri="{9D8B030D-6E8A-4147-A177-3AD203B41FA5}">
                      <a16:colId xmlns:a16="http://schemas.microsoft.com/office/drawing/2014/main" val="2995669826"/>
                    </a:ext>
                  </a:extLst>
                </a:gridCol>
                <a:gridCol w="2487821">
                  <a:extLst>
                    <a:ext uri="{9D8B030D-6E8A-4147-A177-3AD203B41FA5}">
                      <a16:colId xmlns:a16="http://schemas.microsoft.com/office/drawing/2014/main" val="1200420088"/>
                    </a:ext>
                  </a:extLst>
                </a:gridCol>
                <a:gridCol w="1964267">
                  <a:extLst>
                    <a:ext uri="{9D8B030D-6E8A-4147-A177-3AD203B41FA5}">
                      <a16:colId xmlns:a16="http://schemas.microsoft.com/office/drawing/2014/main" val="1856351614"/>
                    </a:ext>
                  </a:extLst>
                </a:gridCol>
                <a:gridCol w="2054578">
                  <a:extLst>
                    <a:ext uri="{9D8B030D-6E8A-4147-A177-3AD203B41FA5}">
                      <a16:colId xmlns:a16="http://schemas.microsoft.com/office/drawing/2014/main" val="2860602662"/>
                    </a:ext>
                  </a:extLst>
                </a:gridCol>
                <a:gridCol w="2381955">
                  <a:extLst>
                    <a:ext uri="{9D8B030D-6E8A-4147-A177-3AD203B41FA5}">
                      <a16:colId xmlns:a16="http://schemas.microsoft.com/office/drawing/2014/main" val="496574936"/>
                    </a:ext>
                  </a:extLst>
                </a:gridCol>
              </a:tblGrid>
              <a:tr h="504044">
                <a:tc>
                  <a:txBody>
                    <a:bodyPr/>
                    <a:lstStyle/>
                    <a:p>
                      <a:pPr algn="ct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endParaRPr lang="en-US" sz="3200" b="1" dirty="0">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dirty="0" err="1">
                          <a:latin typeface="Times New Roman" panose="02020603050405020304" pitchFamily="18" charset="0"/>
                          <a:cs typeface="Times New Roman" panose="02020603050405020304" pitchFamily="18" charset="0"/>
                        </a:rPr>
                        <a:t>Giấy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xốp</a:t>
                      </a:r>
                      <a:endParaRPr lang="en-US" sz="3200" b="1" dirty="0">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dirty="0" err="1">
                          <a:latin typeface="Times New Roman" panose="02020603050405020304" pitchFamily="18" charset="0"/>
                          <a:cs typeface="Times New Roman" panose="02020603050405020304" pitchFamily="18" charset="0"/>
                        </a:rPr>
                        <a:t>Giấy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nhôm</a:t>
                      </a:r>
                      <a:endParaRPr lang="en-US" sz="3200" b="1" dirty="0">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a:latin typeface="Times New Roman" panose="02020603050405020304" pitchFamily="18" charset="0"/>
                          <a:cs typeface="Times New Roman" panose="02020603050405020304" pitchFamily="18" charset="0"/>
                        </a:rPr>
                        <a:t>Vải nỉ</a:t>
                      </a: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dirty="0" err="1">
                          <a:latin typeface="Times New Roman" panose="02020603050405020304" pitchFamily="18" charset="0"/>
                          <a:cs typeface="Times New Roman" panose="02020603050405020304" pitchFamily="18" charset="0"/>
                        </a:rPr>
                        <a:t>Tấm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xốp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hơi</a:t>
                      </a:r>
                      <a:endParaRPr lang="en-US" sz="3200" b="1" dirty="0">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709823014"/>
                  </a:ext>
                </a:extLst>
              </a:tr>
              <a:tr h="548835">
                <a:tc>
                  <a:txBody>
                    <a:bodyPr/>
                    <a:lstStyle/>
                    <a:p>
                      <a:pPr algn="ctr"/>
                      <a:r>
                        <a:rPr lang="en-US" sz="3200" b="1" dirty="0" err="1">
                          <a:effectLst/>
                          <a:latin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quả</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quan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sát</a:t>
                      </a:r>
                      <a:endParaRPr lang="en-US" sz="3200" b="1" dirty="0">
                        <a:effectLst/>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effectLst/>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marL="70437" marR="70437" marT="35218" marB="35218">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marL="70437" marR="70437" marT="35218" marB="35218">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marL="70437" marR="70437" marT="35218" marB="35218">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112794"/>
                  </a:ext>
                </a:extLst>
              </a:tr>
            </a:tbl>
          </a:graphicData>
        </a:graphic>
      </p:graphicFrame>
      <p:sp>
        <p:nvSpPr>
          <p:cNvPr id="4" name="TextBox 3"/>
          <p:cNvSpPr txBox="1"/>
          <p:nvPr/>
        </p:nvSpPr>
        <p:spPr>
          <a:xfrm>
            <a:off x="2822223" y="2723601"/>
            <a:ext cx="2009422" cy="830997"/>
          </a:xfrm>
          <a:prstGeom prst="rect">
            <a:avLst/>
          </a:prstGeom>
          <a:noFill/>
        </p:spPr>
        <p:txBody>
          <a:bodyPr wrap="square" rtlCol="0">
            <a:spAutoFit/>
          </a:bodyPr>
          <a:lstStyle/>
          <a:p>
            <a:r>
              <a:rPr lang="vi-VN" sz="2400" b="1" dirty="0">
                <a:solidFill>
                  <a:srgbClr val="FF0000"/>
                </a:solidFill>
                <a:latin typeface="+mj-lt"/>
              </a:rPr>
              <a:t>Bơ không tan chảy</a:t>
            </a:r>
            <a:endParaRPr lang="en-US" sz="2400" b="1" dirty="0">
              <a:solidFill>
                <a:srgbClr val="FF0000"/>
              </a:solidFill>
              <a:latin typeface="+mj-lt"/>
            </a:endParaRPr>
          </a:p>
        </p:txBody>
      </p:sp>
      <p:sp>
        <p:nvSpPr>
          <p:cNvPr id="6" name="TextBox 5"/>
          <p:cNvSpPr txBox="1"/>
          <p:nvPr/>
        </p:nvSpPr>
        <p:spPr>
          <a:xfrm>
            <a:off x="5113867" y="2757846"/>
            <a:ext cx="1964266" cy="830997"/>
          </a:xfrm>
          <a:prstGeom prst="rect">
            <a:avLst/>
          </a:prstGeom>
          <a:noFill/>
        </p:spPr>
        <p:txBody>
          <a:bodyPr wrap="square" rtlCol="0">
            <a:spAutoFit/>
          </a:bodyPr>
          <a:lstStyle/>
          <a:p>
            <a:r>
              <a:rPr lang="vi-VN" sz="2400" b="1" dirty="0">
                <a:solidFill>
                  <a:srgbClr val="FF0000"/>
                </a:solidFill>
                <a:latin typeface="+mj-lt"/>
              </a:rPr>
              <a:t>Bơ tan chảy nhanh</a:t>
            </a:r>
            <a:endParaRPr lang="en-US" sz="2400" b="1" dirty="0">
              <a:solidFill>
                <a:srgbClr val="FF0000"/>
              </a:solidFill>
              <a:latin typeface="+mj-lt"/>
            </a:endParaRPr>
          </a:p>
        </p:txBody>
      </p:sp>
      <p:sp>
        <p:nvSpPr>
          <p:cNvPr id="14" name="TextBox 13"/>
          <p:cNvSpPr txBox="1"/>
          <p:nvPr/>
        </p:nvSpPr>
        <p:spPr>
          <a:xfrm>
            <a:off x="7191021" y="2741799"/>
            <a:ext cx="2009422" cy="830997"/>
          </a:xfrm>
          <a:prstGeom prst="rect">
            <a:avLst/>
          </a:prstGeom>
          <a:noFill/>
        </p:spPr>
        <p:txBody>
          <a:bodyPr wrap="square" rtlCol="0">
            <a:spAutoFit/>
          </a:bodyPr>
          <a:lstStyle/>
          <a:p>
            <a:r>
              <a:rPr lang="vi-VN" sz="2400" b="1" dirty="0">
                <a:solidFill>
                  <a:srgbClr val="FF0000"/>
                </a:solidFill>
                <a:latin typeface="+mj-lt"/>
              </a:rPr>
              <a:t>Bơ không tan chảy</a:t>
            </a:r>
            <a:endParaRPr lang="en-US" sz="2400" b="1" dirty="0">
              <a:solidFill>
                <a:srgbClr val="FF0000"/>
              </a:solidFill>
              <a:latin typeface="+mj-lt"/>
            </a:endParaRPr>
          </a:p>
        </p:txBody>
      </p:sp>
      <p:sp>
        <p:nvSpPr>
          <p:cNvPr id="15" name="TextBox 14"/>
          <p:cNvSpPr txBox="1"/>
          <p:nvPr/>
        </p:nvSpPr>
        <p:spPr>
          <a:xfrm>
            <a:off x="9369777" y="2757845"/>
            <a:ext cx="2009422" cy="830997"/>
          </a:xfrm>
          <a:prstGeom prst="rect">
            <a:avLst/>
          </a:prstGeom>
          <a:noFill/>
        </p:spPr>
        <p:txBody>
          <a:bodyPr wrap="square" rtlCol="0">
            <a:spAutoFit/>
          </a:bodyPr>
          <a:lstStyle/>
          <a:p>
            <a:r>
              <a:rPr lang="vi-VN" sz="2400" b="1" dirty="0">
                <a:solidFill>
                  <a:srgbClr val="FF0000"/>
                </a:solidFill>
                <a:latin typeface="+mj-lt"/>
              </a:rPr>
              <a:t>Bơ không tan chảy</a:t>
            </a:r>
            <a:endParaRPr lang="en-US" sz="2400" b="1" dirty="0">
              <a:solidFill>
                <a:srgbClr val="FF0000"/>
              </a:solidFill>
              <a:latin typeface="+mj-lt"/>
            </a:endParaRPr>
          </a:p>
        </p:txBody>
      </p:sp>
      <p:sp>
        <p:nvSpPr>
          <p:cNvPr id="8" name="TextBox 7"/>
          <p:cNvSpPr txBox="1"/>
          <p:nvPr/>
        </p:nvSpPr>
        <p:spPr>
          <a:xfrm>
            <a:off x="812800" y="609600"/>
            <a:ext cx="7292622" cy="584775"/>
          </a:xfrm>
          <a:prstGeom prst="rect">
            <a:avLst/>
          </a:prstGeom>
          <a:noFill/>
        </p:spPr>
        <p:txBody>
          <a:bodyPr wrap="square" rtlCol="0">
            <a:spAutoFit/>
          </a:bodyPr>
          <a:lstStyle/>
          <a:p>
            <a:r>
              <a:rPr lang="vi-VN" sz="3200" b="1" dirty="0">
                <a:latin typeface="+mj-lt"/>
              </a:rPr>
              <a:t>d. Ghi nhận kết quả</a:t>
            </a:r>
            <a:endParaRPr lang="en-US" sz="3200" b="1" dirty="0">
              <a:latin typeface="+mj-lt"/>
            </a:endParaRPr>
          </a:p>
        </p:txBody>
      </p:sp>
    </p:spTree>
    <p:extLst>
      <p:ext uri="{BB962C8B-B14F-4D97-AF65-F5344CB8AC3E}">
        <p14:creationId xmlns:p14="http://schemas.microsoft.com/office/powerpoint/2010/main" val="116139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4" grpId="0"/>
      <p:bldP spid="6" grpId="0"/>
      <p:bldP spid="14" grpId="0"/>
      <p:bldP spid="1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9244" y="440267"/>
            <a:ext cx="10329334" cy="584775"/>
          </a:xfrm>
          <a:prstGeom prst="rect">
            <a:avLst/>
          </a:prstGeom>
          <a:noFill/>
        </p:spPr>
        <p:txBody>
          <a:bodyPr wrap="square" rtlCol="0">
            <a:spAutoFit/>
          </a:bodyPr>
          <a:lstStyle/>
          <a:p>
            <a:pPr algn="ctr"/>
            <a:r>
              <a:rPr lang="vi-VN" sz="3200" b="1">
                <a:solidFill>
                  <a:srgbClr val="0000FF"/>
                </a:solidFill>
                <a:latin typeface="+mj-lt"/>
              </a:rPr>
              <a:t>Thứ tư ngày 10 tháng 01 năm 2024</a:t>
            </a:r>
            <a:endParaRPr lang="en-US" sz="3200" b="1" dirty="0">
              <a:solidFill>
                <a:srgbClr val="0000FF"/>
              </a:solidFill>
              <a:latin typeface="+mj-lt"/>
            </a:endParaRPr>
          </a:p>
        </p:txBody>
      </p:sp>
      <p:sp>
        <p:nvSpPr>
          <p:cNvPr id="3" name="TextBox 2"/>
          <p:cNvSpPr txBox="1"/>
          <p:nvPr/>
        </p:nvSpPr>
        <p:spPr>
          <a:xfrm>
            <a:off x="4368799" y="1025042"/>
            <a:ext cx="5542845" cy="584775"/>
          </a:xfrm>
          <a:prstGeom prst="rect">
            <a:avLst/>
          </a:prstGeom>
          <a:noFill/>
        </p:spPr>
        <p:txBody>
          <a:bodyPr wrap="square" rtlCol="0">
            <a:spAutoFit/>
          </a:bodyPr>
          <a:lstStyle/>
          <a:p>
            <a:r>
              <a:rPr lang="vi-VN" sz="3200" b="1" dirty="0">
                <a:latin typeface="+mj-lt"/>
              </a:rPr>
              <a:t>BÀI HỌC  STEM</a:t>
            </a:r>
            <a:endParaRPr lang="en-US" sz="3200" b="1" dirty="0">
              <a:latin typeface="+mj-lt"/>
            </a:endParaRPr>
          </a:p>
        </p:txBody>
      </p:sp>
    </p:spTree>
    <p:extLst>
      <p:ext uri="{BB962C8B-B14F-4D97-AF65-F5344CB8AC3E}">
        <p14:creationId xmlns:p14="http://schemas.microsoft.com/office/powerpoint/2010/main" val="381959975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6">
            <a:extLst>
              <a:ext uri="{FF2B5EF4-FFF2-40B4-BE49-F238E27FC236}">
                <a16:creationId xmlns:a16="http://schemas.microsoft.com/office/drawing/2014/main" id="{142EBC1D-EA43-757E-BDB9-133533FA4384}"/>
              </a:ext>
            </a:extLst>
          </p:cNvPr>
          <p:cNvSpPr/>
          <p:nvPr/>
        </p:nvSpPr>
        <p:spPr>
          <a:xfrm>
            <a:off x="643467" y="1375864"/>
            <a:ext cx="11074400" cy="213498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mj-lt"/>
              </a:rPr>
              <a:t>Những vật bằng kim loại như:  nhôm, sắt, đồng,... </a:t>
            </a:r>
            <a:r>
              <a:rPr lang="vi-VN" sz="3200" b="1" dirty="0">
                <a:solidFill>
                  <a:srgbClr val="FF0000"/>
                </a:solidFill>
                <a:latin typeface="+mj-lt"/>
              </a:rPr>
              <a:t>dẫn nhiệt tốt. </a:t>
            </a:r>
            <a:r>
              <a:rPr lang="vi-VN" sz="3200" b="1" dirty="0">
                <a:solidFill>
                  <a:schemeClr val="tx1"/>
                </a:solidFill>
                <a:latin typeface="+mj-lt"/>
              </a:rPr>
              <a:t>Những vật bằng vải, gỗ, bông... </a:t>
            </a:r>
            <a:r>
              <a:rPr lang="vi-VN" sz="3200" b="1" dirty="0">
                <a:solidFill>
                  <a:srgbClr val="FF0000"/>
                </a:solidFill>
                <a:latin typeface="+mj-lt"/>
              </a:rPr>
              <a:t>dẫn nhiệt kém</a:t>
            </a:r>
            <a:r>
              <a:rPr lang="en-US" sz="3200" b="1" dirty="0">
                <a:solidFill>
                  <a:srgbClr val="FF0000"/>
                </a:solidFill>
                <a:latin typeface="+mj-lt"/>
              </a:rPr>
              <a:t>.</a:t>
            </a:r>
            <a:endParaRPr lang="vi-VN" sz="3200" b="1" dirty="0">
              <a:solidFill>
                <a:srgbClr val="FF0000"/>
              </a:solidFill>
              <a:latin typeface="+mj-lt"/>
            </a:endParaRPr>
          </a:p>
        </p:txBody>
      </p:sp>
    </p:spTree>
    <p:extLst>
      <p:ext uri="{BB962C8B-B14F-4D97-AF65-F5344CB8AC3E}">
        <p14:creationId xmlns:p14="http://schemas.microsoft.com/office/powerpoint/2010/main" val="3253113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DDA2512B-B229-42FE-A6AB-49F02B1B359D}"/>
              </a:ext>
            </a:extLst>
          </p:cNvPr>
          <p:cNvPicPr>
            <a:picLocks noChangeAspect="1"/>
          </p:cNvPicPr>
          <p:nvPr/>
        </p:nvPicPr>
        <p:blipFill>
          <a:blip r:embed="rId5"/>
          <a:stretch>
            <a:fillRect/>
          </a:stretch>
        </p:blipFill>
        <p:spPr>
          <a:xfrm>
            <a:off x="5660320" y="3323792"/>
            <a:ext cx="4548010" cy="1201016"/>
          </a:xfrm>
          <a:prstGeom prst="rect">
            <a:avLst/>
          </a:prstGeom>
        </p:spPr>
      </p:pic>
    </p:spTree>
    <p:extLst>
      <p:ext uri="{BB962C8B-B14F-4D97-AF65-F5344CB8AC3E}">
        <p14:creationId xmlns:p14="http://schemas.microsoft.com/office/powerpoint/2010/main" val="67982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7FB70D-B86A-8D9D-57D2-98234DE0BF2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55340" y="305979"/>
            <a:ext cx="533947" cy="535231"/>
          </a:xfrm>
          <a:prstGeom prst="rect">
            <a:avLst/>
          </a:prstGeom>
        </p:spPr>
      </p:pic>
      <p:sp>
        <p:nvSpPr>
          <p:cNvPr id="2" name="Rectangle: Diagonal Corners Rounded 1">
            <a:extLst>
              <a:ext uri="{FF2B5EF4-FFF2-40B4-BE49-F238E27FC236}">
                <a16:creationId xmlns:a16="http://schemas.microsoft.com/office/drawing/2014/main" id="{5EBB5030-C56F-FE92-8514-DD3C06697A52}"/>
              </a:ext>
            </a:extLst>
          </p:cNvPr>
          <p:cNvSpPr/>
          <p:nvPr/>
        </p:nvSpPr>
        <p:spPr>
          <a:xfrm>
            <a:off x="872252" y="3636602"/>
            <a:ext cx="10750061" cy="2757899"/>
          </a:xfrm>
          <a:prstGeom prst="round2Diag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Times New Roman" panose="02020603050405020304" pitchFamily="18" charset="0"/>
                <a:cs typeface="Times New Roman" panose="02020603050405020304" pitchFamily="18" charset="0"/>
              </a:rPr>
              <a:t>Vì sao các dụng cụ như nồi, ch</a:t>
            </a:r>
            <a:r>
              <a:rPr lang="en-US" sz="3200" b="1" dirty="0">
                <a:solidFill>
                  <a:schemeClr val="tx1"/>
                </a:solidFill>
                <a:latin typeface="Times New Roman" panose="02020603050405020304" pitchFamily="18" charset="0"/>
                <a:cs typeface="Times New Roman" panose="02020603050405020304" pitchFamily="18" charset="0"/>
              </a:rPr>
              <a:t>ả</a:t>
            </a:r>
            <a:r>
              <a:rPr lang="vi-VN" sz="3200" b="1" dirty="0">
                <a:solidFill>
                  <a:schemeClr val="tx1"/>
                </a:solidFill>
                <a:latin typeface="Times New Roman" panose="02020603050405020304" pitchFamily="18" charset="0"/>
                <a:cs typeface="Times New Roman" panose="02020603050405020304" pitchFamily="18" charset="0"/>
              </a:rPr>
              <a:t>o,... thường được làm bằng nhôm, thép nhưng phần tay cầm thường được làm bằng gỗ, nhựa?</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13314" name="Picture 2" descr="CHẢO GANG TAY CẦM BẰNG GỖ LE CREUSET 26CM (MÀU CAM) | Lazada.vn">
            <a:extLst>
              <a:ext uri="{FF2B5EF4-FFF2-40B4-BE49-F238E27FC236}">
                <a16:creationId xmlns:a16="http://schemas.microsoft.com/office/drawing/2014/main" id="{0229BE76-179E-53AD-CFFF-BC57C18A7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342" y="748884"/>
            <a:ext cx="4485614" cy="220880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ộ nồi, xoong nồi, nồi giá rẻ, đa dạng kích thước mẫu mã">
            <a:extLst>
              <a:ext uri="{FF2B5EF4-FFF2-40B4-BE49-F238E27FC236}">
                <a16:creationId xmlns:a16="http://schemas.microsoft.com/office/drawing/2014/main" id="{2078703B-EB2B-7370-1010-9B38EA5F85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795"/>
          <a:stretch/>
        </p:blipFill>
        <p:spPr bwMode="auto">
          <a:xfrm>
            <a:off x="1478844" y="841210"/>
            <a:ext cx="3849512" cy="2321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352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7FB70D-B86A-8D9D-57D2-98234DE0BF2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55340" y="305979"/>
            <a:ext cx="533947" cy="535231"/>
          </a:xfrm>
          <a:prstGeom prst="rect">
            <a:avLst/>
          </a:prstGeom>
        </p:spPr>
      </p:pic>
      <p:sp>
        <p:nvSpPr>
          <p:cNvPr id="2" name="Rectangle: Diagonal Corners Rounded 1">
            <a:extLst>
              <a:ext uri="{FF2B5EF4-FFF2-40B4-BE49-F238E27FC236}">
                <a16:creationId xmlns:a16="http://schemas.microsoft.com/office/drawing/2014/main" id="{5EBB5030-C56F-FE92-8514-DD3C06697A52}"/>
              </a:ext>
            </a:extLst>
          </p:cNvPr>
          <p:cNvSpPr/>
          <p:nvPr/>
        </p:nvSpPr>
        <p:spPr>
          <a:xfrm>
            <a:off x="575733" y="573594"/>
            <a:ext cx="10663619" cy="2095433"/>
          </a:xfrm>
          <a:prstGeom prst="round2Diag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00FF"/>
                </a:solidFill>
                <a:latin typeface="+mj-lt"/>
              </a:rPr>
              <a:t>Em thường mặc trang phục làm bằng chất liệu gì vào những ngày mùa đông lạnh giá?</a:t>
            </a:r>
            <a:endParaRPr lang="en-US" sz="3200" b="1" dirty="0">
              <a:solidFill>
                <a:srgbClr val="0000FF"/>
              </a:solidFill>
              <a:latin typeface="+mj-lt"/>
            </a:endParaRPr>
          </a:p>
        </p:txBody>
      </p:sp>
      <p:pic>
        <p:nvPicPr>
          <p:cNvPr id="23556" name="Picture 4" descr="Page 31 | Winter Clothing Images - Free Download on Freepik">
            <a:extLst>
              <a:ext uri="{FF2B5EF4-FFF2-40B4-BE49-F238E27FC236}">
                <a16:creationId xmlns:a16="http://schemas.microsoft.com/office/drawing/2014/main" id="{326C5AE8-DC07-D896-5403-ED16F642E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093" y="3419668"/>
            <a:ext cx="2548807" cy="3269682"/>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little boy wearign winter clothes 24090517 PNG">
            <a:extLst>
              <a:ext uri="{FF2B5EF4-FFF2-40B4-BE49-F238E27FC236}">
                <a16:creationId xmlns:a16="http://schemas.microsoft.com/office/drawing/2014/main" id="{E2DD8BF9-FB60-E563-2803-A63DEAFAB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923" y="3419668"/>
            <a:ext cx="2548807" cy="3162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506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icture115"/>
          <p:cNvPicPr>
            <a:picLocks noChangeAspect="1" noChangeArrowheads="1"/>
          </p:cNvPicPr>
          <p:nvPr/>
        </p:nvPicPr>
        <p:blipFill>
          <a:blip r:embed="rId3">
            <a:extLst>
              <a:ext uri="{28A0092B-C50C-407E-A947-70E740481C1C}">
                <a14:useLocalDpi xmlns:a14="http://schemas.microsoft.com/office/drawing/2010/main" val="0"/>
              </a:ext>
            </a:extLst>
          </a:blip>
          <a:srcRect l="545" r="2411" b="1479"/>
          <a:stretch>
            <a:fillRect/>
          </a:stretch>
        </p:blipFill>
        <p:spPr bwMode="auto">
          <a:xfrm>
            <a:off x="2262188" y="0"/>
            <a:ext cx="8440737" cy="6858000"/>
          </a:xfrm>
          <a:prstGeom prst="rect">
            <a:avLst/>
          </a:prstGeom>
          <a:solidFill>
            <a:schemeClr val="bg1"/>
          </a:solidFill>
          <a:ln w="9525">
            <a:solidFill>
              <a:schemeClr val="bg1"/>
            </a:solidFill>
            <a:miter lim="800000"/>
            <a:headEnd/>
            <a:tailEnd/>
          </a:ln>
        </p:spPr>
      </p:pic>
      <p:pic>
        <p:nvPicPr>
          <p:cNvPr id="21507" name="Picture 3" descr="PinkFlow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7388" y="6170613"/>
            <a:ext cx="112553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Flower7"/>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921875" y="95250"/>
            <a:ext cx="5270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FloralCorne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1963738" y="114300"/>
            <a:ext cx="163195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Flower7"/>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815513" y="931863"/>
            <a:ext cx="5270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FloralCorne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815306" y="5253832"/>
            <a:ext cx="1444625"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Flower7"/>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85263" y="152400"/>
            <a:ext cx="5270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WordArt 9"/>
          <p:cNvSpPr>
            <a:spLocks noChangeArrowheads="1" noChangeShapeType="1" noTextEdit="1"/>
          </p:cNvSpPr>
          <p:nvPr/>
        </p:nvSpPr>
        <p:spPr bwMode="auto">
          <a:xfrm>
            <a:off x="3317875" y="2667000"/>
            <a:ext cx="6823075" cy="1447800"/>
          </a:xfrm>
          <a:prstGeom prst="rect">
            <a:avLst/>
          </a:prstGeom>
        </p:spPr>
        <p:txBody>
          <a:bodyPr wrap="none" fromWordArt="1">
            <a:prstTxWarp prst="textFadeUp">
              <a:avLst>
                <a:gd name="adj" fmla="val 0"/>
              </a:avLst>
            </a:prstTxWarp>
          </a:bodyPr>
          <a:lstStyle/>
          <a:p>
            <a:pPr algn="ctr"/>
            <a:r>
              <a:rPr lang="vi-VN" sz="3600" kern="10">
                <a:ln w="28575">
                  <a:solidFill>
                    <a:srgbClr val="FF0000"/>
                  </a:solidFill>
                  <a:round/>
                  <a:headEnd/>
                  <a:tailEnd/>
                </a:ln>
                <a:solidFill>
                  <a:srgbClr val="0000FF"/>
                </a:solidFill>
                <a:cs typeface="Arial" panose="020B0604020202020204" pitchFamily="34" charset="0"/>
              </a:rPr>
              <a:t>XIN CHÂN THÀNH CẢM ƠN QUÝ THẦY CÔ.</a:t>
            </a:r>
          </a:p>
          <a:p>
            <a:pPr algn="ctr"/>
            <a:r>
              <a:rPr lang="vi-VN" sz="3600" kern="10">
                <a:ln w="28575">
                  <a:solidFill>
                    <a:srgbClr val="FF0000"/>
                  </a:solidFill>
                  <a:round/>
                  <a:headEnd/>
                  <a:tailEnd/>
                </a:ln>
                <a:solidFill>
                  <a:srgbClr val="0000FF"/>
                </a:solidFill>
                <a:cs typeface="Arial" panose="020B0604020202020204" pitchFamily="34" charset="0"/>
              </a:rPr>
              <a:t>CHÀO TẠM BIỆT HẸN GẶP LẠI !</a:t>
            </a:r>
            <a:endParaRPr lang="en-US" sz="3600" kern="10">
              <a:ln w="28575">
                <a:solidFill>
                  <a:srgbClr val="FF0000"/>
                </a:solidFill>
                <a:round/>
                <a:headEnd/>
                <a:tailEnd/>
              </a:ln>
              <a:solidFill>
                <a:srgbClr val="0000FF"/>
              </a:solidFill>
              <a:cs typeface="Arial" panose="020B0604020202020204" pitchFamily="34" charset="0"/>
            </a:endParaRPr>
          </a:p>
        </p:txBody>
      </p:sp>
      <p:sp>
        <p:nvSpPr>
          <p:cNvPr id="39949" name="WordArt 13"/>
          <p:cNvSpPr>
            <a:spLocks noChangeArrowheads="1" noChangeShapeType="1" noTextEdit="1"/>
          </p:cNvSpPr>
          <p:nvPr/>
        </p:nvSpPr>
        <p:spPr bwMode="auto">
          <a:xfrm>
            <a:off x="-5791200" y="1371600"/>
            <a:ext cx="738505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FadeUp">
              <a:avLst>
                <a:gd name="adj" fmla="val 0"/>
              </a:avLst>
            </a:prstTxWarp>
          </a:bodyPr>
          <a:lstStyle/>
          <a:p>
            <a:pPr algn="ctr"/>
            <a:r>
              <a:rPr lang="en-US" sz="3600" i="1" kern="10">
                <a:solidFill>
                  <a:srgbClr val="0000FF"/>
                </a:solidFill>
                <a:cs typeface="Arial" panose="020B0604020202020204" pitchFamily="34" charset="0"/>
              </a:rPr>
              <a:t>  Chúc sức khỏe , may mắn và thành công ! </a:t>
            </a:r>
          </a:p>
        </p:txBody>
      </p:sp>
      <p:sp>
        <p:nvSpPr>
          <p:cNvPr id="21515" name="WordArt 16"/>
          <p:cNvSpPr>
            <a:spLocks noChangeArrowheads="1" noChangeShapeType="1" noTextEdit="1"/>
          </p:cNvSpPr>
          <p:nvPr/>
        </p:nvSpPr>
        <p:spPr bwMode="auto">
          <a:xfrm>
            <a:off x="5019675" y="5118100"/>
            <a:ext cx="2676525" cy="342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FadeUp">
              <a:avLst>
                <a:gd name="adj" fmla="val 0"/>
              </a:avLst>
            </a:prstTxWarp>
          </a:bodyPr>
          <a:lstStyle/>
          <a:p>
            <a:pPr algn="ctr"/>
            <a:r>
              <a:rPr lang="en-US" sz="2400" kern="10">
                <a:solidFill>
                  <a:srgbClr val="0000FF"/>
                </a:solidFill>
                <a:cs typeface="Arial" panose="020B0604020202020204" pitchFamily="34" charset="0"/>
              </a:rPr>
              <a:t>Năm học : 2009 - 2010</a:t>
            </a:r>
          </a:p>
        </p:txBody>
      </p:sp>
      <p:sp>
        <p:nvSpPr>
          <p:cNvPr id="21516" name="Rectangle 17"/>
          <p:cNvSpPr>
            <a:spLocks noChangeArrowheads="1"/>
          </p:cNvSpPr>
          <p:nvPr/>
        </p:nvSpPr>
        <p:spPr bwMode="auto">
          <a:xfrm>
            <a:off x="4829175" y="5003800"/>
            <a:ext cx="3071813" cy="5365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a:p>
        </p:txBody>
      </p:sp>
    </p:spTree>
    <p:extLst>
      <p:ext uri="{BB962C8B-B14F-4D97-AF65-F5344CB8AC3E}">
        <p14:creationId xmlns:p14="http://schemas.microsoft.com/office/powerpoint/2010/main" val="408006971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repeatCount="indefinite" fill="hold" nodeType="afterEffect">
                                  <p:stCondLst>
                                    <p:cond delay="0"/>
                                  </p:stCondLst>
                                  <p:endCondLst>
                                    <p:cond evt="onNext" delay="0">
                                      <p:tgtEl>
                                        <p:sldTgt/>
                                      </p:tgtEl>
                                    </p:cond>
                                  </p:endCondLst>
                                  <p:childTnLst>
                                    <p:set>
                                      <p:cBhvr>
                                        <p:cTn id="6" dur="1" fill="hold">
                                          <p:stCondLst>
                                            <p:cond delay="0"/>
                                          </p:stCondLst>
                                        </p:cTn>
                                        <p:tgtEl>
                                          <p:spTgt spid="39949"/>
                                        </p:tgtEl>
                                        <p:attrNameLst>
                                          <p:attrName>style.visibility</p:attrName>
                                        </p:attrNameLst>
                                      </p:cBhvr>
                                      <p:to>
                                        <p:strVal val="visible"/>
                                      </p:to>
                                    </p:set>
                                    <p:anim calcmode="lin" valueType="num">
                                      <p:cBhvr additive="base">
                                        <p:cTn id="7" dur="20000" fill="hold"/>
                                        <p:tgtEl>
                                          <p:spTgt spid="39949"/>
                                        </p:tgtEl>
                                        <p:attrNameLst>
                                          <p:attrName>ppt_x</p:attrName>
                                        </p:attrNameLst>
                                      </p:cBhvr>
                                      <p:tavLst>
                                        <p:tav tm="0">
                                          <p:val>
                                            <p:strVal val="1+#ppt_w/2"/>
                                          </p:val>
                                        </p:tav>
                                        <p:tav tm="100000">
                                          <p:val>
                                            <p:strVal val="#ppt_x"/>
                                          </p:val>
                                        </p:tav>
                                      </p:tavLst>
                                    </p:anim>
                                    <p:anim calcmode="lin" valueType="num">
                                      <p:cBhvr additive="base">
                                        <p:cTn id="8" dur="20000" fill="hold"/>
                                        <p:tgtEl>
                                          <p:spTgt spid="3994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24"/>
          <p:cNvPicPr>
            <a:picLocks noChangeAspect="1"/>
          </p:cNvPicPr>
          <p:nvPr/>
        </p:nvPicPr>
        <p:blipFill>
          <a:blip r:embed="rId2">
            <a:extLst>
              <a:ext uri="{28A0092B-C50C-407E-A947-70E740481C1C}">
                <a14:useLocalDpi xmlns:a14="http://schemas.microsoft.com/office/drawing/2010/main" val="0"/>
              </a:ext>
            </a:extLst>
          </a:blip>
          <a:srcRect l="24948" t="4346" r="4820" b="55235"/>
          <a:stretch>
            <a:fillRect/>
          </a:stretch>
        </p:blipFill>
        <p:spPr bwMode="auto">
          <a:xfrm>
            <a:off x="0" y="0"/>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图片 17"/>
          <p:cNvPicPr>
            <a:picLocks noChangeAspect="1"/>
          </p:cNvPicPr>
          <p:nvPr/>
        </p:nvPicPr>
        <p:blipFill>
          <a:blip r:embed="rId3">
            <a:extLst>
              <a:ext uri="{28A0092B-C50C-407E-A947-70E740481C1C}">
                <a14:useLocalDpi xmlns:a14="http://schemas.microsoft.com/office/drawing/2010/main" val="0"/>
              </a:ext>
            </a:extLst>
          </a:blip>
          <a:srcRect l="48209" r="481" b="-2654"/>
          <a:stretch>
            <a:fillRect/>
          </a:stretch>
        </p:blipFill>
        <p:spPr bwMode="auto">
          <a:xfrm>
            <a:off x="8967788" y="0"/>
            <a:ext cx="3224212"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图片 22"/>
          <p:cNvPicPr>
            <a:picLocks noChangeAspect="1"/>
          </p:cNvPicPr>
          <p:nvPr/>
        </p:nvPicPr>
        <p:blipFill>
          <a:blip r:embed="rId4">
            <a:extLst>
              <a:ext uri="{28A0092B-C50C-407E-A947-70E740481C1C}">
                <a14:useLocalDpi xmlns:a14="http://schemas.microsoft.com/office/drawing/2010/main" val="0"/>
              </a:ext>
            </a:extLst>
          </a:blip>
          <a:srcRect l="481" r="48209" b="-2654"/>
          <a:stretch>
            <a:fillRect/>
          </a:stretch>
        </p:blipFill>
        <p:spPr bwMode="auto">
          <a:xfrm>
            <a:off x="0" y="0"/>
            <a:ext cx="3224213"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图片 26"/>
          <p:cNvPicPr>
            <a:picLocks noChangeAspect="1"/>
          </p:cNvPicPr>
          <p:nvPr/>
        </p:nvPicPr>
        <p:blipFill>
          <a:blip r:embed="rId5">
            <a:extLst>
              <a:ext uri="{28A0092B-C50C-407E-A947-70E740481C1C}">
                <a14:useLocalDpi xmlns:a14="http://schemas.microsoft.com/office/drawing/2010/main" val="0"/>
              </a:ext>
            </a:extLst>
          </a:blip>
          <a:srcRect t="50047"/>
          <a:stretch>
            <a:fillRect/>
          </a:stretch>
        </p:blipFill>
        <p:spPr bwMode="auto">
          <a:xfrm>
            <a:off x="0" y="4413250"/>
            <a:ext cx="121920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图片 20"/>
          <p:cNvPicPr>
            <a:picLocks noChangeAspect="1"/>
          </p:cNvPicPr>
          <p:nvPr/>
        </p:nvPicPr>
        <p:blipFill>
          <a:blip r:embed="rId6">
            <a:extLst>
              <a:ext uri="{28A0092B-C50C-407E-A947-70E740481C1C}">
                <a14:useLocalDpi xmlns:a14="http://schemas.microsoft.com/office/drawing/2010/main" val="0"/>
              </a:ext>
            </a:extLst>
          </a:blip>
          <a:srcRect l="52106" t="35081" r="11227" b="7419"/>
          <a:stretch>
            <a:fillRect/>
          </a:stretch>
        </p:blipFill>
        <p:spPr bwMode="auto">
          <a:xfrm>
            <a:off x="9226550" y="2743200"/>
            <a:ext cx="2382838"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图片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38300" y="306388"/>
            <a:ext cx="8447088"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itle 1"/>
          <p:cNvSpPr txBox="1">
            <a:spLocks/>
          </p:cNvSpPr>
          <p:nvPr/>
        </p:nvSpPr>
        <p:spPr bwMode="auto">
          <a:xfrm>
            <a:off x="10193338" y="-250825"/>
            <a:ext cx="218598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lnSpc>
                <a:spcPct val="90000"/>
              </a:lnSpc>
            </a:pPr>
            <a:r>
              <a:rPr lang="en-US" altLang="en-US" sz="9600" b="0">
                <a:solidFill>
                  <a:srgbClr val="BFE4FF"/>
                </a:solidFill>
                <a:latin typeface="SVN-Internation"/>
              </a:rPr>
              <a:t>Măng Non</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28875" y="1508125"/>
            <a:ext cx="6456363"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76630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em BG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5021" t="15956" r="15800" b="16515"/>
          <a:stretch/>
        </p:blipFill>
        <p:spPr>
          <a:xfrm>
            <a:off x="158044" y="1"/>
            <a:ext cx="12124267" cy="6400800"/>
          </a:xfrm>
          <a:prstGeom prst="rect">
            <a:avLst/>
          </a:prstGeom>
        </p:spPr>
      </p:pic>
    </p:spTree>
    <p:extLst>
      <p:ext uri="{BB962C8B-B14F-4D97-AF65-F5344CB8AC3E}">
        <p14:creationId xmlns:p14="http://schemas.microsoft.com/office/powerpoint/2010/main" val="73744461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9244" y="440267"/>
            <a:ext cx="10329334" cy="584775"/>
          </a:xfrm>
          <a:prstGeom prst="rect">
            <a:avLst/>
          </a:prstGeom>
          <a:noFill/>
        </p:spPr>
        <p:txBody>
          <a:bodyPr wrap="square" rtlCol="0">
            <a:spAutoFit/>
          </a:bodyPr>
          <a:lstStyle/>
          <a:p>
            <a:pPr algn="ctr"/>
            <a:r>
              <a:rPr lang="vi-VN" sz="3200" b="1" dirty="0">
                <a:solidFill>
                  <a:srgbClr val="0000FF"/>
                </a:solidFill>
                <a:latin typeface="+mj-lt"/>
              </a:rPr>
              <a:t>Thứ tư ngày 10 tháng 01 năm 2024</a:t>
            </a:r>
            <a:endParaRPr lang="en-US" sz="3200" b="1" dirty="0">
              <a:solidFill>
                <a:srgbClr val="0000FF"/>
              </a:solidFill>
              <a:latin typeface="+mj-lt"/>
            </a:endParaRPr>
          </a:p>
        </p:txBody>
      </p:sp>
      <p:sp>
        <p:nvSpPr>
          <p:cNvPr id="3" name="TextBox 2"/>
          <p:cNvSpPr txBox="1"/>
          <p:nvPr/>
        </p:nvSpPr>
        <p:spPr>
          <a:xfrm>
            <a:off x="4368799" y="1025042"/>
            <a:ext cx="5542845" cy="584775"/>
          </a:xfrm>
          <a:prstGeom prst="rect">
            <a:avLst/>
          </a:prstGeom>
          <a:noFill/>
        </p:spPr>
        <p:txBody>
          <a:bodyPr wrap="square" rtlCol="0">
            <a:spAutoFit/>
          </a:bodyPr>
          <a:lstStyle/>
          <a:p>
            <a:r>
              <a:rPr lang="vi-VN" sz="3200" b="1" dirty="0">
                <a:latin typeface="+mj-lt"/>
              </a:rPr>
              <a:t>BÀI HỌC  STEM</a:t>
            </a:r>
            <a:endParaRPr lang="en-US" sz="3200" b="1" dirty="0">
              <a:latin typeface="+mj-lt"/>
            </a:endParaRPr>
          </a:p>
        </p:txBody>
      </p:sp>
      <p:sp>
        <p:nvSpPr>
          <p:cNvPr id="4" name="TextBox 3"/>
          <p:cNvSpPr txBox="1"/>
          <p:nvPr/>
        </p:nvSpPr>
        <p:spPr>
          <a:xfrm>
            <a:off x="3330222" y="1609817"/>
            <a:ext cx="5994400" cy="584775"/>
          </a:xfrm>
          <a:prstGeom prst="rect">
            <a:avLst/>
          </a:prstGeom>
          <a:noFill/>
        </p:spPr>
        <p:txBody>
          <a:bodyPr wrap="square" rtlCol="0">
            <a:spAutoFit/>
          </a:bodyPr>
          <a:lstStyle/>
          <a:p>
            <a:r>
              <a:rPr lang="vi-VN" sz="3200" b="1" dirty="0">
                <a:solidFill>
                  <a:srgbClr val="C00000"/>
                </a:solidFill>
                <a:latin typeface="+mj-lt"/>
              </a:rPr>
              <a:t>TÚI GIỮ NHIỆT ĐA NĂNG</a:t>
            </a:r>
            <a:endParaRPr lang="en-US" sz="3200" b="1" dirty="0">
              <a:solidFill>
                <a:srgbClr val="C00000"/>
              </a:solidFill>
              <a:latin typeface="+mj-lt"/>
            </a:endParaRPr>
          </a:p>
        </p:txBody>
      </p:sp>
    </p:spTree>
    <p:extLst>
      <p:ext uri="{BB962C8B-B14F-4D97-AF65-F5344CB8AC3E}">
        <p14:creationId xmlns:p14="http://schemas.microsoft.com/office/powerpoint/2010/main" val="33089453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7FB70D-B86A-8D9D-57D2-98234DE0BF2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55340" y="305979"/>
            <a:ext cx="533947" cy="535231"/>
          </a:xfrm>
          <a:prstGeom prst="rect">
            <a:avLst/>
          </a:prstGeom>
        </p:spPr>
      </p:pic>
      <p:sp>
        <p:nvSpPr>
          <p:cNvPr id="5" name="TextBox 4">
            <a:extLst>
              <a:ext uri="{FF2B5EF4-FFF2-40B4-BE49-F238E27FC236}">
                <a16:creationId xmlns:a16="http://schemas.microsoft.com/office/drawing/2014/main" id="{3B6FE967-4F9F-487C-F241-32A1CF41EE5E}"/>
              </a:ext>
            </a:extLst>
          </p:cNvPr>
          <p:cNvSpPr txBox="1"/>
          <p:nvPr/>
        </p:nvSpPr>
        <p:spPr>
          <a:xfrm>
            <a:off x="1760757" y="3338540"/>
            <a:ext cx="9482977" cy="1323439"/>
          </a:xfrm>
          <a:prstGeom prst="rect">
            <a:avLst/>
          </a:prstGeom>
          <a:noFill/>
        </p:spPr>
        <p:txBody>
          <a:bodyPr wrap="square" rtlCol="0">
            <a:spAutoFit/>
          </a:bodyPr>
          <a:lstStyle/>
          <a:p>
            <a:r>
              <a:rPr lang="en-US" sz="8000" b="1">
                <a:ln w="34925" cmpd="sng">
                  <a:solidFill>
                    <a:srgbClr val="CAE7DE"/>
                  </a:solidFill>
                  <a:prstDash val="solid"/>
                </a:ln>
                <a:solidFill>
                  <a:srgbClr val="00AFA2"/>
                </a:solidFill>
                <a:effectLst>
                  <a:glow rad="127000">
                    <a:srgbClr val="CAE7DE"/>
                  </a:glow>
                  <a:outerShdw dist="63500" dir="5400000" algn="ctr" rotWithShape="0">
                    <a:schemeClr val="tx1"/>
                  </a:outerShdw>
                  <a:reflection endPos="0" dist="50800" dir="5400000" sy="-100000" algn="bl" rotWithShape="0"/>
                </a:effectLst>
                <a:latin typeface="#9Slide07 IcielPony" panose="02000000000000000000" pitchFamily="2" charset="0"/>
              </a:rPr>
              <a:t>CÂU CHUYỆN STEM</a:t>
            </a:r>
          </a:p>
        </p:txBody>
      </p:sp>
      <p:pic>
        <p:nvPicPr>
          <p:cNvPr id="30" name="Picture 29">
            <a:extLst>
              <a:ext uri="{FF2B5EF4-FFF2-40B4-BE49-F238E27FC236}">
                <a16:creationId xmlns:a16="http://schemas.microsoft.com/office/drawing/2014/main" id="{40CE84CB-992B-2787-9EA1-AF15543DB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028" y="1293962"/>
            <a:ext cx="1728639" cy="1838639"/>
          </a:xfrm>
          <a:prstGeom prst="rect">
            <a:avLst/>
          </a:prstGeom>
          <a:effectLst>
            <a:outerShdw blurRad="50800" dist="38100" dir="2700000" algn="tl" rotWithShape="0">
              <a:prstClr val="black">
                <a:alpha val="40000"/>
              </a:prstClr>
            </a:outerShdw>
          </a:effectLst>
        </p:spPr>
      </p:pic>
      <p:grpSp>
        <p:nvGrpSpPr>
          <p:cNvPr id="1025" name="Group 1024">
            <a:extLst>
              <a:ext uri="{FF2B5EF4-FFF2-40B4-BE49-F238E27FC236}">
                <a16:creationId xmlns:a16="http://schemas.microsoft.com/office/drawing/2014/main" id="{C8BCAEB5-8329-5930-DFE4-73BF7CFA1E9D}"/>
              </a:ext>
            </a:extLst>
          </p:cNvPr>
          <p:cNvGrpSpPr/>
          <p:nvPr/>
        </p:nvGrpSpPr>
        <p:grpSpPr>
          <a:xfrm>
            <a:off x="10447867" y="4588934"/>
            <a:ext cx="1518665" cy="2111800"/>
            <a:chOff x="9252065" y="2997359"/>
            <a:chExt cx="2637222" cy="3613868"/>
          </a:xfrm>
        </p:grpSpPr>
        <p:pic>
          <p:nvPicPr>
            <p:cNvPr id="1027" name="Picture 1026">
              <a:extLst>
                <a:ext uri="{FF2B5EF4-FFF2-40B4-BE49-F238E27FC236}">
                  <a16:creationId xmlns:a16="http://schemas.microsoft.com/office/drawing/2014/main" id="{EFAA575D-429D-3AE3-3344-0BA41D4F7AB9}"/>
                </a:ext>
              </a:extLst>
            </p:cNvPr>
            <p:cNvPicPr>
              <a:picLocks noChangeAspect="1"/>
            </p:cNvPicPr>
            <p:nvPr/>
          </p:nvPicPr>
          <p:blipFill rotWithShape="1">
            <a:blip r:embed="rId4"/>
            <a:srcRect l="7243"/>
            <a:stretch/>
          </p:blipFill>
          <p:spPr>
            <a:xfrm>
              <a:off x="9419301" y="2997359"/>
              <a:ext cx="2469986" cy="3613868"/>
            </a:xfrm>
            <a:prstGeom prst="rect">
              <a:avLst/>
            </a:prstGeom>
          </p:spPr>
        </p:pic>
        <p:sp>
          <p:nvSpPr>
            <p:cNvPr id="1028" name="Rectangle 1027">
              <a:extLst>
                <a:ext uri="{FF2B5EF4-FFF2-40B4-BE49-F238E27FC236}">
                  <a16:creationId xmlns:a16="http://schemas.microsoft.com/office/drawing/2014/main" id="{920ECD24-E1C1-01DD-CA33-FCD32CAF8BDA}"/>
                </a:ext>
              </a:extLst>
            </p:cNvPr>
            <p:cNvSpPr/>
            <p:nvPr/>
          </p:nvSpPr>
          <p:spPr>
            <a:xfrm>
              <a:off x="9252065" y="5411585"/>
              <a:ext cx="274320" cy="8617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descr="Generic Fill &amp; Lineal Thermal bag icon">
            <a:extLst>
              <a:ext uri="{FF2B5EF4-FFF2-40B4-BE49-F238E27FC236}">
                <a16:creationId xmlns:a16="http://schemas.microsoft.com/office/drawing/2014/main" id="{34707BAE-47D4-85A0-2B20-A0DA876E763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52401" y="5262734"/>
            <a:ext cx="1338182" cy="1338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877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lowchart: Alternate Process 24">
            <a:extLst>
              <a:ext uri="{FF2B5EF4-FFF2-40B4-BE49-F238E27FC236}">
                <a16:creationId xmlns:a16="http://schemas.microsoft.com/office/drawing/2014/main" id="{A64E9D86-7B0A-D250-4023-EFBB40DD4DBA}"/>
              </a:ext>
            </a:extLst>
          </p:cNvPr>
          <p:cNvSpPr/>
          <p:nvPr/>
        </p:nvSpPr>
        <p:spPr>
          <a:xfrm>
            <a:off x="3112718" y="305979"/>
            <a:ext cx="6344433" cy="892074"/>
          </a:xfrm>
          <a:prstGeom prst="flowChartAlternateProcess">
            <a:avLst/>
          </a:prstGeom>
          <a:solidFill>
            <a:srgbClr val="00B050">
              <a:alpha val="1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62C1D6-DF70-9D14-80DC-56B46F3CF0D2}"/>
              </a:ext>
            </a:extLst>
          </p:cNvPr>
          <p:cNvSpPr>
            <a:spLocks/>
          </p:cNvSpPr>
          <p:nvPr/>
        </p:nvSpPr>
        <p:spPr>
          <a:xfrm>
            <a:off x="225468" y="100822"/>
            <a:ext cx="11814131" cy="65434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37FB70D-B86A-8D9D-57D2-98234DE0BF2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355340" y="305979"/>
            <a:ext cx="533947" cy="535231"/>
          </a:xfrm>
          <a:prstGeom prst="rect">
            <a:avLst/>
          </a:prstGeom>
        </p:spPr>
      </p:pic>
      <p:sp>
        <p:nvSpPr>
          <p:cNvPr id="5" name="TextBox 4">
            <a:extLst>
              <a:ext uri="{FF2B5EF4-FFF2-40B4-BE49-F238E27FC236}">
                <a16:creationId xmlns:a16="http://schemas.microsoft.com/office/drawing/2014/main" id="{3B6FE967-4F9F-487C-F241-32A1CF41EE5E}"/>
              </a:ext>
            </a:extLst>
          </p:cNvPr>
          <p:cNvSpPr txBox="1"/>
          <p:nvPr/>
        </p:nvSpPr>
        <p:spPr>
          <a:xfrm>
            <a:off x="3318625" y="246773"/>
            <a:ext cx="5913058" cy="861774"/>
          </a:xfrm>
          <a:prstGeom prst="rect">
            <a:avLst/>
          </a:prstGeom>
          <a:noFill/>
        </p:spPr>
        <p:txBody>
          <a:bodyPr wrap="square" rtlCol="0">
            <a:spAutoFit/>
          </a:bodyPr>
          <a:lstStyle/>
          <a:p>
            <a:r>
              <a:rPr lang="en-US" sz="5000" b="1">
                <a:ln w="34925" cmpd="sng">
                  <a:solidFill>
                    <a:srgbClr val="CAE7DE"/>
                  </a:solidFill>
                  <a:prstDash val="solid"/>
                </a:ln>
                <a:solidFill>
                  <a:srgbClr val="00AFA2"/>
                </a:solidFill>
                <a:effectLst>
                  <a:glow rad="127000">
                    <a:srgbClr val="CAE7DE"/>
                  </a:glow>
                  <a:outerShdw dist="63500" dir="5400000" algn="ctr" rotWithShape="0">
                    <a:schemeClr val="tx1"/>
                  </a:outerShdw>
                  <a:reflection endPos="0" dist="50800" dir="5400000" sy="-100000" algn="bl" rotWithShape="0"/>
                </a:effectLst>
                <a:latin typeface="#9Slide07 IcielPony" panose="02000000000000000000" pitchFamily="2" charset="0"/>
              </a:rPr>
              <a:t>CÂU CHUYỆN STEM</a:t>
            </a:r>
          </a:p>
        </p:txBody>
      </p:sp>
      <p:pic>
        <p:nvPicPr>
          <p:cNvPr id="30" name="Picture 29">
            <a:extLst>
              <a:ext uri="{FF2B5EF4-FFF2-40B4-BE49-F238E27FC236}">
                <a16:creationId xmlns:a16="http://schemas.microsoft.com/office/drawing/2014/main" id="{40CE84CB-992B-2787-9EA1-AF15543DB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596" y="305979"/>
            <a:ext cx="738075" cy="785042"/>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666043" y="1433689"/>
            <a:ext cx="10950223" cy="4031873"/>
          </a:xfrm>
          <a:prstGeom prst="rect">
            <a:avLst/>
          </a:prstGeom>
          <a:noFill/>
        </p:spPr>
        <p:txBody>
          <a:bodyPr wrap="square" rtlCol="0">
            <a:spAutoFit/>
          </a:bodyPr>
          <a:lstStyle/>
          <a:p>
            <a:r>
              <a:rPr lang="vi-VN" sz="3200" b="1" dirty="0">
                <a:latin typeface="+mj-lt"/>
              </a:rPr>
              <a:t>Túi giữ nhiệt bắt đầu được sử dụng ở một số các cửa hàng thực phẩm vào khoảng giữa những năm 80 của thế kỉ trước. Năm 1984, một người Mỹ đã nhận bằng sáng chế về sản phẩm túi giữ nhiệt cho bánh pizza. Túi có thể chứa đồng thời nhiều hộp nhằm giữ nóng bánh trong khi vận chuyển.</a:t>
            </a:r>
          </a:p>
          <a:p>
            <a:r>
              <a:rPr lang="vi-VN" sz="3200" b="1" dirty="0">
                <a:latin typeface="+mj-lt"/>
              </a:rPr>
              <a:t>Ngày nay, túi giữ nhiệt là một đồ dùng phổ biến với nhiều hình dạng phong phú để đáp ứng nhu cầu sử dụng của mọi người.</a:t>
            </a:r>
            <a:endParaRPr lang="en-US" sz="3200" b="1" dirty="0">
              <a:latin typeface="+mj-lt"/>
            </a:endParaRPr>
          </a:p>
        </p:txBody>
      </p:sp>
    </p:spTree>
    <p:extLst>
      <p:ext uri="{BB962C8B-B14F-4D97-AF65-F5344CB8AC3E}">
        <p14:creationId xmlns:p14="http://schemas.microsoft.com/office/powerpoint/2010/main" val="1060894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0045" y="304801"/>
            <a:ext cx="7168444" cy="6096000"/>
          </a:xfrm>
          <a:prstGeom prst="rect">
            <a:avLst/>
          </a:prstGeom>
        </p:spPr>
      </p:pic>
    </p:spTree>
    <p:extLst>
      <p:ext uri="{BB962C8B-B14F-4D97-AF65-F5344CB8AC3E}">
        <p14:creationId xmlns:p14="http://schemas.microsoft.com/office/powerpoint/2010/main" val="1590493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7FB70D-B86A-8D9D-57D2-98234DE0BF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55340" y="305979"/>
            <a:ext cx="533947" cy="535231"/>
          </a:xfrm>
          <a:prstGeom prst="rect">
            <a:avLst/>
          </a:prstGeom>
        </p:spPr>
      </p:pic>
      <p:sp>
        <p:nvSpPr>
          <p:cNvPr id="5" name="TextBox 4">
            <a:extLst>
              <a:ext uri="{FF2B5EF4-FFF2-40B4-BE49-F238E27FC236}">
                <a16:creationId xmlns:a16="http://schemas.microsoft.com/office/drawing/2014/main" id="{3B6FE967-4F9F-487C-F241-32A1CF41EE5E}"/>
              </a:ext>
            </a:extLst>
          </p:cNvPr>
          <p:cNvSpPr txBox="1"/>
          <p:nvPr/>
        </p:nvSpPr>
        <p:spPr>
          <a:xfrm>
            <a:off x="2135526" y="2767280"/>
            <a:ext cx="9038053" cy="1323439"/>
          </a:xfrm>
          <a:prstGeom prst="rect">
            <a:avLst/>
          </a:prstGeom>
          <a:noFill/>
        </p:spPr>
        <p:txBody>
          <a:bodyPr wrap="square" rtlCol="0">
            <a:spAutoFit/>
          </a:bodyPr>
          <a:lstStyle/>
          <a:p>
            <a:r>
              <a:rPr lang="en-US" sz="8000" b="1" spc="300">
                <a:ln w="25400" cmpd="sng">
                  <a:solidFill>
                    <a:srgbClr val="FDD3C0"/>
                  </a:solidFill>
                  <a:prstDash val="solid"/>
                </a:ln>
                <a:solidFill>
                  <a:srgbClr val="EF5263"/>
                </a:solidFill>
                <a:effectLst>
                  <a:glow rad="127000">
                    <a:srgbClr val="FDD3C0"/>
                  </a:glow>
                  <a:outerShdw blurRad="50800" dist="50800" dir="5400000" algn="ctr" rotWithShape="0">
                    <a:schemeClr val="tx1"/>
                  </a:outerShdw>
                  <a:reflection endPos="0" dist="50800" dir="5400000" sy="-100000" algn="bl" rotWithShape="0"/>
                </a:effectLst>
                <a:latin typeface="#9Slide07 IcielPony" panose="02000000000000000000" pitchFamily="2" charset="0"/>
              </a:rPr>
              <a:t>THỬ  THÁCH STEM</a:t>
            </a:r>
          </a:p>
        </p:txBody>
      </p:sp>
      <p:pic>
        <p:nvPicPr>
          <p:cNvPr id="12" name="Picture 11">
            <a:extLst>
              <a:ext uri="{FF2B5EF4-FFF2-40B4-BE49-F238E27FC236}">
                <a16:creationId xmlns:a16="http://schemas.microsoft.com/office/drawing/2014/main" id="{3AC11E44-6C93-54E0-BE18-F7E9AE24EFAB}"/>
              </a:ext>
            </a:extLst>
          </p:cNvPr>
          <p:cNvPicPr>
            <a:picLocks noChangeAspect="1"/>
          </p:cNvPicPr>
          <p:nvPr/>
        </p:nvPicPr>
        <p:blipFill rotWithShape="1">
          <a:blip r:embed="rId4"/>
          <a:srcRect r="79619" b="4615"/>
          <a:stretch/>
        </p:blipFill>
        <p:spPr>
          <a:xfrm>
            <a:off x="5902587" y="826456"/>
            <a:ext cx="1503929" cy="1599633"/>
          </a:xfrm>
          <a:prstGeom prst="rect">
            <a:avLst/>
          </a:prstGeom>
        </p:spPr>
      </p:pic>
      <p:pic>
        <p:nvPicPr>
          <p:cNvPr id="4" name="Picture 3">
            <a:extLst>
              <a:ext uri="{FF2B5EF4-FFF2-40B4-BE49-F238E27FC236}">
                <a16:creationId xmlns:a16="http://schemas.microsoft.com/office/drawing/2014/main" id="{806056C6-9DE0-EDEC-4CE4-EB8F0AA704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105520" y="4916467"/>
            <a:ext cx="1775443" cy="1942800"/>
          </a:xfrm>
          <a:prstGeom prst="rect">
            <a:avLst/>
          </a:prstGeom>
        </p:spPr>
      </p:pic>
    </p:spTree>
    <p:extLst>
      <p:ext uri="{BB962C8B-B14F-4D97-AF65-F5344CB8AC3E}">
        <p14:creationId xmlns:p14="http://schemas.microsoft.com/office/powerpoint/2010/main" val="2486109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980</Words>
  <Application>Microsoft Office PowerPoint</Application>
  <PresentationFormat>Widescreen</PresentationFormat>
  <Paragraphs>112</Paragraphs>
  <Slides>24</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SVN-Internation</vt:lpstr>
      <vt:lpstr>#9Slide07 IcielPony</vt:lpstr>
      <vt:lpstr>Arial</vt:lpstr>
      <vt:lpstr>Calibri</vt:lpstr>
      <vt:lpstr>Calibri Light</vt:lpstr>
      <vt:lpstr>Quicksand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lục nguyễn</dc:creator>
  <cp:lastModifiedBy>lục nguyễn</cp:lastModifiedBy>
  <cp:revision>1</cp:revision>
  <dcterms:created xsi:type="dcterms:W3CDTF">2024-01-26T13:57:19Z</dcterms:created>
  <dcterms:modified xsi:type="dcterms:W3CDTF">2024-01-26T14:06:37Z</dcterms:modified>
</cp:coreProperties>
</file>