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7.svg" ContentType="image/svg+xml"/>
  <Override PartName="/ppt/media/image19.svg" ContentType="image/svg+xml"/>
  <Override PartName="/ppt/media/image5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1" r:id="rId3"/>
    <p:sldId id="271" r:id="rId4"/>
    <p:sldId id="272" r:id="rId5"/>
    <p:sldId id="273" r:id="rId6"/>
    <p:sldId id="274" r:id="rId7"/>
    <p:sldId id="289" r:id="rId8"/>
    <p:sldId id="282" r:id="rId9"/>
    <p:sldId id="283" r:id="rId10"/>
    <p:sldId id="285" r:id="rId11"/>
    <p:sldId id="259" r:id="rId12"/>
    <p:sldId id="308" r:id="rId13"/>
    <p:sldId id="302" r:id="rId14"/>
    <p:sldId id="307" r:id="rId15"/>
    <p:sldId id="304" r:id="rId16"/>
    <p:sldId id="303" r:id="rId17"/>
    <p:sldId id="314" r:id="rId18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 showGuides="1">
      <p:cViewPr varScale="1">
        <p:scale>
          <a:sx n="67" d="100"/>
          <a:sy n="67" d="100"/>
        </p:scale>
        <p:origin x="-918" y="-102"/>
      </p:cViewPr>
      <p:guideLst>
        <p:guide orient="horz" pos="2142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99D08-B1A4-42A4-86D5-D2029F6C654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99D08-B1A4-42A4-86D5-D2029F6C654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B7C4-4459-4C9F-AC06-4C6765109E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E7449-76A8-4EB2-A1BF-E5B2B4CDFA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microsoft.com/office/2007/relationships/hdphoto" Target="../media/image32.wdp"/><Relationship Id="rId2" Type="http://schemas.openxmlformats.org/officeDocument/2006/relationships/image" Target="../media/image31.png"/><Relationship Id="rId16" Type="http://schemas.openxmlformats.org/officeDocument/2006/relationships/slideLayout" Target="../slideLayouts/slideLayout4.xml"/><Relationship Id="rId15" Type="http://schemas.microsoft.com/office/2007/relationships/hdphoto" Target="../media/image44.wdp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microsoft.com/office/2007/relationships/hdphoto" Target="../media/image40.wdp"/><Relationship Id="rId10" Type="http://schemas.openxmlformats.org/officeDocument/2006/relationships/image" Target="../media/image39.pn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9.jpe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microsoft.com/office/2007/relationships/hdphoto" Target="../media/image59.wdp"/><Relationship Id="rId4" Type="http://schemas.openxmlformats.org/officeDocument/2006/relationships/image" Target="../media/image58.png"/><Relationship Id="rId3" Type="http://schemas.openxmlformats.org/officeDocument/2006/relationships/image" Target="../media/image52.png"/><Relationship Id="rId2" Type="http://schemas.openxmlformats.org/officeDocument/2006/relationships/image" Target="../media/image57.jpeg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hdphoto" Target="../media/image21.wdp"/><Relationship Id="rId7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microsoft.com/office/2007/relationships/hdphoto" Target="../media/image27.wdp"/><Relationship Id="rId7" Type="http://schemas.openxmlformats.org/officeDocument/2006/relationships/image" Target="../media/image2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30830" y="1513840"/>
            <a:ext cx="3737610" cy="1343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3600" b="1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45" b="60807" l="44290" r="50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75" t="46627" r="49843" b="38988"/>
          <a:stretch>
            <a:fillRect/>
          </a:stretch>
        </p:blipFill>
        <p:spPr bwMode="auto">
          <a:xfrm>
            <a:off x="1008380" y="2133600"/>
            <a:ext cx="887732" cy="12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1" b="60807" l="50220" r="55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45" t="50496" r="44485" b="39285"/>
          <a:stretch>
            <a:fillRect/>
          </a:stretch>
        </p:blipFill>
        <p:spPr bwMode="auto">
          <a:xfrm>
            <a:off x="1931361" y="2438239"/>
            <a:ext cx="841456" cy="8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4" b="60547" l="55710" r="61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8" t="46627" r="38948" b="39583"/>
          <a:stretch>
            <a:fillRect/>
          </a:stretch>
        </p:blipFill>
        <p:spPr bwMode="auto">
          <a:xfrm>
            <a:off x="2902584" y="2133717"/>
            <a:ext cx="790099" cy="11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18" b="59693" l="61462" r="66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39" t="50496" r="32929" b="39285"/>
          <a:stretch>
            <a:fillRect/>
          </a:stretch>
        </p:blipFill>
        <p:spPr bwMode="auto">
          <a:xfrm>
            <a:off x="3671303" y="2431254"/>
            <a:ext cx="924792" cy="8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4" b="60547" l="67057" r="7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99" t="46627" r="27240" b="39285"/>
          <a:stretch>
            <a:fillRect/>
          </a:stretch>
        </p:blipFill>
        <p:spPr bwMode="auto">
          <a:xfrm>
            <a:off x="4675492" y="2108656"/>
            <a:ext cx="840138" cy="11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0" b="59896" l="72694" r="7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88" t="49108" r="21523" b="39285"/>
          <a:stretch>
            <a:fillRect/>
          </a:stretch>
        </p:blipFill>
        <p:spPr bwMode="auto">
          <a:xfrm>
            <a:off x="5562751" y="2313251"/>
            <a:ext cx="844276" cy="9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54" b="60547" l="78331" r="850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49" t="46627" r="14746" b="39285"/>
          <a:stretch>
            <a:fillRect/>
          </a:stretch>
        </p:blipFill>
        <p:spPr bwMode="auto">
          <a:xfrm>
            <a:off x="6477301" y="2106295"/>
            <a:ext cx="1009823" cy="11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276" b="54948" l="69473" r="74451">
                        <a14:foregroundMark x1="71449" y1="50000" x2="7144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39868" r="24853" b="45089"/>
          <a:stretch>
            <a:fillRect/>
          </a:stretch>
        </p:blipFill>
        <p:spPr bwMode="auto">
          <a:xfrm>
            <a:off x="7330439" y="2210101"/>
            <a:ext cx="994044" cy="12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46871" r="68496" b="43124"/>
          <a:stretch>
            <a:fillRect/>
          </a:stretch>
        </p:blipFill>
        <p:spPr bwMode="auto">
          <a:xfrm>
            <a:off x="1098550" y="3869486"/>
            <a:ext cx="604684" cy="8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4" t="47475" r="63453" b="42520"/>
          <a:stretch>
            <a:fillRect/>
          </a:stretch>
        </p:blipFill>
        <p:spPr bwMode="auto">
          <a:xfrm>
            <a:off x="1868800" y="3938282"/>
            <a:ext cx="606941" cy="8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7" t="47475" r="57734" b="42520"/>
          <a:stretch>
            <a:fillRect/>
          </a:stretch>
        </p:blipFill>
        <p:spPr bwMode="auto">
          <a:xfrm>
            <a:off x="2476064" y="3947944"/>
            <a:ext cx="833782" cy="8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6" t="47475" r="52014" b="42832"/>
          <a:stretch>
            <a:fillRect/>
          </a:stretch>
        </p:blipFill>
        <p:spPr bwMode="auto">
          <a:xfrm>
            <a:off x="3184193" y="3943146"/>
            <a:ext cx="918479" cy="7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6" t="47475" r="47344" b="43554"/>
          <a:stretch>
            <a:fillRect/>
          </a:stretch>
        </p:blipFill>
        <p:spPr bwMode="auto">
          <a:xfrm>
            <a:off x="3886245" y="3975285"/>
            <a:ext cx="841224" cy="73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47475" r="41571" b="42520"/>
          <a:stretch>
            <a:fillRect/>
          </a:stretch>
        </p:blipFill>
        <p:spPr bwMode="auto">
          <a:xfrm>
            <a:off x="4736155" y="3945831"/>
            <a:ext cx="841669" cy="8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698" b="56380" l="57833" r="62518">
                        <a14:foregroundMark x1="60176" y1="54167" x2="60176" y2="5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84" t="48049" r="37395" b="43496"/>
          <a:stretch>
            <a:fillRect/>
          </a:stretch>
        </p:blipFill>
        <p:spPr bwMode="auto">
          <a:xfrm>
            <a:off x="5486713" y="3975379"/>
            <a:ext cx="688255" cy="6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5" t="47475" r="31399" b="42520"/>
          <a:stretch>
            <a:fillRect/>
          </a:stretch>
        </p:blipFill>
        <p:spPr bwMode="auto">
          <a:xfrm>
            <a:off x="6282919" y="3918026"/>
            <a:ext cx="874175" cy="8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0" t="48215" r="27493" b="44459"/>
          <a:stretch>
            <a:fillRect/>
          </a:stretch>
        </p:blipFill>
        <p:spPr bwMode="auto">
          <a:xfrm>
            <a:off x="7239009" y="3937185"/>
            <a:ext cx="598837" cy="60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7720" y="1295400"/>
            <a:ext cx="795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Hình khối thích hợp đặt vào dấu “?” là hình nào?</a:t>
            </a:r>
            <a:endParaRPr lang="en-US" sz="240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62200" y="437515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6600"/>
                </a:solidFill>
                <a:latin typeface="Times New Roman" panose="02020603050405020304" charset="0"/>
                <a:sym typeface="+mn-ea"/>
              </a:rPr>
              <a:t>TOÁN</a:t>
            </a:r>
            <a:endParaRPr lang="vi-VN" altLang="en-US" sz="2000" b="1" u="sng" dirty="0">
              <a:solidFill>
                <a:srgbClr val="00660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5129" name="Text Box 10"/>
          <p:cNvSpPr txBox="1"/>
          <p:nvPr/>
        </p:nvSpPr>
        <p:spPr>
          <a:xfrm>
            <a:off x="3429000" y="823595"/>
            <a:ext cx="26003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Tiết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45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Luyện tậ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p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304800" y="2286000"/>
            <a:ext cx="545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. 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458470" y="4049395"/>
            <a:ext cx="545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. 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1" b="60807" l="50220" r="55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45" t="50496" r="44485" b="39285"/>
          <a:stretch>
            <a:fillRect/>
          </a:stretch>
        </p:blipFill>
        <p:spPr bwMode="auto">
          <a:xfrm>
            <a:off x="7418070" y="2546985"/>
            <a:ext cx="732790" cy="7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>
            <p:ph sz="half" idx="2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46871" r="68496" b="43124"/>
          <a:stretch>
            <a:fillRect/>
          </a:stretch>
        </p:blipFill>
        <p:spPr bwMode="auto">
          <a:xfrm>
            <a:off x="5513705" y="3918585"/>
            <a:ext cx="708025" cy="8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Picture 4" descr="Tổng hợp Tem Bác Hồ giá rẻ, bán chạy tháng 9/2022 - BeeCost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30" y="1628775"/>
            <a:ext cx="25717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/>
          <p:nvPr/>
        </p:nvSpPr>
        <p:spPr>
          <a:xfrm>
            <a:off x="3124200" y="609600"/>
            <a:ext cx="3956050" cy="46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  <a:endParaRPr lang="vi-VN" altLang="en-US" sz="3600" b="1" i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2590800" y="1186180"/>
            <a:ext cx="3879215" cy="292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đúng 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609600" y="5158740"/>
            <a:ext cx="5619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1.Khung ảnh của Bác Hồ là hình gì ?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609600" y="5619115"/>
            <a:ext cx="28530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A. Hình tam giác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3275965" y="5638800"/>
            <a:ext cx="27222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B.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Hình vuông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5943600" y="5619115"/>
            <a:ext cx="2700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C. Hình chữ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nhật 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96000" y="563308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85800" y="5715000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28" name="Text Box 10"/>
          <p:cNvSpPr txBox="1"/>
          <p:nvPr/>
        </p:nvSpPr>
        <p:spPr>
          <a:xfrm>
            <a:off x="2133600" y="228600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  <a:endParaRPr lang="vi-VN" altLang="en-US" sz="2400" b="1" i="1" dirty="0">
              <a:solidFill>
                <a:srgbClr val="0000CC"/>
              </a:solidFill>
              <a:latin typeface="Times New Roman" panose="02020603050405020304" charset="0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312420" y="1553845"/>
            <a:ext cx="3879215" cy="292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đúng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231775" y="5181600"/>
            <a:ext cx="5274945" cy="454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2.Hình trên có mấy khối hộp chứ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nhật ?</a:t>
            </a:r>
            <a:endParaRPr lang="vi-VN" altLang="en-US" sz="20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541655" y="5791200"/>
            <a:ext cx="15919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 5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khối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3392805" y="57150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10 khối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6147435" y="57150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4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khối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2895600" y="74803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  <a:endParaRPr lang="vi-VN" altLang="en-US" sz="3600" b="1" i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904365"/>
            <a:ext cx="4592320" cy="327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57600" y="561911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304800" y="1219200"/>
            <a:ext cx="3879215" cy="292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đúng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762000" y="5257800"/>
            <a:ext cx="3339465" cy="454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3.Bức tranh có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hình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gì ?</a:t>
            </a:r>
            <a:endParaRPr lang="vi-VN" altLang="en-US" sz="20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914400" y="5683885"/>
            <a:ext cx="2125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 Hình tam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giác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3429000" y="56388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Hình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vuông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5943600" y="561911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Hình chữ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nhật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2895600" y="74803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  <a:endParaRPr lang="vi-VN" altLang="en-US" sz="3600" b="1" i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360" y="1665605"/>
            <a:ext cx="4119880" cy="360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86200" y="568769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990600" y="139319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đúng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-149860" y="5244465"/>
            <a:ext cx="71354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4.Hình trên có mấy khối hình lập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phương?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1143000" y="5714365"/>
            <a:ext cx="1975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 9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hình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3825875" y="5739765"/>
            <a:ext cx="15779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 10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hình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6019800" y="569531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8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hình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2895600" y="74803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  <a:endParaRPr lang="vi-VN" altLang="en-US" sz="3600" b="1" i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180" y="1844040"/>
            <a:ext cx="4392930" cy="3329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10" name="Text Box 10"/>
          <p:cNvSpPr txBox="1"/>
          <p:nvPr/>
        </p:nvSpPr>
        <p:spPr>
          <a:xfrm>
            <a:off x="990600" y="139319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đúng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838200" y="4413250"/>
            <a:ext cx="27781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5.Bánh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xe là hình gì ?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838200" y="4876800"/>
            <a:ext cx="2125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Hình tam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giác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3349625" y="48768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Hình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vuông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6019800" y="488505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Hình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tròn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2971800" y="71882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  <a:endParaRPr lang="vi-VN" altLang="en-US" sz="3600" b="1" i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1034" name="Picture 10" descr="Bánh xe LEGO Technic 94.2 mm - Lốp địa hình - Funny Bric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13" y="19048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324600" y="488505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085850"/>
            <a:ext cx="8001000" cy="468630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85850"/>
            <a:ext cx="8001000" cy="446810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32" y="1160285"/>
            <a:ext cx="297941" cy="297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973" y="1085850"/>
            <a:ext cx="685800" cy="44681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973" y="1856075"/>
            <a:ext cx="685800" cy="446810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973" y="2302884"/>
            <a:ext cx="685800" cy="446810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73" y="2749694"/>
            <a:ext cx="685800" cy="446810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73" y="3643313"/>
            <a:ext cx="685800" cy="446810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973" y="3196503"/>
            <a:ext cx="685800" cy="446810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973" y="4536932"/>
            <a:ext cx="685800" cy="446810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973" y="5307157"/>
            <a:ext cx="685800" cy="44681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973" y="4090122"/>
            <a:ext cx="685800" cy="446810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8" y="1913225"/>
            <a:ext cx="332509" cy="332509"/>
          </a:xfrm>
          <a:prstGeom prst="rect">
            <a:avLst/>
          </a:prstGeom>
        </p:spPr>
      </p:pic>
      <p:pic>
        <p:nvPicPr>
          <p:cNvPr id="25" name="Graphic 24" descr="Line arrow Straigh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061" y="4594082"/>
            <a:ext cx="332509" cy="332509"/>
          </a:xfrm>
          <a:prstGeom prst="rect">
            <a:avLst/>
          </a:prstGeom>
        </p:spPr>
      </p:pic>
      <p:sp>
        <p:nvSpPr>
          <p:cNvPr id="26" name="Arrow: Down 25"/>
          <p:cNvSpPr/>
          <p:nvPr/>
        </p:nvSpPr>
        <p:spPr>
          <a:xfrm flipV="1">
            <a:off x="356797" y="5398726"/>
            <a:ext cx="187037" cy="26367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9986" y="1246261"/>
            <a:ext cx="233848" cy="125988"/>
            <a:chOff x="2858712" y="1880751"/>
            <a:chExt cx="346363" cy="3048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95481" y="2414417"/>
            <a:ext cx="33083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5481" y="3332885"/>
            <a:ext cx="3505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061" y="2861226"/>
            <a:ext cx="3505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481" y="3728218"/>
            <a:ext cx="3505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061" y="4175027"/>
            <a:ext cx="3505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>
            <a:fillRect/>
          </a:stretch>
        </p:blipFill>
        <p:spPr>
          <a:xfrm flipH="1">
            <a:off x="913080" y="2805668"/>
            <a:ext cx="2035772" cy="2966483"/>
          </a:xfrm>
          <a:prstGeom prst="rect">
            <a:avLst/>
          </a:prstGeom>
        </p:spPr>
      </p:pic>
      <p:pic>
        <p:nvPicPr>
          <p:cNvPr id="8" name="Picture 7" descr="Map&#10;&#10;Description automatically generated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09" y="1820055"/>
            <a:ext cx="3269357" cy="35964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99944" y="2971818"/>
            <a:ext cx="4510825" cy="1030153"/>
            <a:chOff x="2133259" y="2819424"/>
            <a:chExt cx="6014433" cy="1373537"/>
          </a:xfrm>
        </p:grpSpPr>
        <p:pic>
          <p:nvPicPr>
            <p:cNvPr id="44" name="Graphic 4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33259" y="2819424"/>
              <a:ext cx="6014433" cy="1373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149884" y="3186021"/>
              <a:ext cx="3010747" cy="613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Chuẩn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bị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15</a:t>
              </a:r>
              <a:endPara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460" y="996884"/>
            <a:ext cx="3767654" cy="2249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523" y="1158586"/>
            <a:ext cx="8333509" cy="454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126" y="1158586"/>
            <a:ext cx="8333509" cy="446810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" y="1981688"/>
            <a:ext cx="297941" cy="297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637" y="857250"/>
            <a:ext cx="687705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159116" y="2835939"/>
            <a:ext cx="505460" cy="101981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pic>
        <p:nvPicPr>
          <p:cNvPr id="22" name="Graphic 21" descr="Clos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36" y="5083568"/>
            <a:ext cx="297941" cy="2979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65435" y="1605395"/>
            <a:ext cx="505460" cy="115824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27" name="Arrow: Right 26"/>
          <p:cNvSpPr/>
          <p:nvPr/>
        </p:nvSpPr>
        <p:spPr>
          <a:xfrm rot="16200000">
            <a:off x="345744" y="5054533"/>
            <a:ext cx="488373" cy="2130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" y="3386495"/>
            <a:ext cx="3424406" cy="23129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>
            <a:fillRect/>
          </a:stretch>
        </p:blipFill>
        <p:spPr>
          <a:xfrm>
            <a:off x="293382" y="1607439"/>
            <a:ext cx="2208628" cy="19404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>
            <a:fillRect/>
          </a:stretch>
        </p:blipFill>
        <p:spPr>
          <a:xfrm>
            <a:off x="6335998" y="2751863"/>
            <a:ext cx="2288034" cy="29664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63" y="1583719"/>
            <a:ext cx="2288033" cy="1869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259" y="1844114"/>
            <a:ext cx="5409145" cy="268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4" y="3113496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" y="153670"/>
            <a:ext cx="8782050" cy="29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029059" y="365739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600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Sai</a:t>
            </a:r>
            <a:endParaRPr lang="en-US" sz="3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230" y="2061845"/>
            <a:ext cx="7004685" cy="883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200"/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sữa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đúng hay sai ?</a:t>
            </a:r>
            <a:endParaRPr lang="vi-VN" sz="280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5109028"/>
            <a:ext cx="609600" cy="609600"/>
          </a:xfrm>
          <a:prstGeom prst="rect">
            <a:avLst/>
          </a:prstGeom>
        </p:spPr>
      </p:pic>
      <p:pic>
        <p:nvPicPr>
          <p:cNvPr id="4098" name="Picture 2" descr="Sữa tươi có đường Vinamilk 110ml giá tốt tại Bách hoá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15" y="3307715"/>
            <a:ext cx="351409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 bldLvl="0" animBg="1"/>
      <p:bldP spid="27" grpId="1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487920" cy="25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711325" y="1865630"/>
            <a:ext cx="5866765" cy="868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200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gạch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lang="vi-VN" alt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đúng hay sai ?</a:t>
            </a:r>
            <a:endParaRPr lang="vi-VN" sz="280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1219200"/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62816" y="3934274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endParaRPr lang="en-US" sz="40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" y="311847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5109028"/>
            <a:ext cx="609600" cy="609600"/>
          </a:xfrm>
          <a:prstGeom prst="rect">
            <a:avLst/>
          </a:prstGeom>
        </p:spPr>
      </p:pic>
      <p:pic>
        <p:nvPicPr>
          <p:cNvPr id="2050" name="Picture 2" descr="Hình ảnh của - Gạch 2 lỗ giá rẻ nhất tháng 12/2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49625"/>
            <a:ext cx="2844165" cy="17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5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785735" cy="242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20850" y="1769745"/>
            <a:ext cx="6085840" cy="1233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200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vi-VN" alt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đúng hay sai ?</a:t>
            </a:r>
            <a:endParaRPr lang="vi-VN" sz="280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1219200"/>
            <a:endParaRPr lang="vi-VN" altLang="en-US" sz="2800" dirty="0" err="1" smtClean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24560" y="350547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600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Sai</a:t>
            </a:r>
            <a:endParaRPr lang="en-US" sz="3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2400" y="3004185"/>
            <a:ext cx="2304415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5109028"/>
            <a:ext cx="609600" cy="609600"/>
          </a:xfrm>
          <a:prstGeom prst="rect">
            <a:avLst/>
          </a:prstGeom>
        </p:spPr>
      </p:pic>
      <p:pic>
        <p:nvPicPr>
          <p:cNvPr id="2" name="Picture 2" descr="Hình ảnh Hộp Bút Chì PNG Miễn Phí Tải Về - Lovepi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20" y="3345180"/>
            <a:ext cx="3493770" cy="26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1" grpId="0"/>
      <p:bldP spid="44" grpId="0" bldLvl="0" animBg="1"/>
      <p:bldP spid="44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3501706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" y="315595"/>
            <a:ext cx="7500620" cy="22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99870" y="1468755"/>
            <a:ext cx="6044565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200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vi-VN" alt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đúng hay sai ?</a:t>
            </a:r>
            <a:endParaRPr lang="vi-VN" sz="280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1219200"/>
            <a:endParaRPr lang="vi-VN" altLang="en-US" sz="2800" dirty="0" err="1" smtClean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867400" y="320065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endParaRPr lang="en-US" sz="40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5109028"/>
            <a:ext cx="609600" cy="609600"/>
          </a:xfrm>
          <a:prstGeom prst="rect">
            <a:avLst/>
          </a:prstGeom>
        </p:spPr>
      </p:pic>
      <p:pic>
        <p:nvPicPr>
          <p:cNvPr id="5122" name="Picture 2" descr="Hiện Tại Cái Hộp Quà Tặ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819400"/>
            <a:ext cx="2992755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0" grpId="0"/>
      <p:bldP spid="45" grpId="0" bldLvl="0" animBg="1"/>
      <p:bldP spid="4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2" descr="eggs_bk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6400" cy="166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70775" y="3175"/>
            <a:ext cx="1676400" cy="166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217175">
            <a:off x="-1587" y="5105400"/>
            <a:ext cx="176212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583488" y="4872038"/>
            <a:ext cx="1452562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Text Box 10"/>
          <p:cNvSpPr txBox="1"/>
          <p:nvPr/>
        </p:nvSpPr>
        <p:spPr>
          <a:xfrm>
            <a:off x="3657600" y="1447800"/>
            <a:ext cx="21793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4400" b="1" u="sng" dirty="0">
                <a:solidFill>
                  <a:srgbClr val="006600"/>
                </a:solidFill>
                <a:latin typeface="Times New Roman" panose="02020603050405020304" charset="0"/>
              </a:rPr>
              <a:t>TOÁN</a:t>
            </a:r>
            <a:endParaRPr lang="vi-VN" altLang="en-US" sz="4400" b="1" u="sng" dirty="0">
              <a:solidFill>
                <a:srgbClr val="006600"/>
              </a:solidFill>
              <a:latin typeface="Times New Roman" panose="02020603050405020304" charset="0"/>
            </a:endParaRPr>
          </a:p>
        </p:txBody>
      </p:sp>
      <p:sp>
        <p:nvSpPr>
          <p:cNvPr id="14" name="Rectangle: Rounded Corners 16"/>
          <p:cNvSpPr/>
          <p:nvPr/>
        </p:nvSpPr>
        <p:spPr>
          <a:xfrm>
            <a:off x="1905000" y="2438400"/>
            <a:ext cx="5598795" cy="69278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iết 45: Luyện tập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802" b="77734" l="17057" r="50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38691" r="50000" b="22619"/>
          <a:stretch>
            <a:fillRect/>
          </a:stretch>
        </p:blipFill>
        <p:spPr bwMode="auto">
          <a:xfrm>
            <a:off x="1564005" y="2740025"/>
            <a:ext cx="6254750" cy="37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1233805" y="1371600"/>
            <a:ext cx="63258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vi-VN" alt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Bạn Mai xếp được hình dưới đây. Trong hình đó:</a:t>
            </a:r>
            <a:endParaRPr lang="en-US" sz="200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ó bao nhiêu khối lập phương?</a:t>
            </a:r>
            <a:endParaRPr lang="en-US" sz="200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233805" y="2397760"/>
            <a:ext cx="5391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</a:rPr>
              <a:t>b) Có bao nhiêu khối hộp chữ nhật màu đỏ?</a:t>
            </a:r>
            <a:r>
              <a:rPr lang="vi-VN" altLang="en-US" sz="20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smtClean="0">
                <a:latin typeface="UTM Avo" pitchFamily="18" charset="0"/>
              </a:rPr>
              <a:t> </a:t>
            </a:r>
            <a:endParaRPr lang="en-US" sz="2000" smtClean="0">
              <a:latin typeface="UTM Avo" pitchFamily="18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5181600" y="2000885"/>
            <a:ext cx="591820" cy="35750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vi-VN" alt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6"/>
          <p:cNvSpPr/>
          <p:nvPr/>
        </p:nvSpPr>
        <p:spPr>
          <a:xfrm>
            <a:off x="5181283" y="2032000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alt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6"/>
          <p:cNvSpPr/>
          <p:nvPr/>
        </p:nvSpPr>
        <p:spPr>
          <a:xfrm>
            <a:off x="6019483" y="2358390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vi-VN" alt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019483" y="2370296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alt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27" name="Text Box 10"/>
          <p:cNvSpPr txBox="1"/>
          <p:nvPr/>
        </p:nvSpPr>
        <p:spPr>
          <a:xfrm>
            <a:off x="3581400" y="748665"/>
            <a:ext cx="21793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6600"/>
                </a:solidFill>
                <a:latin typeface="Times New Roman" panose="02020603050405020304" charset="0"/>
              </a:rPr>
              <a:t>TOÁN</a:t>
            </a:r>
            <a:endParaRPr lang="vi-VN" altLang="en-US" sz="2000" b="1" u="sng" dirty="0">
              <a:solidFill>
                <a:srgbClr val="006600"/>
              </a:solidFill>
              <a:latin typeface="Times New Roman" panose="02020603050405020304" charset="0"/>
            </a:endParaRPr>
          </a:p>
        </p:txBody>
      </p:sp>
      <p:sp>
        <p:nvSpPr>
          <p:cNvPr id="5129" name="Text Box 10"/>
          <p:cNvSpPr txBox="1"/>
          <p:nvPr/>
        </p:nvSpPr>
        <p:spPr>
          <a:xfrm>
            <a:off x="1828800" y="1133475"/>
            <a:ext cx="6172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Tiết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45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Luyện tậ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p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bldLvl="0" animBg="1"/>
      <p:bldP spid="14" grpId="0" bldLvl="0" animBg="1"/>
      <p:bldP spid="15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233805" y="1295400"/>
            <a:ext cx="7458075" cy="9836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vi-VN" alt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Dùng các khối lập phương nhỏ như nhau, bạn Việt xếp thành các chữ T, H, C như sau:</a:t>
            </a:r>
            <a:endParaRPr lang="en-US" sz="200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063" b="62891" l="10469" r="26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38889" r="75013" b="37121"/>
          <a:stretch>
            <a:fillRect/>
          </a:stretch>
        </p:blipFill>
        <p:spPr bwMode="auto">
          <a:xfrm>
            <a:off x="1294946" y="2514600"/>
            <a:ext cx="1857829" cy="1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23" b="62630" l="26794" r="41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8889" r="58260" b="37121"/>
          <a:stretch>
            <a:fillRect/>
          </a:stretch>
        </p:blipFill>
        <p:spPr bwMode="auto">
          <a:xfrm>
            <a:off x="3657600" y="2590800"/>
            <a:ext cx="1874982" cy="1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72" b="64714" l="44656" r="57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6" t="38889" r="42997" b="35317"/>
          <a:stretch>
            <a:fillRect/>
          </a:stretch>
        </p:blipFill>
        <p:spPr bwMode="auto">
          <a:xfrm>
            <a:off x="6172084" y="2666728"/>
            <a:ext cx="1611745" cy="18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4876800"/>
            <a:ext cx="6068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</a:rPr>
              <a:t>) Chữ nào được xếp bởi nhiều khối lập phương nhất?</a:t>
            </a:r>
            <a:endParaRPr lang="en-US" sz="200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917" y="4877048"/>
            <a:ext cx="381000" cy="353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endParaRPr lang="en-US" sz="24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785" y="5486400"/>
            <a:ext cx="6463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</a:rPr>
              <a:t>b) Hai chữ nào được xếp bởi số khối lập phương bằng nhau?</a:t>
            </a:r>
            <a:endParaRPr lang="en-US" sz="200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086600" y="5486400"/>
            <a:ext cx="1052830" cy="3536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T, </a:t>
            </a:r>
            <a:r>
              <a:rPr lang="en-US" altLang="vi-VN" sz="240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vi-VN" sz="240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27" name="Text Box 10"/>
          <p:cNvSpPr txBox="1"/>
          <p:nvPr/>
        </p:nvSpPr>
        <p:spPr>
          <a:xfrm>
            <a:off x="3733800" y="652780"/>
            <a:ext cx="2179320" cy="331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6600"/>
                </a:solidFill>
                <a:latin typeface="Times New Roman" panose="02020603050405020304" charset="0"/>
              </a:rPr>
              <a:t>TOÁN</a:t>
            </a:r>
            <a:endParaRPr lang="vi-VN" altLang="en-US" sz="2000" b="1" u="sng" dirty="0">
              <a:solidFill>
                <a:srgbClr val="006600"/>
              </a:solidFill>
              <a:latin typeface="Times New Roman" panose="02020603050405020304" charset="0"/>
            </a:endParaRPr>
          </a:p>
        </p:txBody>
      </p:sp>
      <p:sp>
        <p:nvSpPr>
          <p:cNvPr id="5129" name="Text Box 10"/>
          <p:cNvSpPr txBox="1"/>
          <p:nvPr/>
        </p:nvSpPr>
        <p:spPr>
          <a:xfrm>
            <a:off x="3581400" y="972820"/>
            <a:ext cx="24771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Tiết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45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Luyện tậ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p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0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41045" y="1676400"/>
            <a:ext cx="7427595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</a:pPr>
            <a:r>
              <a:rPr lang="vi-VN" alt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3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khối lập phương nhỏ như nhau được xếp thành các hình sau:</a:t>
            </a:r>
            <a:endParaRPr lang="en-US" sz="240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867400"/>
            <a:ext cx="5562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Hình nào là khối lập phương?</a:t>
            </a:r>
            <a:endParaRPr lang="en-US" sz="240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59115" l="41801" r="54539">
                        <a14:foregroundMark x1="53148" y1="39063" x2="53294" y2="49349"/>
                        <a14:foregroundMark x1="47291" y1="57161" x2="47804" y2="57161"/>
                        <a14:foregroundMark x1="43704" y1="40625" x2="43704" y2="53125"/>
                        <a14:foregroundMark x1="43777" y1="53125" x2="50805" y2="53385"/>
                        <a14:foregroundMark x1="53441" y1="38932" x2="53660" y2="50781"/>
                        <a14:backgroundMark x1="53660" y1="39323" x2="53734" y2="51042"/>
                        <a14:backgroundMark x1="53660" y1="38932" x2="53514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3" t="34524" r="43801" b="40872"/>
          <a:stretch>
            <a:fillRect/>
          </a:stretch>
        </p:blipFill>
        <p:spPr bwMode="auto">
          <a:xfrm>
            <a:off x="0" y="2543175"/>
            <a:ext cx="361886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49" b="58724" l="57613" r="72914">
                        <a14:foregroundMark x1="58419" y1="41016" x2="58565" y2="53516"/>
                        <a14:foregroundMark x1="58565" y1="53776" x2="69034" y2="53906"/>
                        <a14:foregroundMark x1="69473" y1="53776" x2="71669" y2="51563"/>
                        <a14:foregroundMark x1="63324" y1="55729" x2="63324" y2="5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4" t="34524" r="26294" b="40872"/>
          <a:stretch>
            <a:fillRect/>
          </a:stretch>
        </p:blipFill>
        <p:spPr bwMode="auto">
          <a:xfrm>
            <a:off x="3505200" y="2439670"/>
            <a:ext cx="2359025" cy="342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896" b="59115" l="75842" r="89971">
                        <a14:foregroundMark x1="81406" y1="56380" x2="81406" y2="56380"/>
                        <a14:foregroundMark x1="81772" y1="57552" x2="82064" y2="57552"/>
                        <a14:foregroundMark x1="88433" y1="38151" x2="88653" y2="49219"/>
                        <a14:foregroundMark x1="88433" y1="38281" x2="88580" y2="41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72" t="34524" r="9532" b="40872"/>
          <a:stretch>
            <a:fillRect/>
          </a:stretch>
        </p:blipFill>
        <p:spPr bwMode="auto">
          <a:xfrm>
            <a:off x="5713095" y="2389505"/>
            <a:ext cx="3390900" cy="33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6858635" y="5181600"/>
            <a:ext cx="543560" cy="549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362200" y="685800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6600"/>
                </a:solidFill>
                <a:latin typeface="Times New Roman" panose="02020603050405020304" charset="0"/>
                <a:sym typeface="+mn-ea"/>
              </a:rPr>
              <a:t>TOÁN</a:t>
            </a:r>
            <a:endParaRPr lang="vi-VN" altLang="en-US" sz="2000" b="1" u="sng" dirty="0">
              <a:solidFill>
                <a:srgbClr val="00660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5129" name="Text Box 10"/>
          <p:cNvSpPr txBox="1"/>
          <p:nvPr/>
        </p:nvSpPr>
        <p:spPr>
          <a:xfrm>
            <a:off x="3505835" y="97282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Tiết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45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Luyện tậ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p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WPS Presentation</Application>
  <PresentationFormat>On-screen Show (4:3)</PresentationFormat>
  <Paragraphs>150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Cambria</vt:lpstr>
      <vt:lpstr>UTM Avo</vt:lpstr>
      <vt:lpstr>Segoe Print</vt:lpstr>
      <vt:lpstr>Bernard MT Condensed</vt:lpstr>
      <vt:lpstr>Berlin Sans FB Demi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duong</cp:lastModifiedBy>
  <cp:revision>29</cp:revision>
  <dcterms:created xsi:type="dcterms:W3CDTF">2020-08-11T01:01:00Z</dcterms:created>
  <dcterms:modified xsi:type="dcterms:W3CDTF">2024-01-02T15:03:01Z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985A096611AA43B1B73F3D96E0B4F8E3_12</vt:lpwstr>
  </property>
  <property fmtid="{D5CDD505-2E9C-101B-9397-08002B2CF9AE}" pid="3" name="KSOProductBuildVer">
    <vt:lpwstr>1033-12.2.0.13359</vt:lpwstr>
  </property>
</Properties>
</file>