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80" r:id="rId3"/>
    <p:sldId id="396" r:id="rId4"/>
    <p:sldId id="382" r:id="rId5"/>
    <p:sldId id="379" r:id="rId6"/>
    <p:sldId id="405" r:id="rId7"/>
    <p:sldId id="388" r:id="rId8"/>
    <p:sldId id="385" r:id="rId9"/>
    <p:sldId id="389" r:id="rId10"/>
    <p:sldId id="390" r:id="rId11"/>
    <p:sldId id="391" r:id="rId12"/>
    <p:sldId id="398" r:id="rId13"/>
    <p:sldId id="399" r:id="rId14"/>
    <p:sldId id="400" r:id="rId15"/>
    <p:sldId id="395" r:id="rId16"/>
    <p:sldId id="402" r:id="rId17"/>
    <p:sldId id="403" r:id="rId18"/>
    <p:sldId id="404" r:id="rId19"/>
    <p:sldId id="32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FF"/>
    <a:srgbClr val="66FF33"/>
    <a:srgbClr val="00FFFF"/>
    <a:srgbClr val="FF00FF"/>
    <a:srgbClr val="B0B75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407122-7D8D-4B3E-9E65-80A773DECA02}" type="datetimeFigureOut">
              <a:rPr lang="en-US"/>
              <a:pPr>
                <a:defRPr/>
              </a:pPr>
              <a:t>16/03/2024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C2EE47-C98F-4338-A9E3-3095D4BFD3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649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2C26E0-4D3B-47F7-B4D0-ED08D49F653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90363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D1C7EB-A372-4705-B3EC-C81202342D96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8686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50D810-CD81-4918-8CF2-FAF10040821A}" type="slidenum">
              <a:rPr lang="en-US" altLang="en-US" sz="120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58638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7FC02F-9507-401F-8363-9C4B965CBA90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54177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890A17-4079-46D3-8BA5-C25066D94D2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5281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7E50EB-7D3B-414A-9D50-3F88C5FE6AE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84162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800729-5344-4A72-A8F3-5EF6C7648D58}" type="slidenum">
              <a:rPr lang="en-US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10263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1B56C1-E3C1-4F82-B86A-BA4825CA90DB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51160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B530-AE4F-4138-BEE3-C803EDFF70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15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329D-FBC3-452D-961D-7FBB37DF57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27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BD27-5E7B-4072-B294-07617675CE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599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0A8E-5E2F-4DA8-8AE3-88F80815D0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AE31-DC77-48F9-BD74-1EA835B9CA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17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9B22-DA6A-40C0-8FBE-50BA29D7FA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36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9C90-87BA-4814-AEFE-D2D228533B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18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0551-FE14-4ACC-BD3D-7502BF678D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801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3C8-D0B0-4597-AFD0-3402D90A56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9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DD1E-D270-45BF-BC97-D7E928590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11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CD2A-944A-4073-8B41-5997CB5BB9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463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42BE-CDA6-4306-9139-5D85F5495A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693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3DF5E8-8237-470B-8002-4461624EB7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7.png"/><Relationship Id="rId5" Type="http://schemas.openxmlformats.org/officeDocument/2006/relationships/image" Target="../media/image23.gif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7.png"/><Relationship Id="rId5" Type="http://schemas.openxmlformats.org/officeDocument/2006/relationships/image" Target="../media/image23.gif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7.png"/><Relationship Id="rId5" Type="http://schemas.openxmlformats.org/officeDocument/2006/relationships/image" Target="../media/image23.gif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3.gif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slide" Target="slide19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3.gif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slide" Target="slide9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7.png"/><Relationship Id="rId5" Type="http://schemas.openxmlformats.org/officeDocument/2006/relationships/image" Target="../media/image30.jpe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6.png"/><Relationship Id="rId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7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oleObject" Target="../embeddings/oleObject2.bin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slide" Target="slide3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gi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image" Target="../media/image22.png"/><Relationship Id="rId7" Type="http://schemas.openxmlformats.org/officeDocument/2006/relationships/slide" Target="slide17.xml"/><Relationship Id="rId12" Type="http://schemas.openxmlformats.org/officeDocument/2006/relationships/slide" Target="slide1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image" Target="../media/image23.gif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87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87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111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07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24600"/>
            <a:ext cx="4572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1008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57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1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13"/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9342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CHÀO MỪNG QUÝ THẦY CÔ VỀ DỰ GIỜ THĂM LỚP </a:t>
            </a: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5229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GV: NGUYỄN THỊ ÁI THÙY</a:t>
            </a:r>
          </a:p>
        </p:txBody>
      </p:sp>
      <p:pic>
        <p:nvPicPr>
          <p:cNvPr id="3087" name="Picture 15" descr="67088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19"/>
          <p:cNvSpPr>
            <a:spLocks noChangeArrowheads="1" noChangeShapeType="1" noTextEdit="1"/>
          </p:cNvSpPr>
          <p:nvPr/>
        </p:nvSpPr>
        <p:spPr bwMode="auto">
          <a:xfrm>
            <a:off x="3048000" y="3505200"/>
            <a:ext cx="3048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MÔN: TIN HỌC</a:t>
            </a:r>
          </a:p>
        </p:txBody>
      </p:sp>
      <p:sp>
        <p:nvSpPr>
          <p:cNvPr id="37" name="WordArt 20"/>
          <p:cNvSpPr>
            <a:spLocks noChangeArrowheads="1" noChangeShapeType="1" noTextEdit="1"/>
          </p:cNvSpPr>
          <p:nvPr/>
        </p:nvSpPr>
        <p:spPr bwMode="auto">
          <a:xfrm>
            <a:off x="3429000" y="4343400"/>
            <a:ext cx="213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Lớp: 5</a:t>
            </a:r>
          </a:p>
        </p:txBody>
      </p:sp>
      <p:pic>
        <p:nvPicPr>
          <p:cNvPr id="3092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9" descr="558556giap5wcg0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9" descr="558556giap5wcg0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</a:rPr>
              <a:t/>
            </a:r>
            <a:br>
              <a:rPr lang="en-US" altLang="vi-VN" sz="1800">
                <a:solidFill>
                  <a:srgbClr val="0000FF"/>
                </a:solidFill>
              </a:rPr>
            </a:br>
            <a:r>
              <a:rPr lang="en-US" altLang="vi-VN" sz="1800">
                <a:solidFill>
                  <a:srgbClr val="0000FF"/>
                </a:solidFill>
              </a:rPr>
              <a:t> </a:t>
            </a:r>
            <a:r>
              <a:rPr lang="en-US" altLang="vi-VN" sz="2000" b="1">
                <a:solidFill>
                  <a:srgbClr val="0000FF"/>
                </a:solidFill>
              </a:rPr>
              <a:t>TRƯỜNG TIỂU HỌC ĐOÀN NGHIÊN</a:t>
            </a:r>
          </a:p>
        </p:txBody>
      </p:sp>
      <p:sp>
        <p:nvSpPr>
          <p:cNvPr id="3097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solidFill>
                  <a:schemeClr val="hlink"/>
                </a:solidFill>
                <a:sym typeface="Wingdings" panose="05000000000000000000" pitchFamily="2" charset="2"/>
              </a:rPr>
              <a:t></a:t>
            </a:r>
          </a:p>
        </p:txBody>
      </p:sp>
      <p:sp>
        <p:nvSpPr>
          <p:cNvPr id="3098" name="TextBox 1"/>
          <p:cNvSpPr txBox="1">
            <a:spLocks noChangeArrowheads="1"/>
          </p:cNvSpPr>
          <p:nvPr/>
        </p:nvSpPr>
        <p:spPr bwMode="auto">
          <a:xfrm>
            <a:off x="34925" y="3460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HUYỆN ĐẠI LỘC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1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Hoàng Thị Thanh Thảo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41503-A203-4CD7-8525-028918858D5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2" name="Text Box 3" descr="Dotted grid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pattFill prst="lgGrid">
              <a:fgClr>
                <a:srgbClr val="000066"/>
              </a:fgClr>
              <a:bgClr>
                <a:srgbClr val="000099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Có 8 ngôi sao, trong đó là 7 ngôi sao ẩn chứa 7 câu hỏi tương ứng và 1 ngôi sao may mắn.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Mỗi nhóm lần lượt chọn một ngôi sao.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* Nếu nhóm chọn ngôi sao và trả lời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đầy đủ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câu hỏi ẩn sau ngôi sao thì được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10 điểm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, nếu trả lời sai không được điểm.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* Nếu nhóm chọn ngôi sao ẩn sau là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ngôi sao may mắn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sẽ được cộng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10 điểm thưởng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mà không phải trả lời câu hỏi, và được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chọn ngôi sao tiếp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để tham gia trả lời câu hỏi.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* Nếu nhóm chọn trả lời sai thì các </a:t>
            </a:r>
            <a:r>
              <a:rPr lang="en-US" altLang="en-US" sz="2800" b="1">
                <a:solidFill>
                  <a:srgbClr val="FF9933"/>
                </a:solidFill>
                <a:latin typeface="Times New Roman" panose="02020603050405020304" pitchFamily="18" charset="0"/>
              </a:rPr>
              <a:t>nhóm khác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dành quyền trả lời (bằng cách đưa tay). 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8181975" y="24765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2294" name="WordArt 9"/>
          <p:cNvSpPr>
            <a:spLocks noChangeArrowheads="1" noChangeShapeType="1" noTextEdit="1"/>
          </p:cNvSpPr>
          <p:nvPr/>
        </p:nvSpPr>
        <p:spPr bwMode="auto">
          <a:xfrm>
            <a:off x="2819400" y="152400"/>
            <a:ext cx="4038600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Times New Roman" panose="02020603050405020304" pitchFamily="18" charset="0"/>
              </a:rPr>
              <a:t>LUẬT CHƠI</a:t>
            </a:r>
            <a:endParaRPr lang="en-US" sz="3600" b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CC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>
            <a:hlinkClick r:id="" action="ppaction://hlinkshowjump?jump=previousslide" highlightClick="1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8347075" y="6096000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332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99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3318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0160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? Để mở cửa sổ soạn thảo thủ tục em dùng lệnh: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sp>
        <p:nvSpPr>
          <p:cNvPr id="27694" name="AutoShape 46" descr="Dotted grid"/>
          <p:cNvSpPr>
            <a:spLocks noChangeArrowheads="1"/>
          </p:cNvSpPr>
          <p:nvPr/>
        </p:nvSpPr>
        <p:spPr bwMode="auto">
          <a:xfrm>
            <a:off x="1892300" y="3327400"/>
            <a:ext cx="5943600" cy="1143000"/>
          </a:xfrm>
          <a:prstGeom prst="roundRect">
            <a:avLst>
              <a:gd name="adj" fmla="val 16667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Edit “tên thủ tục</a:t>
            </a: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94" grpId="0" animBg="1"/>
      <p:bldP spid="133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53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99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5366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0160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? Ghi vào bộ nhớ và đóng cửa sổ soạn thảo em </a:t>
            </a:r>
            <a:r>
              <a:rPr lang="en-US" altLang="en-US" sz="3000" b="1">
                <a:latin typeface="Times New Roman" panose="02020603050405020304" pitchFamily="18" charset="0"/>
              </a:rPr>
              <a:t>nháy vào file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 rồi chọn: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sp>
        <p:nvSpPr>
          <p:cNvPr id="27694" name="AutoShape 46" descr="Dotted grid"/>
          <p:cNvSpPr>
            <a:spLocks noChangeArrowheads="1"/>
          </p:cNvSpPr>
          <p:nvPr/>
        </p:nvSpPr>
        <p:spPr bwMode="auto">
          <a:xfrm>
            <a:off x="1892300" y="3327400"/>
            <a:ext cx="5943600" cy="1143000"/>
          </a:xfrm>
          <a:prstGeom prst="roundRect">
            <a:avLst>
              <a:gd name="adj" fmla="val 16667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Save and Exit</a:t>
            </a: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94" grpId="0" animBg="1"/>
      <p:bldP spid="133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742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99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7414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554038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? Một thủ tục Logo gồm mấy phần: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sp>
        <p:nvSpPr>
          <p:cNvPr id="27694" name="AutoShape 46" descr="Dotted grid"/>
          <p:cNvSpPr>
            <a:spLocks noChangeArrowheads="1"/>
          </p:cNvSpPr>
          <p:nvPr/>
        </p:nvSpPr>
        <p:spPr bwMode="auto">
          <a:xfrm>
            <a:off x="1892300" y="3327400"/>
            <a:ext cx="5943600" cy="1143000"/>
          </a:xfrm>
          <a:prstGeom prst="roundRect">
            <a:avLst>
              <a:gd name="adj" fmla="val 16667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3 Phần</a:t>
            </a: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94" grpId="0" animBg="1"/>
      <p:bldP spid="133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947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99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9462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01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? Câu lệnh </a:t>
            </a:r>
            <a:r>
              <a:rPr lang="en-US" altLang="en-US" sz="3000" b="1">
                <a:latin typeface="Times New Roman" panose="02020603050405020304" pitchFamily="18" charset="0"/>
              </a:rPr>
              <a:t>REPEAT 3 [FD 100 RT 120] 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rùa sẽ vẽ hình gì: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92300" y="3327400"/>
            <a:ext cx="5943600" cy="1143000"/>
            <a:chOff x="1892535" y="3326627"/>
            <a:chExt cx="5943600" cy="1143000"/>
          </a:xfrm>
        </p:grpSpPr>
        <p:sp>
          <p:nvSpPr>
            <p:cNvPr id="19469" name="AutoShape 46" descr="Dotted grid"/>
            <p:cNvSpPr>
              <a:spLocks noChangeArrowheads="1"/>
            </p:cNvSpPr>
            <p:nvPr/>
          </p:nvSpPr>
          <p:spPr bwMode="auto">
            <a:xfrm>
              <a:off x="1892535" y="3326627"/>
              <a:ext cx="5943600" cy="11430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0"/>
              <a:srcRect/>
              <a:tile tx="0" ty="0" sx="100000" sy="100000" flip="none" algn="tl"/>
            </a:blipFill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Tam giác </a:t>
              </a:r>
            </a:p>
          </p:txBody>
        </p:sp>
        <p:sp>
          <p:nvSpPr>
            <p:cNvPr id="19470" name="Isosceles Triangle 1"/>
            <p:cNvSpPr>
              <a:spLocks noChangeArrowheads="1"/>
            </p:cNvSpPr>
            <p:nvPr/>
          </p:nvSpPr>
          <p:spPr bwMode="auto">
            <a:xfrm>
              <a:off x="4740679" y="3333329"/>
              <a:ext cx="1905000" cy="1063304"/>
            </a:xfrm>
            <a:prstGeom prst="triangle">
              <a:avLst>
                <a:gd name="adj" fmla="val 4927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133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2152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BC5AD-251C-43CA-99CA-370AF31DCE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1987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142875"/>
            <a:ext cx="987425" cy="1001713"/>
          </a:xfrm>
          <a:prstGeom prst="star5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8534400" y="123825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665413" y="428625"/>
            <a:ext cx="592455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endParaRPr 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50000"/>
              </a:spcBef>
              <a:defRPr/>
            </a:pPr>
            <a:endParaRPr 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1078886">
            <a:off x="228600" y="3886200"/>
            <a:ext cx="6096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3810000" y="446088"/>
            <a:ext cx="2178050" cy="222091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616200" y="3092450"/>
            <a:ext cx="4654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Ngôi sao may mắn !</a:t>
            </a: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8286750" y="37734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pic>
        <p:nvPicPr>
          <p:cNvPr id="21519" name="Picture 30" descr="36_1_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hlinkClick r:id="rId7" action="ppaction://hlinksldjump" highlightClick="1">
              <a:snd r:embed="rId8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0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/>
      <p:bldP spid="42010" grpId="0" animBg="1"/>
      <p:bldP spid="420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2356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3558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01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? Câu lệnh </a:t>
            </a:r>
            <a:r>
              <a:rPr lang="en-US" altLang="en-US" sz="3000" b="1">
                <a:latin typeface="Times New Roman" panose="02020603050405020304" pitchFamily="18" charset="0"/>
              </a:rPr>
              <a:t>REPEAT 4 [FD 100 RT 90]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 rùa sẽ vẽ hình gì: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92300" y="3327400"/>
            <a:ext cx="5943600" cy="1143000"/>
            <a:chOff x="1892535" y="3326627"/>
            <a:chExt cx="5943600" cy="1143000"/>
          </a:xfrm>
        </p:grpSpPr>
        <p:sp>
          <p:nvSpPr>
            <p:cNvPr id="23565" name="AutoShape 46" descr="Dotted grid"/>
            <p:cNvSpPr>
              <a:spLocks noChangeArrowheads="1"/>
            </p:cNvSpPr>
            <p:nvPr/>
          </p:nvSpPr>
          <p:spPr bwMode="auto">
            <a:xfrm>
              <a:off x="1892535" y="3326627"/>
              <a:ext cx="5943600" cy="11430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0"/>
              <a:srcRect/>
              <a:tile tx="0" ty="0" sx="100000" sy="100000" flip="none" algn="tl"/>
            </a:blipFill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 vuông </a:t>
              </a:r>
            </a:p>
          </p:txBody>
        </p:sp>
        <p:sp>
          <p:nvSpPr>
            <p:cNvPr id="23566" name="Rectangle 1"/>
            <p:cNvSpPr>
              <a:spLocks noChangeArrowheads="1"/>
            </p:cNvSpPr>
            <p:nvPr/>
          </p:nvSpPr>
          <p:spPr bwMode="auto">
            <a:xfrm>
              <a:off x="4740679" y="3333329"/>
              <a:ext cx="1126721" cy="10633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133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256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7" action="ppaction://hlinksldjump" highlightClick="1">
              <a:snd r:embed="rId8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99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5606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169988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? Thành phần 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</a:t>
            </a:r>
            <a:r>
              <a:rPr lang="en-US" altLang="en-US" sz="30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trong thủ tục Logo gọi là :</a:t>
            </a:r>
            <a:endParaRPr lang="en-US" altLang="en-US" sz="3000" b="1" smtClean="0">
              <a:solidFill>
                <a:srgbClr val="FF0066"/>
              </a:solidFill>
            </a:endParaRP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7694" name="AutoShape 46" descr="Dotted grid"/>
          <p:cNvSpPr>
            <a:spLocks noChangeArrowheads="1"/>
          </p:cNvSpPr>
          <p:nvPr/>
        </p:nvSpPr>
        <p:spPr bwMode="auto">
          <a:xfrm>
            <a:off x="1892300" y="3327400"/>
            <a:ext cx="5943600" cy="1143000"/>
          </a:xfrm>
          <a:prstGeom prst="roundRect">
            <a:avLst>
              <a:gd name="adj" fmla="val 16667"/>
            </a:avLst>
          </a:prstGeom>
          <a:blipFill dpi="0" rotWithShape="0">
            <a:blip r:embed="rId12"/>
            <a:srcRect/>
            <a:tile tx="0" ty="0" sx="100000" sy="100000" flip="none" algn="tl"/>
          </a:blipFill>
          <a:ln w="28575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Đầu thủ tục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13333" grpId="0" animBg="1"/>
      <p:bldP spid="276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2766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2">
            <a:hlinkClick r:id="rId6" action="ppaction://hlinksldjump" highlightClick="1">
              <a:snd r:embed="rId7" name="type.wav"/>
            </a:hlinkClick>
          </p:cNvPr>
          <p:cNvSpPr>
            <a:spLocks noChangeArrowheads="1"/>
          </p:cNvSpPr>
          <p:nvPr/>
        </p:nvSpPr>
        <p:spPr bwMode="auto">
          <a:xfrm>
            <a:off x="7921625" y="5572125"/>
            <a:ext cx="762000" cy="593725"/>
          </a:xfrm>
          <a:prstGeom prst="actionButtonRetur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 b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65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044575" cy="1057275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83820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7654" name="Text Box 44" descr="Large grid"/>
          <p:cNvSpPr txBox="1">
            <a:spLocks noChangeArrowheads="1"/>
          </p:cNvSpPr>
          <p:nvPr/>
        </p:nvSpPr>
        <p:spPr bwMode="auto">
          <a:xfrm>
            <a:off x="1277938" y="1355725"/>
            <a:ext cx="6781800" cy="1169988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? Thành phần 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end</a:t>
            </a:r>
            <a:r>
              <a:rPr lang="en-US" altLang="en-US" sz="30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trong thủ tục Logo gọi là :</a:t>
            </a:r>
            <a:endParaRPr lang="en-US" altLang="en-US" sz="3000" b="1" smtClean="0">
              <a:solidFill>
                <a:srgbClr val="FF0066"/>
              </a:solidFill>
            </a:endParaRPr>
          </a:p>
        </p:txBody>
      </p:sp>
      <p:pic>
        <p:nvPicPr>
          <p:cNvPr id="27695" name="Picture 47" descr="Picture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283075" y="4383088"/>
            <a:ext cx="790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59"/>
          <p:cNvSpPr>
            <a:spLocks noChangeArrowheads="1"/>
          </p:cNvSpPr>
          <p:nvPr/>
        </p:nvSpPr>
        <p:spPr bwMode="auto">
          <a:xfrm rot="952809">
            <a:off x="736600" y="3232150"/>
            <a:ext cx="1071563" cy="7699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390900" y="5294313"/>
            <a:ext cx="2700338" cy="1049337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4329113" y="5429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46125" y="5267325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7694" name="AutoShape 46" descr="Dotted grid"/>
          <p:cNvSpPr>
            <a:spLocks noChangeArrowheads="1"/>
          </p:cNvSpPr>
          <p:nvPr/>
        </p:nvSpPr>
        <p:spPr bwMode="auto">
          <a:xfrm>
            <a:off x="1892300" y="3327400"/>
            <a:ext cx="5943600" cy="1143000"/>
          </a:xfrm>
          <a:prstGeom prst="roundRect">
            <a:avLst>
              <a:gd name="adj" fmla="val 16667"/>
            </a:avLst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Kết thúc thủ tục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651" grpId="0" autoUpdateAnimBg="0"/>
      <p:bldP spid="13333" grpId="0" animBg="1"/>
      <p:bldP spid="276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Svalenti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b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barfleur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57463"/>
            <a:ext cx="5638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6858000" cy="2209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QUÝ THẦY CÔ SỨC KHỎE !</a:t>
            </a:r>
          </a:p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CÁC EM CHĂM NGOAN - HỌC GIỎI !</a:t>
            </a:r>
          </a:p>
        </p:txBody>
      </p:sp>
      <p:pic>
        <p:nvPicPr>
          <p:cNvPr id="29702" name="Picture 6" descr="1061544ukscav2s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3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061544ukscav2s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2743200"/>
            <a:ext cx="91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541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6" descr="kt"/>
          <p:cNvPicPr>
            <a:picLocks noChangeAspect="1" noChangeArrowheads="1" noCrop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71688"/>
            <a:ext cx="6477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o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98613" y="733425"/>
            <a:ext cx="5715000" cy="838200"/>
            <a:chOff x="720" y="144"/>
            <a:chExt cx="1872" cy="646"/>
          </a:xfrm>
        </p:grpSpPr>
        <p:pic>
          <p:nvPicPr>
            <p:cNvPr id="4116" name="Picture 10" descr="hi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95300" indent="-495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</a:rPr>
                <a:t>Kiểm tra bài cũ</a:t>
              </a: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635214" y="2617886"/>
            <a:ext cx="1117512" cy="685800"/>
          </a:xfrm>
          <a:prstGeom prst="flowChartConnector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0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743200" y="2714625"/>
            <a:ext cx="6172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Đầu thủ tục, kết thúc thủ tục </a:t>
            </a:r>
            <a:endParaRPr lang="en-US" altLang="en-US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743200" y="3867150"/>
            <a:ext cx="6172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Thân thủ tục, Kết thúc thủ tục</a:t>
            </a:r>
            <a:endParaRPr lang="en-US" altLang="en-US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29" name="Picture 11" descr="Dungr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4792663"/>
            <a:ext cx="1981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625689" y="3767931"/>
            <a:ext cx="1117512" cy="685800"/>
          </a:xfrm>
          <a:prstGeom prst="flowChartConnector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0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03225" y="14478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Các thành phần thủ tục trong Logo gồm có: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635212" y="4932362"/>
            <a:ext cx="1117514" cy="685800"/>
          </a:xfrm>
          <a:prstGeom prst="flowChartConnector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743200" y="4997450"/>
            <a:ext cx="6172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Đầu thủ tục, Thân thủ tục, Kết thúc thủ tục</a:t>
            </a:r>
            <a:endParaRPr lang="en-US" altLang="en-US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o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598613" y="733425"/>
            <a:ext cx="5715000" cy="838200"/>
            <a:chOff x="720" y="144"/>
            <a:chExt cx="1872" cy="646"/>
          </a:xfrm>
        </p:grpSpPr>
        <p:pic>
          <p:nvPicPr>
            <p:cNvPr id="5129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95300" indent="-495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</a:rPr>
                <a:t>Kiểm tra bài cũ</a:t>
              </a:r>
            </a:p>
          </p:txBody>
        </p: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79413" y="1655763"/>
            <a:ext cx="83835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Theo em câu lệnh thủ tục Logo phía dưới để vẽ hình gì?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9900"/>
            <a:ext cx="182721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14363" y="3371850"/>
            <a:ext cx="44227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3 [ FD 100 RT 120]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8296275" y="192088"/>
          <a:ext cx="12811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5" imgW="3535680" imgH="4450080" progId="">
                  <p:embed/>
                </p:oleObj>
              </mc:Choice>
              <mc:Fallback>
                <p:oleObj name="Clip" r:id="rId5" imgW="3535680" imgH="4450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192088"/>
                        <a:ext cx="12811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AutoShape 17" descr="Pink tissue paper"/>
          <p:cNvSpPr>
            <a:spLocks noChangeArrowheads="1"/>
          </p:cNvSpPr>
          <p:nvPr/>
        </p:nvSpPr>
        <p:spPr bwMode="auto">
          <a:xfrm>
            <a:off x="536575" y="1752600"/>
            <a:ext cx="8077200" cy="89535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vi-VN" altLang="vi-VN" sz="2400">
              <a:cs typeface="Arial" panose="020B0604020202020204" pitchFamily="34" charset="0"/>
            </a:endParaRPr>
          </a:p>
        </p:txBody>
      </p:sp>
      <p:grpSp>
        <p:nvGrpSpPr>
          <p:cNvPr id="6149" name="Group 69"/>
          <p:cNvGrpSpPr>
            <a:grpSpLocks/>
          </p:cNvGrpSpPr>
          <p:nvPr/>
        </p:nvGrpSpPr>
        <p:grpSpPr bwMode="auto">
          <a:xfrm>
            <a:off x="-25400" y="1930400"/>
            <a:ext cx="838200" cy="990600"/>
            <a:chOff x="196" y="292"/>
            <a:chExt cx="616" cy="507"/>
          </a:xfrm>
        </p:grpSpPr>
        <p:grpSp>
          <p:nvGrpSpPr>
            <p:cNvPr id="615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6161" name="Oval 19" descr="Oak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400">
                  <a:cs typeface="Arial" panose="020B0604020202020204" pitchFamily="34" charset="0"/>
                </a:endParaRPr>
              </a:p>
            </p:txBody>
          </p:sp>
          <p:sp>
            <p:nvSpPr>
              <p:cNvPr id="6162" name="Oval 24" descr="Oak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4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6159" name="Oval 25" descr="Oak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400">
                  <a:cs typeface="Arial" panose="020B0604020202020204" pitchFamily="34" charset="0"/>
                </a:endParaRPr>
              </a:p>
            </p:txBody>
          </p:sp>
          <p:pic>
            <p:nvPicPr>
              <p:cNvPr id="6160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50" name="AutoShape 23" descr="White marble"/>
          <p:cNvSpPr>
            <a:spLocks noChangeArrowheads="1"/>
          </p:cNvSpPr>
          <p:nvPr/>
        </p:nvSpPr>
        <p:spPr bwMode="gray">
          <a:xfrm>
            <a:off x="381000" y="1905000"/>
            <a:ext cx="8763000" cy="649288"/>
          </a:xfrm>
          <a:prstGeom prst="roundRect">
            <a:avLst>
              <a:gd name="adj" fmla="val 50000"/>
            </a:avLst>
          </a:prstGeom>
          <a:blipFill dpi="0" rotWithShape="1">
            <a:blip r:embed="rId10"/>
            <a:srcRect/>
            <a:tile tx="0" ty="0" sx="100000" sy="100000" flip="none" algn="tl"/>
          </a:blip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5" name="Text Box 61"/>
          <p:cNvSpPr txBox="1">
            <a:spLocks noChangeArrowheads="1"/>
          </p:cNvSpPr>
          <p:nvPr/>
        </p:nvSpPr>
        <p:spPr bwMode="auto">
          <a:xfrm>
            <a:off x="381000" y="1919288"/>
            <a:ext cx="85598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en-US" altLang="vi-VN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Thủ tục trong Logo </a:t>
            </a:r>
            <a:r>
              <a:rPr lang="en-US" altLang="vi-VN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vi-VN" sz="4000" b="1" i="1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vi-VN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2)</a:t>
            </a:r>
            <a:endParaRPr lang="en-US" altLang="vi-VN" sz="4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152" name="Picture 7" descr="Bauernbar">
            <a:hlinkClick r:id="rId11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538788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3" name="Object 17"/>
          <p:cNvGraphicFramePr>
            <a:graphicFrameLocks noChangeAspect="1"/>
          </p:cNvGraphicFramePr>
          <p:nvPr/>
        </p:nvGraphicFramePr>
        <p:xfrm>
          <a:off x="-38100" y="723900"/>
          <a:ext cx="838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13" imgW="3535680" imgH="4450080" progId="">
                  <p:embed/>
                </p:oleObj>
              </mc:Choice>
              <mc:Fallback>
                <p:oleObj name="Clip" r:id="rId13" imgW="3535680" imgH="44500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723900"/>
                        <a:ext cx="838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444500" y="3624263"/>
            <a:ext cx="8308975" cy="1825625"/>
          </a:xfrm>
          <a:prstGeom prst="round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Hiểu được khái niệm, cách viết và cách lưu lại thủ tục trong Logo;</a:t>
            </a:r>
          </a:p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Viết, lưu lại và sử dụng được một thủ tục đã lưu trong Logo.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847975"/>
            <a:ext cx="2522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6156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Chủ đề 4: Thế giới Logo của em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3975"/>
            <a:ext cx="1855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1890713" y="603250"/>
            <a:ext cx="677227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vi-VN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Thủ tục trong Logo (Tiết </a:t>
            </a:r>
            <a:r>
              <a:rPr lang="en-US" altLang="vi-V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vi-VN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0" y="2209800"/>
            <a:ext cx="8839200" cy="1676400"/>
            <a:chOff x="591" y="1360"/>
            <a:chExt cx="1872" cy="646"/>
          </a:xfrm>
        </p:grpSpPr>
        <p:pic>
          <p:nvPicPr>
            <p:cNvPr id="7175" name="Picture 8" descr="hinh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1360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991" y="1538"/>
              <a:ext cx="1173" cy="2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alt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HOẠT ĐỘNG THỰC HÀNH</a:t>
              </a:r>
            </a:p>
          </p:txBody>
        </p:sp>
      </p:grpSp>
      <p:sp>
        <p:nvSpPr>
          <p:cNvPr id="7174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Chủ đề 4: Thế giới Logo của em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3975"/>
            <a:ext cx="1855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1890713" y="603250"/>
            <a:ext cx="677227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vi-VN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Thủ tục trong Logo (Tiết </a:t>
            </a:r>
            <a:r>
              <a:rPr lang="en-US" altLang="vi-V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vi-VN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584200" y="225425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Điền các câu lệnh thích hợp vào chỗ chấm để hoàn thành thủ tục Hinhvuong để vẽ hình vuông.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81575" y="3144838"/>
            <a:ext cx="41624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To</a:t>
            </a:r>
            <a:r>
              <a:rPr lang="en-US" altLang="en-US" sz="2000">
                <a:latin typeface="Times New Roman" panose="02020603050405020304" pitchFamily="18" charset="0"/>
              </a:rPr>
              <a:t>  …………………………………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…………………………………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End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41950" y="3362325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Hinhvuong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8188" y="5497513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FD 100 RT 90</a:t>
            </a:r>
          </a:p>
        </p:txBody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242888" y="3295650"/>
            <a:ext cx="44989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To  </a:t>
            </a:r>
            <a:r>
              <a:rPr lang="en-US" altLang="en-US" sz="2400">
                <a:latin typeface="Times New Roman" panose="02020603050405020304" pitchFamily="18" charset="0"/>
              </a:rPr>
              <a:t>……………………………….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……………………………….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……………………………….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……………………………….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……………………………….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End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1950" y="3911600"/>
            <a:ext cx="366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REPEAT 4 [FD 100 RT 90]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3900" y="4943475"/>
            <a:ext cx="1947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FD 100 RT 90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188" y="3832225"/>
            <a:ext cx="194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FD 100 RT 90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" y="4373563"/>
            <a:ext cx="1947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FD 100 RT 90</a:t>
            </a:r>
          </a:p>
        </p:txBody>
      </p:sp>
      <p:sp>
        <p:nvSpPr>
          <p:cNvPr id="8207" name="Rectangle 3"/>
          <p:cNvSpPr>
            <a:spLocks noChangeArrowheads="1"/>
          </p:cNvSpPr>
          <p:nvPr/>
        </p:nvSpPr>
        <p:spPr bwMode="auto">
          <a:xfrm>
            <a:off x="4773613" y="3435350"/>
            <a:ext cx="76200" cy="33464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8188" y="3390900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Hinhvuong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3363" y="5340350"/>
            <a:ext cx="1827212" cy="13906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1163" y="2965450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Cách 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6950" y="2954338"/>
            <a:ext cx="125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Cách 2</a:t>
            </a:r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6050"/>
            <a:ext cx="18557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Chủ đề 4: Thế giới Logo của 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897063" y="1143000"/>
            <a:ext cx="4837112" cy="498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0" grpId="0"/>
      <p:bldP spid="21" grpId="0"/>
      <p:bldP spid="8207" grpId="0" animBg="1"/>
      <p:bldP spid="22" grpId="0"/>
      <p:bldP spid="5" grpId="0" animBg="1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0638"/>
            <a:ext cx="9372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82563" y="1898650"/>
            <a:ext cx="860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Hoạt động 2: Thực hiện các bước viết thủ tục Hinhvuong để vẽ hình vuông trên máy tính: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82563" y="2882900"/>
            <a:ext cx="889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Bước 1</a:t>
            </a:r>
            <a:r>
              <a:rPr lang="en-US" altLang="en-US" sz="2400">
                <a:latin typeface="Times New Roman" panose="02020603050405020304" pitchFamily="18" charset="0"/>
              </a:rPr>
              <a:t>. Mở cửa sổ soạn thảo;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Bước 2</a:t>
            </a:r>
            <a:r>
              <a:rPr lang="en-US" altLang="en-US" sz="2400">
                <a:latin typeface="Times New Roman" panose="02020603050405020304" pitchFamily="18" charset="0"/>
              </a:rPr>
              <a:t>. Viết các lệnh vẽ hình vuông;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Bước 3</a:t>
            </a:r>
            <a:r>
              <a:rPr lang="en-US" altLang="en-US" sz="2400">
                <a:latin typeface="Times New Roman" panose="02020603050405020304" pitchFamily="18" charset="0"/>
              </a:rPr>
              <a:t>. Ghi lại và đóng cửa soạn thảo;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Bước 4</a:t>
            </a:r>
            <a:r>
              <a:rPr lang="en-US" altLang="en-US" sz="2400">
                <a:latin typeface="Times New Roman" panose="02020603050405020304" pitchFamily="18" charset="0"/>
              </a:rPr>
              <a:t>. Gõ lệnh hình hinhhvuong trong ngăn gõ lệnh để thực hiện thủ tục hình vuông</a:t>
            </a:r>
          </a:p>
        </p:txBody>
      </p:sp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Chủ đề 4: Thế giới Logo của em</a:t>
            </a: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1890713" y="603250"/>
            <a:ext cx="677227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vi-VN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Thủ tục trong Logo (Tiết </a:t>
            </a:r>
            <a:r>
              <a:rPr lang="en-US" altLang="vi-V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vi-VN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3" name="Picture 7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1855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890713" y="1198563"/>
            <a:ext cx="4837112" cy="498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0638"/>
            <a:ext cx="9372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7409">
            <a:off x="53976" y="597852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30363" y="1141413"/>
            <a:ext cx="4694237" cy="585787"/>
            <a:chOff x="720" y="144"/>
            <a:chExt cx="1872" cy="646"/>
          </a:xfrm>
        </p:grpSpPr>
        <p:pic>
          <p:nvPicPr>
            <p:cNvPr id="10270" name="Picture 10" descr="hinh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1" name="Rectangle 5"/>
            <p:cNvSpPr>
              <a:spLocks noChangeArrowheads="1"/>
            </p:cNvSpPr>
            <p:nvPr/>
          </p:nvSpPr>
          <p:spPr bwMode="auto">
            <a:xfrm>
              <a:off x="1139" y="30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 anchor="ctr"/>
            <a:lstStyle>
              <a:lvl1pPr marL="495300" indent="-495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Duff" pitchFamily="2" charset="0"/>
                </a:rPr>
                <a:t>Ghi nhớ</a:t>
              </a:r>
            </a:p>
          </p:txBody>
        </p:sp>
      </p:grp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69888" y="1712913"/>
            <a:ext cx="845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anose="02020603050405020304" pitchFamily="18" charset="0"/>
              </a:rPr>
              <a:t>Để mở cửa sổ soạn thảo thủ tục, ta dùng câu lệnh nào: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9800" y="3352800"/>
          <a:ext cx="7239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642">
                  <a:extLst>
                    <a:ext uri="{9D8B030D-6E8A-4147-A177-3AD203B41FA5}"/>
                  </a:extLst>
                </a:gridCol>
                <a:gridCol w="2388358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0000FF"/>
                          </a:solidFill>
                        </a:rPr>
                        <a:t>To &lt;tên</a:t>
                      </a:r>
                      <a:r>
                        <a:rPr lang="en-US" sz="2400" b="0" baseline="0" smtClean="0">
                          <a:solidFill>
                            <a:srgbClr val="0000FF"/>
                          </a:solidFill>
                        </a:rPr>
                        <a:t> thủ tục&gt;</a:t>
                      </a:r>
                      <a:endParaRPr lang="en-US" sz="2400" b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Đầu</a:t>
                      </a:r>
                      <a:r>
                        <a:rPr lang="en-US" sz="2400" b="0" baseline="0" smtClean="0">
                          <a:solidFill>
                            <a:srgbClr val="FF0000"/>
                          </a:solidFill>
                        </a:rPr>
                        <a:t> thủ tục</a:t>
                      </a:r>
                      <a:endParaRPr lang="en-US" sz="24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0000FF"/>
                          </a:solidFill>
                        </a:rPr>
                        <a:t>&lt;Các</a:t>
                      </a:r>
                      <a:r>
                        <a:rPr lang="en-US" sz="2400" b="0" baseline="0" smtClean="0">
                          <a:solidFill>
                            <a:srgbClr val="0000FF"/>
                          </a:solidFill>
                        </a:rPr>
                        <a:t> câu lệnh trong thân thủ tục</a:t>
                      </a:r>
                      <a:endParaRPr lang="en-US" sz="2400" b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FF0066"/>
                          </a:solidFill>
                        </a:rPr>
                        <a:t>Thân</a:t>
                      </a:r>
                      <a:r>
                        <a:rPr lang="en-US" sz="2400" b="0" baseline="0" smtClean="0">
                          <a:solidFill>
                            <a:srgbClr val="FF0066"/>
                          </a:solidFill>
                        </a:rPr>
                        <a:t> thủ tục</a:t>
                      </a:r>
                      <a:endParaRPr lang="en-US" sz="2400" b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0000FF"/>
                          </a:solidFill>
                        </a:rPr>
                        <a:t>end</a:t>
                      </a:r>
                      <a:endParaRPr lang="en-US" sz="2400" b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Kết</a:t>
                      </a:r>
                      <a:r>
                        <a:rPr lang="en-US" sz="2400" b="0" baseline="0" smtClean="0">
                          <a:solidFill>
                            <a:srgbClr val="FF0000"/>
                          </a:solidFill>
                        </a:rPr>
                        <a:t> thúc thủ tục</a:t>
                      </a:r>
                      <a:endParaRPr lang="en-US" sz="24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62" name="TextBox 5"/>
          <p:cNvSpPr txBox="1">
            <a:spLocks noChangeArrowheads="1"/>
          </p:cNvSpPr>
          <p:nvPr/>
        </p:nvSpPr>
        <p:spPr bwMode="auto">
          <a:xfrm>
            <a:off x="412750" y="5038725"/>
            <a:ext cx="8683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3. Để thực hiện một thủ tục bằng các gõ ……………..trong ngăn gõ lệnh.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3450" y="2173288"/>
            <a:ext cx="254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Edit” tên thủ tục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2750" y="2749550"/>
            <a:ext cx="4538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2. Một thủ tục gồm mấy phần: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00800" y="4953000"/>
            <a:ext cx="169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tên thủ tục</a:t>
            </a:r>
          </a:p>
        </p:txBody>
      </p:sp>
      <p:pic>
        <p:nvPicPr>
          <p:cNvPr id="10267" name="Picture 7" descr="Bauernbar">
            <a:hlinkClick r:id="rId6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1855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Chủ đề 4: Thế giới Logo của em</a:t>
            </a: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890713" y="603250"/>
            <a:ext cx="677227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vi-VN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Thủ tục trong Logo (Tiết </a:t>
            </a:r>
            <a:r>
              <a:rPr lang="en-US" altLang="vi-V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vi-VN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vi-VN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/>
      <p:bldP spid="2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129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966913" y="2832100"/>
            <a:ext cx="1720850" cy="1319213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 b="1">
              <a:solidFill>
                <a:schemeClr val="accent1"/>
              </a:solidFill>
              <a:latin typeface=".VnTime" pitchFamily="34" charset="0"/>
            </a:endParaRPr>
          </a:p>
        </p:txBody>
      </p:sp>
      <p:sp>
        <p:nvSpPr>
          <p:cNvPr id="25603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70163" y="4548188"/>
            <a:ext cx="1720850" cy="1319212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25604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21198035">
            <a:off x="4756150" y="4759325"/>
            <a:ext cx="1658938" cy="1168400"/>
          </a:xfrm>
          <a:prstGeom prst="star5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25605" name="AutoShap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72100" y="2849563"/>
            <a:ext cx="1795463" cy="1293812"/>
          </a:xfrm>
          <a:prstGeom prst="star5">
            <a:avLst/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560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62375" y="1722438"/>
            <a:ext cx="1709738" cy="1495425"/>
          </a:xfrm>
          <a:prstGeom prst="star5">
            <a:avLst/>
          </a:prstGeom>
          <a:gradFill rotWithShape="1">
            <a:gsLst>
              <a:gs pos="0">
                <a:srgbClr val="D60093"/>
              </a:gs>
              <a:gs pos="50000">
                <a:schemeClr val="tx1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560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1495425" cy="51117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solidFill>
                  <a:srgbClr val="00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Luật chơi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305800" y="304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1274" name="Oval 9"/>
          <p:cNvSpPr>
            <a:spLocks noChangeArrowheads="1"/>
          </p:cNvSpPr>
          <p:nvPr/>
        </p:nvSpPr>
        <p:spPr bwMode="auto">
          <a:xfrm>
            <a:off x="2708275" y="2471738"/>
            <a:ext cx="3509963" cy="3433762"/>
          </a:xfrm>
          <a:prstGeom prst="ellipse">
            <a:avLst/>
          </a:prstGeom>
          <a:noFill/>
          <a:ln w="9525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100388" y="2900363"/>
            <a:ext cx="2903537" cy="2133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vi-VN" sz="24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5611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17925" y="1770063"/>
            <a:ext cx="1709738" cy="1495425"/>
          </a:xfrm>
          <a:prstGeom prst="star5">
            <a:avLst/>
          </a:prstGeom>
          <a:gradFill rotWithShape="0">
            <a:gsLst>
              <a:gs pos="0">
                <a:srgbClr val="6600CC"/>
              </a:gs>
              <a:gs pos="100000">
                <a:srgbClr val="6600CC">
                  <a:gamma/>
                  <a:tint val="1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FF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25612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478463" y="2913063"/>
            <a:ext cx="1795462" cy="1293812"/>
          </a:xfrm>
          <a:prstGeom prst="star5">
            <a:avLst/>
          </a:prstGeom>
          <a:gradFill rotWithShape="1">
            <a:gsLst>
              <a:gs pos="0">
                <a:srgbClr val="9900CC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006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5613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21198035">
            <a:off x="4732338" y="4740275"/>
            <a:ext cx="1687512" cy="1168400"/>
          </a:xfrm>
          <a:prstGeom prst="star5">
            <a:avLst/>
          </a:prstGeom>
          <a:gradFill rotWithShape="0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5614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63813" y="4533900"/>
            <a:ext cx="1720850" cy="1319213"/>
          </a:xfrm>
          <a:prstGeom prst="star5">
            <a:avLst/>
          </a:prstGeom>
          <a:gradFill rotWithShape="0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00FF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82625" y="1938338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1066800" y="674965"/>
            <a:ext cx="7162800" cy="685800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>
                <a:ln w="22225">
                  <a:solidFill>
                    <a:srgbClr val="66FF3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TÌM NGÔI SAO MAY MẮN !</a:t>
            </a:r>
          </a:p>
        </p:txBody>
      </p:sp>
      <p:pic>
        <p:nvPicPr>
          <p:cNvPr id="11282" name="Picture 7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7694" y="3340894"/>
            <a:ext cx="67675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7763" y="3408363"/>
            <a:ext cx="1658937" cy="1168400"/>
          </a:xfrm>
          <a:prstGeom prst="star5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44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21198035">
            <a:off x="5399088" y="1804988"/>
            <a:ext cx="1658937" cy="1168400"/>
          </a:xfrm>
          <a:prstGeom prst="star5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45" name="AutoShap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21198035">
            <a:off x="5411788" y="1830388"/>
            <a:ext cx="1687512" cy="1168400"/>
          </a:xfrm>
          <a:prstGeom prst="star5">
            <a:avLst/>
          </a:prstGeom>
          <a:gradFill rotWithShape="0">
            <a:gsLst>
              <a:gs pos="0">
                <a:srgbClr val="FF99FF"/>
              </a:gs>
              <a:gs pos="69000">
                <a:srgbClr val="CC0099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46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71888" y="3449638"/>
            <a:ext cx="1687512" cy="1168400"/>
          </a:xfrm>
          <a:prstGeom prst="star5">
            <a:avLst/>
          </a:prstGeom>
          <a:gradFill rotWithShape="0">
            <a:gsLst>
              <a:gs pos="65000">
                <a:srgbClr val="92D050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0066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43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21198035">
            <a:off x="2101850" y="1712913"/>
            <a:ext cx="1658938" cy="1168400"/>
          </a:xfrm>
          <a:prstGeom prst="star5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41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21198035">
            <a:off x="2103438" y="1681163"/>
            <a:ext cx="1687512" cy="1168400"/>
          </a:xfrm>
          <a:prstGeom prst="star5">
            <a:avLst/>
          </a:prstGeom>
          <a:gradFill rotWithShape="0">
            <a:gsLst>
              <a:gs pos="23000">
                <a:schemeClr val="accent2">
                  <a:lumMod val="50000"/>
                </a:schemeClr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4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78025" y="2921000"/>
            <a:ext cx="1687513" cy="1168400"/>
          </a:xfrm>
          <a:prstGeom prst="star5">
            <a:avLst/>
          </a:prstGeom>
          <a:gradFill rotWithShape="0">
            <a:gsLst>
              <a:gs pos="39000">
                <a:srgbClr val="FFFF00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" name="Text Box 7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838200" cy="51117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5607" grpId="0" animBg="1"/>
      <p:bldP spid="25611" grpId="0" animBg="1"/>
      <p:bldP spid="25612" grpId="0" animBg="1"/>
      <p:bldP spid="25613" grpId="0" animBg="1"/>
      <p:bldP spid="25614" grpId="0" animBg="1"/>
      <p:bldP spid="11284" grpId="0"/>
      <p:bldP spid="45" grpId="0" animBg="1"/>
      <p:bldP spid="46" grpId="0" animBg="1"/>
      <p:bldP spid="41" grpId="0" animBg="1"/>
      <p:bldP spid="4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7003</TotalTime>
  <Words>668</Words>
  <Application>Microsoft Office PowerPoint</Application>
  <PresentationFormat>On-screen Show (4:3)</PresentationFormat>
  <Paragraphs>133</Paragraphs>
  <Slides>19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Arial</vt:lpstr>
      <vt:lpstr>Calibri</vt:lpstr>
      <vt:lpstr>Wingdings</vt:lpstr>
      <vt:lpstr>VNI-Duff</vt:lpstr>
      <vt:lpstr>.VnTime</vt:lpstr>
      <vt:lpstr>Verdana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Vuong</dc:creator>
  <cp:lastModifiedBy>Windows User</cp:lastModifiedBy>
  <cp:revision>532</cp:revision>
  <cp:lastPrinted>1601-01-01T00:00:00Z</cp:lastPrinted>
  <dcterms:created xsi:type="dcterms:W3CDTF">1601-01-01T00:00:00Z</dcterms:created>
  <dcterms:modified xsi:type="dcterms:W3CDTF">2024-03-16T02:36:12Z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