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3001" r:id="rId2"/>
    <p:sldId id="2975" r:id="rId3"/>
    <p:sldId id="283" r:id="rId4"/>
    <p:sldId id="2990" r:id="rId5"/>
    <p:sldId id="2996" r:id="rId6"/>
    <p:sldId id="2999" r:id="rId7"/>
    <p:sldId id="2995" r:id="rId8"/>
    <p:sldId id="2997" r:id="rId9"/>
    <p:sldId id="2998" r:id="rId10"/>
    <p:sldId id="2991" r:id="rId11"/>
    <p:sldId id="2985" r:id="rId12"/>
    <p:sldId id="2986" r:id="rId13"/>
    <p:sldId id="280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66FF"/>
    <a:srgbClr val="92D050"/>
    <a:srgbClr val="5A3049"/>
    <a:srgbClr val="5B2F56"/>
    <a:srgbClr val="FF6600"/>
    <a:srgbClr val="0998D7"/>
    <a:srgbClr val="FF3399"/>
    <a:srgbClr val="FFFFFF"/>
    <a:srgbClr val="3DC3E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12" autoAdjust="0"/>
    <p:restoredTop sz="95307" autoAdjust="0"/>
  </p:normalViewPr>
  <p:slideViewPr>
    <p:cSldViewPr snapToGrid="0">
      <p:cViewPr varScale="1">
        <p:scale>
          <a:sx n="69" d="100"/>
          <a:sy n="69" d="100"/>
        </p:scale>
        <p:origin x="-756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D21363-4EE3-49AE-BA04-164DB83892F6}" type="datetimeFigureOut">
              <a:rPr lang="en-GB" smtClean="0"/>
              <a:t>27/03/2024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8B0E19-C2A7-4FE4-8BEE-17463F03FF4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98292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cs typeface="+mn-cs"/>
              </a:r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Rounded 1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112" y="0"/>
            <a:ext cx="12222112" cy="6874938"/>
          </a:xfrm>
          <a:prstGeom prst="rect">
            <a:avLst/>
          </a:prstGeom>
        </p:spPr>
      </p:pic>
      <p:pic>
        <p:nvPicPr>
          <p:cNvPr id="8" name="图片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30112" y="5067014"/>
            <a:ext cx="1673053" cy="1807924"/>
          </a:xfrm>
          <a:prstGeom prst="rect">
            <a:avLst/>
          </a:prstGeom>
        </p:spPr>
      </p:pic>
      <p:pic>
        <p:nvPicPr>
          <p:cNvPr id="13" name="图片 3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-30112" y="-1"/>
            <a:ext cx="12222112" cy="2939742"/>
          </a:xfrm>
          <a:prstGeom prst="rect">
            <a:avLst/>
          </a:prstGeom>
        </p:spPr>
      </p:pic>
      <p:pic>
        <p:nvPicPr>
          <p:cNvPr id="14" name="图片 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223" y="441177"/>
            <a:ext cx="3674789" cy="121406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 lIns="121917" tIns="60958" rIns="121917" bIns="60958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 lIns="121917" tIns="60958" rIns="121917" bIns="60958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E774A096-BF1F-4FA3-86D0-DCFBF569EC34}" type="datetimeFigureOut">
              <a:rPr lang="en-US" smtClean="0"/>
              <a:pPr/>
              <a:t>3/27/2024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lIns="121917" tIns="60958" rIns="121917" bIns="60958"/>
          <a:lstStyle/>
          <a:p>
            <a:fld id="{2BB07B41-C264-496A-9C7C-6365638280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3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8.wmf"/><Relationship Id="rId4" Type="http://schemas.openxmlformats.org/officeDocument/2006/relationships/image" Target="../media/image7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2.png"/><Relationship Id="rId9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21.png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11" Type="http://schemas.openxmlformats.org/officeDocument/2006/relationships/image" Target="../media/image2.svg"/><Relationship Id="rId5" Type="http://schemas.openxmlformats.org/officeDocument/2006/relationships/image" Target="../media/image20.png"/><Relationship Id="rId10" Type="http://schemas.openxmlformats.org/officeDocument/2006/relationships/image" Target="../media/image23.png"/><Relationship Id="rId4" Type="http://schemas.openxmlformats.org/officeDocument/2006/relationships/image" Target="../media/image19.png"/><Relationship Id="rId9" Type="http://schemas.openxmlformats.org/officeDocument/2006/relationships/image" Target="../media/image1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15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2"/>
          <p:cNvSpPr>
            <a:spLocks noChangeArrowheads="1" noChangeShapeType="1" noTextEdit="1"/>
          </p:cNvSpPr>
          <p:nvPr/>
        </p:nvSpPr>
        <p:spPr bwMode="auto">
          <a:xfrm>
            <a:off x="2032002" y="1295401"/>
            <a:ext cx="8961967" cy="2352675"/>
          </a:xfrm>
          <a:prstGeom prst="rect">
            <a:avLst/>
          </a:prstGeom>
          <a:ln>
            <a:noFill/>
          </a:ln>
        </p:spPr>
        <p:txBody>
          <a:bodyPr spcFirstLastPara="1" wrap="none" lIns="121917" tIns="60958" rIns="121917" bIns="60958" fromWordArt="1">
            <a:prstTxWarp prst="textArchUp">
              <a:avLst>
                <a:gd name="adj" fmla="val 11243771"/>
              </a:avLst>
            </a:prstTxWarp>
          </a:bodyPr>
          <a:lstStyle/>
          <a:p>
            <a:r>
              <a:rPr lang="en-US" sz="4800" b="1" kern="10">
                <a:ln w="9525">
                  <a:noFill/>
                  <a:round/>
                  <a:headEnd/>
                  <a:tailEnd/>
                </a:ln>
                <a:solidFill>
                  <a:srgbClr val="0000FF"/>
                </a:solidFill>
                <a:latin typeface=".VnTime"/>
              </a:rPr>
              <a:t>Chµo mõng</a:t>
            </a:r>
          </a:p>
        </p:txBody>
      </p:sp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727200" y="2438400"/>
            <a:ext cx="8636000" cy="2590800"/>
          </a:xfrm>
          <a:prstGeom prst="rect">
            <a:avLst/>
          </a:prstGeom>
        </p:spPr>
        <p:txBody>
          <a:bodyPr wrap="none" lIns="121917" tIns="60958" rIns="121917" bIns="60958" fromWordArt="1">
            <a:prstTxWarp prst="textPlain">
              <a:avLst>
                <a:gd name="adj" fmla="val 50274"/>
              </a:avLst>
            </a:prstTxWarp>
          </a:bodyPr>
          <a:lstStyle/>
          <a:p>
            <a:pPr algn="ctr"/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QUÝ THẦY CÔ GIÁO </a:t>
            </a:r>
            <a:endParaRPr lang="en-US" sz="4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VỀ DỰ GIỜ THĂM LỚP </a:t>
            </a:r>
            <a:endParaRPr lang="en-US" sz="4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/>
            <a:r>
              <a:rPr lang="en-US" sz="4800" b="1" kern="10" dirty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MÔN TIN </a:t>
            </a:r>
            <a:r>
              <a:rPr lang="en-US" sz="4800" b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HỌC 4 </a:t>
            </a:r>
            <a:endParaRPr lang="en-US" sz="4800" b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aphicFrame>
        <p:nvGraphicFramePr>
          <p:cNvPr id="1026" name="Object 5"/>
          <p:cNvGraphicFramePr>
            <a:graphicFrameLocks noChangeAspect="1"/>
          </p:cNvGraphicFramePr>
          <p:nvPr/>
        </p:nvGraphicFramePr>
        <p:xfrm>
          <a:off x="2743200" y="5257800"/>
          <a:ext cx="73152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3" imgW="4691160" imgH="3524400" progId="">
                  <p:embed/>
                </p:oleObj>
              </mc:Choice>
              <mc:Fallback>
                <p:oleObj name="CorelDRAW" r:id="rId3" imgW="4691160" imgH="35244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257800"/>
                        <a:ext cx="7315200" cy="914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1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>
            <a:off x="9489019" y="5592764"/>
            <a:ext cx="2702983" cy="1265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800000" flipH="1">
            <a:off x="0" y="5638800"/>
            <a:ext cx="2702984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16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1"/>
            <a:ext cx="2702984" cy="1265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4" descr="POINSET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9489019" y="0"/>
            <a:ext cx="270298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79006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6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1000" autoRev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787567" y="620361"/>
            <a:ext cx="10531598" cy="3673035"/>
            <a:chOff x="3480360" y="842797"/>
            <a:chExt cx="7991288" cy="1114258"/>
          </a:xfrm>
        </p:grpSpPr>
        <p:grpSp>
          <p:nvGrpSpPr>
            <p:cNvPr id="26" name="Group 25"/>
            <p:cNvGrpSpPr/>
            <p:nvPr/>
          </p:nvGrpSpPr>
          <p:grpSpPr>
            <a:xfrm>
              <a:off x="3480360" y="842797"/>
              <a:ext cx="7991288" cy="1114258"/>
              <a:chOff x="3480360" y="842797"/>
              <a:chExt cx="7991288" cy="1114258"/>
            </a:xfrm>
          </p:grpSpPr>
          <p:grpSp>
            <p:nvGrpSpPr>
              <p:cNvPr id="28" name="Group 27"/>
              <p:cNvGrpSpPr/>
              <p:nvPr/>
            </p:nvGrpSpPr>
            <p:grpSpPr>
              <a:xfrm>
                <a:off x="3545061" y="1061854"/>
                <a:ext cx="7926587" cy="895201"/>
                <a:chOff x="4030179" y="1155787"/>
                <a:chExt cx="7131103" cy="1320668"/>
              </a:xfrm>
            </p:grpSpPr>
            <p:sp>
              <p:nvSpPr>
                <p:cNvPr id="30" name="Rectangle: Rounded Corners 15"/>
                <p:cNvSpPr/>
                <p:nvPr/>
              </p:nvSpPr>
              <p:spPr>
                <a:xfrm>
                  <a:off x="4288827" y="1171309"/>
                  <a:ext cx="6650314" cy="1120548"/>
                </a:xfrm>
                <a:prstGeom prst="roundRect">
                  <a:avLst/>
                </a:prstGeom>
                <a:solidFill>
                  <a:srgbClr val="C1BFC5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1" name="Rectangle: Rounded Corners 16"/>
                <p:cNvSpPr/>
                <p:nvPr/>
              </p:nvSpPr>
              <p:spPr>
                <a:xfrm>
                  <a:off x="4030179" y="1155787"/>
                  <a:ext cx="7131103" cy="1320668"/>
                </a:xfrm>
                <a:prstGeom prst="roundRect">
                  <a:avLst/>
                </a:prstGeom>
                <a:solidFill>
                  <a:srgbClr val="F2E9CC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9" name="Picture 2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3480360" y="842797"/>
                <a:ext cx="704404" cy="623747"/>
              </a:xfrm>
              <a:prstGeom prst="rect">
                <a:avLst/>
              </a:prstGeom>
            </p:spPr>
          </p:pic>
        </p:grpSp>
        <p:sp>
          <p:nvSpPr>
            <p:cNvPr id="27" name="Rectangle 26"/>
            <p:cNvSpPr/>
            <p:nvPr/>
          </p:nvSpPr>
          <p:spPr>
            <a:xfrm>
              <a:off x="4003564" y="1131670"/>
              <a:ext cx="7361524" cy="7002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vi-VN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Trong </a:t>
              </a:r>
              <a:r>
                <a:rPr lang="vi-VN" altLang="vi-VN" sz="3200" b="1" dirty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scratch, </a:t>
              </a:r>
              <a:r>
                <a:rPr lang="vi-VN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mỗi </a:t>
              </a:r>
              <a:r>
                <a:rPr lang="vi-VN" altLang="vi-VN" sz="3200" b="1" dirty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nhóm lệnh </a:t>
              </a:r>
              <a:r>
                <a:rPr lang="vi-VN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có nhiều </a:t>
              </a:r>
              <a:r>
                <a:rPr lang="vi-VN" altLang="vi-VN" sz="3200" b="1" dirty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lệnh </a:t>
              </a:r>
              <a:r>
                <a:rPr lang="vi-VN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và chúng </a:t>
              </a:r>
              <a:r>
                <a:rPr lang="vi-VN" altLang="vi-VN" sz="3200" b="1" dirty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cùng </a:t>
              </a:r>
              <a:r>
                <a:rPr lang="vi-VN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màu.</a:t>
              </a:r>
              <a:r>
                <a:rPr lang="en-US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vi-VN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Mỗi lệnh sẽ điều khiển </a:t>
              </a:r>
              <a:r>
                <a:rPr lang="vi-VN" altLang="vi-VN" sz="3200" b="1" dirty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nhân </a:t>
              </a:r>
              <a:r>
                <a:rPr lang="vi-VN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vật thực hiện </a:t>
              </a:r>
              <a:r>
                <a:rPr lang="en-US" altLang="vi-VN" sz="3200" b="1" dirty="0" err="1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một</a:t>
              </a:r>
              <a:r>
                <a:rPr lang="en-US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b="1" dirty="0" err="1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hành</a:t>
              </a:r>
              <a:r>
                <a:rPr lang="en-US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b="1" dirty="0" err="1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altLang="vi-VN" sz="3200" b="1" dirty="0" smtClean="0">
                  <a:solidFill>
                    <a:srgbClr val="F03C69"/>
                  </a:solidFill>
                  <a:latin typeface="Arial" pitchFamily="34" charset="0"/>
                  <a:cs typeface="Arial" pitchFamily="34" charset="0"/>
                </a:rPr>
                <a:t>.</a:t>
              </a:r>
              <a:endParaRPr lang="en-US" altLang="vi-VN" sz="3200" b="1" dirty="0">
                <a:solidFill>
                  <a:srgbClr val="F03C69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726388" y="467376"/>
            <a:ext cx="3306408" cy="736332"/>
            <a:chOff x="726388" y="467376"/>
            <a:chExt cx="3306408" cy="73633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726388" y="467376"/>
              <a:ext cx="925807" cy="733929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652195" y="560775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LUYỆN TẬP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5" name="Picture 4" descr="A picture containing text, vector graphics, businesscard&#10;&#10;Description automatically generated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8817" y1="32840" x2="59467" y2="42308"/>
                        <a14:foregroundMark x1="39941" y1="38462" x2="39941" y2="38462"/>
                        <a14:foregroundMark x1="37278" y1="34615" x2="38757" y2="36391"/>
                        <a14:foregroundMark x1="40533" y1="76923" x2="61538" y2="81953"/>
                        <a14:foregroundMark x1="48817" y1="79586" x2="30473" y2="80769"/>
                        <a14:foregroundMark x1="27219" y1="78402" x2="32840" y2="81953"/>
                        <a14:foregroundMark x1="49408" y1="40828" x2="48817" y2="497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" y="4764711"/>
            <a:ext cx="1843272" cy="1843272"/>
          </a:xfrm>
          <a:prstGeom prst="rect">
            <a:avLst/>
          </a:prstGeom>
        </p:spPr>
      </p:pic>
      <p:pic>
        <p:nvPicPr>
          <p:cNvPr id="1026" name="Picture 2" descr="C:\Users\CMS\Desktop\z5248559852769_26775a27d74fe46b6f45b636cf9ab11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269" y="2445285"/>
            <a:ext cx="6913418" cy="3867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56964" y="1511588"/>
            <a:ext cx="114204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Em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hãy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ghép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mỗi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dưới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đây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với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thích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hợp</a:t>
            </a:r>
            <a:r>
              <a:rPr lang="en-US" sz="3200" dirty="0" smtClean="0">
                <a:solidFill>
                  <a:srgbClr val="3366FF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3366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725891" y="2729345"/>
            <a:ext cx="159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1- b</a:t>
            </a:r>
            <a:endParaRPr lang="en-US" sz="3200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725891" y="3780251"/>
            <a:ext cx="159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c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725891" y="4918363"/>
            <a:ext cx="15932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3- </a:t>
            </a:r>
            <a:r>
              <a:rPr lang="en-US" sz="32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4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10"/>
          <p:cNvSpPr/>
          <p:nvPr/>
        </p:nvSpPr>
        <p:spPr>
          <a:xfrm>
            <a:off x="360217" y="3909291"/>
            <a:ext cx="515566" cy="48729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78667" y="491099"/>
            <a:ext cx="3354794" cy="967481"/>
            <a:chOff x="778667" y="491099"/>
            <a:chExt cx="3354794" cy="967481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78667" y="491099"/>
              <a:ext cx="1048625" cy="967481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1752860" y="653374"/>
              <a:ext cx="2380601" cy="64293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2800" b="1" dirty="0">
                  <a:solidFill>
                    <a:srgbClr val="0998D7"/>
                  </a:solidFill>
                  <a:latin typeface="SVN-SAF" panose="02040603050506020204" pitchFamily="18" charset="0"/>
                  <a:cs typeface="Times New Roman" panose="02020603050405020304" pitchFamily="18" charset="0"/>
                </a:rPr>
                <a:t>VẬN DỤNG</a:t>
              </a:r>
              <a:endParaRPr lang="vi-VN" sz="28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 Box 17"/>
          <p:cNvSpPr txBox="1"/>
          <p:nvPr/>
        </p:nvSpPr>
        <p:spPr>
          <a:xfrm>
            <a:off x="375104" y="1913050"/>
            <a:ext cx="12011891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Nếu thực hiện theo các chỉ dẫn ở Hình 62a,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rô-bốt</a:t>
            </a: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sẽ đi như thế nào? 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A.   Đi 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thẳng.        </a:t>
            </a: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                   B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Đi theo một hình tam giác.   </a:t>
            </a:r>
            <a:endParaRPr lang="vi-VN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C.   Đi 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theo một hình vuông.    </a:t>
            </a: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      D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Đi theo một hình tròn.</a:t>
            </a:r>
            <a:endParaRPr lang="en-US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/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solidFill>
                  <a:srgbClr val="F68D91"/>
                </a:solidFill>
                <a:latin typeface="iCiel Cadena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iCiel Cadena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0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LOVE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lang="en-US" altLang="zh-CN" sz="2300" dirty="0">
                  <a:solidFill>
                    <a:srgbClr val="FFFFFF"/>
                  </a:solidFill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300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L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b="0" i="0" u="none" strike="noStrike" cap="none" normalizeH="0" baseline="0" dirty="0">
                  <a:ln>
                    <a:noFill/>
                  </a:ln>
                  <a:solidFill>
                    <a:schemeClr val="bg1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PIRCE</a:t>
              </a:r>
              <a:endParaRPr kumimoji="0" lang="zh-CN" altLang="zh-CN" sz="1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iCiel Cadena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G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S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T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r>
                <a:rPr kumimoji="0" lang="en-US" altLang="zh-CN" sz="2400" b="0" i="0" u="none" strike="noStrike" cap="none" normalizeH="0" baseline="0" dirty="0">
                  <a:ln>
                    <a:noFill/>
                  </a:ln>
                  <a:solidFill>
                    <a:srgbClr val="FFFFFF"/>
                  </a:solidFill>
                  <a:effectLst/>
                  <a:latin typeface="iCiel Cadena"/>
                  <a:ea typeface="Microsoft YaHei" panose="020B0503020204020204" pitchFamily="34" charset="-122"/>
                </a:rPr>
                <a:t>H</a:t>
              </a:r>
              <a:endParaRPr kumimoji="0" lang="zh-CN" altLang="zh-CN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Ciel Cadena"/>
              </a:endParaRPr>
            </a:p>
          </p:txBody>
        </p:sp>
      </p:grpSp>
      <p:sp>
        <p:nvSpPr>
          <p:cNvPr id="79" name="Rectangle 78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687" y="4174670"/>
            <a:ext cx="4084635" cy="2041582"/>
          </a:xfrm>
          <a:prstGeom prst="rect">
            <a:avLst/>
          </a:prstGeom>
        </p:spPr>
      </p:pic>
      <p:pic>
        <p:nvPicPr>
          <p:cNvPr id="84" name="图片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863874" y="-342891"/>
            <a:ext cx="2162083" cy="2588323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/>
          <p:cNvSpPr/>
          <p:nvPr/>
        </p:nvSpPr>
        <p:spPr>
          <a:xfrm>
            <a:off x="775855" y="3131127"/>
            <a:ext cx="697819" cy="872837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57207" y="-44872"/>
            <a:ext cx="5223312" cy="1777917"/>
            <a:chOff x="301091" y="301982"/>
            <a:chExt cx="4134561" cy="250816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01091" y="301982"/>
              <a:ext cx="4134561" cy="2508169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386620" y="498387"/>
              <a:ext cx="1158339" cy="914479"/>
            </a:xfrm>
            <a:prstGeom prst="rect">
              <a:avLst/>
            </a:prstGeom>
          </p:spPr>
        </p:pic>
      </p:grpSp>
      <p:sp>
        <p:nvSpPr>
          <p:cNvPr id="20" name="Rectangle 19"/>
          <p:cNvSpPr/>
          <p:nvPr/>
        </p:nvSpPr>
        <p:spPr>
          <a:xfrm>
            <a:off x="1257223" y="291612"/>
            <a:ext cx="45616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en-US" sz="4000" b="1" dirty="0">
                <a:solidFill>
                  <a:srgbClr val="0998D7"/>
                </a:solidFill>
                <a:latin typeface="SVN-SAF" panose="02040603050506020204" pitchFamily="18" charset="0"/>
                <a:cs typeface="Times New Roman" panose="02020603050405020304" pitchFamily="18" charset="0"/>
              </a:rPr>
              <a:t>KHỞI ĐỘNG</a:t>
            </a:r>
            <a:endParaRPr lang="vi-VN" sz="4000" b="1" dirty="0">
              <a:solidFill>
                <a:srgbClr val="0998D7"/>
              </a:solidFill>
              <a:latin typeface="SVN-SAF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368207" y="254982"/>
            <a:ext cx="521581" cy="4604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51163" y="2050473"/>
            <a:ext cx="107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Đâu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của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phần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mềm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Scratch ?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96940" y="3233877"/>
            <a:ext cx="5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069631" y="3239645"/>
            <a:ext cx="5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103777" y="3273122"/>
            <a:ext cx="7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805413" y="3233876"/>
            <a:ext cx="10288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21" y="2955844"/>
            <a:ext cx="879051" cy="121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5" y="2955844"/>
            <a:ext cx="991542" cy="1219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1443" y="2955844"/>
            <a:ext cx="706952" cy="13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2405" y="2955844"/>
            <a:ext cx="984077" cy="1366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911953" y="1746900"/>
            <a:ext cx="107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Scratch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5527" y="2882985"/>
            <a:ext cx="987359" cy="941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8625" y="2767795"/>
            <a:ext cx="1234928" cy="13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8622" y="2994572"/>
            <a:ext cx="1189211" cy="884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896940" y="3302659"/>
            <a:ext cx="5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981891" y="3247419"/>
            <a:ext cx="5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30291" y="3272279"/>
            <a:ext cx="75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Oval 1"/>
          <p:cNvSpPr/>
          <p:nvPr/>
        </p:nvSpPr>
        <p:spPr>
          <a:xfrm>
            <a:off x="6818231" y="3069088"/>
            <a:ext cx="498764" cy="941435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noFill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598" y="2823357"/>
            <a:ext cx="1040641" cy="940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TextBox 25"/>
          <p:cNvSpPr txBox="1"/>
          <p:nvPr/>
        </p:nvSpPr>
        <p:spPr>
          <a:xfrm>
            <a:off x="911954" y="1953406"/>
            <a:ext cx="107170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Câu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Biểu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tượng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dùng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ngôn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ngữ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hiển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?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409623" y="2842302"/>
            <a:ext cx="5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69631" y="2823357"/>
            <a:ext cx="576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7876106" y="2823358"/>
            <a:ext cx="642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32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32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5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146" y="2538181"/>
            <a:ext cx="1234928" cy="133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7011" y="2673601"/>
            <a:ext cx="1466314" cy="1090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Oval 8"/>
          <p:cNvSpPr/>
          <p:nvPr/>
        </p:nvSpPr>
        <p:spPr>
          <a:xfrm>
            <a:off x="3858074" y="2823357"/>
            <a:ext cx="921744" cy="603720"/>
          </a:xfrm>
          <a:prstGeom prst="ellipse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2.70833E-6 4.44444E-6 L 2.70833E-6 -0.07223 " pathEditMode="relative" rAng="0" ptsTypes="AA">
                                      <p:cBhvr>
                                        <p:cTn id="1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3611"/>
                                    </p:animMotion>
                                    <p:animRot by="1500000">
                                      <p:cBhvr>
                                        <p:cTn id="1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2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5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7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1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4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8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7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3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4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2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28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1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4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3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4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0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4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9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2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5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4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20" grpId="0"/>
      <p:bldP spid="20" grpId="1"/>
      <p:bldP spid="3" grpId="0"/>
      <p:bldP spid="3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31" grpId="0"/>
      <p:bldP spid="31" grpId="1"/>
      <p:bldP spid="32" grpId="0"/>
      <p:bldP spid="32" grpId="1"/>
      <p:bldP spid="33" grpId="0"/>
      <p:bldP spid="33" grpId="1"/>
      <p:bldP spid="34" grpId="0"/>
      <p:bldP spid="34" grpId="1"/>
      <p:bldP spid="2" grpId="0" animBg="1"/>
      <p:bldP spid="2" grpId="1" animBg="1"/>
      <p:bldP spid="26" grpId="0"/>
      <p:bldP spid="27" grpId="0"/>
      <p:bldP spid="28" grpId="0"/>
      <p:bldP spid="29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52642" y="3981542"/>
            <a:ext cx="12658374" cy="2919953"/>
          </a:xfrm>
          <a:prstGeom prst="rect">
            <a:avLst/>
          </a:prstGeom>
        </p:spPr>
      </p:pic>
      <p:pic>
        <p:nvPicPr>
          <p:cNvPr id="7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5024" y="786559"/>
            <a:ext cx="1664763" cy="1512215"/>
          </a:xfrm>
          <a:prstGeom prst="rect">
            <a:avLst/>
          </a:prstGeom>
        </p:spPr>
      </p:pic>
      <p:grpSp>
        <p:nvGrpSpPr>
          <p:cNvPr id="28" name="Group 27"/>
          <p:cNvGrpSpPr/>
          <p:nvPr/>
        </p:nvGrpSpPr>
        <p:grpSpPr>
          <a:xfrm>
            <a:off x="-377351" y="536249"/>
            <a:ext cx="9216551" cy="1896222"/>
            <a:chOff x="-377351" y="411603"/>
            <a:chExt cx="7692551" cy="1347838"/>
          </a:xfrm>
        </p:grpSpPr>
        <p:pic>
          <p:nvPicPr>
            <p:cNvPr id="14" name="Picture 6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rcRect/>
            <a:stretch>
              <a:fillRect/>
            </a:stretch>
          </p:blipFill>
          <p:spPr>
            <a:xfrm flipH="1">
              <a:off x="0" y="445303"/>
              <a:ext cx="7315200" cy="1314138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-377351" y="411603"/>
              <a:ext cx="6786880" cy="9212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defTabSz="342900">
                <a:lnSpc>
                  <a:spcPts val="5000"/>
                </a:lnSpc>
              </a:pPr>
              <a:r>
                <a:rPr lang="en-US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CHỦ ĐỀ </a:t>
              </a:r>
              <a:r>
                <a:rPr lang="vi-VN" sz="3200" b="1" dirty="0" smtClean="0">
                  <a:solidFill>
                    <a:schemeClr val="bg1"/>
                  </a:solidFill>
                  <a:latin typeface="SVN-Adam Gorry" panose="02040603050506020204" pitchFamily="18" charset="0"/>
                  <a:cs typeface="Times New Roman" panose="02020603050405020304" pitchFamily="18" charset="0"/>
                </a:rPr>
                <a:t>6. GIẢI QUYẾT VẤN ĐỀ VỚI SỰ TRỢ GIÚP CỦA MÁY TÍNH</a:t>
              </a:r>
              <a:endParaRPr lang="vi-VN" sz="3200" b="1" dirty="0">
                <a:solidFill>
                  <a:schemeClr val="bg1"/>
                </a:solidFill>
                <a:latin typeface="SVN-Avo" panose="020406030505060202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39223" y="2016666"/>
            <a:ext cx="10020564" cy="1898458"/>
            <a:chOff x="1114157" y="1433245"/>
            <a:chExt cx="10020564" cy="1940925"/>
          </a:xfrm>
        </p:grpSpPr>
        <p:sp>
          <p:nvSpPr>
            <p:cNvPr id="26" name="Rectangle: Rounded Corners 25"/>
            <p:cNvSpPr/>
            <p:nvPr/>
          </p:nvSpPr>
          <p:spPr>
            <a:xfrm>
              <a:off x="2315149" y="1582393"/>
              <a:ext cx="8569349" cy="1744040"/>
            </a:xfrm>
            <a:prstGeom prst="roundRect">
              <a:avLst/>
            </a:prstGeom>
            <a:solidFill>
              <a:srgbClr val="FEF8E6"/>
            </a:solidFill>
            <a:ln w="38100">
              <a:solidFill>
                <a:srgbClr val="224B8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23" name="Picture 3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1114157" y="1433245"/>
              <a:ext cx="2076866" cy="1940925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/>
          </p:nvSpPr>
          <p:spPr>
            <a:xfrm>
              <a:off x="1652503" y="1653012"/>
              <a:ext cx="1000174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en-US" sz="2800" b="1" dirty="0">
                  <a:latin typeface="SVN-SAF" panose="02040603050506020204" pitchFamily="18" charset="0"/>
                  <a:cs typeface="Times New Roman" panose="02020603050405020304" pitchFamily="18" charset="0"/>
                </a:rPr>
                <a:t>BÀI</a:t>
              </a:r>
            </a:p>
          </p:txBody>
        </p:sp>
        <p:sp>
          <p:nvSpPr>
            <p:cNvPr id="25" name="Rectangle 24"/>
            <p:cNvSpPr/>
            <p:nvPr/>
          </p:nvSpPr>
          <p:spPr>
            <a:xfrm>
              <a:off x="1480875" y="2021418"/>
              <a:ext cx="1314978" cy="10038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4400" b="1" dirty="0" smtClean="0">
                  <a:latin typeface="UVF Salome" panose="02000503040000020003" pitchFamily="50" charset="0"/>
                  <a:cs typeface="Times New Roman" panose="02020603050405020304" pitchFamily="18" charset="0"/>
                </a:rPr>
                <a:t>14</a:t>
              </a:r>
              <a:endParaRPr lang="vi-VN" sz="4400" b="1" dirty="0">
                <a:latin typeface="UVF Salome" panose="02000503040000020003" pitchFamily="50" charset="0"/>
                <a:cs typeface="Times New Roman" panose="02020603050405020304" pitchFamily="18" charset="0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652677" y="1721663"/>
              <a:ext cx="8482044" cy="151148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3200" b="1" dirty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KHÁM PHÁ MÔI TRƯỜNG LẬP TRÌNH TRỰC </a:t>
              </a:r>
              <a:r>
                <a:rPr lang="vi-VN" sz="3200" b="1" dirty="0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QUAN</a:t>
              </a:r>
              <a:r>
                <a:rPr lang="en-US" sz="3200" b="1" dirty="0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(</a:t>
              </a:r>
              <a:r>
                <a:rPr lang="en-US" sz="3200" b="1" dirty="0" err="1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sgk</a:t>
              </a:r>
              <a:r>
                <a:rPr lang="en-US" sz="3200" b="1" dirty="0" smtClean="0">
                  <a:solidFill>
                    <a:srgbClr val="92D050"/>
                  </a:solidFill>
                  <a:latin typeface="SVN-Androgyne"/>
                  <a:cs typeface="Times New Roman" panose="02020603050405020304" pitchFamily="18" charset="0"/>
                </a:rPr>
                <a:t> 63)</a:t>
              </a:r>
              <a:endParaRPr lang="vi-VN" sz="3200" b="1" dirty="0">
                <a:solidFill>
                  <a:srgbClr val="92D050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Picture 15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32402" y="2491800"/>
            <a:ext cx="589731" cy="520622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9624101" y="23050"/>
            <a:ext cx="3133991" cy="685556"/>
            <a:chOff x="9414551" y="266944"/>
            <a:chExt cx="3133991" cy="685556"/>
          </a:xfrm>
        </p:grpSpPr>
        <p:sp>
          <p:nvSpPr>
            <p:cNvPr id="2" name="Rectangle 1"/>
            <p:cNvSpPr/>
            <p:nvPr/>
          </p:nvSpPr>
          <p:spPr>
            <a:xfrm>
              <a:off x="10001250" y="373030"/>
              <a:ext cx="1960595" cy="579470"/>
            </a:xfrm>
            <a:prstGeom prst="rect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9414551" y="266944"/>
              <a:ext cx="3133991" cy="6588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defTabSz="342900">
                <a:lnSpc>
                  <a:spcPct val="150000"/>
                </a:lnSpc>
              </a:pPr>
              <a:r>
                <a:rPr lang="vi-VN" sz="2800" b="1" dirty="0" smtClean="0">
                  <a:solidFill>
                    <a:schemeClr val="bg1"/>
                  </a:solidFill>
                  <a:latin typeface="SVN-Androgyne"/>
                  <a:cs typeface="Times New Roman" panose="02020603050405020304" pitchFamily="18" charset="0"/>
                </a:rPr>
                <a:t>TIN HỌC 4 </a:t>
              </a:r>
              <a:endParaRPr lang="vi-VN" sz="2800" b="1" dirty="0">
                <a:solidFill>
                  <a:schemeClr val="bg1"/>
                </a:solidFill>
                <a:latin typeface="SVN-Androgyne"/>
                <a:cs typeface="Times New Roman" panose="02020603050405020304" pitchFamily="18" charset="0"/>
              </a:endParaRPr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4680" y="292735"/>
            <a:ext cx="85382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342900">
              <a:lnSpc>
                <a:spcPct val="150000"/>
              </a:lnSpc>
            </a:pPr>
            <a:r>
              <a:rPr lang="vi-VN" sz="3200" b="1" dirty="0">
                <a:solidFill>
                  <a:srgbClr val="F03C69"/>
                </a:solidFill>
                <a:latin typeface="Arial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rgbClr val="F03C69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vi-VN" sz="3200" b="1" dirty="0">
                <a:solidFill>
                  <a:srgbClr val="F03C69"/>
                </a:solidFill>
                <a:latin typeface="Arial" pitchFamily="34" charset="0"/>
                <a:cs typeface="Arial" pitchFamily="34" charset="0"/>
              </a:rPr>
              <a:t>Lệnh và Nhóm Lệnh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-764107" y="1708858"/>
            <a:ext cx="12732326" cy="4098786"/>
            <a:chOff x="-301845" y="1014864"/>
            <a:chExt cx="11943725" cy="2040228"/>
          </a:xfrm>
        </p:grpSpPr>
        <p:sp>
          <p:nvSpPr>
            <p:cNvPr id="4" name="Rectangle 3"/>
            <p:cNvSpPr/>
            <p:nvPr/>
          </p:nvSpPr>
          <p:spPr>
            <a:xfrm>
              <a:off x="3940169" y="1111869"/>
              <a:ext cx="7701711" cy="806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342900">
                <a:lnSpc>
                  <a:spcPct val="150000"/>
                </a:lnSpc>
              </a:pP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Nhận</a:t>
              </a:r>
              <a:r>
                <a:rPr lang="en-US" sz="3200" b="1" dirty="0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biết</a:t>
              </a:r>
              <a:r>
                <a:rPr lang="en-US" sz="3200" b="1" dirty="0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lệnh</a:t>
              </a:r>
              <a:r>
                <a:rPr lang="en-US" sz="3200" b="1" dirty="0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sz="3200" b="1" dirty="0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sz="3200" b="1" dirty="0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sz="3200" b="1" dirty="0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sz="3200" b="1" dirty="0" err="1">
                  <a:solidFill>
                    <a:srgbClr val="7FC354"/>
                  </a:solidFill>
                  <a:latin typeface="Arial" pitchFamily="34" charset="0"/>
                  <a:cs typeface="Arial" pitchFamily="34" charset="0"/>
                </a:rPr>
                <a:t>lệnh</a:t>
              </a:r>
              <a:endParaRPr lang="vi-VN" sz="3200" b="1" dirty="0">
                <a:solidFill>
                  <a:srgbClr val="7FC35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" name="Rectangle: Rounded Corners 4"/>
            <p:cNvSpPr/>
            <p:nvPr/>
          </p:nvSpPr>
          <p:spPr>
            <a:xfrm>
              <a:off x="464717" y="1036932"/>
              <a:ext cx="11177163" cy="2018160"/>
            </a:xfrm>
            <a:prstGeom prst="roundRect">
              <a:avLst>
                <a:gd name="adj" fmla="val 5722"/>
              </a:avLst>
            </a:prstGeom>
            <a:noFill/>
            <a:ln w="381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31144" y="1530022"/>
              <a:ext cx="10145882" cy="15166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514350" indent="-514350" algn="just" defTabSz="342900">
                <a:lnSpc>
                  <a:spcPct val="150000"/>
                </a:lnSpc>
                <a:buAutoNum type="arabicPeriod"/>
              </a:pPr>
              <a:r>
                <a:rPr lang="en-US" altLang="vi-VN" sz="3200" dirty="0" err="1" smtClean="0">
                  <a:latin typeface="Arial" pitchFamily="34" charset="0"/>
                  <a:cs typeface="Arial" pitchFamily="34" charset="0"/>
                </a:rPr>
                <a:t>Quan</a:t>
              </a:r>
              <a:r>
                <a:rPr lang="en-US" altLang="vi-VN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sát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màn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hình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Scratch,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em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có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thể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nhìn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thấy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những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lệnh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 smtClean="0">
                  <a:latin typeface="Arial" pitchFamily="34" charset="0"/>
                  <a:cs typeface="Arial" pitchFamily="34" charset="0"/>
                </a:rPr>
                <a:t>nào</a:t>
              </a:r>
              <a:r>
                <a:rPr lang="en-US" altLang="vi-VN" sz="3200" dirty="0" smtClean="0">
                  <a:latin typeface="Arial" pitchFamily="34" charset="0"/>
                  <a:cs typeface="Arial" pitchFamily="34" charset="0"/>
                </a:rPr>
                <a:t>?</a:t>
              </a:r>
            </a:p>
            <a:p>
              <a:pPr marL="514350" indent="-514350" algn="just" defTabSz="342900">
                <a:lnSpc>
                  <a:spcPct val="150000"/>
                </a:lnSpc>
                <a:buAutoNum type="arabicPeriod"/>
              </a:pPr>
              <a:r>
                <a:rPr lang="en-US" altLang="vi-VN" sz="3200" dirty="0" err="1" smtClean="0">
                  <a:latin typeface="Arial" pitchFamily="34" charset="0"/>
                  <a:cs typeface="Arial" pitchFamily="34" charset="0"/>
                </a:rPr>
                <a:t>Hãy</a:t>
              </a:r>
              <a:r>
                <a:rPr lang="en-US" altLang="vi-VN" sz="32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nhận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xét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màu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lệnh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"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Chuyển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động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"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và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màu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sắc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của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các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lệnh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trong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nhóm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altLang="vi-VN" sz="3200" dirty="0" err="1">
                  <a:latin typeface="Arial" pitchFamily="34" charset="0"/>
                  <a:cs typeface="Arial" pitchFamily="34" charset="0"/>
                </a:rPr>
                <a:t>đó</a:t>
              </a:r>
              <a:r>
                <a:rPr lang="en-US" altLang="vi-VN" sz="3200" dirty="0">
                  <a:latin typeface="Arial" pitchFamily="34" charset="0"/>
                  <a:cs typeface="Arial" pitchFamily="34" charset="0"/>
                </a:rPr>
                <a:t>. </a:t>
              </a: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-301845" y="1014864"/>
              <a:ext cx="6950474" cy="2040228"/>
              <a:chOff x="-301845" y="1014864"/>
              <a:chExt cx="6950474" cy="2040228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-301845" y="1097584"/>
                <a:ext cx="4620027" cy="381567"/>
                <a:chOff x="5081918" y="1406723"/>
                <a:chExt cx="4620027" cy="381567"/>
              </a:xfrm>
            </p:grpSpPr>
            <p:sp>
              <p:nvSpPr>
                <p:cNvPr id="14" name="Rectangle: Top Corners Rounded 13"/>
                <p:cNvSpPr/>
                <p:nvPr/>
              </p:nvSpPr>
              <p:spPr>
                <a:xfrm>
                  <a:off x="5848480" y="1407707"/>
                  <a:ext cx="2948497" cy="380583"/>
                </a:xfrm>
                <a:prstGeom prst="round2SameRect">
                  <a:avLst/>
                </a:prstGeom>
                <a:solidFill>
                  <a:srgbClr val="7FC354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atin typeface="UTM Bienvenue" panose="02040603050506020204" pitchFamily="18" charset="0"/>
                  </a:endParaRPr>
                </a:p>
              </p:txBody>
            </p:sp>
            <p:sp>
              <p:nvSpPr>
                <p:cNvPr id="15" name="Rectangle 14"/>
                <p:cNvSpPr/>
                <p:nvPr/>
              </p:nvSpPr>
              <p:spPr>
                <a:xfrm>
                  <a:off x="5081918" y="1406723"/>
                  <a:ext cx="4620027" cy="339613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ctr" defTabSz="342900">
                    <a:lnSpc>
                      <a:spcPct val="150000"/>
                    </a:lnSpc>
                  </a:pPr>
                  <a:r>
                    <a:rPr lang="en-US" sz="2800" b="1" dirty="0" smtClean="0">
                      <a:solidFill>
                        <a:schemeClr val="bg1"/>
                      </a:solidFill>
                      <a:latin typeface="UTM Bienvenue" panose="02040603050506020204" pitchFamily="18" charset="0"/>
                      <a:cs typeface="Times New Roman" panose="02020603050405020304" pitchFamily="18" charset="0"/>
                    </a:rPr>
                    <a:t>HOẠT ĐỘNG</a:t>
                  </a:r>
                  <a:endParaRPr lang="vi-VN" sz="2800" b="1" dirty="0">
                    <a:solidFill>
                      <a:schemeClr val="bg1"/>
                    </a:solidFill>
                    <a:latin typeface="UTM Avo" panose="02040603050506020204" pitchFamily="18" charset="0"/>
                    <a:cs typeface="Times New Roman" panose="02020603050405020304" pitchFamily="18" charset="0"/>
                  </a:endParaRPr>
                </a:p>
              </p:txBody>
            </p:sp>
          </p:grpSp>
          <p:pic>
            <p:nvPicPr>
              <p:cNvPr id="13" name="Picture 6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="" xmlns:asvg="http://schemas.microsoft.com/office/drawing/2016/SVG/main" r:embed="rId5"/>
                  </a:ext>
                </a:extLst>
              </a:blip>
              <a:srcRect/>
              <a:stretch>
                <a:fillRect/>
              </a:stretch>
            </p:blipFill>
            <p:spPr>
              <a:xfrm rot="20419193">
                <a:off x="3010245" y="1014864"/>
                <a:ext cx="1077076" cy="547991"/>
              </a:xfrm>
              <a:prstGeom prst="rect">
                <a:avLst/>
              </a:prstGeom>
            </p:spPr>
          </p:pic>
          <p:sp>
            <p:nvSpPr>
              <p:cNvPr id="11" name="Rectangle 10"/>
              <p:cNvSpPr/>
              <p:nvPr/>
            </p:nvSpPr>
            <p:spPr>
              <a:xfrm>
                <a:off x="6061873" y="2676429"/>
                <a:ext cx="586756" cy="37866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defTabSz="342900">
                  <a:lnSpc>
                    <a:spcPct val="150000"/>
                  </a:lnSpc>
                </a:pPr>
                <a:r>
                  <a:rPr lang="en-US" sz="2800" b="1">
                    <a:solidFill>
                      <a:schemeClr val="bg1"/>
                    </a:solidFill>
                    <a:latin typeface="UTM HelvetIns" panose="02040603050506020204" pitchFamily="18" charset="0"/>
                    <a:cs typeface="Times New Roman" panose="02020603050405020304" pitchFamily="18" charset="0"/>
                  </a:rPr>
                  <a:t>2</a:t>
                </a:r>
                <a:endParaRPr lang="vi-VN" sz="2800" b="1">
                  <a:solidFill>
                    <a:schemeClr val="bg1"/>
                  </a:solidFill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23"/>
          <p:cNvSpPr txBox="1"/>
          <p:nvPr/>
        </p:nvSpPr>
        <p:spPr>
          <a:xfrm>
            <a:off x="1023201" y="845744"/>
            <a:ext cx="10058400" cy="5478423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        Trong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phần mềm Scratch, mỗi nhóm lệnh cơ bản và các lệnh thuộc nhóm đó có cùng màu sắc. 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Ví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dụ, nhóm lệnh </a:t>
            </a:r>
            <a:r>
              <a:rPr lang="vi-VN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Điều khiển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và lệnh </a:t>
            </a:r>
            <a:r>
              <a:rPr lang="vi-VN" sz="3200" b="1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Đ</a:t>
            </a:r>
            <a:r>
              <a:rPr lang="vi-VN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ợi 1 giây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của nhóm này cùng có màu cam.Tên của mỗi nhóm lệnh gợi ý công dụng của chúng. </a:t>
            </a:r>
            <a:endParaRPr lang="vi-VN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vi-VN" sz="3200" dirty="0" smtClean="0">
                <a:latin typeface="Arial" pitchFamily="34" charset="0"/>
                <a:cs typeface="Arial" pitchFamily="34" charset="0"/>
              </a:rPr>
              <a:t>Ví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dụ: nhóm lệnh </a:t>
            </a:r>
            <a:r>
              <a:rPr lang="vi-VN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Chuyển </a:t>
            </a:r>
            <a:r>
              <a:rPr lang="vi-VN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động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gồm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các lệnh điều khiển nhân vật di 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chuyển</a:t>
            </a:r>
            <a:r>
              <a:rPr lang="en-US" sz="3200" dirty="0">
                <a:latin typeface="Arial" pitchFamily="34" charset="0"/>
                <a:cs typeface="Arial" pitchFamily="34" charset="0"/>
              </a:rPr>
              <a:t>.</a:t>
            </a:r>
            <a:endParaRPr lang="en-US" sz="3200" dirty="0" smtClean="0">
              <a:latin typeface="Arial" pitchFamily="34" charset="0"/>
              <a:cs typeface="Arial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dirty="0" smtClean="0">
                <a:latin typeface="Arial" pitchFamily="34" charset="0"/>
                <a:cs typeface="Arial" pitchFamily="34" charset="0"/>
              </a:rPr>
              <a:t>	N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hóm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lệnh </a:t>
            </a:r>
            <a:r>
              <a:rPr lang="vi-VN" sz="3200" b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Hiển </a:t>
            </a:r>
            <a:r>
              <a:rPr lang="vi-VN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thị </a:t>
            </a:r>
            <a:r>
              <a:rPr lang="vi-VN" sz="3200" dirty="0">
                <a:latin typeface="Arial" pitchFamily="34" charset="0"/>
                <a:cs typeface="Arial" pitchFamily="34" charset="0"/>
              </a:rPr>
              <a:t>chứa các lệnh thay đổi hình ảnh nhân vật, sân khấu và các thông báo sẽ xuất hiện trên màn hình</a:t>
            </a:r>
            <a:r>
              <a:rPr lang="vi-VN" sz="3200" dirty="0" smtClean="0">
                <a:latin typeface="Arial" pitchFamily="34" charset="0"/>
                <a:cs typeface="Arial" pitchFamily="34" charset="0"/>
              </a:rPr>
              <a:t>,...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201" y="673660"/>
            <a:ext cx="765999" cy="72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659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-19646"/>
            <a:ext cx="118040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Bảng </a:t>
            </a:r>
            <a:r>
              <a:rPr lang="vi-VN" sz="24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</a:t>
            </a:r>
            <a:r>
              <a:rPr lang="vi-VN" sz="2400" b="1" dirty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minh hoạ một số lệnh của các nhóm lệnh cơ bản được sử dụng trong chương trình “Điều khiển rô-bốt”. 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92600"/>
              </p:ext>
            </p:extLst>
          </p:nvPr>
        </p:nvGraphicFramePr>
        <p:xfrm>
          <a:off x="587454" y="1295754"/>
          <a:ext cx="11097489" cy="4887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85998"/>
                <a:gridCol w="1842655"/>
                <a:gridCol w="6968836"/>
              </a:tblGrid>
              <a:tr h="574610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Nhóm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lệnh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 smtClean="0">
                          <a:latin typeface="Arial" pitchFamily="34" charset="0"/>
                          <a:cs typeface="Arial" pitchFamily="34" charset="0"/>
                        </a:rPr>
                        <a:t>Lệnh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>
                          <a:latin typeface="Arial" pitchFamily="34" charset="0"/>
                          <a:cs typeface="Arial" pitchFamily="34" charset="0"/>
                        </a:rPr>
                        <a:t>Ý</a:t>
                      </a:r>
                      <a:r>
                        <a:rPr lang="en-US" sz="28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Arial" pitchFamily="34" charset="0"/>
                          <a:cs typeface="Arial" pitchFamily="34" charset="0"/>
                        </a:rPr>
                        <a:t>nghĩa</a:t>
                      </a:r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674362"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75855"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789709"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081">
                <a:tc rowSpan="4"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33103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08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24808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2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00" y="1844214"/>
            <a:ext cx="669575" cy="66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000" y="2596849"/>
            <a:ext cx="669575" cy="658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0030" y="3362834"/>
            <a:ext cx="741846" cy="6906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296" y="4731334"/>
            <a:ext cx="1126507" cy="835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4454" y="4121714"/>
            <a:ext cx="104775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3729" y="4649919"/>
            <a:ext cx="942975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8308" y="5176391"/>
            <a:ext cx="1533525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7974" y="5690748"/>
            <a:ext cx="10096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585" y="2721614"/>
            <a:ext cx="13144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1714" y="1912302"/>
            <a:ext cx="1162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89" y="3451709"/>
            <a:ext cx="9906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1068" y="1789873"/>
            <a:ext cx="692728" cy="660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66395" y="1794540"/>
            <a:ext cx="74554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nháy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chuột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nút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  <a:r>
              <a:rPr lang="en-US" sz="2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       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thì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chạy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863587" y="2596849"/>
            <a:ext cx="69567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di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chuyển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10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đường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thẳng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91931" y="3307894"/>
            <a:ext cx="70675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sẽ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đợi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1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giấy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tiếp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theo.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8949" y="4134574"/>
            <a:ext cx="702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Xóa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tất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cả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trên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khấu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38258" y="4697775"/>
            <a:ext cx="66194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Đặt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bắt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đầu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vẽ</a:t>
            </a:r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33474" y="5145225"/>
            <a:ext cx="72476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màu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33493" y="5671324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Nhấc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bút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dừng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việc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vẽ</a:t>
            </a:r>
            <a:r>
              <a:rPr lang="en-US" sz="24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hình</a:t>
            </a:r>
            <a:endParaRPr lang="en-US" sz="2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endParaRPr lang="en-US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7815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2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2260" y="250041"/>
            <a:ext cx="114733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Để đưa lệnh vào chương trình cho một nhân vật, em thực hiện các thao tác </a:t>
            </a: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như 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sau:</a:t>
            </a: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7606" y="1728459"/>
            <a:ext cx="6802495" cy="45641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097" y="250042"/>
            <a:ext cx="1006934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Các</a:t>
            </a: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thực</a:t>
            </a: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hiện</a:t>
            </a:r>
            <a:r>
              <a:rPr lang="en-US" sz="3200" b="1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:</a:t>
            </a:r>
            <a:endParaRPr lang="vi-VN" sz="3200" b="1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3096" y="1413823"/>
            <a:ext cx="1006934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1: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nhân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vật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vi-VN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83097" y="2466770"/>
            <a:ext cx="1006934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2: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lệnh</a:t>
            </a:r>
            <a:endParaRPr lang="vi-VN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3097" y="3561277"/>
            <a:ext cx="1006934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3: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Chọn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nhóm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83097" y="4761819"/>
            <a:ext cx="10069349" cy="739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Bước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4: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Kéo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thả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lệnh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vào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vùng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tạo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chương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trình</a:t>
            </a:r>
            <a:r>
              <a:rPr lang="en-US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vi-VN" sz="32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86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4549" y="466239"/>
            <a:ext cx="1034585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342900"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Các 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lệnh được ghép với nhau tạo thành khối lệnh. </a:t>
            </a:r>
            <a:endParaRPr lang="en-US" sz="32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algn="just" defTabSz="342900">
              <a:lnSpc>
                <a:spcPct val="150000"/>
              </a:lnSpc>
            </a:pPr>
            <a:r>
              <a:rPr lang="vi-VN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Ví </a:t>
            </a:r>
            <a:r>
              <a:rPr lang="vi-VN" sz="32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dụ, Hình 65 là khối lệnh gồm 3 lệnh. Khi chạy chương trình, các lệnh trong khối lệnh được thực hiện lần lượt theo thứ tự từ trên xuống dưới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2456" y="3663194"/>
            <a:ext cx="2999081" cy="2557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36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6|21.8|32.7|2.7|1.5|1.1"/>
</p:tagLst>
</file>

<file path=ppt/theme/theme1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541</Words>
  <Application>Microsoft Office PowerPoint</Application>
  <PresentationFormat>Custom</PresentationFormat>
  <Paragraphs>76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1_Office 主题</vt:lpstr>
      <vt:lpstr>CorelDRAW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META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Giáo án Powerpoint Tin học 4 Kết nối tri thức (Cả năm) -  VnDoc.com</dc:title>
  <dc:subject>Giáo án Powerpoint Tin học 4 Kết nối tri thức (Cả năm) -  VnDoc.com</dc:subject>
  <dc:creator> VnDoc.com</dc:creator>
  <cp:lastModifiedBy>CMS</cp:lastModifiedBy>
  <cp:revision>297</cp:revision>
  <dcterms:created xsi:type="dcterms:W3CDTF">2021-11-14T08:33:00Z</dcterms:created>
  <dcterms:modified xsi:type="dcterms:W3CDTF">2024-03-27T07:08:20Z</dcterms:modified>
  <cp:category>Giáo án Powerpoint Tin học 4 Kết nối tri thức (Cả năm) -  VnDoc.com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F43371D4A755415CA32349E74D6F467C</vt:lpwstr>
  </property>
  <property fmtid="{D5CDD505-2E9C-101B-9397-08002B2CF9AE}" pid="3" name="KSOProductBuildVer">
    <vt:lpwstr>1033-11.2.0.11537</vt:lpwstr>
  </property>
</Properties>
</file>