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310" r:id="rId6"/>
    <p:sldId id="313" r:id="rId7"/>
    <p:sldId id="314" r:id="rId8"/>
    <p:sldId id="324" r:id="rId9"/>
    <p:sldId id="325" r:id="rId10"/>
    <p:sldId id="326" r:id="rId11"/>
    <p:sldId id="328" r:id="rId12"/>
    <p:sldId id="329" r:id="rId13"/>
    <p:sldId id="322" r:id="rId14"/>
    <p:sldId id="327" r:id="rId15"/>
    <p:sldId id="330" r:id="rId16"/>
    <p:sldId id="331"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6F431-DD87-4874-88D6-836C039DA1D8}" type="datetimeFigureOut">
              <a:rPr lang="en-US" smtClean="0"/>
              <a:t>20/04/2024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7A15E-22B8-4F85-ABFF-D5073D4AEEF7}" type="slidenum">
              <a:rPr lang="en-US" smtClean="0"/>
              <a:t>‹#›</a:t>
            </a:fld>
            <a:endParaRPr lang="en-US"/>
          </a:p>
        </p:txBody>
      </p:sp>
    </p:spTree>
    <p:extLst>
      <p:ext uri="{BB962C8B-B14F-4D97-AF65-F5344CB8AC3E}">
        <p14:creationId xmlns:p14="http://schemas.microsoft.com/office/powerpoint/2010/main" val="92400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5E4E54-6A06-4D1B-AB7F-AF434990D9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71687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97AE-0DF4-5EB5-5FDD-CCB21A744C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35BB01-82EC-0ADF-C6B0-E701488C2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46739-2123-3E93-8F66-D515F50BFC57}"/>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5" name="Footer Placeholder 4">
            <a:extLst>
              <a:ext uri="{FF2B5EF4-FFF2-40B4-BE49-F238E27FC236}">
                <a16:creationId xmlns:a16="http://schemas.microsoft.com/office/drawing/2014/main" id="{A3A4373A-7910-79B6-CB15-377C1BEFE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ECA8A-7A5D-52DD-1C4E-0A4BE3D0FDF8}"/>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130560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A86E-EAE0-E469-B783-383EA7936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CDB889-2F4B-3743-9741-75E0C2886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AB803-5855-606D-8157-CBE5BC10173D}"/>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5" name="Footer Placeholder 4">
            <a:extLst>
              <a:ext uri="{FF2B5EF4-FFF2-40B4-BE49-F238E27FC236}">
                <a16:creationId xmlns:a16="http://schemas.microsoft.com/office/drawing/2014/main" id="{3E514CFF-681F-0CA5-639C-6182F10BA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A06ED-2D5D-0391-668F-2A07307C619F}"/>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42201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44DBD-4A9A-D94C-2671-ACD1AA0AE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4A105F-06EA-5FB0-273C-FD26052C9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EB824-D877-31EC-0F4A-99C3B1C7EAA1}"/>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5" name="Footer Placeholder 4">
            <a:extLst>
              <a:ext uri="{FF2B5EF4-FFF2-40B4-BE49-F238E27FC236}">
                <a16:creationId xmlns:a16="http://schemas.microsoft.com/office/drawing/2014/main" id="{DEFBC0FE-6F16-D1CF-687D-36EF36EBC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E0F87-8545-364A-7F30-9A154543FDDC}"/>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130713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2024/4/20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7934897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618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7E6D-E696-0785-F807-00B2E691F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F31565-813C-06BD-13EB-F7E721DD6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75351-2221-1555-5547-F7440A8FD5A2}"/>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5" name="Footer Placeholder 4">
            <a:extLst>
              <a:ext uri="{FF2B5EF4-FFF2-40B4-BE49-F238E27FC236}">
                <a16:creationId xmlns:a16="http://schemas.microsoft.com/office/drawing/2014/main" id="{5D71E88C-52E5-9BF5-8B3C-11DD1EC4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58245-3DA4-2150-B7B0-563D74C350F5}"/>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187181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2A75-65C2-60DA-BC48-7FC596AF61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B1221-FE79-2753-D152-914778592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4BABE-70FD-3868-5383-46F144AAF2A6}"/>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5" name="Footer Placeholder 4">
            <a:extLst>
              <a:ext uri="{FF2B5EF4-FFF2-40B4-BE49-F238E27FC236}">
                <a16:creationId xmlns:a16="http://schemas.microsoft.com/office/drawing/2014/main" id="{45493DF3-6B00-7BFD-1711-3ABCB01F3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77159-2305-6695-7DA2-3D9007B6ACDE}"/>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30466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1C46-A736-D71B-30D1-6979EA81B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26F96-7C6B-38BC-3C94-0118F2B68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67CE7C-A901-3A78-2AD1-1AED4D6FC8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9A970-4BF6-5B0D-9AFE-81FC94F61839}"/>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6" name="Footer Placeholder 5">
            <a:extLst>
              <a:ext uri="{FF2B5EF4-FFF2-40B4-BE49-F238E27FC236}">
                <a16:creationId xmlns:a16="http://schemas.microsoft.com/office/drawing/2014/main" id="{0BCCCD9C-603F-140C-1755-B06C39AF2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1EF24-AAFC-293D-6350-9AA67F3F4ED0}"/>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62037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2ACF-E5E5-FABE-3C6A-C0CF49E616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3B62E5-AAA5-19E5-E08E-612D86692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C6B08-0CE2-9E5B-5608-3251F2FBAA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07A89-1087-45EA-674B-3D0CACD4D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DEEFE-1590-148C-7297-6DCE2BA2C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33C27-6B1B-5BF8-A0E2-7ED0A1C4ED46}"/>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8" name="Footer Placeholder 7">
            <a:extLst>
              <a:ext uri="{FF2B5EF4-FFF2-40B4-BE49-F238E27FC236}">
                <a16:creationId xmlns:a16="http://schemas.microsoft.com/office/drawing/2014/main" id="{1FBFB84E-40C8-9AB2-D493-8A05D116C1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9792D8-A423-B0B6-8F10-42D1FB778C95}"/>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28948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85CC-9E61-B88B-2D53-1ACF66FBF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679CB6-D5FC-2547-2872-80FD27D6190D}"/>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4" name="Footer Placeholder 3">
            <a:extLst>
              <a:ext uri="{FF2B5EF4-FFF2-40B4-BE49-F238E27FC236}">
                <a16:creationId xmlns:a16="http://schemas.microsoft.com/office/drawing/2014/main" id="{121D06FF-6723-5547-C40B-966ABD282C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F5525-4868-0CA1-0328-EC78FBFFB599}"/>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233243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D4C49-B586-ABA5-7362-193C838DA553}"/>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3" name="Footer Placeholder 2">
            <a:extLst>
              <a:ext uri="{FF2B5EF4-FFF2-40B4-BE49-F238E27FC236}">
                <a16:creationId xmlns:a16="http://schemas.microsoft.com/office/drawing/2014/main" id="{4FC6FF5E-584C-41EA-0E9F-E0700A392F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A2F8F3-D1E6-B594-EA18-0DCBA9367EE8}"/>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216966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C997-A73A-5E42-EFF8-54EDCC1FB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602BE-ACE5-F6AD-67CE-8D0AE7546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188F97-4F1C-77E2-B26C-1E2EA7C96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9C5-9DAF-1E5A-983E-B63B18371326}"/>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6" name="Footer Placeholder 5">
            <a:extLst>
              <a:ext uri="{FF2B5EF4-FFF2-40B4-BE49-F238E27FC236}">
                <a16:creationId xmlns:a16="http://schemas.microsoft.com/office/drawing/2014/main" id="{F0813298-936A-0074-E65A-1E436AEBA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26597-C8CB-CCEA-FAD8-E8CA47A06508}"/>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209221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A171-FABF-7337-50C0-515DE202C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565A73-DB8F-F28C-69C5-C907EA144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102680-2617-7B07-5B93-53DA56A2B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04002-1866-78C7-2A0C-E1FDF218D973}"/>
              </a:ext>
            </a:extLst>
          </p:cNvPr>
          <p:cNvSpPr>
            <a:spLocks noGrp="1"/>
          </p:cNvSpPr>
          <p:nvPr>
            <p:ph type="dt" sz="half" idx="10"/>
          </p:nvPr>
        </p:nvSpPr>
        <p:spPr/>
        <p:txBody>
          <a:bodyPr/>
          <a:lstStyle/>
          <a:p>
            <a:fld id="{2AACEF70-0EF4-4F73-88A8-87FD9C64544C}" type="datetimeFigureOut">
              <a:rPr lang="en-US" smtClean="0"/>
              <a:t>20/04/2024</a:t>
            </a:fld>
            <a:endParaRPr lang="en-US"/>
          </a:p>
        </p:txBody>
      </p:sp>
      <p:sp>
        <p:nvSpPr>
          <p:cNvPr id="6" name="Footer Placeholder 5">
            <a:extLst>
              <a:ext uri="{FF2B5EF4-FFF2-40B4-BE49-F238E27FC236}">
                <a16:creationId xmlns:a16="http://schemas.microsoft.com/office/drawing/2014/main" id="{7631D026-7648-EEC1-7F6F-8BA6E970A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134EC-B3D6-7786-F4A5-1A9ED011F980}"/>
              </a:ext>
            </a:extLst>
          </p:cNvPr>
          <p:cNvSpPr>
            <a:spLocks noGrp="1"/>
          </p:cNvSpPr>
          <p:nvPr>
            <p:ph type="sldNum" sz="quarter" idx="12"/>
          </p:nvPr>
        </p:nvSpPr>
        <p:spPr/>
        <p:txBody>
          <a:bodyPr/>
          <a:lstStyle/>
          <a:p>
            <a:fld id="{0109868C-4476-47C2-B5F8-0F675ED42AC2}" type="slidenum">
              <a:rPr lang="en-US" smtClean="0"/>
              <a:t>‹#›</a:t>
            </a:fld>
            <a:endParaRPr lang="en-US"/>
          </a:p>
        </p:txBody>
      </p:sp>
    </p:spTree>
    <p:extLst>
      <p:ext uri="{BB962C8B-B14F-4D97-AF65-F5344CB8AC3E}">
        <p14:creationId xmlns:p14="http://schemas.microsoft.com/office/powerpoint/2010/main" val="357325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8DDA3-FCA6-3CE2-1208-F59C2BF8D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A7A7C2-F917-F242-5F01-707B3DC06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D423E-34E2-8A31-F51E-52907B116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CEF70-0EF4-4F73-88A8-87FD9C64544C}" type="datetimeFigureOut">
              <a:rPr lang="en-US" smtClean="0"/>
              <a:t>20/04/2024</a:t>
            </a:fld>
            <a:endParaRPr lang="en-US"/>
          </a:p>
        </p:txBody>
      </p:sp>
      <p:sp>
        <p:nvSpPr>
          <p:cNvPr id="5" name="Footer Placeholder 4">
            <a:extLst>
              <a:ext uri="{FF2B5EF4-FFF2-40B4-BE49-F238E27FC236}">
                <a16:creationId xmlns:a16="http://schemas.microsoft.com/office/drawing/2014/main" id="{BB151EC5-6958-7B45-3EE3-8A3A49249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94DA7D-7E7E-6179-E7CA-F87E8F5CD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9868C-4476-47C2-B5F8-0F675ED42AC2}" type="slidenum">
              <a:rPr lang="en-US" smtClean="0"/>
              <a:t>‹#›</a:t>
            </a:fld>
            <a:endParaRPr lang="en-US"/>
          </a:p>
        </p:txBody>
      </p:sp>
    </p:spTree>
    <p:extLst>
      <p:ext uri="{BB962C8B-B14F-4D97-AF65-F5344CB8AC3E}">
        <p14:creationId xmlns:p14="http://schemas.microsoft.com/office/powerpoint/2010/main" val="410020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2E746C-4515-60B8-6628-0C4342FE5540}"/>
              </a:ext>
            </a:extLst>
          </p:cNvPr>
          <p:cNvSpPr txBox="1"/>
          <p:nvPr/>
        </p:nvSpPr>
        <p:spPr>
          <a:xfrm>
            <a:off x="2575843" y="699743"/>
            <a:ext cx="72256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Thứ</a:t>
            </a:r>
            <a:r>
              <a:rPr lang="en-US" sz="32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hai </a:t>
            </a:r>
            <a:r>
              <a:rPr kumimoji="0" lang="en-US" sz="32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11 </a:t>
            </a:r>
            <a:r>
              <a:rPr kumimoji="0" lang="en-US" sz="32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tháng</a:t>
            </a:r>
            <a:r>
              <a:rPr lang="en-US" sz="32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kumimoji="0" lang="en-US" sz="32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năm</a:t>
            </a:r>
            <a:r>
              <a:rPr lang="en-US" sz="32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2024</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8959E6B-DC2B-9CA0-AE59-EF4722942113}"/>
              </a:ext>
            </a:extLst>
          </p:cNvPr>
          <p:cNvPicPr>
            <a:picLocks noChangeAspect="1"/>
          </p:cNvPicPr>
          <p:nvPr/>
        </p:nvPicPr>
        <p:blipFill>
          <a:blip r:embed="rId2"/>
          <a:stretch>
            <a:fillRect/>
          </a:stretch>
        </p:blipFill>
        <p:spPr>
          <a:xfrm>
            <a:off x="4175734" y="1317452"/>
            <a:ext cx="4048095" cy="963251"/>
          </a:xfrm>
          <a:prstGeom prst="rect">
            <a:avLst/>
          </a:prstGeom>
        </p:spPr>
      </p:pic>
      <p:pic>
        <p:nvPicPr>
          <p:cNvPr id="6" name="Picture 5">
            <a:extLst>
              <a:ext uri="{FF2B5EF4-FFF2-40B4-BE49-F238E27FC236}">
                <a16:creationId xmlns:a16="http://schemas.microsoft.com/office/drawing/2014/main" id="{3480C287-A13B-2ADF-F6B4-A204AC701920}"/>
              </a:ext>
            </a:extLst>
          </p:cNvPr>
          <p:cNvPicPr>
            <a:picLocks noChangeAspect="1"/>
          </p:cNvPicPr>
          <p:nvPr/>
        </p:nvPicPr>
        <p:blipFill>
          <a:blip r:embed="rId3"/>
          <a:stretch>
            <a:fillRect/>
          </a:stretch>
        </p:blipFill>
        <p:spPr>
          <a:xfrm>
            <a:off x="122832" y="49787"/>
            <a:ext cx="2755631" cy="2755631"/>
          </a:xfrm>
          <a:prstGeom prst="rect">
            <a:avLst/>
          </a:prstGeom>
        </p:spPr>
      </p:pic>
      <p:pic>
        <p:nvPicPr>
          <p:cNvPr id="7" name="Picture 6">
            <a:extLst>
              <a:ext uri="{FF2B5EF4-FFF2-40B4-BE49-F238E27FC236}">
                <a16:creationId xmlns:a16="http://schemas.microsoft.com/office/drawing/2014/main" id="{A47A53D7-1CEC-8997-EC1D-6CCE56BFAFB9}"/>
              </a:ext>
            </a:extLst>
          </p:cNvPr>
          <p:cNvPicPr>
            <a:picLocks noChangeAspect="1"/>
          </p:cNvPicPr>
          <p:nvPr/>
        </p:nvPicPr>
        <p:blipFill>
          <a:blip r:embed="rId4"/>
          <a:stretch>
            <a:fillRect/>
          </a:stretch>
        </p:blipFill>
        <p:spPr>
          <a:xfrm>
            <a:off x="998676" y="2256539"/>
            <a:ext cx="10516511" cy="2761727"/>
          </a:xfrm>
          <a:prstGeom prst="rect">
            <a:avLst/>
          </a:prstGeom>
        </p:spPr>
      </p:pic>
    </p:spTree>
    <p:extLst>
      <p:ext uri="{BB962C8B-B14F-4D97-AF65-F5344CB8AC3E}">
        <p14:creationId xmlns:p14="http://schemas.microsoft.com/office/powerpoint/2010/main" val="35061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83193"/>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lvl="0" algn="ctr">
              <a:defRPr/>
            </a:pPr>
            <a:r>
              <a:rPr lang="vi-VN" sz="4000" b="1" dirty="0">
                <a:solidFill>
                  <a:prstClr val="black"/>
                </a:solidFill>
                <a:latin typeface="Calibri" panose="020F0502020204030204" pitchFamily="34" charset="0"/>
                <a:ea typeface="Roboto" panose="02000000000000000000" pitchFamily="2" charset="0"/>
                <a:cs typeface="Calibri" panose="020F0502020204030204" pitchFamily="34" charset="0"/>
              </a:rPr>
              <a:t>Lễ hội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561975" y="1620383"/>
            <a:ext cx="6019800" cy="1532334"/>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Lễ hội là một phần không thể thiếu trong đời sống tinh thần của các dân tộc ở Tây Nguyên.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039495"/>
            <a:ext cx="600075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Ở Tây Nguyên có nhiều lễ hội đặc sắc, tiêu biểu như: lễ hội Cồng chiêng, lễ hội Đua voi, lễ Tạ ơn cha mẹ,…</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AFE35D47-AAB5-0185-2823-B02500951877}"/>
              </a:ext>
            </a:extLst>
          </p:cNvPr>
          <p:cNvPicPr>
            <a:picLocks noChangeAspect="1"/>
          </p:cNvPicPr>
          <p:nvPr/>
        </p:nvPicPr>
        <p:blipFill>
          <a:blip r:embed="rId3"/>
          <a:stretch>
            <a:fillRect/>
          </a:stretch>
        </p:blipFill>
        <p:spPr>
          <a:xfrm>
            <a:off x="7467599" y="1204912"/>
            <a:ext cx="3438525" cy="2296358"/>
          </a:xfrm>
          <a:prstGeom prst="rect">
            <a:avLst/>
          </a:prstGeom>
        </p:spPr>
      </p:pic>
      <p:pic>
        <p:nvPicPr>
          <p:cNvPr id="9" name="Picture 8">
            <a:extLst>
              <a:ext uri="{FF2B5EF4-FFF2-40B4-BE49-F238E27FC236}">
                <a16:creationId xmlns:a16="http://schemas.microsoft.com/office/drawing/2014/main" id="{79E46399-558F-8500-4A69-7A779514B889}"/>
              </a:ext>
            </a:extLst>
          </p:cNvPr>
          <p:cNvPicPr>
            <a:picLocks noChangeAspect="1"/>
          </p:cNvPicPr>
          <p:nvPr/>
        </p:nvPicPr>
        <p:blipFill>
          <a:blip r:embed="rId4"/>
          <a:stretch>
            <a:fillRect/>
          </a:stretch>
        </p:blipFill>
        <p:spPr>
          <a:xfrm>
            <a:off x="7624762" y="3895724"/>
            <a:ext cx="3382947" cy="2390775"/>
          </a:xfrm>
          <a:prstGeom prst="rect">
            <a:avLst/>
          </a:prstGeom>
        </p:spPr>
      </p:pic>
    </p:spTree>
    <p:extLst>
      <p:ext uri="{BB962C8B-B14F-4D97-AF65-F5344CB8AC3E}">
        <p14:creationId xmlns:p14="http://schemas.microsoft.com/office/powerpoint/2010/main" val="24257341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E2A5F-9FDD-6159-E92B-06B485A55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98" y="781050"/>
            <a:ext cx="11498053" cy="5860777"/>
          </a:xfrm>
          <a:prstGeom prst="rect">
            <a:avLst/>
          </a:prstGeom>
        </p:spPr>
      </p:pic>
      <p:sp>
        <p:nvSpPr>
          <p:cNvPr id="8" name="TextBox 7">
            <a:extLst>
              <a:ext uri="{FF2B5EF4-FFF2-40B4-BE49-F238E27FC236}">
                <a16:creationId xmlns:a16="http://schemas.microsoft.com/office/drawing/2014/main" id="{7FAFF7CB-65A4-F0E0-A018-F52F33234CA3}"/>
              </a:ext>
            </a:extLst>
          </p:cNvPr>
          <p:cNvSpPr txBox="1"/>
          <p:nvPr/>
        </p:nvSpPr>
        <p:spPr>
          <a:xfrm>
            <a:off x="3143251" y="1457325"/>
            <a:ext cx="5686424" cy="2708434"/>
          </a:xfrm>
          <a:prstGeom prst="rect">
            <a:avLst/>
          </a:prstGeom>
          <a:noFill/>
        </p:spPr>
        <p:txBody>
          <a:bodyPr wrap="square" rtlCol="0">
            <a:spAutoFit/>
          </a:bodyPr>
          <a:lstStyle/>
          <a:p>
            <a:pPr lvl="0" algn="just">
              <a:defRPr/>
            </a:pPr>
            <a:r>
              <a:rPr lang="vi-VN"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Em hãy chỉ ra một số điểm giống và khác nhau về nhà ở và nhà sinh hoạt cộng đồng</a:t>
            </a:r>
            <a:r>
              <a:rPr lang="en-US"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a:t>
            </a:r>
            <a:r>
              <a:rPr lang="vi-VN"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 trang phục của dân tộc vùng Tây Nguyên so với dân tộc em.</a:t>
            </a:r>
            <a:endParaRPr kumimoji="0" lang="en-US" sz="34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313128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83193"/>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pitchFamily="34" charset="0"/>
                <a:ea typeface="Roboto" panose="02000000000000000000" pitchFamily="2" charset="0"/>
                <a:cs typeface="Calibri" panose="020F0502020204030204" pitchFamily="34" charset="0"/>
              </a:rPr>
              <a:t>So </a:t>
            </a:r>
            <a:r>
              <a:rPr lang="en-US" sz="4000" b="1" dirty="0" err="1">
                <a:solidFill>
                  <a:prstClr val="black"/>
                </a:solidFill>
                <a:latin typeface="Calibri" panose="020F0502020204030204" pitchFamily="34" charset="0"/>
                <a:ea typeface="Roboto" panose="02000000000000000000" pitchFamily="2" charset="0"/>
                <a:cs typeface="Calibri" panose="020F0502020204030204" pitchFamily="34" charset="0"/>
              </a:rPr>
              <a:t>sánh</a:t>
            </a:r>
            <a:r>
              <a:rPr lang="en-US" sz="4000" b="1" dirty="0">
                <a:solidFill>
                  <a:prstClr val="black"/>
                </a:solidFill>
                <a:latin typeface="Calibri" panose="020F0502020204030204" pitchFamily="34" charset="0"/>
                <a:ea typeface="Roboto" panose="02000000000000000000" pitchFamily="2" charset="0"/>
                <a:cs typeface="Calibri" panose="020F0502020204030204" pitchFamily="34" charset="0"/>
              </a:rPr>
              <a:t> </a:t>
            </a:r>
            <a:r>
              <a:rPr lang="en-US" sz="4000" b="1" dirty="0" err="1">
                <a:solidFill>
                  <a:prstClr val="black"/>
                </a:solidFill>
                <a:latin typeface="Calibri" panose="020F0502020204030204" pitchFamily="34" charset="0"/>
                <a:ea typeface="Roboto" panose="02000000000000000000" pitchFamily="2" charset="0"/>
                <a:cs typeface="Calibri" panose="020F0502020204030204" pitchFamily="34" charset="0"/>
              </a:rPr>
              <a:t>nhà</a:t>
            </a:r>
            <a:r>
              <a:rPr lang="en-US" sz="4000" b="1" dirty="0">
                <a:solidFill>
                  <a:prstClr val="black"/>
                </a:solidFill>
                <a:latin typeface="Calibri" panose="020F0502020204030204" pitchFamily="34" charset="0"/>
                <a:ea typeface="Roboto" panose="02000000000000000000" pitchFamily="2" charset="0"/>
                <a:cs typeface="Calibri" panose="020F0502020204030204" pitchFamily="34" charset="0"/>
              </a:rPr>
              <a:t> ở</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447675" y="1195329"/>
            <a:ext cx="6019800" cy="255389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Nhà </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ở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vùng</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Tây</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Nguyên</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thường</a:t>
            </a: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 được xây dựng chủ yếu bằng các vật liệu như: cỏ tranh, tre, gỗ, lồ ô,... và được xây cất trên một khoảng đất rộng, nằm ngay tại khu vực</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Trung</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tâm của buôn, làng</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a:t>
            </a:r>
            <a:endParaRPr lang="vi-VN" sz="2400" b="1" dirty="0">
              <a:solidFill>
                <a:prstClr val="black"/>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277858"/>
            <a:ext cx="6000750" cy="1532334"/>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Nhà </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ở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dân</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tộc</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em</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thường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được xây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bằng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gạch,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ngói</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bê</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tông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xi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măng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a:t>
            </a:r>
            <a:endParaRPr lang="vi-VN" sz="2800" b="1" dirty="0">
              <a:solidFill>
                <a:prstClr val="black"/>
              </a:solidFill>
              <a:latin typeface="Arial" panose="020B0604020202020204" pitchFamily="34" charset="0"/>
              <a:ea typeface="Roboto" panose="02000000000000000000" pitchFamily="2" charset="0"/>
              <a:cs typeface="Arial" panose="020B0604020202020204" pitchFamily="34" charset="0"/>
            </a:endParaRPr>
          </a:p>
        </p:txBody>
      </p:sp>
      <p:pic>
        <p:nvPicPr>
          <p:cNvPr id="3" name="Picture 2" descr="Nhà rông - Nét văn hóa đặc sắc của đồng bào dân tộc Tây Nguyên">
            <a:extLst>
              <a:ext uri="{FF2B5EF4-FFF2-40B4-BE49-F238E27FC236}">
                <a16:creationId xmlns:a16="http://schemas.microsoft.com/office/drawing/2014/main" id="{9AC9B0CE-7A67-D364-812E-165BBA943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912" y="1195847"/>
            <a:ext cx="4276725" cy="23454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ác chất liệu lợp mái nhà phổ biến hiện nay - CafeLand.Vn">
            <a:extLst>
              <a:ext uri="{FF2B5EF4-FFF2-40B4-BE49-F238E27FC236}">
                <a16:creationId xmlns:a16="http://schemas.microsoft.com/office/drawing/2014/main" id="{B7158AD9-CD0B-0089-FAD9-240F65E04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059" y="3829050"/>
            <a:ext cx="4213591"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002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1000"/>
                                        <p:tgtEl>
                                          <p:spTgt spid="4098"/>
                                        </p:tgtEl>
                                      </p:cBhvr>
                                    </p:animEffect>
                                    <p:anim calcmode="lin" valueType="num">
                                      <p:cBhvr>
                                        <p:cTn id="30" dur="1000" fill="hold"/>
                                        <p:tgtEl>
                                          <p:spTgt spid="4098"/>
                                        </p:tgtEl>
                                        <p:attrNameLst>
                                          <p:attrName>ppt_x</p:attrName>
                                        </p:attrNameLst>
                                      </p:cBhvr>
                                      <p:tavLst>
                                        <p:tav tm="0">
                                          <p:val>
                                            <p:strVal val="#ppt_x"/>
                                          </p:val>
                                        </p:tav>
                                        <p:tav tm="100000">
                                          <p:val>
                                            <p:strVal val="#ppt_x"/>
                                          </p:val>
                                        </p:tav>
                                      </p:tavLst>
                                    </p:anim>
                                    <p:anim calcmode="lin" valueType="num">
                                      <p:cBhvr>
                                        <p:cTn id="3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648" y="199206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2" name="Picture 1">
            <a:extLst>
              <a:ext uri="{FF2B5EF4-FFF2-40B4-BE49-F238E27FC236}">
                <a16:creationId xmlns:a16="http://schemas.microsoft.com/office/drawing/2014/main" id="{6E713DB6-C8B0-E4B5-C178-9E9377202F18}"/>
              </a:ext>
            </a:extLst>
          </p:cNvPr>
          <p:cNvPicPr>
            <a:picLocks noChangeAspect="1"/>
          </p:cNvPicPr>
          <p:nvPr/>
        </p:nvPicPr>
        <p:blipFill>
          <a:blip r:embed="rId6"/>
          <a:stretch>
            <a:fillRect/>
          </a:stretch>
        </p:blipFill>
        <p:spPr>
          <a:xfrm>
            <a:off x="1455776" y="577081"/>
            <a:ext cx="9364268" cy="3078747"/>
          </a:xfrm>
          <a:prstGeom prst="rect">
            <a:avLst/>
          </a:prstGeom>
        </p:spPr>
      </p:pic>
    </p:spTree>
    <p:extLst>
      <p:ext uri="{BB962C8B-B14F-4D97-AF65-F5344CB8AC3E}">
        <p14:creationId xmlns:p14="http://schemas.microsoft.com/office/powerpoint/2010/main" val="3914954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3989" y="87601"/>
            <a:ext cx="10842211" cy="119181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Lập bảng hoặc vẽ sơ đồ tư duy về một số nét văn hóa tiêu biểu của đồng bào Tây Nguyên.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286154F9-2131-9E33-91CE-A5B0888FB00A}"/>
              </a:ext>
            </a:extLst>
          </p:cNvPr>
          <p:cNvGraphicFramePr>
            <a:graphicFrameLocks noGrp="1"/>
          </p:cNvGraphicFramePr>
          <p:nvPr/>
        </p:nvGraphicFramePr>
        <p:xfrm>
          <a:off x="742950" y="1520999"/>
          <a:ext cx="10496550" cy="4979640"/>
        </p:xfrm>
        <a:graphic>
          <a:graphicData uri="http://schemas.openxmlformats.org/drawingml/2006/table">
            <a:tbl>
              <a:tblPr/>
              <a:tblGrid>
                <a:gridCol w="2743200">
                  <a:extLst>
                    <a:ext uri="{9D8B030D-6E8A-4147-A177-3AD203B41FA5}">
                      <a16:colId xmlns:a16="http://schemas.microsoft.com/office/drawing/2014/main" val="2482021791"/>
                    </a:ext>
                  </a:extLst>
                </a:gridCol>
                <a:gridCol w="7753350">
                  <a:extLst>
                    <a:ext uri="{9D8B030D-6E8A-4147-A177-3AD203B41FA5}">
                      <a16:colId xmlns:a16="http://schemas.microsoft.com/office/drawing/2014/main" val="2526078402"/>
                    </a:ext>
                  </a:extLst>
                </a:gridCol>
              </a:tblGrid>
              <a:tr h="287692">
                <a:tc gridSpan="2">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Một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số</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nét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văn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hóa</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tiêu</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biểu</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của</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đồng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bào</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Tây</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Nguyên</a:t>
                      </a:r>
                      <a:endParaRPr lang="en-US" sz="2400"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53815759"/>
                  </a:ext>
                </a:extLst>
              </a:tr>
              <a:tr h="773172">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Nhà</a:t>
                      </a:r>
                      <a:r>
                        <a:rPr lang="en-US" sz="2400" b="1" dirty="0">
                          <a:solidFill>
                            <a:srgbClr val="002060"/>
                          </a:solidFill>
                          <a:effectLst/>
                          <a:latin typeface="Cambria" panose="02040503050406030204" pitchFamily="18" charset="0"/>
                          <a:ea typeface="Cambria" panose="02040503050406030204" pitchFamily="18" charset="0"/>
                        </a:rPr>
                        <a:t> ở</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Cambria" panose="02040503050406030204" pitchFamily="18" charset="0"/>
                          <a:ea typeface="Cambria" panose="02040503050406030204" pitchFamily="18" charset="0"/>
                        </a:rPr>
                        <a:t>- Người dân thường ở trong ngôi nhà sàn làm bằng các vật liệu như: gỗ, tre, nứa, lá...</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666701"/>
                  </a:ext>
                </a:extLst>
              </a:tr>
              <a:tr h="1137281">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Nhà</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sinh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hoạt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cộng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đồng</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a:solidFill>
                            <a:srgbClr val="002060"/>
                          </a:solidFill>
                          <a:effectLst/>
                          <a:latin typeface="Cambria" panose="02040503050406030204" pitchFamily="18" charset="0"/>
                          <a:ea typeface="Cambria" panose="02040503050406030204" pitchFamily="18" charset="0"/>
                        </a:rPr>
                        <a:t>- Mỗi buôn làng có một ngôi nhà chung được xây dựng ở trung tâm buôn làng.</a:t>
                      </a:r>
                    </a:p>
                    <a:p>
                      <a:pPr algn="just" fontAlgn="t"/>
                      <a:r>
                        <a:rPr lang="vi-VN" sz="2400">
                          <a:solidFill>
                            <a:srgbClr val="002060"/>
                          </a:solidFill>
                          <a:effectLst/>
                          <a:latin typeface="Cambria" panose="02040503050406030204" pitchFamily="18" charset="0"/>
                          <a:ea typeface="Cambria" panose="02040503050406030204" pitchFamily="18" charset="0"/>
                        </a:rPr>
                        <a:t>- Đây là không gian sinh hoạt chung của cộng đồng.</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474658"/>
                  </a:ext>
                </a:extLst>
              </a:tr>
              <a:tr h="1380021">
                <a:tc>
                  <a:txBody>
                    <a:bodyPr/>
                    <a:lstStyle/>
                    <a:p>
                      <a:pPr algn="just" fontAlgn="t"/>
                      <a:r>
                        <a:rPr lang="en-US" sz="2400" b="1" dirty="0">
                          <a:solidFill>
                            <a:srgbClr val="002060"/>
                          </a:solidFill>
                          <a:effectLst/>
                          <a:latin typeface="Cambria" panose="02040503050406030204" pitchFamily="18" charset="0"/>
                          <a:ea typeface="Cambria" panose="02040503050406030204" pitchFamily="18" charset="0"/>
                        </a:rPr>
                        <a:t>Trang </a:t>
                      </a:r>
                      <a:r>
                        <a:rPr lang="en-US" sz="2400" b="1" dirty="0" err="1">
                          <a:solidFill>
                            <a:srgbClr val="002060"/>
                          </a:solidFill>
                          <a:effectLst/>
                          <a:latin typeface="Cambria" panose="02040503050406030204" pitchFamily="18" charset="0"/>
                          <a:ea typeface="Cambria" panose="02040503050406030204" pitchFamily="18" charset="0"/>
                        </a:rPr>
                        <a:t>phục</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a:solidFill>
                            <a:srgbClr val="002060"/>
                          </a:solidFill>
                          <a:effectLst/>
                          <a:latin typeface="Cambria" panose="02040503050406030204" pitchFamily="18" charset="0"/>
                          <a:ea typeface="Cambria" panose="02040503050406030204" pitchFamily="18" charset="0"/>
                        </a:rPr>
                        <a:t>- Được may bằng vải thổ cẩm, trang trí các loại hoa văn màu sắc sặc sỡ.</a:t>
                      </a:r>
                    </a:p>
                    <a:p>
                      <a:pPr algn="just" fontAlgn="t"/>
                      <a:r>
                        <a:rPr lang="vi-VN" sz="2400">
                          <a:solidFill>
                            <a:srgbClr val="002060"/>
                          </a:solidFill>
                          <a:effectLst/>
                          <a:latin typeface="Cambria" panose="02040503050406030204" pitchFamily="18" charset="0"/>
                          <a:ea typeface="Cambria" panose="02040503050406030204" pitchFamily="18" charset="0"/>
                        </a:rPr>
                        <a:t>- Đàn ông thường đóng khố, ở trần, trời lạnh khoác thêm tấm choàng.</a:t>
                      </a:r>
                    </a:p>
                    <a:p>
                      <a:pPr algn="just" fontAlgn="t"/>
                      <a:r>
                        <a:rPr lang="vi-VN" sz="2400">
                          <a:solidFill>
                            <a:srgbClr val="002060"/>
                          </a:solidFill>
                          <a:effectLst/>
                          <a:latin typeface="Cambria" panose="02040503050406030204" pitchFamily="18" charset="0"/>
                          <a:ea typeface="Cambria" panose="02040503050406030204" pitchFamily="18" charset="0"/>
                        </a:rPr>
                        <a:t>- Phụ nữ mặc áo chui đầu, váy tấm,....</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066341"/>
                  </a:ext>
                </a:extLst>
              </a:tr>
              <a:tr h="773172">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Lễ</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hội</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Cambria" panose="02040503050406030204" pitchFamily="18" charset="0"/>
                          <a:ea typeface="Cambria" panose="02040503050406030204" pitchFamily="18" charset="0"/>
                        </a:rPr>
                        <a:t>- Có nhiều lễ hội đặc sắc, tiêu biểu như: lễ hội Cồng chiêng, lễ hội Đua voi, lễ Tạ ơn cha mẹ,…</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115571"/>
                  </a:ext>
                </a:extLst>
              </a:tr>
            </a:tbl>
          </a:graphicData>
        </a:graphic>
      </p:graphicFrame>
    </p:spTree>
    <p:extLst>
      <p:ext uri="{BB962C8B-B14F-4D97-AF65-F5344CB8AC3E}">
        <p14:creationId xmlns:p14="http://schemas.microsoft.com/office/powerpoint/2010/main" val="3317583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648" y="199206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3" name="Picture 2">
            <a:extLst>
              <a:ext uri="{FF2B5EF4-FFF2-40B4-BE49-F238E27FC236}">
                <a16:creationId xmlns:a16="http://schemas.microsoft.com/office/drawing/2014/main" id="{AC40639D-6E94-22FA-4B75-10C5DBCEA723}"/>
              </a:ext>
            </a:extLst>
          </p:cNvPr>
          <p:cNvPicPr>
            <a:picLocks noChangeAspect="1"/>
          </p:cNvPicPr>
          <p:nvPr/>
        </p:nvPicPr>
        <p:blipFill>
          <a:blip r:embed="rId6"/>
          <a:stretch>
            <a:fillRect/>
          </a:stretch>
        </p:blipFill>
        <p:spPr>
          <a:xfrm>
            <a:off x="3482608" y="789731"/>
            <a:ext cx="5541744" cy="1883827"/>
          </a:xfrm>
          <a:prstGeom prst="rect">
            <a:avLst/>
          </a:prstGeom>
        </p:spPr>
      </p:pic>
    </p:spTree>
    <p:extLst>
      <p:ext uri="{BB962C8B-B14F-4D97-AF65-F5344CB8AC3E}">
        <p14:creationId xmlns:p14="http://schemas.microsoft.com/office/powerpoint/2010/main" val="3226400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477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3989" y="87601"/>
            <a:ext cx="10842211" cy="1055608"/>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Chỉ ra một số điểm giống và khác về nhà ở, trang phục của các dân tộc vùng Tây Nguyên với dân tộc khác mà em biết.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CEEB2D1-E9B5-F873-8B3F-1897804DCF74}"/>
              </a:ext>
            </a:extLst>
          </p:cNvPr>
          <p:cNvGraphicFramePr>
            <a:graphicFrameLocks noGrp="1"/>
          </p:cNvGraphicFramePr>
          <p:nvPr/>
        </p:nvGraphicFramePr>
        <p:xfrm>
          <a:off x="742948" y="1345795"/>
          <a:ext cx="10391778" cy="5149688"/>
        </p:xfrm>
        <a:graphic>
          <a:graphicData uri="http://schemas.openxmlformats.org/drawingml/2006/table">
            <a:tbl>
              <a:tblPr/>
              <a:tblGrid>
                <a:gridCol w="1422034">
                  <a:extLst>
                    <a:ext uri="{9D8B030D-6E8A-4147-A177-3AD203B41FA5}">
                      <a16:colId xmlns:a16="http://schemas.microsoft.com/office/drawing/2014/main" val="1891214759"/>
                    </a:ext>
                  </a:extLst>
                </a:gridCol>
                <a:gridCol w="2088300">
                  <a:extLst>
                    <a:ext uri="{9D8B030D-6E8A-4147-A177-3AD203B41FA5}">
                      <a16:colId xmlns:a16="http://schemas.microsoft.com/office/drawing/2014/main" val="2344994429"/>
                    </a:ext>
                  </a:extLst>
                </a:gridCol>
                <a:gridCol w="3414282">
                  <a:extLst>
                    <a:ext uri="{9D8B030D-6E8A-4147-A177-3AD203B41FA5}">
                      <a16:colId xmlns:a16="http://schemas.microsoft.com/office/drawing/2014/main" val="844971085"/>
                    </a:ext>
                  </a:extLst>
                </a:gridCol>
                <a:gridCol w="869217">
                  <a:extLst>
                    <a:ext uri="{9D8B030D-6E8A-4147-A177-3AD203B41FA5}">
                      <a16:colId xmlns:a16="http://schemas.microsoft.com/office/drawing/2014/main" val="283139505"/>
                    </a:ext>
                  </a:extLst>
                </a:gridCol>
                <a:gridCol w="2597945">
                  <a:extLst>
                    <a:ext uri="{9D8B030D-6E8A-4147-A177-3AD203B41FA5}">
                      <a16:colId xmlns:a16="http://schemas.microsoft.com/office/drawing/2014/main" val="50052898"/>
                    </a:ext>
                  </a:extLst>
                </a:gridCol>
              </a:tblGrid>
              <a:tr h="566320">
                <a:tc>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Các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dân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tộc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vùng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Tây</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Nguyên</a:t>
                      </a:r>
                      <a:endParaRPr lang="en-US" sz="24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Dân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tộc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Tày</a:t>
                      </a:r>
                      <a:endParaRPr lang="en-US" sz="24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5274105"/>
                  </a:ext>
                </a:extLst>
              </a:tr>
              <a:tr h="938351">
                <a:tc rowSpan="2">
                  <a:txBody>
                    <a:bodyPr/>
                    <a:lstStyle/>
                    <a:p>
                      <a:pPr algn="just" fontAlgn="t"/>
                      <a:r>
                        <a:rPr lang="en-US" sz="2800" b="1" dirty="0" err="1">
                          <a:solidFill>
                            <a:srgbClr val="002060"/>
                          </a:solidFill>
                          <a:effectLst/>
                          <a:latin typeface="Cambria" panose="02040503050406030204" pitchFamily="18" charset="0"/>
                          <a:ea typeface="Cambria" panose="02040503050406030204" pitchFamily="18" charset="0"/>
                        </a:rPr>
                        <a:t>Giống</a:t>
                      </a:r>
                      <a:endParaRPr lang="en-US" sz="2800" b="1"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800" b="1" dirty="0" err="1">
                          <a:solidFill>
                            <a:srgbClr val="002060"/>
                          </a:solidFill>
                          <a:effectLst/>
                          <a:latin typeface="Cambria" panose="02040503050406030204" pitchFamily="18" charset="0"/>
                          <a:ea typeface="Cambria" panose="02040503050406030204" pitchFamily="18" charset="0"/>
                        </a:rPr>
                        <a:t>Nhà</a:t>
                      </a:r>
                      <a:r>
                        <a:rPr lang="en-US" sz="2800" b="1" dirty="0">
                          <a:solidFill>
                            <a:srgbClr val="002060"/>
                          </a:solidFill>
                          <a:effectLst/>
                          <a:latin typeface="Cambria" panose="02040503050406030204" pitchFamily="18" charset="0"/>
                          <a:ea typeface="Cambria" panose="02040503050406030204" pitchFamily="18" charset="0"/>
                        </a:rPr>
                        <a:t> ở</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t"/>
                      <a:r>
                        <a:rPr lang="vi-VN" sz="2000" dirty="0">
                          <a:solidFill>
                            <a:srgbClr val="002060"/>
                          </a:solidFill>
                          <a:effectLst/>
                          <a:latin typeface="Cambria" panose="02040503050406030204" pitchFamily="18" charset="0"/>
                          <a:ea typeface="Cambria" panose="02040503050406030204" pitchFamily="18" charset="0"/>
                        </a:rPr>
                        <a:t>- Loại hình nhà ở phổ biến là: nhà sàn.</a:t>
                      </a:r>
                    </a:p>
                    <a:p>
                      <a:pPr algn="just" fontAlgn="t"/>
                      <a:r>
                        <a:rPr lang="vi-VN" sz="2000" dirty="0">
                          <a:solidFill>
                            <a:srgbClr val="002060"/>
                          </a:solidFill>
                          <a:effectLst/>
                          <a:latin typeface="Cambria" panose="02040503050406030204" pitchFamily="18" charset="0"/>
                          <a:ea typeface="Cambria" panose="02040503050406030204" pitchFamily="18" charset="0"/>
                        </a:rPr>
                        <a:t>- Nhà thường được xây dựng từ các nguyên liệu truyền thống, như: gỗ, tre, nứa, lá,…</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106351"/>
                  </a:ext>
                </a:extLst>
              </a:tr>
              <a:tr h="636542">
                <a:tc vMerge="1">
                  <a:txBody>
                    <a:bodyPr/>
                    <a:lstStyle/>
                    <a:p>
                      <a:endParaRPr lang="en-US"/>
                    </a:p>
                  </a:txBody>
                  <a:tcPr/>
                </a:tc>
                <a:tc>
                  <a:txBody>
                    <a:bodyPr/>
                    <a:lstStyle/>
                    <a:p>
                      <a:pPr algn="just" fontAlgn="t"/>
                      <a:r>
                        <a:rPr lang="en-US" sz="2800" b="1">
                          <a:solidFill>
                            <a:srgbClr val="002060"/>
                          </a:solidFill>
                          <a:effectLst/>
                          <a:latin typeface="Cambria" panose="02040503050406030204" pitchFamily="18" charset="0"/>
                          <a:ea typeface="Cambria" panose="02040503050406030204" pitchFamily="18" charset="0"/>
                        </a:rPr>
                        <a:t>Trang phục</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t"/>
                      <a:r>
                        <a:rPr lang="vi-VN" sz="2000" dirty="0">
                          <a:solidFill>
                            <a:srgbClr val="002060"/>
                          </a:solidFill>
                          <a:effectLst/>
                          <a:latin typeface="Cambria" panose="02040503050406030204" pitchFamily="18" charset="0"/>
                          <a:ea typeface="Cambria" panose="02040503050406030204" pitchFamily="18" charset="0"/>
                        </a:rPr>
                        <a:t>- Mang nét đặc trưng, thể hiện tư duy thẩm mĩ riêng của từng tộc người.</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7531889"/>
                  </a:ext>
                </a:extLst>
              </a:tr>
              <a:tr h="833016">
                <a:tc rowSpan="2">
                  <a:txBody>
                    <a:bodyPr/>
                    <a:lstStyle/>
                    <a:p>
                      <a:pPr algn="just" fontAlgn="t"/>
                      <a:r>
                        <a:rPr lang="en-US" sz="2800" b="1">
                          <a:solidFill>
                            <a:srgbClr val="002060"/>
                          </a:solidFill>
                          <a:effectLst/>
                          <a:latin typeface="Cambria" panose="02040503050406030204" pitchFamily="18" charset="0"/>
                          <a:ea typeface="Cambria" panose="02040503050406030204" pitchFamily="18" charset="0"/>
                        </a:rPr>
                        <a:t>Khác</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800" b="1" dirty="0" err="1">
                          <a:solidFill>
                            <a:srgbClr val="002060"/>
                          </a:solidFill>
                          <a:effectLst/>
                          <a:latin typeface="Cambria" panose="02040503050406030204" pitchFamily="18" charset="0"/>
                          <a:ea typeface="Cambria" panose="02040503050406030204" pitchFamily="18" charset="0"/>
                        </a:rPr>
                        <a:t>Nhà</a:t>
                      </a:r>
                      <a:r>
                        <a:rPr lang="en-US" sz="2800" b="1" dirty="0">
                          <a:solidFill>
                            <a:srgbClr val="002060"/>
                          </a:solidFill>
                          <a:effectLst/>
                          <a:latin typeface="Cambria" panose="02040503050406030204" pitchFamily="18" charset="0"/>
                          <a:ea typeface="Cambria" panose="02040503050406030204" pitchFamily="18" charset="0"/>
                        </a:rPr>
                        <a:t> ở</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Mỗi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buôn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một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ngôi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chung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Dài</a:t>
                      </a:r>
                      <a:r>
                        <a:rPr lang="en-US" sz="2000" dirty="0">
                          <a:solidFill>
                            <a:srgbClr val="002060"/>
                          </a:solidFill>
                          <a:effectLst/>
                          <a:latin typeface="Cambria" panose="02040503050406030204" pitchFamily="18" charset="0"/>
                          <a:ea typeface="Cambria" panose="02040503050406030204" pitchFamily="18" charset="0"/>
                        </a:rPr>
                        <a:t>).</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t"/>
                      <a:r>
                        <a:rPr lang="en-US" sz="2000">
                          <a:solidFill>
                            <a:srgbClr val="002060"/>
                          </a:solidFill>
                          <a:effectLst/>
                          <a:latin typeface="Cambria" panose="02040503050406030204" pitchFamily="18" charset="0"/>
                          <a:ea typeface="Cambria" panose="02040503050406030204" pitchFamily="18" charset="0"/>
                        </a:rPr>
                        <a:t>- Ít khi xây dựng các ngôi nhà chung của bản làng.</a:t>
                      </a:r>
                      <a:endParaRPr lang="en-US" sz="20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t"/>
                      <a:r>
                        <a:rPr lang="en-US" sz="1800">
                          <a:solidFill>
                            <a:srgbClr val="002060"/>
                          </a:solidFill>
                          <a:effectLst/>
                          <a:latin typeface="Cambria" panose="02040503050406030204" pitchFamily="18" charset="0"/>
                          <a:ea typeface="Cambria" panose="02040503050406030204" pitchFamily="18" charset="0"/>
                        </a:rPr>
                        <a:t>- Ít khi xây dựng các ngôi nhà chung của bản làng.</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295643"/>
                  </a:ext>
                </a:extLst>
              </a:tr>
              <a:tr h="2166500">
                <a:tc vMerge="1">
                  <a:txBody>
                    <a:bodyPr/>
                    <a:lstStyle/>
                    <a:p>
                      <a:endParaRPr lang="en-US"/>
                    </a:p>
                  </a:txBody>
                  <a:tcPr/>
                </a:tc>
                <a:tc>
                  <a:txBody>
                    <a:bodyPr/>
                    <a:lstStyle/>
                    <a:p>
                      <a:pPr algn="just" fontAlgn="t"/>
                      <a:r>
                        <a:rPr lang="en-US" sz="2800" b="1" dirty="0">
                          <a:solidFill>
                            <a:srgbClr val="002060"/>
                          </a:solidFill>
                          <a:effectLst/>
                          <a:latin typeface="Cambria" panose="02040503050406030204" pitchFamily="18" charset="0"/>
                          <a:ea typeface="Cambria" panose="02040503050406030204" pitchFamily="18" charset="0"/>
                        </a:rPr>
                        <a:t>Trang </a:t>
                      </a:r>
                      <a:r>
                        <a:rPr lang="en-US" sz="2800" b="1" dirty="0" err="1">
                          <a:solidFill>
                            <a:srgbClr val="002060"/>
                          </a:solidFill>
                          <a:effectLst/>
                          <a:latin typeface="Cambria" panose="02040503050406030204" pitchFamily="18" charset="0"/>
                          <a:ea typeface="Cambria" panose="02040503050406030204" pitchFamily="18" charset="0"/>
                        </a:rPr>
                        <a:t>phục</a:t>
                      </a:r>
                      <a:endParaRPr lang="en-US" sz="2800" b="1"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000" dirty="0">
                          <a:solidFill>
                            <a:srgbClr val="002060"/>
                          </a:solidFill>
                          <a:effectLst/>
                          <a:latin typeface="Cambria" panose="02040503050406030204" pitchFamily="18" charset="0"/>
                          <a:ea typeface="Cambria" panose="02040503050406030204" pitchFamily="18" charset="0"/>
                        </a:rPr>
                        <a:t>- May từ vải thổ cẩm, màu sắc sặc sỡ.</a:t>
                      </a:r>
                    </a:p>
                    <a:p>
                      <a:pPr algn="just" fontAlgn="t"/>
                      <a:r>
                        <a:rPr lang="vi-VN" sz="2000" b="1" dirty="0">
                          <a:solidFill>
                            <a:srgbClr val="002060"/>
                          </a:solidFill>
                          <a:effectLst/>
                          <a:latin typeface="Cambria" panose="02040503050406030204" pitchFamily="18" charset="0"/>
                          <a:ea typeface="Cambria" panose="02040503050406030204" pitchFamily="18" charset="0"/>
                        </a:rPr>
                        <a:t>- Nam giới: </a:t>
                      </a:r>
                      <a:r>
                        <a:rPr lang="vi-VN" sz="2000" dirty="0">
                          <a:solidFill>
                            <a:srgbClr val="002060"/>
                          </a:solidFill>
                          <a:effectLst/>
                          <a:latin typeface="Cambria" panose="02040503050406030204" pitchFamily="18" charset="0"/>
                          <a:ea typeface="Cambria" panose="02040503050406030204" pitchFamily="18" charset="0"/>
                        </a:rPr>
                        <a:t>thường đóng khố, ở trần, trời lạnh thì khoác thêm tấm choàng.</a:t>
                      </a:r>
                    </a:p>
                    <a:p>
                      <a:pPr algn="just" fontAlgn="t"/>
                      <a:r>
                        <a:rPr lang="vi-VN" sz="2000" b="1" dirty="0">
                          <a:solidFill>
                            <a:srgbClr val="002060"/>
                          </a:solidFill>
                          <a:effectLst/>
                          <a:latin typeface="Cambria" panose="02040503050406030204" pitchFamily="18" charset="0"/>
                          <a:ea typeface="Cambria" panose="02040503050406030204" pitchFamily="18" charset="0"/>
                        </a:rPr>
                        <a:t>- Nữ giới: </a:t>
                      </a:r>
                      <a:r>
                        <a:rPr lang="vi-VN" sz="2000" dirty="0">
                          <a:solidFill>
                            <a:srgbClr val="002060"/>
                          </a:solidFill>
                          <a:effectLst/>
                          <a:latin typeface="Cambria" panose="02040503050406030204" pitchFamily="18" charset="0"/>
                          <a:ea typeface="Cambria" panose="02040503050406030204" pitchFamily="18" charset="0"/>
                        </a:rPr>
                        <a:t>mặc áo chui đầu, váy tấm,…</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t"/>
                      <a:r>
                        <a:rPr lang="en-US" sz="2000" dirty="0">
                          <a:solidFill>
                            <a:srgbClr val="002060"/>
                          </a:solidFill>
                          <a:effectLst/>
                          <a:latin typeface="Cambria" panose="02040503050406030204" pitchFamily="18" charset="0"/>
                          <a:ea typeface="Cambria" panose="02040503050406030204" pitchFamily="18" charset="0"/>
                        </a:rPr>
                        <a:t>- May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dệt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màu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chủ</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màu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chàm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trang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văn</a:t>
                      </a:r>
                      <a:r>
                        <a:rPr lang="en-US" sz="2000" dirty="0">
                          <a:solidFill>
                            <a:srgbClr val="002060"/>
                          </a:solidFill>
                          <a:effectLst/>
                          <a:latin typeface="Cambria" panose="02040503050406030204" pitchFamily="18" charset="0"/>
                          <a:ea typeface="Cambria" panose="02040503050406030204" pitchFamily="18" charset="0"/>
                        </a:rPr>
                        <a:t>.</a:t>
                      </a:r>
                    </a:p>
                    <a:p>
                      <a:pPr algn="just" fontAlgn="t"/>
                      <a:r>
                        <a:rPr lang="en-US" sz="2000" b="1" dirty="0">
                          <a:solidFill>
                            <a:srgbClr val="002060"/>
                          </a:solidFill>
                          <a:effectLst/>
                          <a:latin typeface="Cambria" panose="02040503050406030204" pitchFamily="18" charset="0"/>
                          <a:ea typeface="Cambria" panose="02040503050406030204" pitchFamily="18" charset="0"/>
                        </a:rPr>
                        <a:t>- </a:t>
                      </a:r>
                      <a:r>
                        <a:rPr lang="en-US" sz="2000" b="1" dirty="0" err="1">
                          <a:solidFill>
                            <a:srgbClr val="002060"/>
                          </a:solidFill>
                          <a:effectLst/>
                          <a:latin typeface="Cambria" panose="02040503050406030204" pitchFamily="18" charset="0"/>
                          <a:ea typeface="Cambria" panose="02040503050406030204" pitchFamily="18" charset="0"/>
                        </a:rPr>
                        <a:t>Nữ</a:t>
                      </a:r>
                      <a:r>
                        <a:rPr lang="en-US" sz="2000" b="1" dirty="0">
                          <a:solidFill>
                            <a:srgbClr val="002060"/>
                          </a:solidFill>
                          <a:effectLst/>
                          <a:latin typeface="Cambria" panose="02040503050406030204" pitchFamily="18" charset="0"/>
                          <a:ea typeface="Cambria" panose="02040503050406030204" pitchFamily="18" charset="0"/>
                        </a:rPr>
                        <a:t> </a:t>
                      </a:r>
                      <a:r>
                        <a:rPr lang="en-US" sz="2000" b="1" dirty="0" err="1">
                          <a:solidFill>
                            <a:srgbClr val="002060"/>
                          </a:solidFill>
                          <a:effectLst/>
                          <a:latin typeface="Cambria" panose="02040503050406030204" pitchFamily="18" charset="0"/>
                          <a:ea typeface="Cambria" panose="02040503050406030204" pitchFamily="18" charset="0"/>
                        </a:rPr>
                        <a:t>giới</a:t>
                      </a:r>
                      <a:r>
                        <a:rPr lang="en-US" sz="2000" b="1"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với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váy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dài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với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quần</a:t>
                      </a:r>
                      <a:r>
                        <a:rPr lang="en-US" sz="2000" dirty="0">
                          <a:solidFill>
                            <a:srgbClr val="002060"/>
                          </a:solidFill>
                          <a:effectLst/>
                          <a:latin typeface="Cambria" panose="02040503050406030204" pitchFamily="18" charset="0"/>
                          <a:ea typeface="Cambria" panose="02040503050406030204" pitchFamily="18" charset="0"/>
                        </a:rPr>
                        <a:t>;</a:t>
                      </a:r>
                    </a:p>
                    <a:p>
                      <a:pPr algn="just" fontAlgn="t"/>
                      <a:r>
                        <a:rPr lang="en-US" sz="2000" b="1" dirty="0">
                          <a:solidFill>
                            <a:srgbClr val="002060"/>
                          </a:solidFill>
                          <a:effectLst/>
                          <a:latin typeface="Cambria" panose="02040503050406030204" pitchFamily="18" charset="0"/>
                          <a:ea typeface="Cambria" panose="02040503050406030204" pitchFamily="18" charset="0"/>
                        </a:rPr>
                        <a:t>- Nam </a:t>
                      </a:r>
                      <a:r>
                        <a:rPr lang="en-US" sz="2000" b="1" dirty="0" err="1">
                          <a:solidFill>
                            <a:srgbClr val="002060"/>
                          </a:solidFill>
                          <a:effectLst/>
                          <a:latin typeface="Cambria" panose="02040503050406030204" pitchFamily="18" charset="0"/>
                          <a:ea typeface="Cambria" panose="02040503050406030204" pitchFamily="18" charset="0"/>
                        </a:rPr>
                        <a:t>giới</a:t>
                      </a:r>
                      <a:r>
                        <a:rPr lang="en-US" sz="2000" b="1"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với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quần</a:t>
                      </a:r>
                      <a:endParaRPr lang="vi-VN" sz="20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t"/>
                      <a:r>
                        <a:rPr lang="en-US" sz="1800" dirty="0">
                          <a:solidFill>
                            <a:srgbClr val="002060"/>
                          </a:solidFill>
                          <a:effectLst/>
                          <a:latin typeface="Cambria" panose="02040503050406030204" pitchFamily="18" charset="0"/>
                          <a:ea typeface="Cambria" panose="02040503050406030204" pitchFamily="18" charset="0"/>
                        </a:rPr>
                        <a:t>- May </a:t>
                      </a:r>
                      <a:r>
                        <a:rPr lang="en-US" sz="1800" dirty="0" err="1">
                          <a:solidFill>
                            <a:srgbClr val="002060"/>
                          </a:solidFill>
                          <a:effectLst/>
                          <a:latin typeface="Cambria" panose="02040503050406030204" pitchFamily="18" charset="0"/>
                          <a:ea typeface="Cambria" panose="02040503050406030204" pitchFamily="18" charset="0"/>
                        </a:rPr>
                        <a:t>từ</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vải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dệt</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từ</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sợi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bông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màu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chủ</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đạo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là</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màu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chàm</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không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trang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trí</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nhiều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hoa</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văn</a:t>
                      </a:r>
                      <a:r>
                        <a:rPr lang="en-US" sz="1800" dirty="0">
                          <a:solidFill>
                            <a:srgbClr val="002060"/>
                          </a:solidFill>
                          <a:effectLst/>
                          <a:latin typeface="Cambria" panose="02040503050406030204" pitchFamily="18" charset="0"/>
                          <a:ea typeface="Cambria" panose="02040503050406030204" pitchFamily="18" charset="0"/>
                        </a:rPr>
                        <a:t>.</a:t>
                      </a:r>
                    </a:p>
                    <a:p>
                      <a:pPr algn="just" fontAlgn="t"/>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Nữ</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giới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cánh</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váy</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hoặc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dài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quần</a:t>
                      </a:r>
                      <a:r>
                        <a:rPr lang="en-US" sz="1800" dirty="0">
                          <a:solidFill>
                            <a:srgbClr val="002060"/>
                          </a:solidFill>
                          <a:effectLst/>
                          <a:latin typeface="Cambria" panose="02040503050406030204" pitchFamily="18" charset="0"/>
                          <a:ea typeface="Cambria" panose="02040503050406030204" pitchFamily="18" charset="0"/>
                        </a:rPr>
                        <a:t>;</a:t>
                      </a:r>
                    </a:p>
                    <a:p>
                      <a:pPr algn="just" fontAlgn="t"/>
                      <a:r>
                        <a:rPr lang="en-US" sz="1800" dirty="0">
                          <a:solidFill>
                            <a:srgbClr val="002060"/>
                          </a:solidFill>
                          <a:effectLst/>
                          <a:latin typeface="Cambria" panose="02040503050406030204" pitchFamily="18" charset="0"/>
                          <a:ea typeface="Cambria" panose="02040503050406030204" pitchFamily="18" charset="0"/>
                        </a:rPr>
                        <a:t>- Nam </a:t>
                      </a:r>
                      <a:r>
                        <a:rPr lang="en-US" sz="1800" dirty="0" err="1">
                          <a:solidFill>
                            <a:srgbClr val="002060"/>
                          </a:solidFill>
                          <a:effectLst/>
                          <a:latin typeface="Cambria" panose="02040503050406030204" pitchFamily="18" charset="0"/>
                          <a:ea typeface="Cambria" panose="02040503050406030204" pitchFamily="18" charset="0"/>
                        </a:rPr>
                        <a:t>giới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cánh</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quần</a:t>
                      </a:r>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879175"/>
                  </a:ext>
                </a:extLst>
              </a:tr>
            </a:tbl>
          </a:graphicData>
        </a:graphic>
      </p:graphicFrame>
    </p:spTree>
    <p:extLst>
      <p:ext uri="{BB962C8B-B14F-4D97-AF65-F5344CB8AC3E}">
        <p14:creationId xmlns:p14="http://schemas.microsoft.com/office/powerpoint/2010/main" val="4199338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10" name="Picture 9">
            <a:extLst>
              <a:ext uri="{FF2B5EF4-FFF2-40B4-BE49-F238E27FC236}">
                <a16:creationId xmlns:a16="http://schemas.microsoft.com/office/drawing/2014/main" id="{2E8D0C5B-4956-4A5A-A332-91D68A0E7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6941" y="1"/>
            <a:ext cx="3410857" cy="341085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041" y="3614532"/>
            <a:ext cx="3836841" cy="3836841"/>
          </a:xfrm>
          <a:prstGeom prst="rect">
            <a:avLst/>
          </a:prstGeom>
          <a:effectLst>
            <a:innerShdw blurRad="63500" dist="50800">
              <a:prstClr val="black">
                <a:alpha val="50000"/>
              </a:prstClr>
            </a:innerShdw>
          </a:effectLst>
        </p:spPr>
      </p:pic>
      <p:pic>
        <p:nvPicPr>
          <p:cNvPr id="2" name="Picture 1">
            <a:extLst>
              <a:ext uri="{FF2B5EF4-FFF2-40B4-BE49-F238E27FC236}">
                <a16:creationId xmlns:a16="http://schemas.microsoft.com/office/drawing/2014/main" id="{F19FF286-447A-9A3D-830B-AB474EA44395}"/>
              </a:ext>
            </a:extLst>
          </p:cNvPr>
          <p:cNvPicPr>
            <a:picLocks noChangeAspect="1"/>
          </p:cNvPicPr>
          <p:nvPr/>
        </p:nvPicPr>
        <p:blipFill>
          <a:blip r:embed="rId6"/>
          <a:stretch>
            <a:fillRect/>
          </a:stretch>
        </p:blipFill>
        <p:spPr>
          <a:xfrm>
            <a:off x="1278962" y="1044143"/>
            <a:ext cx="10053175" cy="4102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00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par>
                                <p:cTn id="15" presetID="8" presetClass="emph" presetSubtype="0" repeatCount="indefinite" fill="hold" nodeType="withEffect">
                                  <p:stCondLst>
                                    <p:cond delay="1000"/>
                                  </p:stCondLst>
                                  <p:childTnLst>
                                    <p:animRot by="21600000">
                                      <p:cBhvr>
                                        <p:cTn id="16" dur="3000" fill="hold"/>
                                        <p:tgtEl>
                                          <p:spTgt spid="8"/>
                                        </p:tgtEl>
                                        <p:attrNameLst>
                                          <p:attrName>r</p:attrName>
                                        </p:attrNameLst>
                                      </p:cBhvr>
                                    </p:animRot>
                                  </p:childTnLst>
                                </p:cTn>
                              </p:par>
                            </p:childTnLst>
                          </p:cTn>
                        </p:par>
                        <p:par>
                          <p:cTn id="17" fill="hold">
                            <p:stCondLst>
                              <p:cond delay="40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a:extLst>
              <a:ext uri="{FF2B5EF4-FFF2-40B4-BE49-F238E27FC236}">
                <a16:creationId xmlns:a16="http://schemas.microsoft.com/office/drawing/2014/main" id="{A7F45FAD-A51E-C1A7-C47B-440A33F39F60}"/>
              </a:ext>
            </a:extLst>
          </p:cNvPr>
          <p:cNvSpPr txBox="1"/>
          <p:nvPr/>
        </p:nvSpPr>
        <p:spPr>
          <a:xfrm>
            <a:off x="2068699" y="1580864"/>
            <a:ext cx="7936940" cy="1077218"/>
          </a:xfrm>
          <a:prstGeom prst="rect">
            <a:avLst/>
          </a:prstGeom>
          <a:noFill/>
        </p:spPr>
        <p:txBody>
          <a:bodyPr wrap="square" rtlCol="0">
            <a:spAutoFit/>
          </a:bodyPr>
          <a:lstStyle/>
          <a:p>
            <a:pPr lvl="0" algn="just">
              <a:defRPr/>
            </a:pPr>
            <a:r>
              <a:rPr lang="vi-VN" sz="3200" spc="-150" dirty="0">
                <a:ln w="19050">
                  <a:solidFill>
                    <a:sysClr val="windowText" lastClr="000000"/>
                  </a:solidFill>
                </a:ln>
                <a:solidFill>
                  <a:prstClr val="black"/>
                </a:solidFill>
                <a:latin typeface="+mj-lt"/>
              </a:rPr>
              <a:t> Mô tả được một số nét chính về văn hoá các dân tộc ở vùng Tây Nguyên.</a:t>
            </a:r>
          </a:p>
        </p:txBody>
      </p:sp>
      <p:sp>
        <p:nvSpPr>
          <p:cNvPr id="5" name="文本框 8">
            <a:extLst>
              <a:ext uri="{FF2B5EF4-FFF2-40B4-BE49-F238E27FC236}">
                <a16:creationId xmlns:a16="http://schemas.microsoft.com/office/drawing/2014/main" id="{55775BC6-C459-56DD-853F-A097F41703B3}"/>
              </a:ext>
            </a:extLst>
          </p:cNvPr>
          <p:cNvSpPr txBox="1"/>
          <p:nvPr/>
        </p:nvSpPr>
        <p:spPr>
          <a:xfrm>
            <a:off x="1885018" y="3560691"/>
            <a:ext cx="7936940" cy="2062103"/>
          </a:xfrm>
          <a:prstGeom prst="rect">
            <a:avLst/>
          </a:prstGeom>
          <a:noFill/>
        </p:spPr>
        <p:txBody>
          <a:bodyPr wrap="square" rtlCol="0">
            <a:spAutoFit/>
          </a:bodyPr>
          <a:lstStyle/>
          <a:p>
            <a:pPr lvl="0" algn="just">
              <a:defRPr/>
            </a:pPr>
            <a:r>
              <a:rPr lang="vi-VN" sz="3200" spc="-150" dirty="0">
                <a:ln w="19050">
                  <a:solidFill>
                    <a:sysClr val="windowText" lastClr="000000"/>
                  </a:solidFill>
                </a:ln>
                <a:solidFill>
                  <a:prstClr val="black"/>
                </a:solidFill>
                <a:latin typeface="+mj-lt"/>
              </a:rPr>
              <a:t>Nêu được truyền thống đấu tranh yêu nước và cách mạng của đồng bào Tây Nguyên (sử dụng một số tư liệu tranh ảnh, câu chuyện lịch sử về anh hùng Núp, N'Trang Lơng,...).</a:t>
            </a:r>
          </a:p>
        </p:txBody>
      </p:sp>
      <p:pic>
        <p:nvPicPr>
          <p:cNvPr id="6" name="Picture 5">
            <a:extLst>
              <a:ext uri="{FF2B5EF4-FFF2-40B4-BE49-F238E27FC236}">
                <a16:creationId xmlns:a16="http://schemas.microsoft.com/office/drawing/2014/main" id="{E3B8B992-BF83-251D-1D25-4B0FA952AAA7}"/>
              </a:ext>
            </a:extLst>
          </p:cNvPr>
          <p:cNvPicPr>
            <a:picLocks noChangeAspect="1"/>
          </p:cNvPicPr>
          <p:nvPr/>
        </p:nvPicPr>
        <p:blipFill>
          <a:blip r:embed="rId2"/>
          <a:stretch>
            <a:fillRect/>
          </a:stretch>
        </p:blipFill>
        <p:spPr>
          <a:xfrm>
            <a:off x="2759291" y="402580"/>
            <a:ext cx="6730567" cy="1286367"/>
          </a:xfrm>
          <a:prstGeom prst="rect">
            <a:avLst/>
          </a:prstGeom>
        </p:spPr>
      </p:pic>
    </p:spTree>
    <p:extLst>
      <p:ext uri="{BB962C8B-B14F-4D97-AF65-F5344CB8AC3E}">
        <p14:creationId xmlns:p14="http://schemas.microsoft.com/office/powerpoint/2010/main" val="31010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127E2-D705-02D4-45E4-8B1A5D1EAB39}"/>
              </a:ext>
            </a:extLst>
          </p:cNvPr>
          <p:cNvPicPr>
            <a:picLocks noChangeAspect="1"/>
          </p:cNvPicPr>
          <p:nvPr/>
        </p:nvPicPr>
        <p:blipFill>
          <a:blip r:embed="rId2"/>
          <a:stretch>
            <a:fillRect/>
          </a:stretch>
        </p:blipFill>
        <p:spPr>
          <a:xfrm>
            <a:off x="1608955" y="667273"/>
            <a:ext cx="8974090" cy="2761727"/>
          </a:xfrm>
          <a:prstGeom prst="rect">
            <a:avLst/>
          </a:prstGeom>
        </p:spPr>
      </p:pic>
    </p:spTree>
    <p:extLst>
      <p:ext uri="{BB962C8B-B14F-4D97-AF65-F5344CB8AC3E}">
        <p14:creationId xmlns:p14="http://schemas.microsoft.com/office/powerpoint/2010/main" val="13805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3AF85-2492-4712-BB16-8BCB479E048B}"/>
              </a:ext>
            </a:extLst>
          </p:cNvPr>
          <p:cNvPicPr>
            <a:picLocks noChangeAspect="1"/>
          </p:cNvPicPr>
          <p:nvPr/>
        </p:nvPicPr>
        <p:blipFill>
          <a:blip r:embed="rId2"/>
          <a:stretch>
            <a:fillRect/>
          </a:stretch>
        </p:blipFill>
        <p:spPr>
          <a:xfrm>
            <a:off x="1791471" y="619386"/>
            <a:ext cx="8590008" cy="2761727"/>
          </a:xfrm>
          <a:prstGeom prst="rect">
            <a:avLst/>
          </a:prstGeom>
        </p:spPr>
      </p:pic>
    </p:spTree>
    <p:extLst>
      <p:ext uri="{BB962C8B-B14F-4D97-AF65-F5344CB8AC3E}">
        <p14:creationId xmlns:p14="http://schemas.microsoft.com/office/powerpoint/2010/main" val="2971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80293" y="-161924"/>
            <a:ext cx="9892213" cy="62361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56" y="3737987"/>
            <a:ext cx="2945729" cy="3120013"/>
          </a:xfrm>
          <a:prstGeom prst="rect">
            <a:avLst/>
          </a:prstGeom>
        </p:spPr>
      </p:pic>
      <p:sp>
        <p:nvSpPr>
          <p:cNvPr id="7" name="文本框 44">
            <a:extLst>
              <a:ext uri="{FF2B5EF4-FFF2-40B4-BE49-F238E27FC236}">
                <a16:creationId xmlns:a16="http://schemas.microsoft.com/office/drawing/2014/main" id="{3EAE2371-99B8-45C1-ADF7-35A171FA807A}"/>
              </a:ext>
            </a:extLst>
          </p:cNvPr>
          <p:cNvSpPr txBox="1"/>
          <p:nvPr/>
        </p:nvSpPr>
        <p:spPr>
          <a:xfrm>
            <a:off x="3209206" y="2106778"/>
            <a:ext cx="6496769" cy="3416320"/>
          </a:xfrm>
          <a:prstGeom prst="rect">
            <a:avLst/>
          </a:prstGeom>
          <a:noFill/>
        </p:spPr>
        <p:txBody>
          <a:bodyPr wrap="square" rtlCol="0">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Hoạt</a:t>
            </a:r>
            <a:r>
              <a:rPr kumimoji="0" lang="en-US" altLang="zh-CN" sz="5400" b="1" i="0" u="none" strike="noStrike" kern="1200" cap="none" spc="0" normalizeH="0" baseline="0" noProof="0" dirty="0">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động</a:t>
            </a:r>
            <a:r>
              <a:rPr kumimoji="0" lang="en-US" altLang="zh-CN" sz="5400" b="1" i="0" u="none" strike="noStrike" kern="1200" cap="none" spc="0" normalizeH="0" baseline="0" noProof="0" dirty="0">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 1: </a:t>
            </a:r>
          </a:p>
          <a:p>
            <a:pPr marL="0" marR="0" lvl="0" indent="0" algn="ctr" defTabSz="914377" rtl="0" eaLnBrk="1" fontAlgn="auto" latinLnBrk="0" hangingPunct="1">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Tìm</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hiểu</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một</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số</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nét</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văn</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hóa</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của</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đồng</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bào</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Tây</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Nguyên</a:t>
            </a:r>
            <a:endParaRPr kumimoji="0" lang="zh-CN" altLang="en-US"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4181997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grpSp>
        <p:nvGrpSpPr>
          <p:cNvPr id="5" name="Group 4">
            <a:extLst>
              <a:ext uri="{FF2B5EF4-FFF2-40B4-BE49-F238E27FC236}">
                <a16:creationId xmlns:a16="http://schemas.microsoft.com/office/drawing/2014/main" id="{A080DD9E-A9DE-80E0-27B7-99DA37368B94}"/>
              </a:ext>
            </a:extLst>
          </p:cNvPr>
          <p:cNvGrpSpPr/>
          <p:nvPr/>
        </p:nvGrpSpPr>
        <p:grpSpPr>
          <a:xfrm>
            <a:off x="0" y="163801"/>
            <a:ext cx="11744325" cy="1191816"/>
            <a:chOff x="949299" y="926145"/>
            <a:chExt cx="14104748" cy="597296"/>
          </a:xfrm>
        </p:grpSpPr>
        <p:sp>
          <p:nvSpPr>
            <p:cNvPr id="6" name="TextBox 5">
              <a:extLst>
                <a:ext uri="{FF2B5EF4-FFF2-40B4-BE49-F238E27FC236}">
                  <a16:creationId xmlns:a16="http://schemas.microsoft.com/office/drawing/2014/main" id="{573C199E-23B3-8D23-64FF-C81A30ABA549}"/>
                </a:ext>
              </a:extLst>
            </p:cNvPr>
            <p:cNvSpPr txBox="1"/>
            <p:nvPr/>
          </p:nvSpPr>
          <p:spPr>
            <a:xfrm>
              <a:off x="2032724" y="926145"/>
              <a:ext cx="13021323" cy="59729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Đọc thông tin và quan sát các hình từ 1 đến 6, em hãy mô tả những nét chính về văn hóa của đồng bào Tây Nguyên.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7" name="Picture 6">
              <a:extLst>
                <a:ext uri="{FF2B5EF4-FFF2-40B4-BE49-F238E27FC236}">
                  <a16:creationId xmlns:a16="http://schemas.microsoft.com/office/drawing/2014/main" id="{06E3F1F0-E47B-940E-4CDE-494201E4E438}"/>
                </a:ext>
              </a:extLst>
            </p:cNvPr>
            <p:cNvPicPr>
              <a:picLocks noChangeAspect="1"/>
            </p:cNvPicPr>
            <p:nvPr/>
          </p:nvPicPr>
          <p:blipFill>
            <a:blip r:embed="rId3"/>
            <a:stretch>
              <a:fillRect/>
            </a:stretch>
          </p:blipFill>
          <p:spPr>
            <a:xfrm>
              <a:off x="949299" y="950271"/>
              <a:ext cx="1342147" cy="471388"/>
            </a:xfrm>
            <a:prstGeom prst="rect">
              <a:avLst/>
            </a:prstGeom>
          </p:spPr>
        </p:pic>
      </p:grpSp>
      <p:pic>
        <p:nvPicPr>
          <p:cNvPr id="3" name="Picture 2">
            <a:extLst>
              <a:ext uri="{FF2B5EF4-FFF2-40B4-BE49-F238E27FC236}">
                <a16:creationId xmlns:a16="http://schemas.microsoft.com/office/drawing/2014/main" id="{F92EAD0C-97E6-78D6-077B-2B3EF5E07A3F}"/>
              </a:ext>
            </a:extLst>
          </p:cNvPr>
          <p:cNvPicPr>
            <a:picLocks noChangeAspect="1"/>
          </p:cNvPicPr>
          <p:nvPr/>
        </p:nvPicPr>
        <p:blipFill>
          <a:blip r:embed="rId4"/>
          <a:stretch>
            <a:fillRect/>
          </a:stretch>
        </p:blipFill>
        <p:spPr>
          <a:xfrm>
            <a:off x="728663" y="1576388"/>
            <a:ext cx="3271838" cy="2810766"/>
          </a:xfrm>
          <a:prstGeom prst="rect">
            <a:avLst/>
          </a:prstGeom>
        </p:spPr>
      </p:pic>
      <p:pic>
        <p:nvPicPr>
          <p:cNvPr id="10" name="Picture 9">
            <a:extLst>
              <a:ext uri="{FF2B5EF4-FFF2-40B4-BE49-F238E27FC236}">
                <a16:creationId xmlns:a16="http://schemas.microsoft.com/office/drawing/2014/main" id="{6109BB7B-D963-21E0-2CB3-05E9744B986A}"/>
              </a:ext>
            </a:extLst>
          </p:cNvPr>
          <p:cNvPicPr>
            <a:picLocks noChangeAspect="1"/>
          </p:cNvPicPr>
          <p:nvPr/>
        </p:nvPicPr>
        <p:blipFill>
          <a:blip r:embed="rId5"/>
          <a:stretch>
            <a:fillRect/>
          </a:stretch>
        </p:blipFill>
        <p:spPr>
          <a:xfrm>
            <a:off x="3848100" y="1633537"/>
            <a:ext cx="4867276" cy="2433638"/>
          </a:xfrm>
          <a:prstGeom prst="rect">
            <a:avLst/>
          </a:prstGeom>
        </p:spPr>
      </p:pic>
      <p:pic>
        <p:nvPicPr>
          <p:cNvPr id="12" name="Picture 11">
            <a:extLst>
              <a:ext uri="{FF2B5EF4-FFF2-40B4-BE49-F238E27FC236}">
                <a16:creationId xmlns:a16="http://schemas.microsoft.com/office/drawing/2014/main" id="{928CF925-7004-FDF5-1A65-B8C44F135206}"/>
              </a:ext>
            </a:extLst>
          </p:cNvPr>
          <p:cNvPicPr>
            <a:picLocks noChangeAspect="1"/>
          </p:cNvPicPr>
          <p:nvPr/>
        </p:nvPicPr>
        <p:blipFill>
          <a:blip r:embed="rId6"/>
          <a:stretch>
            <a:fillRect/>
          </a:stretch>
        </p:blipFill>
        <p:spPr>
          <a:xfrm>
            <a:off x="8739187" y="1666874"/>
            <a:ext cx="2892326" cy="2257425"/>
          </a:xfrm>
          <a:prstGeom prst="rect">
            <a:avLst/>
          </a:prstGeom>
        </p:spPr>
      </p:pic>
      <p:pic>
        <p:nvPicPr>
          <p:cNvPr id="14" name="Picture 13">
            <a:extLst>
              <a:ext uri="{FF2B5EF4-FFF2-40B4-BE49-F238E27FC236}">
                <a16:creationId xmlns:a16="http://schemas.microsoft.com/office/drawing/2014/main" id="{77A00551-75F7-43DA-8DF0-B5F4502195A6}"/>
              </a:ext>
            </a:extLst>
          </p:cNvPr>
          <p:cNvPicPr>
            <a:picLocks noChangeAspect="1"/>
          </p:cNvPicPr>
          <p:nvPr/>
        </p:nvPicPr>
        <p:blipFill>
          <a:blip r:embed="rId7"/>
          <a:stretch>
            <a:fillRect/>
          </a:stretch>
        </p:blipFill>
        <p:spPr>
          <a:xfrm>
            <a:off x="862012" y="4471987"/>
            <a:ext cx="2676525" cy="2085975"/>
          </a:xfrm>
          <a:prstGeom prst="rect">
            <a:avLst/>
          </a:prstGeom>
        </p:spPr>
      </p:pic>
      <p:pic>
        <p:nvPicPr>
          <p:cNvPr id="16" name="Picture 15">
            <a:extLst>
              <a:ext uri="{FF2B5EF4-FFF2-40B4-BE49-F238E27FC236}">
                <a16:creationId xmlns:a16="http://schemas.microsoft.com/office/drawing/2014/main" id="{0C9FD27D-464B-533F-FAFF-68B2C2B664CE}"/>
              </a:ext>
            </a:extLst>
          </p:cNvPr>
          <p:cNvPicPr>
            <a:picLocks noChangeAspect="1"/>
          </p:cNvPicPr>
          <p:nvPr/>
        </p:nvPicPr>
        <p:blipFill>
          <a:blip r:embed="rId8"/>
          <a:stretch>
            <a:fillRect/>
          </a:stretch>
        </p:blipFill>
        <p:spPr>
          <a:xfrm>
            <a:off x="4371975" y="4310062"/>
            <a:ext cx="3181350" cy="2124608"/>
          </a:xfrm>
          <a:prstGeom prst="rect">
            <a:avLst/>
          </a:prstGeom>
        </p:spPr>
      </p:pic>
      <p:pic>
        <p:nvPicPr>
          <p:cNvPr id="18" name="Picture 17">
            <a:extLst>
              <a:ext uri="{FF2B5EF4-FFF2-40B4-BE49-F238E27FC236}">
                <a16:creationId xmlns:a16="http://schemas.microsoft.com/office/drawing/2014/main" id="{8097BCA8-2D9A-4596-E31E-11AB7FD16827}"/>
              </a:ext>
            </a:extLst>
          </p:cNvPr>
          <p:cNvPicPr>
            <a:picLocks noChangeAspect="1"/>
          </p:cNvPicPr>
          <p:nvPr/>
        </p:nvPicPr>
        <p:blipFill>
          <a:blip r:embed="rId9"/>
          <a:stretch>
            <a:fillRect/>
          </a:stretch>
        </p:blipFill>
        <p:spPr>
          <a:xfrm>
            <a:off x="8110537" y="4295775"/>
            <a:ext cx="2976563" cy="2103578"/>
          </a:xfrm>
          <a:prstGeom prst="rect">
            <a:avLst/>
          </a:prstGeom>
        </p:spPr>
      </p:pic>
    </p:spTree>
    <p:extLst>
      <p:ext uri="{BB962C8B-B14F-4D97-AF65-F5344CB8AC3E}">
        <p14:creationId xmlns:p14="http://schemas.microsoft.com/office/powerpoint/2010/main" val="1511342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95250"/>
            <a:ext cx="11772900" cy="6562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11" name="TextBox 10">
            <a:extLst>
              <a:ext uri="{FF2B5EF4-FFF2-40B4-BE49-F238E27FC236}">
                <a16:creationId xmlns:a16="http://schemas.microsoft.com/office/drawing/2014/main" id="{FF095F86-480B-5B5A-97D8-65BC8062B656}"/>
              </a:ext>
            </a:extLst>
          </p:cNvPr>
          <p:cNvSpPr txBox="1"/>
          <p:nvPr/>
        </p:nvSpPr>
        <p:spPr>
          <a:xfrm>
            <a:off x="4838701" y="695268"/>
            <a:ext cx="6219824" cy="119181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Nhóm 1,</a:t>
            </a:r>
            <a:r>
              <a:rPr lang="en-US" sz="32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2: Tìm hiểu về nhà ở và nhà sinh hoạt cộng đồng</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Picture 1" descr="A picture containing toy, doll&#10;&#10;Description automatically generated">
            <a:extLst>
              <a:ext uri="{FF2B5EF4-FFF2-40B4-BE49-F238E27FC236}">
                <a16:creationId xmlns:a16="http://schemas.microsoft.com/office/drawing/2014/main" id="{114B9205-CAFB-AA08-46A5-8874E65A3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91290"/>
            <a:ext cx="4421716" cy="2242636"/>
          </a:xfrm>
          <a:prstGeom prst="rect">
            <a:avLst/>
          </a:prstGeom>
        </p:spPr>
      </p:pic>
      <p:sp>
        <p:nvSpPr>
          <p:cNvPr id="3" name="TextBox 2">
            <a:extLst>
              <a:ext uri="{FF2B5EF4-FFF2-40B4-BE49-F238E27FC236}">
                <a16:creationId xmlns:a16="http://schemas.microsoft.com/office/drawing/2014/main" id="{AA8C6112-7266-010C-A27A-D1BF01842E2B}"/>
              </a:ext>
            </a:extLst>
          </p:cNvPr>
          <p:cNvSpPr txBox="1"/>
          <p:nvPr/>
        </p:nvSpPr>
        <p:spPr>
          <a:xfrm>
            <a:off x="4857751" y="2390718"/>
            <a:ext cx="6219824" cy="119181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Nhóm 3,</a:t>
            </a:r>
            <a:r>
              <a:rPr lang="en-US" sz="32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4: Tìm hiểu về trang phục.</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3CC33B7A-0063-F6F7-937E-00103BF5D4A4}"/>
              </a:ext>
            </a:extLst>
          </p:cNvPr>
          <p:cNvSpPr txBox="1"/>
          <p:nvPr/>
        </p:nvSpPr>
        <p:spPr>
          <a:xfrm>
            <a:off x="5000624" y="4291908"/>
            <a:ext cx="6143625" cy="64698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Nhóm 5.6: Tìm hiểu về lễ hội.</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742406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2997614" y="154276"/>
            <a:ext cx="6632161" cy="64698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Nhà ở và nhà sinh hoạt cộng đồng: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438150" y="1181995"/>
            <a:ext cx="5619749"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Đồng bào Tây Nguyên thường ở trong những ngôi nhà sàn làm bằng các vật liệu truyền thống như: gỗ, tre, nứa, lá...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390525" y="3562769"/>
            <a:ext cx="5619749" cy="2962513"/>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Mỗi buôn làng có một ngôi nhà chung được xây dựng ở trung tâm buôn làng, ví dụ như: nhà Rông của người Ba Na, Gia Rai</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nhà Dài của người Ê Đê,....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9" name="Picture 8">
            <a:extLst>
              <a:ext uri="{FF2B5EF4-FFF2-40B4-BE49-F238E27FC236}">
                <a16:creationId xmlns:a16="http://schemas.microsoft.com/office/drawing/2014/main" id="{D3EA339A-BD5D-8BDC-83BA-4FD2F23C1DA0}"/>
              </a:ext>
            </a:extLst>
          </p:cNvPr>
          <p:cNvPicPr>
            <a:picLocks noChangeAspect="1"/>
          </p:cNvPicPr>
          <p:nvPr/>
        </p:nvPicPr>
        <p:blipFill>
          <a:blip r:embed="rId3"/>
          <a:stretch>
            <a:fillRect/>
          </a:stretch>
        </p:blipFill>
        <p:spPr>
          <a:xfrm>
            <a:off x="6996113" y="1147763"/>
            <a:ext cx="3271838" cy="2810766"/>
          </a:xfrm>
          <a:prstGeom prst="rect">
            <a:avLst/>
          </a:prstGeom>
        </p:spPr>
      </p:pic>
      <p:pic>
        <p:nvPicPr>
          <p:cNvPr id="11" name="Picture 10">
            <a:extLst>
              <a:ext uri="{FF2B5EF4-FFF2-40B4-BE49-F238E27FC236}">
                <a16:creationId xmlns:a16="http://schemas.microsoft.com/office/drawing/2014/main" id="{18C0ED7C-2B5E-8109-833F-1765DFE214A4}"/>
              </a:ext>
            </a:extLst>
          </p:cNvPr>
          <p:cNvPicPr>
            <a:picLocks noChangeAspect="1"/>
          </p:cNvPicPr>
          <p:nvPr/>
        </p:nvPicPr>
        <p:blipFill>
          <a:blip r:embed="rId4"/>
          <a:stretch>
            <a:fillRect/>
          </a:stretch>
        </p:blipFill>
        <p:spPr>
          <a:xfrm>
            <a:off x="6353175" y="4062412"/>
            <a:ext cx="4867276" cy="2433638"/>
          </a:xfrm>
          <a:prstGeom prst="rect">
            <a:avLst/>
          </a:prstGeom>
        </p:spPr>
      </p:pic>
    </p:spTree>
    <p:extLst>
      <p:ext uri="{BB962C8B-B14F-4D97-AF65-F5344CB8AC3E}">
        <p14:creationId xmlns:p14="http://schemas.microsoft.com/office/powerpoint/2010/main" val="3518578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15089"/>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lvl="0" algn="ctr">
              <a:defRPr/>
            </a:pPr>
            <a:r>
              <a:rPr lang="vi-VN" sz="3600" b="1" dirty="0">
                <a:solidFill>
                  <a:prstClr val="black"/>
                </a:solidFill>
                <a:latin typeface="Calibri" panose="020F0502020204030204" pitchFamily="34" charset="0"/>
                <a:ea typeface="Roboto" panose="02000000000000000000" pitchFamily="2" charset="0"/>
                <a:cs typeface="Calibri" panose="020F0502020204030204" pitchFamily="34" charset="0"/>
              </a:rPr>
              <a:t>Trang phục: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561975" y="1382020"/>
            <a:ext cx="601980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Trang phục truyền thống của đồng bào Tây Nguyên được may bằng vải thổ cẩm, trang trí các loại hoa văn màu sắc sặc sỡ.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039495"/>
            <a:ext cx="600075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Đàn ông thường đóng khố, ở trần, trời lạnh thì khoác thêm tấm choàng. Phụ nữ mặc áo chui đầu, váy tấm,....</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4B84C9EF-47B5-4D88-B41E-2810EE98D32B}"/>
              </a:ext>
            </a:extLst>
          </p:cNvPr>
          <p:cNvPicPr>
            <a:picLocks noChangeAspect="1"/>
          </p:cNvPicPr>
          <p:nvPr/>
        </p:nvPicPr>
        <p:blipFill>
          <a:blip r:embed="rId3"/>
          <a:stretch>
            <a:fillRect/>
          </a:stretch>
        </p:blipFill>
        <p:spPr>
          <a:xfrm>
            <a:off x="7386637" y="1171574"/>
            <a:ext cx="3233738" cy="2523893"/>
          </a:xfrm>
          <a:prstGeom prst="rect">
            <a:avLst/>
          </a:prstGeom>
        </p:spPr>
      </p:pic>
      <p:pic>
        <p:nvPicPr>
          <p:cNvPr id="5" name="Picture 4">
            <a:extLst>
              <a:ext uri="{FF2B5EF4-FFF2-40B4-BE49-F238E27FC236}">
                <a16:creationId xmlns:a16="http://schemas.microsoft.com/office/drawing/2014/main" id="{F797CCCC-7738-A014-2A18-7B26DDAC3A7A}"/>
              </a:ext>
            </a:extLst>
          </p:cNvPr>
          <p:cNvPicPr>
            <a:picLocks noChangeAspect="1"/>
          </p:cNvPicPr>
          <p:nvPr/>
        </p:nvPicPr>
        <p:blipFill>
          <a:blip r:embed="rId4"/>
          <a:stretch>
            <a:fillRect/>
          </a:stretch>
        </p:blipFill>
        <p:spPr>
          <a:xfrm>
            <a:off x="7367587" y="3890962"/>
            <a:ext cx="3271838" cy="2549938"/>
          </a:xfrm>
          <a:prstGeom prst="rect">
            <a:avLst/>
          </a:prstGeom>
        </p:spPr>
      </p:pic>
    </p:spTree>
    <p:extLst>
      <p:ext uri="{BB962C8B-B14F-4D97-AF65-F5344CB8AC3E}">
        <p14:creationId xmlns:p14="http://schemas.microsoft.com/office/powerpoint/2010/main" val="3635407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843</Words>
  <Application>Microsoft Office PowerPoint</Application>
  <PresentationFormat>Widescreen</PresentationFormat>
  <Paragraphs>57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等线</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lục nguyễn</dc:creator>
  <cp:lastModifiedBy>lục nguyễn</cp:lastModifiedBy>
  <cp:revision>1</cp:revision>
  <dcterms:created xsi:type="dcterms:W3CDTF">2024-04-20T09:56:57Z</dcterms:created>
  <dcterms:modified xsi:type="dcterms:W3CDTF">2024-04-20T10:01:19Z</dcterms:modified>
</cp:coreProperties>
</file>