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66" r:id="rId5"/>
    <p:sldId id="373" r:id="rId6"/>
    <p:sldId id="273" r:id="rId7"/>
    <p:sldId id="374" r:id="rId8"/>
    <p:sldId id="375" r:id="rId9"/>
    <p:sldId id="278" r:id="rId10"/>
    <p:sldId id="277" r:id="rId11"/>
    <p:sldId id="261" r:id="rId12"/>
    <p:sldId id="282" r:id="rId13"/>
    <p:sldId id="257" r:id="rId14"/>
    <p:sldId id="267" r:id="rId15"/>
    <p:sldId id="270" r:id="rId16"/>
    <p:sldId id="271" r:id="rId17"/>
    <p:sldId id="260" r:id="rId18"/>
    <p:sldId id="272" r:id="rId19"/>
    <p:sldId id="376" r:id="rId20"/>
    <p:sldId id="274" r:id="rId21"/>
    <p:sldId id="275" r:id="rId22"/>
    <p:sldId id="377" r:id="rId23"/>
    <p:sldId id="268" r:id="rId24"/>
    <p:sldId id="330" r:id="rId25"/>
    <p:sldId id="371" r:id="rId26"/>
    <p:sldId id="372" r:id="rId27"/>
    <p:sldId id="379" r:id="rId28"/>
    <p:sldId id="276" r:id="rId29"/>
    <p:sldId id="269" r:id="rId30"/>
    <p:sldId id="263" r:id="rId31"/>
    <p:sldId id="380" r:id="rId32"/>
    <p:sldId id="26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EF3A6-7330-7E66-65D1-FE0AB6F6F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AF55B-3FD4-9BAF-6E91-4B90B2814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1501A-4AD3-840D-9082-6E33C362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A27-0A32-4C80-B018-A9ED522FCF8F}" type="datetimeFigureOut">
              <a:rPr lang="en-SG" smtClean="0"/>
              <a:t>20/4/2024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FB38A-51E6-D93A-82B9-F4D2DEC42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67604-A62E-4401-4802-9AB7B6D88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8740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AB25D-F976-4011-F26A-C53F96B0E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54C339-579F-94A0-6F66-40D9F0E80F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F5356-DE66-0EE6-7EE7-92CA653E1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A27-0A32-4C80-B018-A9ED522FCF8F}" type="datetimeFigureOut">
              <a:rPr lang="en-SG" smtClean="0"/>
              <a:t>20/4/2024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526C5-DC40-F4A4-36D0-23606FADE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B8663-A84D-6620-76D7-736C353C0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8165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41927A-FD75-1ED6-C73E-F752F13009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CCA4D-489C-30D8-2202-42416376D8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C6A25-3F31-FC63-D8F8-F73C7386E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A27-0A32-4C80-B018-A9ED522FCF8F}" type="datetimeFigureOut">
              <a:rPr lang="en-SG" smtClean="0"/>
              <a:t>20/4/2024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25034-8936-D4A9-57E4-75950DE62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4FCFB-614A-7FBA-BFA4-E02712B37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06499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49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99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58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81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16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42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85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37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59EFA-F403-17A3-7C72-B82ED6F1B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A2187-4D26-B563-CFBA-3895DB943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18D6-1157-5ABA-273F-637517F87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A27-0A32-4C80-B018-A9ED522FCF8F}" type="datetimeFigureOut">
              <a:rPr lang="en-SG" smtClean="0"/>
              <a:t>20/4/2024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91D28-C620-7037-3A00-237F7F35E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BE111-F038-3C15-C18F-7D3763A3F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85725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40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20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88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426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61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9326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0962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9805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0806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397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35099-B560-2FC6-0492-A4F4EED8E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19FED-279A-8E85-37E0-69ED8391A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1660C-F05D-FDC8-2F63-D6AB85E73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A27-0A32-4C80-B018-A9ED522FCF8F}" type="datetimeFigureOut">
              <a:rPr lang="en-SG" smtClean="0"/>
              <a:t>20/4/2024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15260-BF8B-8B6A-2D79-3A18039F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40642-5481-5D03-998F-8F266F7F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72340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634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964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567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255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1463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0217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9962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2026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289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223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832CB-F0C7-93A9-B174-3826B82AA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4D130-5FFD-94C2-644C-766EA97E59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D37998-8B21-D5ED-E548-B46AFF7F8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A545F-2CB8-2D0D-BA24-5B12382ED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A27-0A32-4C80-B018-A9ED522FCF8F}" type="datetimeFigureOut">
              <a:rPr lang="en-SG" smtClean="0"/>
              <a:t>20/4/2024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A9724-2691-9C64-BCC1-C287E1A8E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6C8B84-B0BC-8BC8-C002-2830DF9A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610017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1667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22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57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4789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041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EFC90-0B20-03F3-4419-FD5A29EB7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421FB-1832-8A04-7229-D66E3FDF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9BA0B9-941A-C5DB-ECE8-3ACD78D68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CA7E0D-764B-4789-426D-3BE27DD00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7FFD52-F428-E6BA-7D89-8E211E1A24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0723D3-813E-A589-731F-969443345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A27-0A32-4C80-B018-A9ED522FCF8F}" type="datetimeFigureOut">
              <a:rPr lang="en-SG" smtClean="0"/>
              <a:t>20/4/2024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1C8587-68A6-13F2-30D1-67556EC46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72D8CE-9DBA-9953-7A04-C43A54E73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29420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A89C9-29BA-DDC5-1CA8-E28A9A1D8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5A9A1B-53E5-AECF-1BD0-ADE4C47F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A27-0A32-4C80-B018-A9ED522FCF8F}" type="datetimeFigureOut">
              <a:rPr lang="en-SG" smtClean="0"/>
              <a:t>20/4/2024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9244A7-D43D-A080-77E4-83430E15E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60F02-C6C0-64D0-2E8C-D161D796F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4263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E30A48-6DFB-F416-6274-971D650B4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A27-0A32-4C80-B018-A9ED522FCF8F}" type="datetimeFigureOut">
              <a:rPr lang="en-SG" smtClean="0"/>
              <a:t>20/4/2024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9DA1A-8A42-FEA4-21A9-290AE837A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AEE7E-3120-977B-11E0-2064B6B11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33632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6BA0D-96F4-9C65-D69B-DEFDDB216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14895-18E2-9D99-8DE1-C9FBAF6B1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39F08-F918-A941-A993-4C8AB4A35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BB0F21-AE91-8A27-2B3C-C9B8FC245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A27-0A32-4C80-B018-A9ED522FCF8F}" type="datetimeFigureOut">
              <a:rPr lang="en-SG" smtClean="0"/>
              <a:t>20/4/2024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E04B45-7AB2-4B56-8831-3FCF1722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84538-7ABA-798C-600E-336BE0DDA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68150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C7837-1D31-0250-F297-67ED6EB9F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7A840B-2454-E0A1-E4CD-C481A5CE8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F6102C-CC52-C7C3-A6EC-679F21E38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E8C7F-54CD-3FF1-CF4F-BF1BB22C6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8A27-0A32-4C80-B018-A9ED522FCF8F}" type="datetimeFigureOut">
              <a:rPr lang="en-SG" smtClean="0"/>
              <a:t>20/4/2024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30B02-5087-B130-D53F-BE73358FB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D1FA5-667C-B2E1-42CC-468ADC264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19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7A8249-0422-C42A-818A-B6E04E1CA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D5F37-5DA1-28A5-3477-82778122E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B13F5-0FA6-0162-E7D2-E727B489B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18A27-0A32-4C80-B018-A9ED522FCF8F}" type="datetimeFigureOut">
              <a:rPr lang="en-SG" smtClean="0"/>
              <a:t>20/4/2024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1CF7C-9E42-C4AB-D283-AEFCC1580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94532-AF3B-DA5B-D859-8870F05DB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CDD61-603A-4A6C-A9F4-6B92410D60B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2901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4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22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20/04/2024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4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85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11" Type="http://schemas.openxmlformats.org/officeDocument/2006/relationships/image" Target="../media/image84.jpeg"/><Relationship Id="rId5" Type="http://schemas.openxmlformats.org/officeDocument/2006/relationships/image" Target="../media/image78.svg"/><Relationship Id="rId10" Type="http://schemas.openxmlformats.org/officeDocument/2006/relationships/image" Target="../media/image83.jpeg"/><Relationship Id="rId4" Type="http://schemas.openxmlformats.org/officeDocument/2006/relationships/image" Target="../media/image77.png"/><Relationship Id="rId9" Type="http://schemas.openxmlformats.org/officeDocument/2006/relationships/image" Target="../media/image8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5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92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11" Type="http://schemas.openxmlformats.org/officeDocument/2006/relationships/image" Target="../media/image91.jpeg"/><Relationship Id="rId5" Type="http://schemas.openxmlformats.org/officeDocument/2006/relationships/image" Target="../media/image78.svg"/><Relationship Id="rId10" Type="http://schemas.openxmlformats.org/officeDocument/2006/relationships/image" Target="../media/image90.jpeg"/><Relationship Id="rId4" Type="http://schemas.openxmlformats.org/officeDocument/2006/relationships/image" Target="../media/image77.png"/><Relationship Id="rId9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4.xml"/><Relationship Id="rId7" Type="http://schemas.openxmlformats.org/officeDocument/2006/relationships/slide" Target="slide6.xml"/><Relationship Id="rId12" Type="http://schemas.openxmlformats.org/officeDocument/2006/relationships/image" Target="../media/image2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11" Type="http://schemas.openxmlformats.org/officeDocument/2006/relationships/image" Target="../media/image21.gif"/><Relationship Id="rId5" Type="http://schemas.openxmlformats.org/officeDocument/2006/relationships/slide" Target="slide3.xml"/><Relationship Id="rId10" Type="http://schemas.openxmlformats.org/officeDocument/2006/relationships/image" Target="../media/image20.gif"/><Relationship Id="rId4" Type="http://schemas.openxmlformats.org/officeDocument/2006/relationships/image" Target="../media/image19.png"/><Relationship Id="rId9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audio" Target="../media/audio5.wav"/><Relationship Id="rId7" Type="http://schemas.openxmlformats.org/officeDocument/2006/relationships/image" Target="../media/image100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gif"/><Relationship Id="rId11" Type="http://schemas.openxmlformats.org/officeDocument/2006/relationships/image" Target="../media/image103.png"/><Relationship Id="rId5" Type="http://schemas.openxmlformats.org/officeDocument/2006/relationships/image" Target="../media/image98.gif"/><Relationship Id="rId10" Type="http://schemas.openxmlformats.org/officeDocument/2006/relationships/image" Target="../media/image102.png"/><Relationship Id="rId4" Type="http://schemas.openxmlformats.org/officeDocument/2006/relationships/image" Target="../media/image97.png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79.png"/><Relationship Id="rId18" Type="http://schemas.openxmlformats.org/officeDocument/2006/relationships/image" Target="../media/image49.svg"/><Relationship Id="rId3" Type="http://schemas.openxmlformats.org/officeDocument/2006/relationships/image" Target="../media/image105.svg"/><Relationship Id="rId7" Type="http://schemas.openxmlformats.org/officeDocument/2006/relationships/image" Target="../media/image109.png"/><Relationship Id="rId12" Type="http://schemas.openxmlformats.org/officeDocument/2006/relationships/image" Target="../media/image78.svg"/><Relationship Id="rId17" Type="http://schemas.openxmlformats.org/officeDocument/2006/relationships/image" Target="../media/image48.png"/><Relationship Id="rId2" Type="http://schemas.openxmlformats.org/officeDocument/2006/relationships/image" Target="../media/image104.png"/><Relationship Id="rId16" Type="http://schemas.openxmlformats.org/officeDocument/2006/relationships/image" Target="../media/image11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svg"/><Relationship Id="rId11" Type="http://schemas.openxmlformats.org/officeDocument/2006/relationships/image" Target="../media/image77.png"/><Relationship Id="rId5" Type="http://schemas.openxmlformats.org/officeDocument/2006/relationships/image" Target="../media/image107.png"/><Relationship Id="rId15" Type="http://schemas.openxmlformats.org/officeDocument/2006/relationships/image" Target="../media/image111.png"/><Relationship Id="rId10" Type="http://schemas.openxmlformats.org/officeDocument/2006/relationships/image" Target="../media/image76.svg"/><Relationship Id="rId4" Type="http://schemas.openxmlformats.org/officeDocument/2006/relationships/image" Target="../media/image106.png"/><Relationship Id="rId9" Type="http://schemas.openxmlformats.org/officeDocument/2006/relationships/image" Target="../media/image75.png"/><Relationship Id="rId14" Type="http://schemas.openxmlformats.org/officeDocument/2006/relationships/image" Target="../media/image8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13" Type="http://schemas.openxmlformats.org/officeDocument/2006/relationships/image" Target="../media/image79.png"/><Relationship Id="rId18" Type="http://schemas.openxmlformats.org/officeDocument/2006/relationships/image" Target="../media/image49.svg"/><Relationship Id="rId3" Type="http://schemas.openxmlformats.org/officeDocument/2006/relationships/image" Target="../media/image105.svg"/><Relationship Id="rId7" Type="http://schemas.openxmlformats.org/officeDocument/2006/relationships/image" Target="../media/image109.png"/><Relationship Id="rId12" Type="http://schemas.openxmlformats.org/officeDocument/2006/relationships/image" Target="../media/image78.svg"/><Relationship Id="rId17" Type="http://schemas.openxmlformats.org/officeDocument/2006/relationships/image" Target="../media/image48.png"/><Relationship Id="rId2" Type="http://schemas.openxmlformats.org/officeDocument/2006/relationships/image" Target="../media/image104.png"/><Relationship Id="rId16" Type="http://schemas.openxmlformats.org/officeDocument/2006/relationships/image" Target="../media/image112.svg"/><Relationship Id="rId20" Type="http://schemas.openxmlformats.org/officeDocument/2006/relationships/image" Target="../media/image118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8.svg"/><Relationship Id="rId11" Type="http://schemas.openxmlformats.org/officeDocument/2006/relationships/image" Target="../media/image77.png"/><Relationship Id="rId5" Type="http://schemas.openxmlformats.org/officeDocument/2006/relationships/image" Target="../media/image107.png"/><Relationship Id="rId15" Type="http://schemas.openxmlformats.org/officeDocument/2006/relationships/image" Target="../media/image111.png"/><Relationship Id="rId10" Type="http://schemas.openxmlformats.org/officeDocument/2006/relationships/image" Target="../media/image76.svg"/><Relationship Id="rId19" Type="http://schemas.openxmlformats.org/officeDocument/2006/relationships/image" Target="../media/image117.png"/><Relationship Id="rId4" Type="http://schemas.openxmlformats.org/officeDocument/2006/relationships/image" Target="../media/image106.png"/><Relationship Id="rId9" Type="http://schemas.openxmlformats.org/officeDocument/2006/relationships/image" Target="../media/image75.png"/><Relationship Id="rId14" Type="http://schemas.openxmlformats.org/officeDocument/2006/relationships/image" Target="../media/image8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18" Type="http://schemas.openxmlformats.org/officeDocument/2006/relationships/image" Target="../media/image133.png"/><Relationship Id="rId3" Type="http://schemas.openxmlformats.org/officeDocument/2006/relationships/image" Target="../media/image105.sv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17" Type="http://schemas.openxmlformats.org/officeDocument/2006/relationships/image" Target="../media/image132.svg"/><Relationship Id="rId2" Type="http://schemas.openxmlformats.org/officeDocument/2006/relationships/image" Target="../media/image104.png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26.svg"/><Relationship Id="rId5" Type="http://schemas.openxmlformats.org/officeDocument/2006/relationships/image" Target="../media/image120.png"/><Relationship Id="rId15" Type="http://schemas.openxmlformats.org/officeDocument/2006/relationships/image" Target="../media/image130.svg"/><Relationship Id="rId10" Type="http://schemas.openxmlformats.org/officeDocument/2006/relationships/image" Target="../media/image125.png"/><Relationship Id="rId19" Type="http://schemas.openxmlformats.org/officeDocument/2006/relationships/image" Target="../media/image134.svg"/><Relationship Id="rId4" Type="http://schemas.openxmlformats.org/officeDocument/2006/relationships/image" Target="../media/image119.png"/><Relationship Id="rId9" Type="http://schemas.openxmlformats.org/officeDocument/2006/relationships/image" Target="../media/image124.svg"/><Relationship Id="rId14" Type="http://schemas.openxmlformats.org/officeDocument/2006/relationships/image" Target="../media/image12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5.png"/><Relationship Id="rId1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359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67113" y="-1212721"/>
            <a:ext cx="4200928" cy="2425441"/>
          </a:xfrm>
          <a:custGeom>
            <a:avLst/>
            <a:gdLst/>
            <a:ahLst/>
            <a:cxnLst/>
            <a:rect l="l" t="t" r="r" b="b"/>
            <a:pathLst>
              <a:path w="6301392" h="3638162">
                <a:moveTo>
                  <a:pt x="0" y="0"/>
                </a:moveTo>
                <a:lnTo>
                  <a:pt x="6301392" y="0"/>
                </a:lnTo>
                <a:lnTo>
                  <a:pt x="6301392" y="3638162"/>
                </a:lnTo>
                <a:lnTo>
                  <a:pt x="0" y="3638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79957">
            <a:off x="2481787" y="585290"/>
            <a:ext cx="7228427" cy="5687421"/>
          </a:xfrm>
          <a:custGeom>
            <a:avLst/>
            <a:gdLst/>
            <a:ahLst/>
            <a:cxnLst/>
            <a:rect l="l" t="t" r="r" b="b"/>
            <a:pathLst>
              <a:path w="10842640" h="8531132">
                <a:moveTo>
                  <a:pt x="0" y="0"/>
                </a:moveTo>
                <a:lnTo>
                  <a:pt x="10842640" y="0"/>
                </a:lnTo>
                <a:lnTo>
                  <a:pt x="10842640" y="8531132"/>
                </a:lnTo>
                <a:lnTo>
                  <a:pt x="0" y="85311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10400" y="5609734"/>
            <a:ext cx="6246373" cy="3606396"/>
          </a:xfrm>
          <a:custGeom>
            <a:avLst/>
            <a:gdLst/>
            <a:ahLst/>
            <a:cxnLst/>
            <a:rect l="l" t="t" r="r" b="b"/>
            <a:pathLst>
              <a:path w="9369559" h="5409594">
                <a:moveTo>
                  <a:pt x="0" y="0"/>
                </a:moveTo>
                <a:lnTo>
                  <a:pt x="9369559" y="0"/>
                </a:lnTo>
                <a:lnTo>
                  <a:pt x="9369559" y="5409594"/>
                </a:lnTo>
                <a:lnTo>
                  <a:pt x="0" y="5409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29534">
            <a:off x="8359588" y="3375472"/>
            <a:ext cx="3428246" cy="2896868"/>
          </a:xfrm>
          <a:custGeom>
            <a:avLst/>
            <a:gdLst/>
            <a:ahLst/>
            <a:cxnLst/>
            <a:rect l="l" t="t" r="r" b="b"/>
            <a:pathLst>
              <a:path w="5142369" h="4345302">
                <a:moveTo>
                  <a:pt x="0" y="0"/>
                </a:moveTo>
                <a:lnTo>
                  <a:pt x="5142369" y="0"/>
                </a:lnTo>
                <a:lnTo>
                  <a:pt x="5142369" y="4345302"/>
                </a:lnTo>
                <a:lnTo>
                  <a:pt x="0" y="43453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00716">
            <a:off x="1457305" y="1165526"/>
            <a:ext cx="1867011" cy="2393605"/>
          </a:xfrm>
          <a:custGeom>
            <a:avLst/>
            <a:gdLst/>
            <a:ahLst/>
            <a:cxnLst/>
            <a:rect l="l" t="t" r="r" b="b"/>
            <a:pathLst>
              <a:path w="2800517" h="3590407">
                <a:moveTo>
                  <a:pt x="0" y="0"/>
                </a:moveTo>
                <a:lnTo>
                  <a:pt x="2800517" y="0"/>
                </a:lnTo>
                <a:lnTo>
                  <a:pt x="2800517" y="3590407"/>
                </a:lnTo>
                <a:lnTo>
                  <a:pt x="0" y="35904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464102" y="1036207"/>
            <a:ext cx="5218350" cy="407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95"/>
              </a:lnSpc>
            </a:pPr>
            <a:r>
              <a:rPr lang="vi-VN" sz="11711" b="1">
                <a:solidFill>
                  <a:srgbClr val="F9EED2"/>
                </a:solidFill>
                <a:latin typeface="Luckiest Guy"/>
              </a:rPr>
              <a:t>1. KHỞI ĐỘNG</a:t>
            </a:r>
            <a:endParaRPr lang="en-US" sz="11711" b="1">
              <a:solidFill>
                <a:srgbClr val="F9EED2"/>
              </a:solidFill>
              <a:latin typeface="Luckiest Guy"/>
            </a:endParaRPr>
          </a:p>
        </p:txBody>
      </p:sp>
      <p:sp>
        <p:nvSpPr>
          <p:cNvPr id="9" name="Freeform 9"/>
          <p:cNvSpPr/>
          <p:nvPr/>
        </p:nvSpPr>
        <p:spPr>
          <a:xfrm rot="-1692654" flipH="1">
            <a:off x="8426281" y="884184"/>
            <a:ext cx="555175" cy="1044809"/>
          </a:xfrm>
          <a:custGeom>
            <a:avLst/>
            <a:gdLst/>
            <a:ahLst/>
            <a:cxnLst/>
            <a:rect l="l" t="t" r="r" b="b"/>
            <a:pathLst>
              <a:path w="832763" h="1567213">
                <a:moveTo>
                  <a:pt x="832762" y="0"/>
                </a:moveTo>
                <a:lnTo>
                  <a:pt x="0" y="0"/>
                </a:lnTo>
                <a:lnTo>
                  <a:pt x="0" y="1567213"/>
                </a:lnTo>
                <a:lnTo>
                  <a:pt x="832762" y="1567213"/>
                </a:lnTo>
                <a:lnTo>
                  <a:pt x="83276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18836" y="508472"/>
            <a:ext cx="1629501" cy="984342"/>
          </a:xfrm>
          <a:custGeom>
            <a:avLst/>
            <a:gdLst/>
            <a:ahLst/>
            <a:cxnLst/>
            <a:rect l="l" t="t" r="r" b="b"/>
            <a:pathLst>
              <a:path w="2444252" h="1476513">
                <a:moveTo>
                  <a:pt x="0" y="0"/>
                </a:moveTo>
                <a:lnTo>
                  <a:pt x="2444252" y="0"/>
                </a:lnTo>
                <a:lnTo>
                  <a:pt x="2444252" y="1476513"/>
                </a:lnTo>
                <a:lnTo>
                  <a:pt x="0" y="147651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743138" y="5039607"/>
            <a:ext cx="3810720" cy="3901246"/>
          </a:xfrm>
          <a:custGeom>
            <a:avLst/>
            <a:gdLst/>
            <a:ahLst/>
            <a:cxnLst/>
            <a:rect l="l" t="t" r="r" b="b"/>
            <a:pathLst>
              <a:path w="5716080" h="5851869">
                <a:moveTo>
                  <a:pt x="0" y="0"/>
                </a:moveTo>
                <a:lnTo>
                  <a:pt x="5716080" y="0"/>
                </a:lnTo>
                <a:lnTo>
                  <a:pt x="5716080" y="5851869"/>
                </a:lnTo>
                <a:lnTo>
                  <a:pt x="0" y="58518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2FD7FB26-9BEE-5B03-44BB-2903243D69B5}"/>
              </a:ext>
            </a:extLst>
          </p:cNvPr>
          <p:cNvSpPr/>
          <p:nvPr/>
        </p:nvSpPr>
        <p:spPr>
          <a:xfrm>
            <a:off x="42241" y="10160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4308716" y="4942844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4" y="0"/>
                </a:lnTo>
                <a:lnTo>
                  <a:pt x="5361854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542185" y="4995721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2" y="0"/>
                </a:lnTo>
                <a:lnTo>
                  <a:pt x="4393822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74021" flipV="1">
            <a:off x="-454996" y="-396323"/>
            <a:ext cx="2295312" cy="2364085"/>
          </a:xfrm>
          <a:custGeom>
            <a:avLst/>
            <a:gdLst/>
            <a:ahLst/>
            <a:cxnLst/>
            <a:rect l="l" t="t" r="r" b="b"/>
            <a:pathLst>
              <a:path w="3442968" h="3546128">
                <a:moveTo>
                  <a:pt x="0" y="3546128"/>
                </a:moveTo>
                <a:lnTo>
                  <a:pt x="3442968" y="3546128"/>
                </a:lnTo>
                <a:lnTo>
                  <a:pt x="3442968" y="0"/>
                </a:lnTo>
                <a:lnTo>
                  <a:pt x="0" y="0"/>
                </a:lnTo>
                <a:lnTo>
                  <a:pt x="0" y="354612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175058">
            <a:off x="10125064" y="3669184"/>
            <a:ext cx="1508133" cy="1385597"/>
          </a:xfrm>
          <a:custGeom>
            <a:avLst/>
            <a:gdLst/>
            <a:ahLst/>
            <a:cxnLst/>
            <a:rect l="l" t="t" r="r" b="b"/>
            <a:pathLst>
              <a:path w="2262200" h="2078396">
                <a:moveTo>
                  <a:pt x="0" y="0"/>
                </a:moveTo>
                <a:lnTo>
                  <a:pt x="2262200" y="0"/>
                </a:lnTo>
                <a:lnTo>
                  <a:pt x="2262200" y="2078396"/>
                </a:lnTo>
                <a:lnTo>
                  <a:pt x="0" y="20783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4296" y="263035"/>
            <a:ext cx="1136729" cy="878381"/>
          </a:xfrm>
          <a:custGeom>
            <a:avLst/>
            <a:gdLst/>
            <a:ahLst/>
            <a:cxnLst/>
            <a:rect l="l" t="t" r="r" b="b"/>
            <a:pathLst>
              <a:path w="1705094" h="1317572">
                <a:moveTo>
                  <a:pt x="0" y="0"/>
                </a:moveTo>
                <a:lnTo>
                  <a:pt x="1705093" y="0"/>
                </a:lnTo>
                <a:lnTo>
                  <a:pt x="1705093" y="1317572"/>
                </a:lnTo>
                <a:lnTo>
                  <a:pt x="0" y="13175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08081F-DF4E-3A6A-8F15-9A435BADAE30}"/>
              </a:ext>
            </a:extLst>
          </p:cNvPr>
          <p:cNvSpPr txBox="1"/>
          <p:nvPr/>
        </p:nvSpPr>
        <p:spPr>
          <a:xfrm>
            <a:off x="2100722" y="2523228"/>
            <a:ext cx="7975601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5867" b="1">
                <a:solidFill>
                  <a:prstClr val="white"/>
                </a:solidFill>
                <a:latin typeface="Times New Roman" panose="02020603050405020304" pitchFamily="18" charset="0"/>
              </a:rPr>
              <a:t>BÀI 26 THỰC PHẨM AN TOÀN</a:t>
            </a:r>
            <a:endParaRPr lang="en-SG" sz="5867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3564D3-1965-562A-5E76-ED91F909B89D}"/>
              </a:ext>
            </a:extLst>
          </p:cNvPr>
          <p:cNvSpPr txBox="1"/>
          <p:nvPr/>
        </p:nvSpPr>
        <p:spPr>
          <a:xfrm>
            <a:off x="3616963" y="484683"/>
            <a:ext cx="5516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000">
                <a:solidFill>
                  <a:prstClr val="white"/>
                </a:solidFill>
                <a:latin typeface="Arial" panose="020B0604020202020204" pitchFamily="34" charset="0"/>
              </a:rPr>
              <a:t>Thứ Năm ngày 14 tháng 3 năm 2024</a:t>
            </a:r>
          </a:p>
          <a:p>
            <a:pPr defTabSz="609630"/>
            <a:r>
              <a:rPr lang="vi-VN" sz="2000">
                <a:solidFill>
                  <a:prstClr val="white"/>
                </a:solidFill>
                <a:latin typeface="Arial" panose="020B0604020202020204" pitchFamily="34" charset="0"/>
              </a:rPr>
              <a:t>		KHOA HỌC</a:t>
            </a:r>
          </a:p>
          <a:p>
            <a:pPr defTabSz="609630"/>
            <a:r>
              <a:rPr lang="vi-VN" sz="2000" b="1">
                <a:solidFill>
                  <a:prstClr val="white"/>
                </a:solidFill>
                <a:latin typeface="Times New Roman" panose="02020603050405020304" pitchFamily="18" charset="0"/>
              </a:rPr>
              <a:t>BÀI 26 THỰC PHẨM AN TOÀN</a:t>
            </a:r>
            <a:endParaRPr lang="en-SG" sz="2000" b="1">
              <a:solidFill>
                <a:prstClr val="white"/>
              </a:solidFill>
              <a:latin typeface="Calibri"/>
            </a:endParaRPr>
          </a:p>
          <a:p>
            <a:pPr defTabSz="609630"/>
            <a:endParaRPr lang="vi-VN" sz="200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defTabSz="609630"/>
            <a:endParaRPr lang="en-SG" sz="20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359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79957">
            <a:off x="2481787" y="585290"/>
            <a:ext cx="7228427" cy="5687421"/>
          </a:xfrm>
          <a:custGeom>
            <a:avLst/>
            <a:gdLst/>
            <a:ahLst/>
            <a:cxnLst/>
            <a:rect l="l" t="t" r="r" b="b"/>
            <a:pathLst>
              <a:path w="10842640" h="8531132">
                <a:moveTo>
                  <a:pt x="0" y="0"/>
                </a:moveTo>
                <a:lnTo>
                  <a:pt x="10842640" y="0"/>
                </a:lnTo>
                <a:lnTo>
                  <a:pt x="10842640" y="8531132"/>
                </a:lnTo>
                <a:lnTo>
                  <a:pt x="0" y="8531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29534">
            <a:off x="8359588" y="3375472"/>
            <a:ext cx="3428246" cy="2896868"/>
          </a:xfrm>
          <a:custGeom>
            <a:avLst/>
            <a:gdLst/>
            <a:ahLst/>
            <a:cxnLst/>
            <a:rect l="l" t="t" r="r" b="b"/>
            <a:pathLst>
              <a:path w="5142369" h="4345302">
                <a:moveTo>
                  <a:pt x="0" y="0"/>
                </a:moveTo>
                <a:lnTo>
                  <a:pt x="5142369" y="0"/>
                </a:lnTo>
                <a:lnTo>
                  <a:pt x="5142369" y="4345302"/>
                </a:lnTo>
                <a:lnTo>
                  <a:pt x="0" y="43453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00716">
            <a:off x="1457305" y="1165526"/>
            <a:ext cx="1867011" cy="2393605"/>
          </a:xfrm>
          <a:custGeom>
            <a:avLst/>
            <a:gdLst/>
            <a:ahLst/>
            <a:cxnLst/>
            <a:rect l="l" t="t" r="r" b="b"/>
            <a:pathLst>
              <a:path w="2800517" h="3590407">
                <a:moveTo>
                  <a:pt x="0" y="0"/>
                </a:moveTo>
                <a:lnTo>
                  <a:pt x="2800517" y="0"/>
                </a:lnTo>
                <a:lnTo>
                  <a:pt x="2800517" y="3590407"/>
                </a:lnTo>
                <a:lnTo>
                  <a:pt x="0" y="35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75337" y="1260822"/>
            <a:ext cx="6660317" cy="4076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5"/>
              </a:lnSpc>
            </a:pPr>
            <a:r>
              <a:rPr lang="vi-VN" sz="11711" b="1">
                <a:solidFill>
                  <a:srgbClr val="F9EED2"/>
                </a:solidFill>
                <a:latin typeface="Luckiest Guy"/>
              </a:rPr>
              <a:t>2. KHÁM PHÁ</a:t>
            </a:r>
            <a:endParaRPr lang="en-US" sz="11711" b="1">
              <a:solidFill>
                <a:srgbClr val="F9EED2"/>
              </a:solidFill>
              <a:latin typeface="Luckiest Guy"/>
            </a:endParaRPr>
          </a:p>
        </p:txBody>
      </p:sp>
      <p:sp>
        <p:nvSpPr>
          <p:cNvPr id="9" name="Freeform 9"/>
          <p:cNvSpPr/>
          <p:nvPr/>
        </p:nvSpPr>
        <p:spPr>
          <a:xfrm rot="-1692654" flipH="1">
            <a:off x="8426281" y="884184"/>
            <a:ext cx="555175" cy="1044809"/>
          </a:xfrm>
          <a:custGeom>
            <a:avLst/>
            <a:gdLst/>
            <a:ahLst/>
            <a:cxnLst/>
            <a:rect l="l" t="t" r="r" b="b"/>
            <a:pathLst>
              <a:path w="832763" h="1567213">
                <a:moveTo>
                  <a:pt x="832762" y="0"/>
                </a:moveTo>
                <a:lnTo>
                  <a:pt x="0" y="0"/>
                </a:lnTo>
                <a:lnTo>
                  <a:pt x="0" y="1567213"/>
                </a:lnTo>
                <a:lnTo>
                  <a:pt x="832762" y="1567213"/>
                </a:lnTo>
                <a:lnTo>
                  <a:pt x="83276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18836" y="508472"/>
            <a:ext cx="1629501" cy="984342"/>
          </a:xfrm>
          <a:custGeom>
            <a:avLst/>
            <a:gdLst/>
            <a:ahLst/>
            <a:cxnLst/>
            <a:rect l="l" t="t" r="r" b="b"/>
            <a:pathLst>
              <a:path w="2444252" h="1476513">
                <a:moveTo>
                  <a:pt x="0" y="0"/>
                </a:moveTo>
                <a:lnTo>
                  <a:pt x="2444252" y="0"/>
                </a:lnTo>
                <a:lnTo>
                  <a:pt x="2444252" y="1476513"/>
                </a:lnTo>
                <a:lnTo>
                  <a:pt x="0" y="14765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2FD7FB26-9BEE-5B03-44BB-2903243D69B5}"/>
              </a:ext>
            </a:extLst>
          </p:cNvPr>
          <p:cNvSpPr/>
          <p:nvPr/>
        </p:nvSpPr>
        <p:spPr>
          <a:xfrm>
            <a:off x="42241" y="10160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7144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</p:spPr>
      </p:sp>
      <p:sp>
        <p:nvSpPr>
          <p:cNvPr id="47" name="Freeform 47"/>
          <p:cNvSpPr/>
          <p:nvPr/>
        </p:nvSpPr>
        <p:spPr>
          <a:xfrm rot="-950462">
            <a:off x="10825482" y="5756080"/>
            <a:ext cx="1361439" cy="1141907"/>
          </a:xfrm>
          <a:custGeom>
            <a:avLst/>
            <a:gdLst/>
            <a:ahLst/>
            <a:cxnLst/>
            <a:rect l="l" t="t" r="r" b="b"/>
            <a:pathLst>
              <a:path w="2042158" h="1712860">
                <a:moveTo>
                  <a:pt x="0" y="0"/>
                </a:moveTo>
                <a:lnTo>
                  <a:pt x="2042158" y="0"/>
                </a:lnTo>
                <a:lnTo>
                  <a:pt x="2042158" y="1712860"/>
                </a:lnTo>
                <a:lnTo>
                  <a:pt x="0" y="17128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6" name="组合 41">
            <a:extLst>
              <a:ext uri="{FF2B5EF4-FFF2-40B4-BE49-F238E27FC236}">
                <a16:creationId xmlns:a16="http://schemas.microsoft.com/office/drawing/2014/main" id="{0BB29809-F5C7-1CAF-5151-57927526E1E9}"/>
              </a:ext>
            </a:extLst>
          </p:cNvPr>
          <p:cNvGrpSpPr/>
          <p:nvPr/>
        </p:nvGrpSpPr>
        <p:grpSpPr>
          <a:xfrm>
            <a:off x="0" y="1124180"/>
            <a:ext cx="5002508" cy="5733820"/>
            <a:chOff x="755988" y="1195191"/>
            <a:chExt cx="9542586" cy="3142660"/>
          </a:xfrm>
        </p:grpSpPr>
        <p:sp>
          <p:nvSpPr>
            <p:cNvPr id="57" name="Rectangle 4">
              <a:extLst>
                <a:ext uri="{FF2B5EF4-FFF2-40B4-BE49-F238E27FC236}">
                  <a16:creationId xmlns:a16="http://schemas.microsoft.com/office/drawing/2014/main" id="{21301E5C-548F-189D-9022-A70A26DDFE2C}"/>
                </a:ext>
              </a:extLst>
            </p:cNvPr>
            <p:cNvSpPr/>
            <p:nvPr/>
          </p:nvSpPr>
          <p:spPr>
            <a:xfrm>
              <a:off x="755988" y="1195191"/>
              <a:ext cx="9542586" cy="314266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Rectangle 4">
              <a:extLst>
                <a:ext uri="{FF2B5EF4-FFF2-40B4-BE49-F238E27FC236}">
                  <a16:creationId xmlns:a16="http://schemas.microsoft.com/office/drawing/2014/main" id="{1009E465-E252-3D64-2FB6-0B5BB45F26A6}"/>
                </a:ext>
              </a:extLst>
            </p:cNvPr>
            <p:cNvSpPr/>
            <p:nvPr/>
          </p:nvSpPr>
          <p:spPr>
            <a:xfrm>
              <a:off x="938242" y="1286024"/>
              <a:ext cx="9178080" cy="2992486"/>
            </a:xfrm>
            <a:prstGeom prst="roundRect">
              <a:avLst>
                <a:gd name="adj" fmla="val 44784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60E597C-3096-7AEB-0E0C-803486F70651}"/>
              </a:ext>
            </a:extLst>
          </p:cNvPr>
          <p:cNvSpPr txBox="1"/>
          <p:nvPr/>
        </p:nvSpPr>
        <p:spPr>
          <a:xfrm>
            <a:off x="451833" y="2194390"/>
            <a:ext cx="38481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1. </a:t>
            </a:r>
            <a:r>
              <a:rPr lang="nl-NL" sz="3200" b="1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Quan </a:t>
            </a:r>
            <a:r>
              <a:rPr lang="nl-NL" sz="3200" b="1" dirty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sát hình 1 và lựa chọn những thực phẩm </a:t>
            </a:r>
            <a:r>
              <a:rPr lang="nl-NL" sz="32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có thể sử dụng để chế biến thức ăn an toàn. Giải thích được vì sao lại chọn những thực phẩm đó</a:t>
            </a:r>
            <a:endParaRPr lang="en-US" sz="3200" b="1" dirty="0">
              <a:solidFill>
                <a:srgbClr val="002060"/>
              </a:solidFill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4E197308-ADF7-04B7-64F9-AB5E727E8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060" y="1447800"/>
            <a:ext cx="6793397" cy="5137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4E4592-BD90-C050-DE95-E19CEDCA8FBB}"/>
              </a:ext>
            </a:extLst>
          </p:cNvPr>
          <p:cNvSpPr txBox="1"/>
          <p:nvPr/>
        </p:nvSpPr>
        <p:spPr>
          <a:xfrm>
            <a:off x="3704754" y="244196"/>
            <a:ext cx="5516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000">
                <a:solidFill>
                  <a:prstClr val="white"/>
                </a:solidFill>
                <a:latin typeface="Arial" panose="020B0604020202020204" pitchFamily="34" charset="0"/>
              </a:rPr>
              <a:t>Thứ Năm ngày 14 tháng 3 năm 2024</a:t>
            </a:r>
          </a:p>
          <a:p>
            <a:pPr defTabSz="609630"/>
            <a:r>
              <a:rPr lang="vi-VN" sz="2000">
                <a:solidFill>
                  <a:prstClr val="white"/>
                </a:solidFill>
                <a:latin typeface="Arial" panose="020B0604020202020204" pitchFamily="34" charset="0"/>
              </a:rPr>
              <a:t>		KHOA HỌC</a:t>
            </a:r>
          </a:p>
          <a:p>
            <a:pPr defTabSz="609630"/>
            <a:r>
              <a:rPr lang="vi-VN" sz="2000" b="1">
                <a:solidFill>
                  <a:prstClr val="white"/>
                </a:solidFill>
                <a:latin typeface="Times New Roman" panose="02020603050405020304" pitchFamily="18" charset="0"/>
              </a:rPr>
              <a:t>BÀI 26 THỰC PHẨM AN TOÀN</a:t>
            </a:r>
            <a:endParaRPr lang="en-SG" sz="2000" b="1">
              <a:solidFill>
                <a:prstClr val="white"/>
              </a:solidFill>
              <a:latin typeface="Calibri"/>
            </a:endParaRPr>
          </a:p>
          <a:p>
            <a:pPr defTabSz="609630"/>
            <a:endParaRPr lang="vi-VN" sz="200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defTabSz="609630"/>
            <a:endParaRPr lang="en-SG" sz="2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13F4C035-E1AE-3B82-F077-7ABF12B64DDF}"/>
              </a:ext>
            </a:extLst>
          </p:cNvPr>
          <p:cNvSpPr/>
          <p:nvPr/>
        </p:nvSpPr>
        <p:spPr>
          <a:xfrm rot="939562">
            <a:off x="9127969" y="-46868"/>
            <a:ext cx="3345136" cy="1706851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latin typeface="+mj-lt"/>
              </a:rPr>
              <a:t>NHÓM ĐÔI</a:t>
            </a:r>
            <a:endParaRPr lang="en-SG" sz="2800" b="1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7537128" y="-144451"/>
            <a:ext cx="1711313" cy="1469590"/>
          </a:xfrm>
          <a:custGeom>
            <a:avLst/>
            <a:gdLst/>
            <a:ahLst/>
            <a:cxnLst/>
            <a:rect l="l" t="t" r="r" b="b"/>
            <a:pathLst>
              <a:path w="2566970" h="2204385">
                <a:moveTo>
                  <a:pt x="0" y="0"/>
                </a:moveTo>
                <a:lnTo>
                  <a:pt x="2566969" y="0"/>
                </a:lnTo>
                <a:lnTo>
                  <a:pt x="2566969" y="2204385"/>
                </a:lnTo>
                <a:lnTo>
                  <a:pt x="0" y="2204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38940">
            <a:off x="-139111" y="-443876"/>
            <a:ext cx="1608213" cy="1917393"/>
          </a:xfrm>
          <a:custGeom>
            <a:avLst/>
            <a:gdLst/>
            <a:ahLst/>
            <a:cxnLst/>
            <a:rect l="l" t="t" r="r" b="b"/>
            <a:pathLst>
              <a:path w="2412320" h="2876090">
                <a:moveTo>
                  <a:pt x="0" y="0"/>
                </a:moveTo>
                <a:lnTo>
                  <a:pt x="2412320" y="0"/>
                </a:lnTo>
                <a:lnTo>
                  <a:pt x="2412320" y="2876089"/>
                </a:lnTo>
                <a:lnTo>
                  <a:pt x="0" y="2876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612450">
            <a:off x="11153622" y="-223185"/>
            <a:ext cx="797662" cy="1640436"/>
          </a:xfrm>
          <a:custGeom>
            <a:avLst/>
            <a:gdLst/>
            <a:ahLst/>
            <a:cxnLst/>
            <a:rect l="l" t="t" r="r" b="b"/>
            <a:pathLst>
              <a:path w="1196493" h="2460654">
                <a:moveTo>
                  <a:pt x="0" y="0"/>
                </a:moveTo>
                <a:lnTo>
                  <a:pt x="1196493" y="0"/>
                </a:lnTo>
                <a:lnTo>
                  <a:pt x="1196493" y="2460654"/>
                </a:lnTo>
                <a:lnTo>
                  <a:pt x="0" y="24606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67947" y="1"/>
            <a:ext cx="1452499" cy="1194681"/>
          </a:xfrm>
          <a:custGeom>
            <a:avLst/>
            <a:gdLst/>
            <a:ahLst/>
            <a:cxnLst/>
            <a:rect l="l" t="t" r="r" b="b"/>
            <a:pathLst>
              <a:path w="2178749" h="1792021">
                <a:moveTo>
                  <a:pt x="0" y="0"/>
                </a:moveTo>
                <a:lnTo>
                  <a:pt x="2178749" y="0"/>
                </a:lnTo>
                <a:lnTo>
                  <a:pt x="2178749" y="1792021"/>
                </a:lnTo>
                <a:lnTo>
                  <a:pt x="0" y="17920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0C20A6-8325-F8C7-CFA8-8771BEC148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440" y="526976"/>
            <a:ext cx="4769146" cy="2900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8953ED-BDBD-269D-803F-101043C47F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7418" y="3603441"/>
            <a:ext cx="4229764" cy="3119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1844026-765F-63D0-C2AC-EBA2A0DEA732}"/>
              </a:ext>
            </a:extLst>
          </p:cNvPr>
          <p:cNvSpPr/>
          <p:nvPr/>
        </p:nvSpPr>
        <p:spPr>
          <a:xfrm>
            <a:off x="5922335" y="1458270"/>
            <a:ext cx="5944436" cy="3804847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/>
              </a:rPr>
              <a:t>Hình 1b,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Calibri" panose="020F0502020204030204"/>
              </a:rPr>
              <a:t>d thực phẩm có thể sử dụng để chế biến thức ăn an toàn vì không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Calibri" panose="020F0502020204030204"/>
              </a:rPr>
              <a:t>bị dập, nát, thối, bảo </a:t>
            </a:r>
            <a:r>
              <a:rPr lang="vi-VN" sz="4000" b="1">
                <a:solidFill>
                  <a:srgbClr val="000000"/>
                </a:solidFill>
                <a:latin typeface="Calibri" panose="020F0502020204030204"/>
              </a:rPr>
              <a:t>quản hợp </a:t>
            </a:r>
            <a:r>
              <a:rPr lang="vi-VN" sz="4000" b="1" dirty="0">
                <a:solidFill>
                  <a:srgbClr val="000000"/>
                </a:solidFill>
                <a:latin typeface="Calibri" panose="020F0502020204030204"/>
              </a:rPr>
              <a:t>vệ sinh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/>
              </a:rPr>
              <a:t>.</a:t>
            </a:r>
            <a:endParaRPr lang="en-US" sz="4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C693C7-807D-B16D-B080-941E3DD0A6EF}"/>
              </a:ext>
            </a:extLst>
          </p:cNvPr>
          <p:cNvSpPr txBox="1"/>
          <p:nvPr/>
        </p:nvSpPr>
        <p:spPr>
          <a:xfrm>
            <a:off x="5109404" y="0"/>
            <a:ext cx="5516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000">
                <a:latin typeface="Arial" panose="020B0604020202020204" pitchFamily="34" charset="0"/>
              </a:rPr>
              <a:t>Thứ </a:t>
            </a:r>
            <a:r>
              <a:rPr lang="en-US" sz="2000">
                <a:latin typeface="Arial" panose="020B0604020202020204" pitchFamily="34" charset="0"/>
              </a:rPr>
              <a:t>n</a:t>
            </a:r>
            <a:r>
              <a:rPr lang="vi-VN" sz="2000">
                <a:latin typeface="Arial" panose="020B0604020202020204" pitchFamily="34" charset="0"/>
              </a:rPr>
              <a:t>ăm ngày 14 tháng 3 năm 2024</a:t>
            </a:r>
          </a:p>
          <a:p>
            <a:pPr defTabSz="609630"/>
            <a:r>
              <a:rPr lang="vi-VN" sz="2000">
                <a:latin typeface="Arial" panose="020B0604020202020204" pitchFamily="34" charset="0"/>
              </a:rPr>
              <a:t>		KHOA HỌC</a:t>
            </a:r>
          </a:p>
          <a:p>
            <a:pPr defTabSz="609630"/>
            <a:r>
              <a:rPr lang="vi-VN" sz="2000" b="1">
                <a:latin typeface="Times New Roman" panose="02020603050405020304" pitchFamily="18" charset="0"/>
              </a:rPr>
              <a:t>BÀI 26 THỰC PHẨM AN TOÀN</a:t>
            </a:r>
            <a:endParaRPr lang="en-SG" sz="2000" b="1">
              <a:latin typeface="Calibri"/>
            </a:endParaRPr>
          </a:p>
          <a:p>
            <a:pPr defTabSz="609630"/>
            <a:endParaRPr lang="vi-VN" sz="2000">
              <a:latin typeface="Arial" panose="020B0604020202020204" pitchFamily="34" charset="0"/>
            </a:endParaRPr>
          </a:p>
          <a:p>
            <a:pPr defTabSz="609630"/>
            <a:endParaRPr lang="en-SG" sz="2000"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70854" y="1299300"/>
            <a:ext cx="6259768" cy="415498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vi-VN" sz="54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pt-BR" sz="54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vi-VN" sz="54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pt-BR" sz="54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Theo em thế nào là những thực phẩm không an toàn để chế biến thức ăn?</a:t>
            </a:r>
            <a:endParaRPr lang="en-SG" sz="5400" b="1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defTabSz="609630"/>
            <a:endParaRPr lang="en-US" sz="5400" b="1" spc="-721">
              <a:solidFill>
                <a:schemeClr val="bg1"/>
              </a:solidFill>
              <a:latin typeface="Waffle Soft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5776846" flipH="1">
            <a:off x="1403504" y="2306071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67348" flipH="1" flipV="1">
            <a:off x="10070052" y="2356106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68720" y="5065735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C266E3-0200-0FC4-1D9F-979B9A9BA6D3}"/>
              </a:ext>
            </a:extLst>
          </p:cNvPr>
          <p:cNvSpPr txBox="1"/>
          <p:nvPr/>
        </p:nvSpPr>
        <p:spPr>
          <a:xfrm>
            <a:off x="3704761" y="61674"/>
            <a:ext cx="5516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000">
                <a:solidFill>
                  <a:prstClr val="white"/>
                </a:solidFill>
                <a:latin typeface="Arial" panose="020B0604020202020204" pitchFamily="34" charset="0"/>
              </a:rPr>
              <a:t>Thứ Năm ngày 14 tháng 3 năm 2024</a:t>
            </a:r>
          </a:p>
          <a:p>
            <a:pPr defTabSz="609630"/>
            <a:r>
              <a:rPr lang="vi-VN" sz="2000">
                <a:solidFill>
                  <a:prstClr val="white"/>
                </a:solidFill>
                <a:latin typeface="Arial" panose="020B0604020202020204" pitchFamily="34" charset="0"/>
              </a:rPr>
              <a:t>		KHOA HỌC</a:t>
            </a:r>
          </a:p>
          <a:p>
            <a:pPr defTabSz="609630"/>
            <a:r>
              <a:rPr lang="vi-VN" sz="2000" b="1">
                <a:solidFill>
                  <a:prstClr val="white"/>
                </a:solidFill>
                <a:latin typeface="Times New Roman" panose="02020603050405020304" pitchFamily="18" charset="0"/>
              </a:rPr>
              <a:t>BÀI 26 THỰC PHẨM AN TOÀN</a:t>
            </a:r>
            <a:endParaRPr lang="en-SG" sz="2000" b="1">
              <a:solidFill>
                <a:prstClr val="white"/>
              </a:solidFill>
              <a:latin typeface="Calibri"/>
            </a:endParaRPr>
          </a:p>
          <a:p>
            <a:pPr defTabSz="609630"/>
            <a:endParaRPr lang="vi-VN" sz="200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defTabSz="609630"/>
            <a:endParaRPr lang="en-SG" sz="20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</p:sp>
      <p:sp>
        <p:nvSpPr>
          <p:cNvPr id="6" name="Freeform 6"/>
          <p:cNvSpPr/>
          <p:nvPr/>
        </p:nvSpPr>
        <p:spPr>
          <a:xfrm rot="-3593233" flipH="1">
            <a:off x="10704837" y="1213163"/>
            <a:ext cx="2164829" cy="1905049"/>
          </a:xfrm>
          <a:custGeom>
            <a:avLst/>
            <a:gdLst/>
            <a:ahLst/>
            <a:cxnLst/>
            <a:rect l="l" t="t" r="r" b="b"/>
            <a:pathLst>
              <a:path w="3247243" h="2857574">
                <a:moveTo>
                  <a:pt x="3247243" y="0"/>
                </a:moveTo>
                <a:lnTo>
                  <a:pt x="0" y="0"/>
                </a:lnTo>
                <a:lnTo>
                  <a:pt x="0" y="2857573"/>
                </a:lnTo>
                <a:lnTo>
                  <a:pt x="3247243" y="2857573"/>
                </a:lnTo>
                <a:lnTo>
                  <a:pt x="324724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76078">
            <a:off x="-675393" y="1211779"/>
            <a:ext cx="2164829" cy="1905049"/>
          </a:xfrm>
          <a:custGeom>
            <a:avLst/>
            <a:gdLst/>
            <a:ahLst/>
            <a:cxnLst/>
            <a:rect l="l" t="t" r="r" b="b"/>
            <a:pathLst>
              <a:path w="3247243" h="2857574">
                <a:moveTo>
                  <a:pt x="0" y="0"/>
                </a:moveTo>
                <a:lnTo>
                  <a:pt x="3247242" y="0"/>
                </a:lnTo>
                <a:lnTo>
                  <a:pt x="3247242" y="2857574"/>
                </a:lnTo>
                <a:lnTo>
                  <a:pt x="0" y="2857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528985">
            <a:off x="3560085" y="4881237"/>
            <a:ext cx="608469" cy="1978759"/>
          </a:xfrm>
          <a:custGeom>
            <a:avLst/>
            <a:gdLst/>
            <a:ahLst/>
            <a:cxnLst/>
            <a:rect l="l" t="t" r="r" b="b"/>
            <a:pathLst>
              <a:path w="912703" h="2968139">
                <a:moveTo>
                  <a:pt x="0" y="0"/>
                </a:moveTo>
                <a:lnTo>
                  <a:pt x="912703" y="0"/>
                </a:lnTo>
                <a:lnTo>
                  <a:pt x="912703" y="2968139"/>
                </a:lnTo>
                <a:lnTo>
                  <a:pt x="0" y="29681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7628777" y="5085655"/>
            <a:ext cx="824676" cy="1597435"/>
          </a:xfrm>
          <a:custGeom>
            <a:avLst/>
            <a:gdLst/>
            <a:ahLst/>
            <a:cxnLst/>
            <a:rect l="l" t="t" r="r" b="b"/>
            <a:pathLst>
              <a:path w="1237014" h="2396152">
                <a:moveTo>
                  <a:pt x="0" y="0"/>
                </a:moveTo>
                <a:lnTo>
                  <a:pt x="1237014" y="0"/>
                </a:lnTo>
                <a:lnTo>
                  <a:pt x="1237014" y="2396153"/>
                </a:lnTo>
                <a:lnTo>
                  <a:pt x="0" y="23961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Hình chữ nhật: Góc Tròn 29">
            <a:extLst>
              <a:ext uri="{FF2B5EF4-FFF2-40B4-BE49-F238E27FC236}">
                <a16:creationId xmlns:a16="http://schemas.microsoft.com/office/drawing/2014/main" id="{15D32785-3959-F1FF-1F28-C30130C6E66D}"/>
              </a:ext>
            </a:extLst>
          </p:cNvPr>
          <p:cNvSpPr/>
          <p:nvPr/>
        </p:nvSpPr>
        <p:spPr>
          <a:xfrm>
            <a:off x="1391822" y="1480186"/>
            <a:ext cx="9455994" cy="39553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506D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5400">
                <a:solidFill>
                  <a:srgbClr val="002060"/>
                </a:solidFill>
              </a:rPr>
              <a:t>Thực phẩm bị </a:t>
            </a:r>
            <a:r>
              <a:rPr lang="pt-BR" sz="6000">
                <a:solidFill>
                  <a:srgbClr val="002060"/>
                </a:solidFill>
              </a:rPr>
              <a:t>héo, nát, thối, mốc, </a:t>
            </a:r>
            <a:r>
              <a:rPr lang="vi-VN" sz="6000">
                <a:solidFill>
                  <a:srgbClr val="002060"/>
                </a:solidFill>
              </a:rPr>
              <a:t>ươn,</a:t>
            </a:r>
            <a:r>
              <a:rPr lang="vi-VN" sz="60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vi-VN" sz="5400">
                <a:solidFill>
                  <a:srgbClr val="002060"/>
                </a:solidFill>
              </a:rPr>
              <a:t>dập, được </a:t>
            </a:r>
            <a:r>
              <a:rPr lang="vi-VN" sz="5400" dirty="0">
                <a:solidFill>
                  <a:srgbClr val="002060"/>
                </a:solidFill>
              </a:rPr>
              <a:t>coi là những thực phẩm không an toàn để chế </a:t>
            </a:r>
            <a:r>
              <a:rPr lang="vi-VN" sz="5400">
                <a:solidFill>
                  <a:srgbClr val="002060"/>
                </a:solidFill>
              </a:rPr>
              <a:t>biến thức ăn.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225D74-04E1-751E-15D9-CB1A981A7AFB}"/>
              </a:ext>
            </a:extLst>
          </p:cNvPr>
          <p:cNvSpPr txBox="1"/>
          <p:nvPr/>
        </p:nvSpPr>
        <p:spPr>
          <a:xfrm>
            <a:off x="3682024" y="125490"/>
            <a:ext cx="5516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000">
                <a:solidFill>
                  <a:schemeClr val="bg1"/>
                </a:solidFill>
                <a:latin typeface="Arial" panose="020B0604020202020204" pitchFamily="34" charset="0"/>
              </a:rPr>
              <a:t>Thứ Năm ngày 14 tháng 3 năm 2024</a:t>
            </a:r>
          </a:p>
          <a:p>
            <a:pPr defTabSz="609630"/>
            <a:r>
              <a:rPr lang="vi-VN" sz="2000">
                <a:solidFill>
                  <a:schemeClr val="bg1"/>
                </a:solidFill>
                <a:latin typeface="Arial" panose="020B0604020202020204" pitchFamily="34" charset="0"/>
              </a:rPr>
              <a:t>		KHOA HỌC</a:t>
            </a:r>
          </a:p>
          <a:p>
            <a:pPr defTabSz="609630"/>
            <a:r>
              <a:rPr lang="vi-VN" sz="2000" b="1">
                <a:solidFill>
                  <a:schemeClr val="bg1"/>
                </a:solidFill>
                <a:latin typeface="Times New Roman" panose="02020603050405020304" pitchFamily="18" charset="0"/>
              </a:rPr>
              <a:t>BÀI 26 THỰC PHẨM AN TOÀN</a:t>
            </a:r>
            <a:endParaRPr lang="en-SG" sz="2000" b="1">
              <a:solidFill>
                <a:schemeClr val="bg1"/>
              </a:solidFill>
              <a:latin typeface="Calibri"/>
            </a:endParaRPr>
          </a:p>
          <a:p>
            <a:pPr defTabSz="609630"/>
            <a:endParaRPr lang="vi-VN" sz="20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defTabSz="609630"/>
            <a:endParaRPr lang="en-SG" sz="2000">
              <a:solidFill>
                <a:schemeClr val="bg1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4567348" flipH="1" flipV="1">
            <a:off x="6533701" y="4440854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0" y="0"/>
                </a:lnTo>
                <a:lnTo>
                  <a:pt x="794020" y="19743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8582">
            <a:off x="11030405" y="-406158"/>
            <a:ext cx="1669122" cy="1110725"/>
          </a:xfrm>
          <a:custGeom>
            <a:avLst/>
            <a:gdLst/>
            <a:ahLst/>
            <a:cxnLst/>
            <a:rect l="l" t="t" r="r" b="b"/>
            <a:pathLst>
              <a:path w="2503683" h="1666087">
                <a:moveTo>
                  <a:pt x="0" y="0"/>
                </a:moveTo>
                <a:lnTo>
                  <a:pt x="2503683" y="0"/>
                </a:lnTo>
                <a:lnTo>
                  <a:pt x="2503683" y="1666088"/>
                </a:lnTo>
                <a:lnTo>
                  <a:pt x="0" y="1666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>
            <a:off x="6846213" y="5676896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400360" y="334819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Những hệ lụy từ mất an toàn thực phẩm">
            <a:extLst>
              <a:ext uri="{FF2B5EF4-FFF2-40B4-BE49-F238E27FC236}">
                <a16:creationId xmlns:a16="http://schemas.microsoft.com/office/drawing/2014/main" id="{DDB6EE36-9D03-F2B2-FC7D-56DBA78A7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61" y="146278"/>
            <a:ext cx="3486668" cy="27917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0" name="Picture 6" descr="HN: Bán thực phẩm bẩn sẽ bị “bêu tên” trên loa phường">
            <a:extLst>
              <a:ext uri="{FF2B5EF4-FFF2-40B4-BE49-F238E27FC236}">
                <a16:creationId xmlns:a16="http://schemas.microsoft.com/office/drawing/2014/main" id="{497CF863-39F3-D553-9446-CC1FD2F5F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434" y="146278"/>
            <a:ext cx="3739082" cy="2804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4" name="Picture 10" descr="Hashtag Dawn - Nếu bạn đặt 1 quả đào hư thối vào cạnh... | Facebook">
            <a:extLst>
              <a:ext uri="{FF2B5EF4-FFF2-40B4-BE49-F238E27FC236}">
                <a16:creationId xmlns:a16="http://schemas.microsoft.com/office/drawing/2014/main" id="{953F7567-063E-3282-B500-490A8CD9F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636" y="137369"/>
            <a:ext cx="3739083" cy="28007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Picture 2" descr="Cơm bụi và mối lo vệ sinh an toàn thực phẩm">
            <a:extLst>
              <a:ext uri="{FF2B5EF4-FFF2-40B4-BE49-F238E27FC236}">
                <a16:creationId xmlns:a16="http://schemas.microsoft.com/office/drawing/2014/main" id="{85D43E0C-19CF-0FF6-92DD-AE1D75A86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621" y="3273358"/>
            <a:ext cx="4524115" cy="324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 descr="7 mẫu rau ngót &quot;bẩn”: Giám sát ngay quy trình sản xuất">
            <a:extLst>
              <a:ext uri="{FF2B5EF4-FFF2-40B4-BE49-F238E27FC236}">
                <a16:creationId xmlns:a16="http://schemas.microsoft.com/office/drawing/2014/main" id="{8A64392D-D685-CC72-D350-AACBE354E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264" y="3322583"/>
            <a:ext cx="4612164" cy="32005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6724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</p:sp>
      <p:grpSp>
        <p:nvGrpSpPr>
          <p:cNvPr id="44" name="组合 41">
            <a:extLst>
              <a:ext uri="{FF2B5EF4-FFF2-40B4-BE49-F238E27FC236}">
                <a16:creationId xmlns:a16="http://schemas.microsoft.com/office/drawing/2014/main" id="{FB7D048F-66A5-522D-3C63-29F3A84F737E}"/>
              </a:ext>
            </a:extLst>
          </p:cNvPr>
          <p:cNvGrpSpPr/>
          <p:nvPr/>
        </p:nvGrpSpPr>
        <p:grpSpPr>
          <a:xfrm>
            <a:off x="0" y="0"/>
            <a:ext cx="5441430" cy="6858000"/>
            <a:chOff x="1282056" y="1368789"/>
            <a:chExt cx="9542584" cy="2489153"/>
          </a:xfrm>
        </p:grpSpPr>
        <p:sp>
          <p:nvSpPr>
            <p:cNvPr id="45" name="Rectangle 4">
              <a:extLst>
                <a:ext uri="{FF2B5EF4-FFF2-40B4-BE49-F238E27FC236}">
                  <a16:creationId xmlns:a16="http://schemas.microsoft.com/office/drawing/2014/main" id="{8F5D92B9-F51E-D650-6EA2-9C9FD54B1B76}"/>
                </a:ext>
              </a:extLst>
            </p:cNvPr>
            <p:cNvSpPr/>
            <p:nvPr/>
          </p:nvSpPr>
          <p:spPr>
            <a:xfrm>
              <a:off x="1282056" y="1368790"/>
              <a:ext cx="9542584" cy="2489152"/>
            </a:xfrm>
            <a:prstGeom prst="roundRect">
              <a:avLst>
                <a:gd name="adj" fmla="val 27273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">
              <a:extLst>
                <a:ext uri="{FF2B5EF4-FFF2-40B4-BE49-F238E27FC236}">
                  <a16:creationId xmlns:a16="http://schemas.microsoft.com/office/drawing/2014/main" id="{A5E32480-8606-D78A-24D2-34BA2B68D1B2}"/>
                </a:ext>
              </a:extLst>
            </p:cNvPr>
            <p:cNvSpPr/>
            <p:nvPr/>
          </p:nvSpPr>
          <p:spPr>
            <a:xfrm>
              <a:off x="1464308" y="1368789"/>
              <a:ext cx="9178079" cy="2489152"/>
            </a:xfrm>
            <a:prstGeom prst="roundRect">
              <a:avLst>
                <a:gd name="adj" fmla="val 26436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6F3CE3E-87A9-1F0D-7145-AE9BC52BD688}"/>
              </a:ext>
            </a:extLst>
          </p:cNvPr>
          <p:cNvSpPr txBox="1"/>
          <p:nvPr/>
        </p:nvSpPr>
        <p:spPr>
          <a:xfrm>
            <a:off x="273595" y="597046"/>
            <a:ext cx="473320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Quan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sát hình 2, thảo luận và xác định một số dấu hiệu của thực phẩm an toàn theo:</a:t>
            </a:r>
          </a:p>
          <a:p>
            <a:pPr marL="457223" indent="-457223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Nơi nuôi trồng, nguồn gốc xuất xứ của thực phẩm.</a:t>
            </a:r>
          </a:p>
          <a:p>
            <a:pPr marL="457223" indent="-457223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Nơi bày bán, bảo quản thực phẩm tươi sống và thực phẩm đã chế biến.</a:t>
            </a:r>
          </a:p>
          <a:p>
            <a:pPr marL="457223" indent="-457223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 chế biến thực phẩm.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005EB5E-080B-1D5F-5B69-A86B5BF565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8"/>
          <a:stretch/>
        </p:blipFill>
        <p:spPr>
          <a:xfrm>
            <a:off x="5768715" y="1021099"/>
            <a:ext cx="5992075" cy="55775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0FDA62-1C53-B8E9-93DD-DFF82C7DA8A1}"/>
              </a:ext>
            </a:extLst>
          </p:cNvPr>
          <p:cNvSpPr txBox="1"/>
          <p:nvPr/>
        </p:nvSpPr>
        <p:spPr>
          <a:xfrm>
            <a:off x="5507175" y="-19050"/>
            <a:ext cx="5516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Thứ Năm ngày 14 tháng 3 năm 2024</a:t>
            </a:r>
          </a:p>
          <a:p>
            <a:pPr defTabSz="609630"/>
            <a:r>
              <a:rPr lang="vi-VN"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		KHOA HỌC</a:t>
            </a:r>
          </a:p>
          <a:p>
            <a:pPr defTabSz="609630"/>
            <a:r>
              <a:rPr lang="vi-VN" sz="2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BÀI 26 THỰC PHẨM AN TOÀN</a:t>
            </a:r>
            <a:endParaRPr lang="en-SG" sz="2000" b="1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defTabSz="609630"/>
            <a:endParaRPr lang="vi-VN" sz="200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defTabSz="609630"/>
            <a:endParaRPr lang="en-SG" sz="200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  <p:sp>
        <p:nvSpPr>
          <p:cNvPr id="4" name="Explosion: 14 Points 3">
            <a:extLst>
              <a:ext uri="{FF2B5EF4-FFF2-40B4-BE49-F238E27FC236}">
                <a16:creationId xmlns:a16="http://schemas.microsoft.com/office/drawing/2014/main" id="{E4912FC1-1856-AA20-F8C7-9D473E0CB7D4}"/>
              </a:ext>
            </a:extLst>
          </p:cNvPr>
          <p:cNvSpPr/>
          <p:nvPr/>
        </p:nvSpPr>
        <p:spPr>
          <a:xfrm rot="1197324">
            <a:off x="9814667" y="-229065"/>
            <a:ext cx="2757125" cy="1479229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/>
              <a:t>NHÓM 4</a:t>
            </a:r>
            <a:endParaRPr lang="en-SG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</p:sp>
      <p:sp>
        <p:nvSpPr>
          <p:cNvPr id="29" name="Freeform 29"/>
          <p:cNvSpPr/>
          <p:nvPr/>
        </p:nvSpPr>
        <p:spPr>
          <a:xfrm rot="-1107255">
            <a:off x="10095451" y="1533308"/>
            <a:ext cx="1188377" cy="1416843"/>
          </a:xfrm>
          <a:custGeom>
            <a:avLst/>
            <a:gdLst/>
            <a:ahLst/>
            <a:cxnLst/>
            <a:rect l="l" t="t" r="r" b="b"/>
            <a:pathLst>
              <a:path w="1782565" h="2125264">
                <a:moveTo>
                  <a:pt x="0" y="0"/>
                </a:moveTo>
                <a:lnTo>
                  <a:pt x="1782565" y="0"/>
                </a:lnTo>
                <a:lnTo>
                  <a:pt x="1782565" y="2125264"/>
                </a:lnTo>
                <a:lnTo>
                  <a:pt x="0" y="21252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4232101A-BEDB-19B0-CED3-3AA3C8EBAD09}"/>
              </a:ext>
            </a:extLst>
          </p:cNvPr>
          <p:cNvSpPr/>
          <p:nvPr/>
        </p:nvSpPr>
        <p:spPr>
          <a:xfrm rot="10800000" flipH="1">
            <a:off x="2147955" y="1180906"/>
            <a:ext cx="9117158" cy="1077219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>
              <a:lumMod val="95000"/>
              <a:alpha val="83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78">
              <a:defRPr/>
            </a:pPr>
            <a:endParaRPr lang="zh-CN" altLang="en-US" sz="1685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34" name="Hộp Văn bản 10">
            <a:extLst>
              <a:ext uri="{FF2B5EF4-FFF2-40B4-BE49-F238E27FC236}">
                <a16:creationId xmlns:a16="http://schemas.microsoft.com/office/drawing/2014/main" id="{80BD2069-AA67-0C50-4C81-5F69686CEDE1}"/>
              </a:ext>
            </a:extLst>
          </p:cNvPr>
          <p:cNvSpPr txBox="1"/>
          <p:nvPr/>
        </p:nvSpPr>
        <p:spPr>
          <a:xfrm>
            <a:off x="2929187" y="1262765"/>
            <a:ext cx="7985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 dirty="0" err="1">
                <a:solidFill>
                  <a:srgbClr val="FF0000"/>
                </a:solidFill>
              </a:rPr>
              <a:t>Dấu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hiệu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của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thực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phẩm</a:t>
            </a:r>
            <a:r>
              <a:rPr lang="en-US" sz="4400" b="1" dirty="0">
                <a:solidFill>
                  <a:srgbClr val="FF0000"/>
                </a:solidFill>
              </a:rPr>
              <a:t> an </a:t>
            </a:r>
            <a:r>
              <a:rPr lang="en-US" sz="4400" b="1" dirty="0" err="1">
                <a:solidFill>
                  <a:srgbClr val="FF0000"/>
                </a:solidFill>
              </a:rPr>
              <a:t>toàn</a:t>
            </a:r>
            <a:r>
              <a:rPr lang="en-US" sz="4400" b="1" dirty="0">
                <a:solidFill>
                  <a:srgbClr val="FF0000"/>
                </a:solidFill>
              </a:rPr>
              <a:t>:</a:t>
            </a:r>
            <a:endParaRPr lang="en-US" sz="4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Hộp Văn bản 10">
            <a:extLst>
              <a:ext uri="{FF2B5EF4-FFF2-40B4-BE49-F238E27FC236}">
                <a16:creationId xmlns:a16="http://schemas.microsoft.com/office/drawing/2014/main" id="{D7FF63E9-728D-D5D0-CA05-49B61052F8B4}"/>
              </a:ext>
            </a:extLst>
          </p:cNvPr>
          <p:cNvSpPr txBox="1"/>
          <p:nvPr/>
        </p:nvSpPr>
        <p:spPr>
          <a:xfrm>
            <a:off x="3782283" y="2480758"/>
            <a:ext cx="8301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Thực phẩm có </a:t>
            </a:r>
            <a:r>
              <a:rPr lang="vi-VN" sz="3200">
                <a:solidFill>
                  <a:prstClr val="black"/>
                </a:solidFill>
                <a:latin typeface="Calibri"/>
              </a:rPr>
              <a:t>nguồn gốc, nơi sản xuất rõ ràng, </a:t>
            </a:r>
            <a:r>
              <a:rPr lang="vi-VN" sz="3200" dirty="0">
                <a:solidFill>
                  <a:prstClr val="black"/>
                </a:solidFill>
                <a:latin typeface="Calibri"/>
              </a:rPr>
              <a:t>nuôi trồng ở những nơi đảm bảo vệ </a:t>
            </a:r>
            <a:r>
              <a:rPr lang="vi-VN" sz="3200">
                <a:solidFill>
                  <a:prstClr val="black"/>
                </a:solidFill>
                <a:latin typeface="Calibri"/>
              </a:rPr>
              <a:t>sinh an toàn.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6" name="Hình ảnh 6" descr="Ảnh có chứa phim hoạt hình, màu vàng&#10;&#10;Mô tả được tạo tự động">
            <a:extLst>
              <a:ext uri="{FF2B5EF4-FFF2-40B4-BE49-F238E27FC236}">
                <a16:creationId xmlns:a16="http://schemas.microsoft.com/office/drawing/2014/main" id="{B9DB9F3C-F8B6-2A5A-A023-2D3C0DC613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614" t="11339" r="4221" b="50000"/>
          <a:stretch/>
        </p:blipFill>
        <p:spPr>
          <a:xfrm>
            <a:off x="2916277" y="2451921"/>
            <a:ext cx="854065" cy="1053232"/>
          </a:xfrm>
          <a:prstGeom prst="rect">
            <a:avLst/>
          </a:prstGeom>
        </p:spPr>
      </p:pic>
      <p:sp>
        <p:nvSpPr>
          <p:cNvPr id="37" name="Hộp Văn bản 10">
            <a:extLst>
              <a:ext uri="{FF2B5EF4-FFF2-40B4-BE49-F238E27FC236}">
                <a16:creationId xmlns:a16="http://schemas.microsoft.com/office/drawing/2014/main" id="{5F9A2F82-1660-6F82-3DE8-BB84459D06E9}"/>
              </a:ext>
            </a:extLst>
          </p:cNvPr>
          <p:cNvSpPr txBox="1"/>
          <p:nvPr/>
        </p:nvSpPr>
        <p:spPr>
          <a:xfrm>
            <a:off x="3707855" y="4011846"/>
            <a:ext cx="79434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Thực phẩm tươi sống, thực phẩm chế biến sẵn được bày bán, bảo quản nơi hợp vệ sinh, ở nhiệt độ phù hợp, có hạn sử dụng rõ ràng.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8" name="Hình ảnh 6" descr="Ảnh có chứa phim hoạt hình, màu vàng&#10;&#10;Mô tả được tạo tự động">
            <a:extLst>
              <a:ext uri="{FF2B5EF4-FFF2-40B4-BE49-F238E27FC236}">
                <a16:creationId xmlns:a16="http://schemas.microsoft.com/office/drawing/2014/main" id="{C844D117-9A13-E116-F3DB-E222592A85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614" t="11339" r="4221" b="50000"/>
          <a:stretch/>
        </p:blipFill>
        <p:spPr>
          <a:xfrm>
            <a:off x="2841848" y="3983009"/>
            <a:ext cx="854065" cy="1053232"/>
          </a:xfrm>
          <a:prstGeom prst="rect">
            <a:avLst/>
          </a:prstGeom>
        </p:spPr>
      </p:pic>
      <p:sp>
        <p:nvSpPr>
          <p:cNvPr id="39" name="Hộp Văn bản 10">
            <a:extLst>
              <a:ext uri="{FF2B5EF4-FFF2-40B4-BE49-F238E27FC236}">
                <a16:creationId xmlns:a16="http://schemas.microsoft.com/office/drawing/2014/main" id="{85F199C1-4DFC-7482-2358-60F42EE435CF}"/>
              </a:ext>
            </a:extLst>
          </p:cNvPr>
          <p:cNvSpPr txBox="1"/>
          <p:nvPr/>
        </p:nvSpPr>
        <p:spPr>
          <a:xfrm>
            <a:off x="3782283" y="5946972"/>
            <a:ext cx="83014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/>
              </a:rPr>
              <a:t>Thực phẩm được chế biến vệ sinh, </a:t>
            </a:r>
            <a:r>
              <a:rPr lang="vi-VN" sz="3200">
                <a:solidFill>
                  <a:prstClr val="black"/>
                </a:solidFill>
                <a:latin typeface="Calibri"/>
              </a:rPr>
              <a:t>an toàn.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Hình ảnh 6" descr="Ảnh có chứa phim hoạt hình, màu vàng&#10;&#10;Mô tả được tạo tự động">
            <a:extLst>
              <a:ext uri="{FF2B5EF4-FFF2-40B4-BE49-F238E27FC236}">
                <a16:creationId xmlns:a16="http://schemas.microsoft.com/office/drawing/2014/main" id="{22AAE84C-50D8-72CB-3C07-26348194C0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614" t="11339" r="4221" b="50000"/>
          <a:stretch/>
        </p:blipFill>
        <p:spPr>
          <a:xfrm>
            <a:off x="2926909" y="5864972"/>
            <a:ext cx="854065" cy="10532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254E42-BB80-94D3-D715-68F3F83B7193}"/>
              </a:ext>
            </a:extLst>
          </p:cNvPr>
          <p:cNvSpPr txBox="1"/>
          <p:nvPr/>
        </p:nvSpPr>
        <p:spPr>
          <a:xfrm>
            <a:off x="3583466" y="81703"/>
            <a:ext cx="5516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Thứ Năm ngày 14 tháng 3 năm 2024</a:t>
            </a:r>
          </a:p>
          <a:p>
            <a:pPr defTabSz="609630"/>
            <a:r>
              <a:rPr lang="vi-VN"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		KHOA HỌC</a:t>
            </a:r>
          </a:p>
          <a:p>
            <a:pPr defTabSz="609630"/>
            <a:r>
              <a:rPr lang="vi-VN" sz="2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BÀI 26 THỰC PHẨM AN TOÀN</a:t>
            </a:r>
            <a:endParaRPr lang="en-SG" sz="2000" b="1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defTabSz="609630"/>
            <a:endParaRPr lang="vi-VN" sz="200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defTabSz="609630"/>
            <a:endParaRPr lang="en-SG" sz="200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/>
      <p:bldP spid="37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 rot="4567348" flipH="1" flipV="1">
            <a:off x="6533701" y="4440854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0" y="0"/>
                </a:lnTo>
                <a:lnTo>
                  <a:pt x="794020" y="197430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8582">
            <a:off x="11030405" y="-406158"/>
            <a:ext cx="1669122" cy="1110725"/>
          </a:xfrm>
          <a:custGeom>
            <a:avLst/>
            <a:gdLst/>
            <a:ahLst/>
            <a:cxnLst/>
            <a:rect l="l" t="t" r="r" b="b"/>
            <a:pathLst>
              <a:path w="2503683" h="1666087">
                <a:moveTo>
                  <a:pt x="0" y="0"/>
                </a:moveTo>
                <a:lnTo>
                  <a:pt x="2503683" y="0"/>
                </a:lnTo>
                <a:lnTo>
                  <a:pt x="2503683" y="1666088"/>
                </a:lnTo>
                <a:lnTo>
                  <a:pt x="0" y="1666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>
            <a:off x="6846213" y="5676896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400360" y="334819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050" name="Picture 2" descr="Một số cách đảm bảo vệ sinh an toàn thực phẩm trong dịp Tết Nguyên Đán">
            <a:extLst>
              <a:ext uri="{FF2B5EF4-FFF2-40B4-BE49-F238E27FC236}">
                <a16:creationId xmlns:a16="http://schemas.microsoft.com/office/drawing/2014/main" id="{973E2D20-D093-3924-D818-719A3D762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71" y="149203"/>
            <a:ext cx="4004560" cy="30278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uy xuất nguồn gốc thịt heo bằng vòng nhận diện | Viet Quality">
            <a:extLst>
              <a:ext uri="{FF2B5EF4-FFF2-40B4-BE49-F238E27FC236}">
                <a16:creationId xmlns:a16="http://schemas.microsoft.com/office/drawing/2014/main" id="{10128EBB-E514-18C5-A1C6-63CBC22A0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124" y="144954"/>
            <a:ext cx="3824476" cy="3027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inamit và các loại trái cây sấy dinh dưỡng được nhiều người yêu thích">
            <a:extLst>
              <a:ext uri="{FF2B5EF4-FFF2-40B4-BE49-F238E27FC236}">
                <a16:creationId xmlns:a16="http://schemas.microsoft.com/office/drawing/2014/main" id="{7CFF20F3-D7CC-38FF-C84B-80079A56B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793" y="144953"/>
            <a:ext cx="3561836" cy="3027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Xin giấy phép vệ sinh an toàn thực phẩm cho doanh nghiệp sản xuất thực phẩm">
            <a:extLst>
              <a:ext uri="{FF2B5EF4-FFF2-40B4-BE49-F238E27FC236}">
                <a16:creationId xmlns:a16="http://schemas.microsoft.com/office/drawing/2014/main" id="{745E057B-1C86-6787-7971-4F6D2843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71" y="3728700"/>
            <a:ext cx="4004560" cy="2740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9 lưu ý quan trọng khi trồng rau sạch tại nhà mà bạn không nên bỏ qua">
            <a:extLst>
              <a:ext uri="{FF2B5EF4-FFF2-40B4-BE49-F238E27FC236}">
                <a16:creationId xmlns:a16="http://schemas.microsoft.com/office/drawing/2014/main" id="{0802670A-304B-6750-ACEA-D8A6CB57D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124" y="3728699"/>
            <a:ext cx="3786808" cy="2740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Trồng cây trong nhà kính là gì? Lợi ích mà mô hình này mang lại">
            <a:extLst>
              <a:ext uri="{FF2B5EF4-FFF2-40B4-BE49-F238E27FC236}">
                <a16:creationId xmlns:a16="http://schemas.microsoft.com/office/drawing/2014/main" id="{C068BECF-9924-76B0-A7D1-BAB928E0C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785" y="3728699"/>
            <a:ext cx="3654018" cy="2740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9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B3403C-8BEA-DA42-2EDC-11E573339C47}"/>
              </a:ext>
            </a:extLst>
          </p:cNvPr>
          <p:cNvSpPr/>
          <p:nvPr/>
        </p:nvSpPr>
        <p:spPr>
          <a:xfrm>
            <a:off x="419725" y="1409075"/>
            <a:ext cx="5351488" cy="314381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6883850" y="166913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8381767" y="166913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7488519" y="321520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9879684" y="166913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9" action="ppaction://hlinksldjump"/>
          </p:cNvPr>
          <p:cNvSpPr/>
          <p:nvPr/>
        </p:nvSpPr>
        <p:spPr>
          <a:xfrm>
            <a:off x="9103434" y="321520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81618" y="1575660"/>
            <a:ext cx="49123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 MÃ CON SỐ BÍ ẨN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4.07407E-6 L 1.45833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359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79957">
            <a:off x="2481787" y="585290"/>
            <a:ext cx="7228427" cy="5687421"/>
          </a:xfrm>
          <a:custGeom>
            <a:avLst/>
            <a:gdLst/>
            <a:ahLst/>
            <a:cxnLst/>
            <a:rect l="l" t="t" r="r" b="b"/>
            <a:pathLst>
              <a:path w="10842640" h="8531132">
                <a:moveTo>
                  <a:pt x="0" y="0"/>
                </a:moveTo>
                <a:lnTo>
                  <a:pt x="10842640" y="0"/>
                </a:lnTo>
                <a:lnTo>
                  <a:pt x="10842640" y="8531132"/>
                </a:lnTo>
                <a:lnTo>
                  <a:pt x="0" y="8531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29534">
            <a:off x="8359588" y="3375472"/>
            <a:ext cx="3428246" cy="2896868"/>
          </a:xfrm>
          <a:custGeom>
            <a:avLst/>
            <a:gdLst/>
            <a:ahLst/>
            <a:cxnLst/>
            <a:rect l="l" t="t" r="r" b="b"/>
            <a:pathLst>
              <a:path w="5142369" h="4345302">
                <a:moveTo>
                  <a:pt x="0" y="0"/>
                </a:moveTo>
                <a:lnTo>
                  <a:pt x="5142369" y="0"/>
                </a:lnTo>
                <a:lnTo>
                  <a:pt x="5142369" y="4345302"/>
                </a:lnTo>
                <a:lnTo>
                  <a:pt x="0" y="43453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00716">
            <a:off x="1457305" y="1165526"/>
            <a:ext cx="1867011" cy="2393605"/>
          </a:xfrm>
          <a:custGeom>
            <a:avLst/>
            <a:gdLst/>
            <a:ahLst/>
            <a:cxnLst/>
            <a:rect l="l" t="t" r="r" b="b"/>
            <a:pathLst>
              <a:path w="2800517" h="3590407">
                <a:moveTo>
                  <a:pt x="0" y="0"/>
                </a:moveTo>
                <a:lnTo>
                  <a:pt x="2800517" y="0"/>
                </a:lnTo>
                <a:lnTo>
                  <a:pt x="2800517" y="3590407"/>
                </a:lnTo>
                <a:lnTo>
                  <a:pt x="0" y="35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81002" y="1492814"/>
            <a:ext cx="6026981" cy="4076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5"/>
              </a:lnSpc>
            </a:pPr>
            <a:r>
              <a:rPr lang="vi-VN" sz="11711" b="1">
                <a:solidFill>
                  <a:srgbClr val="F9EED2"/>
                </a:solidFill>
                <a:latin typeface="Luckiest Guy"/>
              </a:rPr>
              <a:t>3. LUYỆN TẬP</a:t>
            </a:r>
            <a:endParaRPr lang="en-US" sz="11711" b="1">
              <a:solidFill>
                <a:srgbClr val="F9EED2"/>
              </a:solidFill>
              <a:latin typeface="Luckiest Guy"/>
            </a:endParaRPr>
          </a:p>
        </p:txBody>
      </p:sp>
      <p:sp>
        <p:nvSpPr>
          <p:cNvPr id="9" name="Freeform 9"/>
          <p:cNvSpPr/>
          <p:nvPr/>
        </p:nvSpPr>
        <p:spPr>
          <a:xfrm rot="-1692654" flipH="1">
            <a:off x="8426281" y="884184"/>
            <a:ext cx="555175" cy="1044809"/>
          </a:xfrm>
          <a:custGeom>
            <a:avLst/>
            <a:gdLst/>
            <a:ahLst/>
            <a:cxnLst/>
            <a:rect l="l" t="t" r="r" b="b"/>
            <a:pathLst>
              <a:path w="832763" h="1567213">
                <a:moveTo>
                  <a:pt x="832762" y="0"/>
                </a:moveTo>
                <a:lnTo>
                  <a:pt x="0" y="0"/>
                </a:lnTo>
                <a:lnTo>
                  <a:pt x="0" y="1567213"/>
                </a:lnTo>
                <a:lnTo>
                  <a:pt x="832762" y="1567213"/>
                </a:lnTo>
                <a:lnTo>
                  <a:pt x="83276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18836" y="508472"/>
            <a:ext cx="1629501" cy="984342"/>
          </a:xfrm>
          <a:custGeom>
            <a:avLst/>
            <a:gdLst/>
            <a:ahLst/>
            <a:cxnLst/>
            <a:rect l="l" t="t" r="r" b="b"/>
            <a:pathLst>
              <a:path w="2444252" h="1476513">
                <a:moveTo>
                  <a:pt x="0" y="0"/>
                </a:moveTo>
                <a:lnTo>
                  <a:pt x="2444252" y="0"/>
                </a:lnTo>
                <a:lnTo>
                  <a:pt x="2444252" y="1476513"/>
                </a:lnTo>
                <a:lnTo>
                  <a:pt x="0" y="14765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2FD7FB26-9BEE-5B03-44BB-2903243D69B5}"/>
              </a:ext>
            </a:extLst>
          </p:cNvPr>
          <p:cNvSpPr/>
          <p:nvPr/>
        </p:nvSpPr>
        <p:spPr>
          <a:xfrm>
            <a:off x="42241" y="10160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399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kids in a field&#10;&#10;Description automatically generated">
            <a:extLst>
              <a:ext uri="{FF2B5EF4-FFF2-40B4-BE49-F238E27FC236}">
                <a16:creationId xmlns:a16="http://schemas.microsoft.com/office/drawing/2014/main" id="{25CA31A1-CD82-4758-9DCA-24AF22601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464"/>
            <a:ext cx="12192000" cy="74894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4F7877-26D3-5CAB-C577-F0CA98B11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16" y="514859"/>
            <a:ext cx="10418967" cy="2914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7AFAED-2A06-AD19-D527-7B1722FBFC4D}"/>
              </a:ext>
            </a:extLst>
          </p:cNvPr>
          <p:cNvSpPr txBox="1"/>
          <p:nvPr/>
        </p:nvSpPr>
        <p:spPr>
          <a:xfrm>
            <a:off x="4074163" y="-634278"/>
            <a:ext cx="5516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000">
                <a:solidFill>
                  <a:prstClr val="white"/>
                </a:solidFill>
                <a:latin typeface="Arial" panose="020B0604020202020204" pitchFamily="34" charset="0"/>
              </a:rPr>
              <a:t>Thứ Năm ngày 14 tháng 3 năm 2024</a:t>
            </a:r>
          </a:p>
          <a:p>
            <a:pPr defTabSz="609630"/>
            <a:r>
              <a:rPr lang="vi-VN" sz="2000">
                <a:solidFill>
                  <a:prstClr val="white"/>
                </a:solidFill>
                <a:latin typeface="Arial" panose="020B0604020202020204" pitchFamily="34" charset="0"/>
              </a:rPr>
              <a:t>		KHOA HỌC</a:t>
            </a:r>
          </a:p>
          <a:p>
            <a:pPr defTabSz="609630"/>
            <a:r>
              <a:rPr lang="vi-VN" sz="2000" b="1">
                <a:solidFill>
                  <a:prstClr val="white"/>
                </a:solidFill>
                <a:latin typeface="Times New Roman" panose="02020603050405020304" pitchFamily="18" charset="0"/>
              </a:rPr>
              <a:t>BÀI 26 THỰC PHẨM AN TOÀN</a:t>
            </a:r>
            <a:endParaRPr lang="en-SG" sz="2000" b="1">
              <a:solidFill>
                <a:prstClr val="white"/>
              </a:solidFill>
              <a:latin typeface="Calibri"/>
            </a:endParaRPr>
          </a:p>
          <a:p>
            <a:pPr defTabSz="609630"/>
            <a:endParaRPr lang="vi-VN" sz="2000">
              <a:solidFill>
                <a:prstClr val="white"/>
              </a:solidFill>
              <a:latin typeface="Arial" panose="020B0604020202020204" pitchFamily="34" charset="0"/>
            </a:endParaRPr>
          </a:p>
          <a:p>
            <a:pPr defTabSz="609630"/>
            <a:endParaRPr lang="en-SG" sz="20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1595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7257" y="1352551"/>
            <a:ext cx="11577485" cy="647454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 sz="3600" b="1" dirty="0">
              <a:solidFill>
                <a:srgbClr val="FF0000"/>
              </a:solidFill>
              <a:latin typeface="Times New Roman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A948C7-E563-461E-9ADC-7B8A9439A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753" y="2129485"/>
            <a:ext cx="5382795" cy="3514337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9AEE9F86-B023-4838-863C-7018347353D8}"/>
              </a:ext>
            </a:extLst>
          </p:cNvPr>
          <p:cNvSpPr txBox="1">
            <a:spLocks/>
          </p:cNvSpPr>
          <p:nvPr/>
        </p:nvSpPr>
        <p:spPr>
          <a:xfrm>
            <a:off x="1729452" y="1656552"/>
            <a:ext cx="7955869" cy="180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3400" kern="120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23"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LUẬT CHƠI</a:t>
            </a:r>
            <a:endParaRPr lang="en-US" sz="3600" b="1" dirty="0">
              <a:solidFill>
                <a:srgbClr val="FF0000"/>
              </a:solidFill>
              <a:latin typeface="Times New Roman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C92AAF-1AD0-44AE-B4D1-4BDB3F11747B}"/>
              </a:ext>
            </a:extLst>
          </p:cNvPr>
          <p:cNvSpPr txBox="1"/>
          <p:nvPr/>
        </p:nvSpPr>
        <p:spPr>
          <a:xfrm>
            <a:off x="752971" y="2290030"/>
            <a:ext cx="63145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 algn="just" defTabSz="914423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1D52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Chia lớp </a:t>
            </a:r>
            <a:r>
              <a:rPr lang="vi-VN" sz="3200">
                <a:solidFill>
                  <a:srgbClr val="1D52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 4 nhóm (4 tổ). </a:t>
            </a:r>
            <a:r>
              <a:rPr lang="vi-VN" sz="3200" dirty="0">
                <a:solidFill>
                  <a:srgbClr val="1D52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 cùng thi một lượt trong thời gian 2 phút.</a:t>
            </a:r>
          </a:p>
          <a:p>
            <a:pPr marL="457223" indent="-457223" algn="just" defTabSz="914423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1D52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nhóm thi nhau </a:t>
            </a:r>
            <a:r>
              <a:rPr lang="vi-VN" sz="3200" b="1" u="sng" dirty="0">
                <a:solidFill>
                  <a:srgbClr val="1D52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đưa ra những </a:t>
            </a:r>
            <a:r>
              <a:rPr lang="vi-VN" sz="3200" b="1" u="sng">
                <a:solidFill>
                  <a:srgbClr val="1D52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ví dụ </a:t>
            </a:r>
            <a:r>
              <a:rPr lang="vi-VN" sz="3200" b="1" u="sng" dirty="0">
                <a:solidFill>
                  <a:srgbClr val="1D52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 thực phẩm </a:t>
            </a:r>
            <a:r>
              <a:rPr lang="en-US" sz="3200" b="1" u="sng" dirty="0">
                <a:solidFill>
                  <a:srgbClr val="1D52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</a:t>
            </a:r>
            <a:r>
              <a:rPr lang="vi-VN" sz="3200" b="1" u="sng" dirty="0">
                <a:solidFill>
                  <a:srgbClr val="1D52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ạch và an toàn</a:t>
            </a:r>
            <a:r>
              <a:rPr lang="vi-VN" sz="3200" dirty="0">
                <a:solidFill>
                  <a:srgbClr val="1D52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Mỗi lần đưa ra câu đúng sẽ được nhận </a:t>
            </a:r>
            <a:r>
              <a:rPr lang="vi-VN" sz="3200">
                <a:solidFill>
                  <a:srgbClr val="1D52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 điểm về </a:t>
            </a:r>
            <a:r>
              <a:rPr lang="vi-VN" sz="3200" dirty="0">
                <a:solidFill>
                  <a:srgbClr val="1D52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nhóm.</a:t>
            </a:r>
            <a:endParaRPr lang="en-US" sz="3200" dirty="0">
              <a:solidFill>
                <a:srgbClr val="1D525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223" indent="-457223" algn="just" defTabSz="914423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1D52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 2 phút, nhóm nào </a:t>
            </a:r>
            <a:r>
              <a:rPr lang="vi-VN" sz="3200">
                <a:solidFill>
                  <a:srgbClr val="1D52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nhiều điểm </a:t>
            </a:r>
            <a:r>
              <a:rPr lang="vi-VN" sz="3200" dirty="0">
                <a:solidFill>
                  <a:srgbClr val="1D52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nhất nhóm đó thắng cuộc.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F479FD-657C-32C4-41EE-324694B19DBB}"/>
              </a:ext>
            </a:extLst>
          </p:cNvPr>
          <p:cNvSpPr txBox="1"/>
          <p:nvPr/>
        </p:nvSpPr>
        <p:spPr>
          <a:xfrm>
            <a:off x="3521713" y="106710"/>
            <a:ext cx="5516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Thứ Năm ngày 14 tháng 3 năm 2024</a:t>
            </a:r>
          </a:p>
          <a:p>
            <a:pPr defTabSz="609630"/>
            <a:r>
              <a:rPr lang="vi-VN"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		KHOA HỌC</a:t>
            </a:r>
          </a:p>
          <a:p>
            <a:pPr defTabSz="609630"/>
            <a:r>
              <a:rPr lang="vi-VN" sz="2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BÀI 26 THỰC PHẨM AN TOÀN</a:t>
            </a:r>
            <a:endParaRPr lang="en-SG" sz="2000" b="1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defTabSz="609630"/>
            <a:endParaRPr lang="vi-VN" sz="200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defTabSz="609630"/>
            <a:endParaRPr lang="en-SG" sz="200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3317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8" y="2331748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5" y="1569430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7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8" y="3573534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7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8" y="0"/>
            <a:ext cx="2892263" cy="338967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6890614" y="4230884"/>
            <a:ext cx="2270850" cy="2270850"/>
            <a:chOff x="6061072" y="2660553"/>
            <a:chExt cx="4084411" cy="4084411"/>
          </a:xfrm>
          <a:solidFill>
            <a:srgbClr val="EF4149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6829877" y="3429357"/>
              <a:ext cx="2546804" cy="2546804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r>
                <a:rPr lang="en-US" sz="6000" b="1" dirty="0">
                  <a:ln w="10160">
                    <a:solidFill>
                      <a:srgbClr val="5B9BD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libri" panose="020F0502020204030204"/>
                </a:rPr>
                <a:t>2p</a:t>
              </a:r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6061072" y="2660553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7" name="Picture 3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995" y="4658323"/>
            <a:ext cx="1456088" cy="145608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06A1699-C0D5-4972-A3EC-93C1250152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3613">
            <a:off x="605506" y="-491144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09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" dur="1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-0.00648 L 0.01003 -0.00648 C 0.02357 -0.00139 0.03698 0.00417 0.05065 0.00834 C 0.0543 0.00973 0.0582 0.01042 0.06211 0.01019 C 0.06758 0.00996 0.07318 0.00787 0.07878 0.00648 C 0.08047 0.00463 0.08242 0.00324 0.08399 0.00093 C 0.0849 -0.00046 0.08529 -0.00277 0.08607 -0.00463 C 0.09883 -0.03379 0.0832 0.00486 0.09649 -0.03055 C 0.0974 -0.0331 0.0987 -0.03518 0.09961 -0.03796 C 0.10078 -0.0419 0.10143 -0.04652 0.10274 -0.05092 C 0.10326 -0.05277 0.1043 -0.0544 0.10482 -0.05648 C 0.1056 -0.05995 0.10586 -0.06412 0.1069 -0.06759 C 0.10794 -0.07129 0.10899 -0.07477 0.11003 -0.0787 C 0.1112 -0.08379 0.11133 -0.08773 0.11211 -0.09352 C 0.11263 -0.09838 0.11198 -0.10486 0.11419 -0.10833 C 0.11719 -0.11273 0.12175 -0.11203 0.12565 -0.11389 C 0.13008 -0.11018 0.1349 -0.10717 0.13919 -0.10277 C 0.14258 -0.09907 0.14466 -0.09143 0.14857 -0.08981 C 0.14987 -0.08912 0.1513 -0.08865 0.15274 -0.08796 C 0.15417 -0.0868 0.15547 -0.08518 0.1569 -0.08426 C 0.15781 -0.08333 0.15899 -0.0831 0.16003 -0.0824 C 0.16172 -0.08125 0.16341 -0.07963 0.16524 -0.0787 C 0.16836 -0.07662 0.17122 -0.07639 0.17461 -0.075 C 0.17565 -0.07453 0.17656 -0.07338 0.17774 -0.07315 C 0.18151 -0.07199 0.18529 -0.07199 0.18919 -0.07129 C 0.19128 -0.07083 0.19323 -0.0699 0.19544 -0.06944 C 0.19818 -0.06875 0.20091 -0.06805 0.20378 -0.06759 C 0.20716 -0.06805 0.21068 -0.06852 0.21419 -0.06944 C 0.2155 -0.06967 0.21706 -0.06967 0.21836 -0.07129 C 0.225 -0.07963 0.22318 -0.08102 0.22774 -0.08981 C 0.22995 -0.09421 0.23307 -0.09768 0.23503 -0.10277 C 0.23568 -0.10463 0.2362 -0.10671 0.23711 -0.10833 C 0.23828 -0.11041 0.23984 -0.1118 0.24128 -0.11389 C 0.24232 -0.11551 0.24323 -0.11759 0.2444 -0.11944 C 0.24714 -0.12361 0.25638 -0.13449 0.25794 -0.13611 C 0.25885 -0.13703 0.26003 -0.13727 0.26107 -0.13796 C 0.26276 -0.13912 0.26432 -0.14097 0.26628 -0.14166 C 0.26992 -0.14282 0.27383 -0.14282 0.27774 -0.14328 C 0.28763 -0.14699 0.28229 -0.14467 0.29753 -0.1544 C 0.29922 -0.15555 0.30091 -0.1574 0.30274 -0.1581 C 0.30612 -0.15972 0.30964 -0.16088 0.31315 -0.1618 C 0.32175 -0.16458 0.31719 -0.16319 0.32669 -0.16551 C 0.33255 -0.16921 0.33138 -0.16898 0.34128 -0.16921 C 0.36693 -0.17037 0.39258 -0.1706 0.41836 -0.17106 C 0.42175 -0.17245 0.42539 -0.17291 0.42878 -0.17477 C 0.42982 -0.17546 0.43073 -0.17662 0.4319 -0.17662 C 0.43945 -0.17731 0.44714 -0.17662 0.45482 -0.17662 " pathEditMode="relative" ptsTypes="AAAAAAAAAAAAAAAAAAAAAAAAAAAAAAAAAAAAAAAAAAAAAAA">
                                      <p:cBhvr>
                                        <p:cTn id="11" dur="78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3 -0.01157 L 0.00873 -0.01157 C 0.0211 -0.01343 0.02084 -0.01227 0.03165 -0.01713 C 0.03503 -0.01875 0.03855 -0.02083 0.04206 -0.02269 C 0.0448 -0.02454 0.0474 -0.02708 0.0504 -0.02824 C 0.05873 -0.03218 0.07032 -0.03333 0.07852 -0.03565 C 0.08165 -0.03657 0.08477 -0.0382 0.0879 -0.03935 C 0.0892 -0.04074 0.0905 -0.04213 0.09206 -0.04306 C 0.09401 -0.04468 0.09623 -0.04514 0.09831 -0.04676 C 0.10013 -0.04838 0.1017 -0.0507 0.10352 -0.05232 C 0.10925 -0.05764 0.11589 -0.06019 0.12123 -0.06713 C 0.13998 -0.09213 0.12058 -0.06667 0.13581 -0.08565 C 0.13698 -0.08704 0.14128 -0.09352 0.1431 -0.09491 C 0.14558 -0.09722 0.15 -0.09792 0.15248 -0.09861 C 0.15938 -0.09792 0.16641 -0.09884 0.17331 -0.09676 C 0.17592 -0.09607 0.17735 -0.08657 0.17852 -0.0838 C 0.1793 -0.08171 0.1806 -0.08009 0.18165 -0.07824 C 0.18191 -0.0757 0.18204 -0.07315 0.18269 -0.07083 C 0.18308 -0.06875 0.18399 -0.06713 0.18477 -0.06528 C 0.18672 -0.06042 0.1892 -0.05579 0.19102 -0.05046 C 0.19206 -0.04745 0.19297 -0.04421 0.19415 -0.0412 C 0.19506 -0.03866 0.1961 -0.03611 0.19727 -0.0338 C 0.20287 -0.02222 0.21407 -0.01157 0.22019 -0.00787 C 0.22123 -0.00741 0.22214 -0.00625 0.22331 -0.00602 C 0.22774 -0.00509 0.2323 -0.00486 0.23685 -0.00417 C 0.24115 -0.00232 0.24441 -0.00046 0.24935 -0.00046 C 0.25769 -0.00046 0.26602 -0.00185 0.27435 -0.00232 C 0.34532 0.00301 0.30573 -0.00972 0.32852 0.00509 C 0.33659 0.01018 0.33243 0.00602 0.3379 0.0125 C 0.3431 0.0118 0.34831 0.0125 0.35352 0.01065 C 0.35495 0.00995 0.35534 0.00648 0.35665 0.00509 C 0.35925 0.00162 0.36211 -0.00116 0.36498 -0.00417 C 0.36563 -0.00602 0.36615 -0.0081 0.36706 -0.00972 C 0.37084 -0.01713 0.37722 -0.02639 0.3806 -0.03565 C 0.38178 -0.03912 0.38165 -0.04491 0.38373 -0.04676 C 0.38803 -0.05093 0.39336 -0.05046 0.39831 -0.05232 C 0.39961 -0.05301 0.40105 -0.0537 0.40248 -0.05417 C 0.40417 -0.05486 0.40586 -0.05532 0.40769 -0.05602 C 0.42214 -0.0632 0.40638 -0.05718 0.41915 -0.06157 C 0.42123 -0.06343 0.42318 -0.06597 0.4254 -0.06713 C 0.43724 -0.07431 0.43529 -0.0713 0.44519 -0.07454 C 0.45 -0.07616 0.44935 -0.07685 0.45456 -0.08009 C 0.45756 -0.08218 0.46068 -0.08426 0.46394 -0.08565 C 0.46628 -0.08681 0.46875 -0.08681 0.47123 -0.0875 C 0.47292 -0.08796 0.47461 -0.08866 0.47644 -0.08935 C 0.48373 -0.09583 0.47748 -0.09074 0.48373 -0.09491 C 0.48711 -0.09722 0.48933 -0.09954 0.4931 -0.10046 C 0.49922 -0.10208 0.50547 -0.10301 0.51185 -0.10417 C 0.53985 -0.10926 0.53998 -0.10602 0.58464 -0.10602 " pathEditMode="relative" ptsTypes="AAAAAAAAAAAAAAAAAAAAAAAAAAAAAAAAAAAAAAAAAAAAAAAAA">
                                      <p:cBhvr>
                                        <p:cTn id="13" dur="928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0648 L -0.00364 0.00648 C 0.01146 -0.01389 -0.00273 0.00324 0.01615 -0.01389 C 0.0211 -0.01852 0.02565 -0.02453 0.03073 -0.0287 C 0.04154 -0.03819 0.04245 -0.03819 0.05052 -0.04166 C 0.05261 -0.04421 0.0543 -0.04768 0.05677 -0.04907 C 0.0625 -0.05301 0.07084 -0.05 0.07657 -0.04907 C 0.08295 -0.04537 0.0763 -0.05 0.0849 -0.03981 C 0.08789 -0.03634 0.0918 -0.03449 0.09532 -0.0324 C 0.10183 -0.0412 0.10912 -0.04838 0.11511 -0.05833 C 0.11628 -0.06065 0.1155 -0.06481 0.11615 -0.06759 C 0.11654 -0.0699 0.11745 -0.07129 0.11823 -0.07315 C 0.11849 -0.07824 0.11849 -0.08333 0.11927 -0.08796 C 0.11953 -0.09028 0.12084 -0.09143 0.12136 -0.09352 C 0.12188 -0.09653 0.12188 -0.09977 0.1224 -0.10278 C 0.12266 -0.10486 0.12305 -0.10648 0.12344 -0.10833 C 0.12383 -0.11157 0.12396 -0.11458 0.12448 -0.11759 C 0.12474 -0.11967 0.12513 -0.12129 0.12552 -0.12315 C 0.12591 -0.12569 0.12591 -0.12824 0.12657 -0.13055 C 0.12696 -0.13264 0.12787 -0.13426 0.12865 -0.13611 C 0.12917 -0.14051 0.12943 -0.14606 0.13177 -0.14907 C 0.13959 -0.16018 0.14922 -0.16134 0.15886 -0.16574 C 0.1668 -0.16528 0.17526 -0.16898 0.18282 -0.16389 C 0.18737 -0.16088 0.18933 -0.15092 0.19219 -0.14352 C 0.19479 -0.1368 0.19792 -0.12176 0.19948 -0.11389 C 0.19987 -0.11157 0.19987 -0.10879 0.20052 -0.10648 C 0.20157 -0.10254 0.20326 -0.09907 0.20469 -0.09537 L 0.20677 -0.08981 C 0.2086 -0.08495 0.2099 -0.08055 0.21302 -0.07685 C 0.21446 -0.07523 0.21654 -0.07477 0.21823 -0.07315 C 0.21966 -0.07176 0.22071 -0.06875 0.2224 -0.06759 C 0.22435 -0.0662 0.22657 -0.06666 0.22865 -0.06574 C 0.22995 -0.06528 0.23138 -0.06458 0.23282 -0.06389 C 0.23763 -0.06643 0.24271 -0.06805 0.2474 -0.07129 C 0.2487 -0.07245 0.24922 -0.07546 0.25052 -0.07685 C 0.25313 -0.08032 0.25612 -0.08264 0.25886 -0.08611 C 0.27383 -0.10625 0.25287 -0.08217 0.26719 -0.09907 C 0.26875 -0.10115 0.27071 -0.10254 0.2724 -0.10463 C 0.27383 -0.10694 0.27474 -0.11041 0.27657 -0.11203 C 0.28099 -0.11666 0.2875 -0.12129 0.29323 -0.12315 C 0.29518 -0.12407 0.2974 -0.12453 0.29948 -0.125 C 0.30183 -0.12685 0.30417 -0.1294 0.30677 -0.13055 C 0.31367 -0.13426 0.31263 -0.13078 0.31823 -0.13426 C 0.31966 -0.13541 0.32084 -0.13703 0.3224 -0.13796 C 0.3237 -0.13889 0.32513 -0.13935 0.32657 -0.13981 C 0.32774 -0.14051 0.33776 -0.14352 0.34115 -0.14537 C 0.36263 -0.15764 0.35026 -0.15185 0.36094 -0.15648 C 0.36107 -0.15671 0.36914 -0.16574 0.37032 -0.16574 C 0.37578 -0.16643 0.38138 -0.16458 0.38698 -0.16389 C 0.38933 -0.16203 0.39167 -0.15995 0.39427 -0.15833 C 0.39909 -0.15532 0.39753 -0.15879 0.40157 -0.15278 C 0.40534 -0.14722 0.41302 -0.12893 0.41407 -0.12685 C 0.41498 -0.125 0.41615 -0.12338 0.41719 -0.12129 C 0.42188 -0.11111 0.41576 -0.12014 0.42344 -0.10648 C 0.425 -0.1037 0.42696 -0.10208 0.42865 -0.09907 C 0.42943 -0.09768 0.42969 -0.09514 0.43073 -0.09352 C 0.4336 -0.08889 0.43685 -0.08472 0.44011 -0.08055 C 0.44271 -0.07731 0.44532 -0.07361 0.44844 -0.07129 C 0.46992 -0.05671 0.46081 -0.06782 0.4724 -0.05833 C 0.48867 -0.04537 0.48672 -0.04537 0.50052 -0.03611 C 0.50534 -0.0331 0.51003 -0.02916 0.51511 -0.02685 C 0.5194 -0.025 0.52409 -0.02453 0.52865 -0.02315 C 0.53242 -0.02222 0.5362 -0.02083 0.54011 -0.01944 C 0.54662 -0.02129 0.55339 -0.02176 0.5599 -0.025 C 0.56094 -0.02569 0.56055 -0.0287 0.56094 -0.03055 C 0.56159 -0.03565 0.56211 -0.04051 0.56302 -0.04537 C 0.56654 -0.06759 0.56393 -0.04467 0.56719 -0.07315 C 0.56758 -0.07685 0.56745 -0.08078 0.56823 -0.08426 C 0.56914 -0.08912 0.57084 -0.09305 0.5724 -0.09722 C 0.57435 -0.10347 0.57617 -0.1074 0.57969 -0.11203 C 0.58125 -0.11435 0.58321 -0.11551 0.5849 -0.11759 C 0.58633 -0.1199 0.5875 -0.12291 0.58907 -0.125 C 0.59206 -0.12986 0.59271 -0.12847 0.59636 -0.1324 C 0.59779 -0.13426 0.59883 -0.1368 0.60052 -0.13796 C 0.60482 -0.14166 0.60964 -0.14352 0.61407 -0.14722 C 0.61537 -0.14861 0.61667 -0.15 0.61823 -0.15092 C 0.62943 -0.15856 0.63099 -0.15833 0.64219 -0.16389 C 0.65039 -0.16828 0.64024 -0.16574 0.65782 -0.17129 C 0.66276 -0.17315 0.68216 -0.17477 0.6849 -0.175 L 0.70365 -0.17129 " pathEditMode="relative" ptsTypes="AAAAAAAAAAAAAAAAAAAAAAAAAAAAAAAAAAAAAAAAAAAAAAAAAAAAAAAAAAAAAAAAAAAAAAAAAAAAAAAA">
                                      <p:cBhvr>
                                        <p:cTn id="15" dur="988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1412 L -0.0043 0.01412 C 0.00117 0.00787 0.00638 0.00047 0.01237 -0.00439 C 0.01523 -0.00694 0.01862 -0.00648 0.02174 -0.0081 C 0.02552 -0.01018 0.0293 -0.01342 0.0332 -0.01551 C 0.03763 -0.01805 0.04635 -0.01875 0.04987 -0.01921 C 0.05299 -0.0199 0.05612 -0.0206 0.05924 -0.02106 C 0.0668 -0.0206 0.07461 -0.02199 0.08216 -0.01921 C 0.08398 -0.01875 0.08515 -0.01481 0.08633 -0.0118 C 0.08841 -0.00601 0.08919 0.00116 0.09154 0.00672 C 0.09792 0.02199 0.09114 0.0051 0.09883 0.02894 C 0.10586 0.05093 0.10664 0.05649 0.11654 0.07153 C 0.11836 0.07431 0.1207 0.07616 0.12279 0.07894 C 0.12747 0.08542 0.12422 0.08426 0.13008 0.09005 C 0.13164 0.09144 0.13346 0.09237 0.13529 0.09375 C 0.14114 0.09237 0.14713 0.09283 0.15299 0.09005 C 0.15508 0.08889 0.15638 0.08496 0.1582 0.08264 C 0.16276 0.07639 0.16068 0.08125 0.16549 0.07153 C 0.16654 0.06899 0.16758 0.06644 0.16862 0.06412 C 0.16927 0.06227 0.16966 0.05973 0.1707 0.05857 C 0.17279 0.05533 0.17539 0.05301 0.17799 0.05116 C 0.19036 0.04121 0.18997 0.04237 0.20195 0.0382 C 0.20781 0.03287 0.20534 0.03449 0.21341 0.03079 C 0.21745 0.02871 0.22161 0.02639 0.22591 0.02524 C 0.22995 0.02385 0.23424 0.02385 0.23841 0.02338 C 0.24466 0.02385 0.25091 0.02292 0.25716 0.02524 C 0.25989 0.02616 0.26224 0.0294 0.26445 0.03264 C 0.26654 0.03565 0.28021 0.05903 0.28216 0.06783 C 0.2832 0.07269 0.28463 0.07987 0.28633 0.08449 C 0.28893 0.0919 0.29154 0.09954 0.29466 0.10672 C 0.29583 0.10949 0.297 0.1125 0.29883 0.11412 C 0.30195 0.1169 0.30573 0.11737 0.30924 0.11968 C 0.32344 0.12871 0.29375 0.11829 0.32799 0.12709 C 0.33633 0.12524 0.34466 0.12408 0.35299 0.12153 C 0.36002 0.11922 0.3668 0.11528 0.37383 0.11227 C 0.37656 0.11088 0.37943 0.10996 0.38216 0.10857 C 0.39075 0.10348 0.39935 0.09815 0.4082 0.09375 C 0.41055 0.09237 0.41302 0.09098 0.41549 0.09005 C 0.41784 0.08912 0.42031 0.08866 0.42279 0.0882 C 0.42799 0.08449 0.43307 0.08033 0.43841 0.07709 C 0.43997 0.07593 0.44193 0.07616 0.44362 0.07524 C 0.4457 0.07362 0.44765 0.07107 0.44987 0.06968 C 0.45117 0.06852 0.4526 0.06852 0.45404 0.06783 C 0.45612 0.06667 0.4582 0.06528 0.46029 0.06412 C 0.46862 0.06459 0.47695 0.06482 0.48529 0.06598 C 0.48906 0.06644 0.49726 0.07848 0.49779 0.07894 C 0.51575 0.09167 0.49362 0.07524 0.50612 0.08635 C 0.51654 0.09561 0.51419 0.09399 0.52174 0.09746 C 0.52864 0.09676 0.53555 0.09653 0.54258 0.09561 C 0.54362 0.09537 0.54453 0.09399 0.5457 0.09375 C 0.55078 0.09167 0.5539 0.09167 0.55924 0.09005 C 0.56237 0.08889 0.56536 0.08704 0.56862 0.08635 C 0.59049 0.08056 0.57279 0.0875 0.58841 0.08264 C 0.5918 0.08149 0.59883 0.07894 0.59883 0.07894 C 0.6043 0.07454 0.60963 0.06899 0.61549 0.06598 C 0.6319 0.05695 0.64245 0.06065 0.66029 0.06227 C 0.66575 0.06274 0.67135 0.06343 0.67695 0.06412 C 0.69219 0.07315 0.68294 0.06968 0.70508 0.06968 " pathEditMode="relative" ptsTypes="AAAAAAAAAAAAAAAAAAAAAAAAAAAAAAAAAAAAAAAAAAAAAAAAAAAAAAAAAA">
                                      <p:cBhvr>
                                        <p:cTn id="17" dur="1086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2408 L -0.00156 -0.02384 C 0.00534 -0.02477 0.01224 -0.025 0.01927 -0.02593 C 0.02409 -0.02685 0.03659 -0.03056 0.04219 -0.03333 C 0.04388 -0.03426 0.04557 -0.03588 0.0474 -0.03704 C 0.04844 -0.03958 0.04922 -0.04259 0.05052 -0.04445 C 0.05599 -0.05347 0.05703 -0.05324 0.06302 -0.05741 C 0.06406 -0.05995 0.0655 -0.06204 0.06615 -0.06482 C 0.06758 -0.07153 0.06836 -0.07847 0.06927 -0.08519 C 0.07031 -0.09375 0.06992 -0.09954 0.07136 -0.10741 C 0.07188 -0.11065 0.0724 -0.11389 0.07344 -0.11667 C 0.07409 -0.11898 0.07552 -0.12037 0.07656 -0.12222 C 0.07682 -0.12477 0.07643 -0.12801 0.07761 -0.12963 C 0.07917 -0.13218 0.08177 -0.13195 0.08386 -0.13333 C 0.08529 -0.13449 0.08659 -0.13588 0.08802 -0.13704 C 0.09284 -0.13519 0.09766 -0.13357 0.10261 -0.13148 C 0.12904 -0.12014 0.11393 -0.12431 0.13073 -0.12037 C 0.13281 -0.11921 0.13477 -0.11759 0.13698 -0.11667 C 0.14037 -0.11574 0.14388 -0.11574 0.1474 -0.11482 C 0.14974 -0.11435 0.15221 -0.11366 0.15469 -0.11296 C 0.16406 -0.11366 0.17396 -0.1088 0.18281 -0.11482 C 0.18789 -0.11852 0.18815 -0.13218 0.19219 -0.13889 L 0.19636 -0.1463 C 0.1974 -0.15139 0.1987 -0.15602 0.19948 -0.16111 C 0.20013 -0.16667 0.2 -0.17245 0.20052 -0.17778 C 0.20065 -0.18033 0.20117 -0.18287 0.20156 -0.18519 C 0.20182 -0.19398 0.20104 -0.20301 0.20261 -0.21111 C 0.20326 -0.21505 0.20573 -0.21713 0.20781 -0.21852 C 0.22682 -0.23241 0.2263 -0.23079 0.24219 -0.23333 C 0.24323 -0.23472 0.24414 -0.23611 0.24531 -0.23704 C 0.24622 -0.23796 0.24727 -0.23843 0.24844 -0.23889 C 0.25781 -0.24329 0.26784 -0.24537 0.27656 -0.2537 C 0.27943 -0.25671 0.28359 -0.26158 0.28594 -0.26667 C 0.28841 -0.27269 0.29063 -0.27917 0.29323 -0.28519 L 0.29636 -0.29259 C 0.29662 -0.2963 0.29675 -0.30023 0.2974 -0.3037 C 0.30182 -0.3287 0.29909 -0.32917 0.30677 -0.33704 C 0.30912 -0.33982 0.31159 -0.3419 0.31406 -0.34445 C 0.31875 -0.35 0.31511 -0.34699 0.32031 -0.35 C 0.33307 -0.34769 0.34596 -0.34607 0.35886 -0.34259 C 0.36042 -0.34213 0.36224 -0.34028 0.3638 -0.33889 L 0.39219 -0.31667 C 0.39427 -0.31505 0.39948 -0.31204 0.40156 -0.30926 C 0.40274 -0.30787 0.40352 -0.30556 0.4043 -0.3037 C 0.40534 -0.30232 0.40677 -0.30162 0.40781 -0.3 C 0.40886 -0.29838 0.40964 -0.29583 0.41068 -0.29445 C 0.41224 -0.29283 0.41445 -0.29259 0.41615 -0.29074 C 0.42513 -0.28102 0.41719 -0.28565 0.4263 -0.27778 C 0.43255 -0.27269 0.43698 -0.27037 0.44323 -0.26667 C 0.45703 -0.26852 0.47096 -0.26921 0.4849 -0.27222 C 0.48711 -0.27292 0.48893 -0.27616 0.49115 -0.27778 C 0.49284 -0.27917 0.49453 -0.28033 0.49636 -0.28148 C 0.50794 -0.3162 0.48997 -0.26389 0.50365 -0.3 C 0.50651 -0.30787 0.51198 -0.32408 0.51198 -0.32384 C 0.51367 -0.33681 0.51172 -0.32894 0.51927 -0.34074 C 0.52031 -0.34259 0.52096 -0.34537 0.5224 -0.3463 C 0.52891 -0.35139 0.5362 -0.3544 0.54323 -0.35741 C 0.54896 -0.35695 0.55495 -0.35671 0.56094 -0.35556 C 0.56172 -0.35556 0.56706 -0.35301 0.56823 -0.35185 C 0.56979 -0.35046 0.57149 -0.34769 0.57344 -0.3463 C 0.57435 -0.34583 0.58659 -0.34283 0.58698 -0.34259 C 0.59089 -0.34329 0.59544 -0.34236 0.59948 -0.34445 C 0.6 -0.34491 0.6125 -0.35926 0.61406 -0.36111 C 0.61719 -0.36551 0.61979 -0.37153 0.62344 -0.37408 C 0.62552 -0.37593 0.62826 -0.37778 0.63073 -0.37963 C 0.63203 -0.38079 0.63346 -0.38241 0.6349 -0.38333 C 0.63763 -0.38565 0.64011 -0.38611 0.64323 -0.38704 C 0.64453 -0.38843 0.64596 -0.38982 0.6474 -0.39074 C 0.64831 -0.39167 0.64935 -0.39259 0.65052 -0.39259 L 0.77656 -0.39259 " pathEditMode="relative" rAng="0" ptsTypes="AAAAAAAAAAAAAAAAAAAAAAAAAAAAAAAAAAAAAAAAAAAAAAAAAAAAAAAAAAAAAAAAAAAAAA">
                                      <p:cBhvr>
                                        <p:cTn id="19" dur="1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06" y="-1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kt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5718714" y="-2114669"/>
            <a:ext cx="9013928" cy="9284008"/>
          </a:xfrm>
          <a:custGeom>
            <a:avLst/>
            <a:gdLst/>
            <a:ahLst/>
            <a:cxnLst/>
            <a:rect l="l" t="t" r="r" b="b"/>
            <a:pathLst>
              <a:path w="13520892" h="13926012">
                <a:moveTo>
                  <a:pt x="0" y="0"/>
                </a:moveTo>
                <a:lnTo>
                  <a:pt x="13520892" y="0"/>
                </a:lnTo>
                <a:lnTo>
                  <a:pt x="13520892" y="13926012"/>
                </a:lnTo>
                <a:lnTo>
                  <a:pt x="0" y="13926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8310820" y="-1022904"/>
            <a:ext cx="4758535" cy="2236511"/>
          </a:xfrm>
          <a:custGeom>
            <a:avLst/>
            <a:gdLst/>
            <a:ahLst/>
            <a:cxnLst/>
            <a:rect l="l" t="t" r="r" b="b"/>
            <a:pathLst>
              <a:path w="7137803" h="3354767">
                <a:moveTo>
                  <a:pt x="0" y="0"/>
                </a:moveTo>
                <a:lnTo>
                  <a:pt x="7137803" y="0"/>
                </a:lnTo>
                <a:lnTo>
                  <a:pt x="7137803" y="3354767"/>
                </a:lnTo>
                <a:lnTo>
                  <a:pt x="0" y="3354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795547" y="1796908"/>
            <a:ext cx="8739265" cy="3023913"/>
            <a:chOff x="0" y="0"/>
            <a:chExt cx="9753600" cy="638171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9753600" cy="4327052"/>
            </a:xfrm>
            <a:custGeom>
              <a:avLst/>
              <a:gdLst/>
              <a:ahLst/>
              <a:cxnLst/>
              <a:rect l="l" t="t" r="r" b="b"/>
              <a:pathLst>
                <a:path w="9753600" h="4327052">
                  <a:moveTo>
                    <a:pt x="0" y="0"/>
                  </a:moveTo>
                  <a:lnTo>
                    <a:pt x="9753600" y="0"/>
                  </a:lnTo>
                  <a:lnTo>
                    <a:pt x="9753600" y="4327052"/>
                  </a:lnTo>
                  <a:lnTo>
                    <a:pt x="0" y="4327052"/>
                  </a:lnTo>
                  <a:lnTo>
                    <a:pt x="0" y="0"/>
                  </a:ln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</p:sp>
        <p:sp>
          <p:nvSpPr>
            <p:cNvPr id="6" name="Freeform 6"/>
            <p:cNvSpPr/>
            <p:nvPr/>
          </p:nvSpPr>
          <p:spPr>
            <a:xfrm>
              <a:off x="0" y="2054663"/>
              <a:ext cx="9753600" cy="4327052"/>
            </a:xfrm>
            <a:custGeom>
              <a:avLst/>
              <a:gdLst/>
              <a:ahLst/>
              <a:cxnLst/>
              <a:rect l="l" t="t" r="r" b="b"/>
              <a:pathLst>
                <a:path w="9753600" h="4327052">
                  <a:moveTo>
                    <a:pt x="0" y="0"/>
                  </a:moveTo>
                  <a:lnTo>
                    <a:pt x="9753600" y="0"/>
                  </a:lnTo>
                  <a:lnTo>
                    <a:pt x="9753600" y="4327051"/>
                  </a:lnTo>
                  <a:lnTo>
                    <a:pt x="0" y="4327051"/>
                  </a:lnTo>
                  <a:lnTo>
                    <a:pt x="0" y="0"/>
                  </a:lnTo>
                  <a:close/>
                </a:path>
              </a:pathLst>
            </a:cu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</p:sp>
      </p:grpSp>
      <p:sp>
        <p:nvSpPr>
          <p:cNvPr id="7" name="Freeform 7"/>
          <p:cNvSpPr/>
          <p:nvPr/>
        </p:nvSpPr>
        <p:spPr>
          <a:xfrm>
            <a:off x="-604965" y="5275124"/>
            <a:ext cx="4876800" cy="2011680"/>
          </a:xfrm>
          <a:custGeom>
            <a:avLst/>
            <a:gdLst/>
            <a:ahLst/>
            <a:cxnLst/>
            <a:rect l="l" t="t" r="r" b="b"/>
            <a:pathLst>
              <a:path w="7315200" h="3017520">
                <a:moveTo>
                  <a:pt x="0" y="0"/>
                </a:moveTo>
                <a:lnTo>
                  <a:pt x="7315200" y="0"/>
                </a:lnTo>
                <a:lnTo>
                  <a:pt x="7315200" y="3017520"/>
                </a:lnTo>
                <a:lnTo>
                  <a:pt x="0" y="30175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69021">
            <a:off x="9352270" y="4681973"/>
            <a:ext cx="3557159" cy="2342291"/>
          </a:xfrm>
          <a:custGeom>
            <a:avLst/>
            <a:gdLst/>
            <a:ahLst/>
            <a:cxnLst/>
            <a:rect l="l" t="t" r="r" b="b"/>
            <a:pathLst>
              <a:path w="5335738" h="3513436">
                <a:moveTo>
                  <a:pt x="0" y="0"/>
                </a:moveTo>
                <a:lnTo>
                  <a:pt x="5335738" y="0"/>
                </a:lnTo>
                <a:lnTo>
                  <a:pt x="5335738" y="3513436"/>
                </a:lnTo>
                <a:lnTo>
                  <a:pt x="0" y="3513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567348" flipH="1" flipV="1">
            <a:off x="6533701" y="4440854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0" y="0"/>
                </a:lnTo>
                <a:lnTo>
                  <a:pt x="794020" y="1974307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8582">
            <a:off x="1443" y="1981042"/>
            <a:ext cx="1669122" cy="1110725"/>
          </a:xfrm>
          <a:custGeom>
            <a:avLst/>
            <a:gdLst/>
            <a:ahLst/>
            <a:cxnLst/>
            <a:rect l="l" t="t" r="r" b="b"/>
            <a:pathLst>
              <a:path w="2503683" h="1666087">
                <a:moveTo>
                  <a:pt x="0" y="0"/>
                </a:moveTo>
                <a:lnTo>
                  <a:pt x="2503683" y="0"/>
                </a:lnTo>
                <a:lnTo>
                  <a:pt x="2503683" y="1666088"/>
                </a:lnTo>
                <a:lnTo>
                  <a:pt x="0" y="1666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sp>
        <p:nvSpPr>
          <p:cNvPr id="11" name="Freeform 11"/>
          <p:cNvSpPr/>
          <p:nvPr/>
        </p:nvSpPr>
        <p:spPr>
          <a:xfrm>
            <a:off x="6846213" y="5676896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91053">
            <a:off x="-286840" y="-308338"/>
            <a:ext cx="1310351" cy="1934097"/>
          </a:xfrm>
          <a:custGeom>
            <a:avLst/>
            <a:gdLst/>
            <a:ahLst/>
            <a:cxnLst/>
            <a:rect l="l" t="t" r="r" b="b"/>
            <a:pathLst>
              <a:path w="1965526" h="2901146">
                <a:moveTo>
                  <a:pt x="0" y="0"/>
                </a:moveTo>
                <a:lnTo>
                  <a:pt x="1965526" y="0"/>
                </a:lnTo>
                <a:lnTo>
                  <a:pt x="1965526" y="2901146"/>
                </a:lnTo>
                <a:lnTo>
                  <a:pt x="0" y="29011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3071549">
            <a:off x="4700897" y="5844631"/>
            <a:ext cx="2179553" cy="2002464"/>
          </a:xfrm>
          <a:custGeom>
            <a:avLst/>
            <a:gdLst/>
            <a:ahLst/>
            <a:cxnLst/>
            <a:rect l="l" t="t" r="r" b="b"/>
            <a:pathLst>
              <a:path w="3269329" h="3003696">
                <a:moveTo>
                  <a:pt x="0" y="0"/>
                </a:moveTo>
                <a:lnTo>
                  <a:pt x="3269329" y="0"/>
                </a:lnTo>
                <a:lnTo>
                  <a:pt x="3269329" y="3003696"/>
                </a:lnTo>
                <a:lnTo>
                  <a:pt x="0" y="300369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400360" y="334819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F4E06B-2C4B-1AC8-CFE4-8AE09215D63C}"/>
              </a:ext>
            </a:extLst>
          </p:cNvPr>
          <p:cNvSpPr txBox="1"/>
          <p:nvPr/>
        </p:nvSpPr>
        <p:spPr>
          <a:xfrm>
            <a:off x="1851199" y="1796908"/>
            <a:ext cx="8553228" cy="286232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Thực phẩm an toàn được nuôi trồng, chế biến và bảo quản hợp vệ sinh; có tem nhãn ghi nguồn gốc rõ ràng, không có dấu hiệu ôi thiu, mốc,...Sử dụng thực phẩm an toàn sẽ có lợi cho sức khỏe.</a:t>
            </a:r>
            <a:endParaRPr lang="en-SG" sz="36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8BF827-4FEE-7B99-20FA-B9416DF34622}"/>
              </a:ext>
            </a:extLst>
          </p:cNvPr>
          <p:cNvSpPr txBox="1"/>
          <p:nvPr/>
        </p:nvSpPr>
        <p:spPr>
          <a:xfrm>
            <a:off x="3484633" y="2545"/>
            <a:ext cx="5516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Thứ Năm ngày 14 tháng 3 năm 2024</a:t>
            </a:r>
          </a:p>
          <a:p>
            <a:pPr defTabSz="609630"/>
            <a:r>
              <a:rPr lang="vi-VN"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		KHOA HỌC</a:t>
            </a:r>
          </a:p>
          <a:p>
            <a:pPr defTabSz="609630"/>
            <a:r>
              <a:rPr lang="vi-VN" sz="2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BÀI 26 THỰC PHẨM AN TOÀN</a:t>
            </a:r>
            <a:endParaRPr lang="en-SG" sz="2000" b="1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defTabSz="609630"/>
            <a:endParaRPr lang="vi-VN" sz="200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defTabSz="609630"/>
            <a:endParaRPr lang="en-SG" sz="200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8516334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82CDE67-175B-860F-E1A7-22C1BFFAD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7751"/>
            <a:ext cx="11201400" cy="3461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In tem truy xuất nguồn gốc lấy ngay, giá rẻ tại Hà Nội">
            <a:extLst>
              <a:ext uri="{FF2B5EF4-FFF2-40B4-BE49-F238E27FC236}">
                <a16:creationId xmlns:a16="http://schemas.microsoft.com/office/drawing/2014/main" id="{D70D873E-6E3A-68E3-F393-12C22414A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90" y="4509618"/>
            <a:ext cx="4506726" cy="23711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7E5F71C-4751-7FF7-DA40-8964F1284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9" r="9723"/>
          <a:stretch/>
        </p:blipFill>
        <p:spPr bwMode="auto">
          <a:xfrm>
            <a:off x="227354" y="4509618"/>
            <a:ext cx="2849786" cy="23483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m truy xuất">
            <a:extLst>
              <a:ext uri="{FF2B5EF4-FFF2-40B4-BE49-F238E27FC236}">
                <a16:creationId xmlns:a16="http://schemas.microsoft.com/office/drawing/2014/main" id="{AB1CD762-BD64-AE30-9D28-067D8CFBE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4419168"/>
            <a:ext cx="3001829" cy="2450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7C0E9C-5B05-914C-6E4D-2268ED83C95F}"/>
              </a:ext>
            </a:extLst>
          </p:cNvPr>
          <p:cNvSpPr txBox="1"/>
          <p:nvPr/>
        </p:nvSpPr>
        <p:spPr>
          <a:xfrm>
            <a:off x="3422123" y="0"/>
            <a:ext cx="5516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Thứ Năm ngày 14 tháng 3 năm 2024</a:t>
            </a:r>
          </a:p>
          <a:p>
            <a:pPr defTabSz="609630"/>
            <a:r>
              <a:rPr lang="vi-VN"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		KHOA HỌC</a:t>
            </a:r>
          </a:p>
          <a:p>
            <a:pPr defTabSz="609630"/>
            <a:r>
              <a:rPr lang="vi-VN" sz="2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BÀI 26 THỰC PHẨM AN TOÀN</a:t>
            </a:r>
            <a:endParaRPr lang="en-SG" sz="2000" b="1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defTabSz="609630"/>
            <a:endParaRPr lang="vi-VN" sz="200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defTabSz="609630"/>
            <a:endParaRPr lang="en-SG" sz="200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359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79957">
            <a:off x="2481787" y="585290"/>
            <a:ext cx="7228427" cy="5687421"/>
          </a:xfrm>
          <a:custGeom>
            <a:avLst/>
            <a:gdLst/>
            <a:ahLst/>
            <a:cxnLst/>
            <a:rect l="l" t="t" r="r" b="b"/>
            <a:pathLst>
              <a:path w="10842640" h="8531132">
                <a:moveTo>
                  <a:pt x="0" y="0"/>
                </a:moveTo>
                <a:lnTo>
                  <a:pt x="10842640" y="0"/>
                </a:lnTo>
                <a:lnTo>
                  <a:pt x="10842640" y="8531132"/>
                </a:lnTo>
                <a:lnTo>
                  <a:pt x="0" y="8531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29534">
            <a:off x="8359588" y="3375472"/>
            <a:ext cx="3428246" cy="2896868"/>
          </a:xfrm>
          <a:custGeom>
            <a:avLst/>
            <a:gdLst/>
            <a:ahLst/>
            <a:cxnLst/>
            <a:rect l="l" t="t" r="r" b="b"/>
            <a:pathLst>
              <a:path w="5142369" h="4345302">
                <a:moveTo>
                  <a:pt x="0" y="0"/>
                </a:moveTo>
                <a:lnTo>
                  <a:pt x="5142369" y="0"/>
                </a:lnTo>
                <a:lnTo>
                  <a:pt x="5142369" y="4345302"/>
                </a:lnTo>
                <a:lnTo>
                  <a:pt x="0" y="43453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00716">
            <a:off x="1457305" y="1165526"/>
            <a:ext cx="1867011" cy="2393605"/>
          </a:xfrm>
          <a:custGeom>
            <a:avLst/>
            <a:gdLst/>
            <a:ahLst/>
            <a:cxnLst/>
            <a:rect l="l" t="t" r="r" b="b"/>
            <a:pathLst>
              <a:path w="2800517" h="3590407">
                <a:moveTo>
                  <a:pt x="0" y="0"/>
                </a:moveTo>
                <a:lnTo>
                  <a:pt x="2800517" y="0"/>
                </a:lnTo>
                <a:lnTo>
                  <a:pt x="2800517" y="3590407"/>
                </a:lnTo>
                <a:lnTo>
                  <a:pt x="0" y="35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464102" y="1036207"/>
            <a:ext cx="5218350" cy="407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95"/>
              </a:lnSpc>
            </a:pPr>
            <a:r>
              <a:rPr lang="vi-VN" sz="11711" b="1">
                <a:solidFill>
                  <a:srgbClr val="F9EED2"/>
                </a:solidFill>
                <a:latin typeface="Luckiest Guy"/>
              </a:rPr>
              <a:t>4. VẬN DỤNG</a:t>
            </a:r>
            <a:endParaRPr lang="en-US" sz="11711" b="1">
              <a:solidFill>
                <a:srgbClr val="F9EED2"/>
              </a:solidFill>
              <a:latin typeface="Luckiest Guy"/>
            </a:endParaRPr>
          </a:p>
        </p:txBody>
      </p:sp>
      <p:sp>
        <p:nvSpPr>
          <p:cNvPr id="9" name="Freeform 9"/>
          <p:cNvSpPr/>
          <p:nvPr/>
        </p:nvSpPr>
        <p:spPr>
          <a:xfrm rot="-1692654" flipH="1">
            <a:off x="8426281" y="884184"/>
            <a:ext cx="555175" cy="1044809"/>
          </a:xfrm>
          <a:custGeom>
            <a:avLst/>
            <a:gdLst/>
            <a:ahLst/>
            <a:cxnLst/>
            <a:rect l="l" t="t" r="r" b="b"/>
            <a:pathLst>
              <a:path w="832763" h="1567213">
                <a:moveTo>
                  <a:pt x="832762" y="0"/>
                </a:moveTo>
                <a:lnTo>
                  <a:pt x="0" y="0"/>
                </a:lnTo>
                <a:lnTo>
                  <a:pt x="0" y="1567213"/>
                </a:lnTo>
                <a:lnTo>
                  <a:pt x="832762" y="1567213"/>
                </a:lnTo>
                <a:lnTo>
                  <a:pt x="83276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18836" y="508472"/>
            <a:ext cx="1629501" cy="984342"/>
          </a:xfrm>
          <a:custGeom>
            <a:avLst/>
            <a:gdLst/>
            <a:ahLst/>
            <a:cxnLst/>
            <a:rect l="l" t="t" r="r" b="b"/>
            <a:pathLst>
              <a:path w="2444252" h="1476513">
                <a:moveTo>
                  <a:pt x="0" y="0"/>
                </a:moveTo>
                <a:lnTo>
                  <a:pt x="2444252" y="0"/>
                </a:lnTo>
                <a:lnTo>
                  <a:pt x="2444252" y="1476513"/>
                </a:lnTo>
                <a:lnTo>
                  <a:pt x="0" y="14765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2FD7FB26-9BEE-5B03-44BB-2903243D69B5}"/>
              </a:ext>
            </a:extLst>
          </p:cNvPr>
          <p:cNvSpPr/>
          <p:nvPr/>
        </p:nvSpPr>
        <p:spPr>
          <a:xfrm>
            <a:off x="42241" y="10160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366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7685036" y="-1903698"/>
            <a:ext cx="9013928" cy="9284008"/>
          </a:xfrm>
          <a:custGeom>
            <a:avLst/>
            <a:gdLst/>
            <a:ahLst/>
            <a:cxnLst/>
            <a:rect l="l" t="t" r="r" b="b"/>
            <a:pathLst>
              <a:path w="13520892" h="13926012">
                <a:moveTo>
                  <a:pt x="0" y="0"/>
                </a:moveTo>
                <a:lnTo>
                  <a:pt x="13520892" y="0"/>
                </a:lnTo>
                <a:lnTo>
                  <a:pt x="13520892" y="13926012"/>
                </a:lnTo>
                <a:lnTo>
                  <a:pt x="0" y="13926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6747665" y="685801"/>
            <a:ext cx="4758535" cy="2236511"/>
          </a:xfrm>
          <a:custGeom>
            <a:avLst/>
            <a:gdLst/>
            <a:ahLst/>
            <a:cxnLst/>
            <a:rect l="l" t="t" r="r" b="b"/>
            <a:pathLst>
              <a:path w="7137803" h="3354767">
                <a:moveTo>
                  <a:pt x="0" y="0"/>
                </a:moveTo>
                <a:lnTo>
                  <a:pt x="7137803" y="0"/>
                </a:lnTo>
                <a:lnTo>
                  <a:pt x="7137803" y="3354767"/>
                </a:lnTo>
                <a:lnTo>
                  <a:pt x="0" y="3354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413290" y="4888081"/>
            <a:ext cx="4876800" cy="2011680"/>
          </a:xfrm>
          <a:custGeom>
            <a:avLst/>
            <a:gdLst/>
            <a:ahLst/>
            <a:cxnLst/>
            <a:rect l="l" t="t" r="r" b="b"/>
            <a:pathLst>
              <a:path w="7315200" h="3017520">
                <a:moveTo>
                  <a:pt x="0" y="0"/>
                </a:moveTo>
                <a:lnTo>
                  <a:pt x="7315200" y="0"/>
                </a:lnTo>
                <a:lnTo>
                  <a:pt x="7315200" y="3017520"/>
                </a:lnTo>
                <a:lnTo>
                  <a:pt x="0" y="30175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69021">
            <a:off x="8645191" y="2661091"/>
            <a:ext cx="3557159" cy="2342291"/>
          </a:xfrm>
          <a:custGeom>
            <a:avLst/>
            <a:gdLst/>
            <a:ahLst/>
            <a:cxnLst/>
            <a:rect l="l" t="t" r="r" b="b"/>
            <a:pathLst>
              <a:path w="5335738" h="3513436">
                <a:moveTo>
                  <a:pt x="0" y="0"/>
                </a:moveTo>
                <a:lnTo>
                  <a:pt x="5335738" y="0"/>
                </a:lnTo>
                <a:lnTo>
                  <a:pt x="5335738" y="3513436"/>
                </a:lnTo>
                <a:lnTo>
                  <a:pt x="0" y="35134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567348" flipH="1" flipV="1">
            <a:off x="6533701" y="4440854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0" y="0"/>
                </a:lnTo>
                <a:lnTo>
                  <a:pt x="794020" y="1974307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8582">
            <a:off x="57810" y="274017"/>
            <a:ext cx="1669122" cy="1110725"/>
          </a:xfrm>
          <a:custGeom>
            <a:avLst/>
            <a:gdLst/>
            <a:ahLst/>
            <a:cxnLst/>
            <a:rect l="l" t="t" r="r" b="b"/>
            <a:pathLst>
              <a:path w="2503683" h="1666087">
                <a:moveTo>
                  <a:pt x="0" y="0"/>
                </a:moveTo>
                <a:lnTo>
                  <a:pt x="2503683" y="0"/>
                </a:lnTo>
                <a:lnTo>
                  <a:pt x="2503683" y="1666088"/>
                </a:lnTo>
                <a:lnTo>
                  <a:pt x="0" y="16660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846213" y="5676896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091053">
            <a:off x="-390188" y="5160203"/>
            <a:ext cx="1310351" cy="1934097"/>
          </a:xfrm>
          <a:custGeom>
            <a:avLst/>
            <a:gdLst/>
            <a:ahLst/>
            <a:cxnLst/>
            <a:rect l="l" t="t" r="r" b="b"/>
            <a:pathLst>
              <a:path w="1965526" h="2901146">
                <a:moveTo>
                  <a:pt x="0" y="0"/>
                </a:moveTo>
                <a:lnTo>
                  <a:pt x="1965526" y="0"/>
                </a:lnTo>
                <a:lnTo>
                  <a:pt x="1965526" y="2901146"/>
                </a:lnTo>
                <a:lnTo>
                  <a:pt x="0" y="29011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3071549">
            <a:off x="5948408" y="5532211"/>
            <a:ext cx="2179553" cy="2002464"/>
          </a:xfrm>
          <a:custGeom>
            <a:avLst/>
            <a:gdLst/>
            <a:ahLst/>
            <a:cxnLst/>
            <a:rect l="l" t="t" r="r" b="b"/>
            <a:pathLst>
              <a:path w="3269329" h="3003696">
                <a:moveTo>
                  <a:pt x="0" y="0"/>
                </a:moveTo>
                <a:lnTo>
                  <a:pt x="3269329" y="0"/>
                </a:lnTo>
                <a:lnTo>
                  <a:pt x="3269329" y="3003696"/>
                </a:lnTo>
                <a:lnTo>
                  <a:pt x="0" y="300369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400360" y="334819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BD7E31BE-99D2-7812-B7E2-41DA31BDB0CB}"/>
              </a:ext>
            </a:extLst>
          </p:cNvPr>
          <p:cNvSpPr/>
          <p:nvPr/>
        </p:nvSpPr>
        <p:spPr>
          <a:xfrm>
            <a:off x="934412" y="2187777"/>
            <a:ext cx="5516385" cy="2496387"/>
          </a:xfrm>
          <a:custGeom>
            <a:avLst/>
            <a:gdLst/>
            <a:ahLst/>
            <a:cxnLst/>
            <a:rect l="l" t="t" r="r" b="b"/>
            <a:pathLst>
              <a:path w="9753600" h="4327052">
                <a:moveTo>
                  <a:pt x="0" y="0"/>
                </a:moveTo>
                <a:lnTo>
                  <a:pt x="9753600" y="0"/>
                </a:lnTo>
                <a:lnTo>
                  <a:pt x="9753600" y="4327052"/>
                </a:lnTo>
                <a:lnTo>
                  <a:pt x="0" y="43270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/>
            <a:r>
              <a:rPr lang="vi-VN" sz="3600">
                <a:latin typeface="+mj-lt"/>
              </a:rPr>
              <a:t>(?) Qua bài học này em thấy gia đình mình đã lựa chọn những thực phẩm an toàn hay chưa? Vì sao? </a:t>
            </a:r>
            <a:endParaRPr lang="en-SG" sz="360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FC81FA-0C18-0A7A-E8B8-5648CA8DEC48}"/>
              </a:ext>
            </a:extLst>
          </p:cNvPr>
          <p:cNvSpPr txBox="1"/>
          <p:nvPr/>
        </p:nvSpPr>
        <p:spPr>
          <a:xfrm>
            <a:off x="3203179" y="6222"/>
            <a:ext cx="55163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Thứ Năm ngày 14 tháng 3 năm 2024</a:t>
            </a:r>
          </a:p>
          <a:p>
            <a:pPr defTabSz="609630"/>
            <a:r>
              <a:rPr lang="vi-VN"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		KHOA HỌC</a:t>
            </a:r>
          </a:p>
          <a:p>
            <a:pPr defTabSz="609630"/>
            <a:r>
              <a:rPr lang="vi-VN" sz="20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BÀI 26 THỰC PHẨM AN TOÀN</a:t>
            </a:r>
            <a:endParaRPr lang="en-SG" sz="2000" b="1">
              <a:solidFill>
                <a:schemeClr val="accent6">
                  <a:lumMod val="50000"/>
                </a:schemeClr>
              </a:solidFill>
              <a:latin typeface="Calibri"/>
            </a:endParaRPr>
          </a:p>
          <a:p>
            <a:pPr defTabSz="609630"/>
            <a:endParaRPr lang="vi-VN" sz="200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defTabSz="609630"/>
            <a:endParaRPr lang="en-SG" sz="2000">
              <a:solidFill>
                <a:schemeClr val="accent6">
                  <a:lumMod val="50000"/>
                </a:schemeClr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359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79957">
            <a:off x="2481787" y="585290"/>
            <a:ext cx="7228427" cy="5687421"/>
          </a:xfrm>
          <a:custGeom>
            <a:avLst/>
            <a:gdLst/>
            <a:ahLst/>
            <a:cxnLst/>
            <a:rect l="l" t="t" r="r" b="b"/>
            <a:pathLst>
              <a:path w="10842640" h="8531132">
                <a:moveTo>
                  <a:pt x="0" y="0"/>
                </a:moveTo>
                <a:lnTo>
                  <a:pt x="10842640" y="0"/>
                </a:lnTo>
                <a:lnTo>
                  <a:pt x="10842640" y="8531132"/>
                </a:lnTo>
                <a:lnTo>
                  <a:pt x="0" y="85311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29534">
            <a:off x="8359588" y="3375472"/>
            <a:ext cx="3428246" cy="2896868"/>
          </a:xfrm>
          <a:custGeom>
            <a:avLst/>
            <a:gdLst/>
            <a:ahLst/>
            <a:cxnLst/>
            <a:rect l="l" t="t" r="r" b="b"/>
            <a:pathLst>
              <a:path w="5142369" h="4345302">
                <a:moveTo>
                  <a:pt x="0" y="0"/>
                </a:moveTo>
                <a:lnTo>
                  <a:pt x="5142369" y="0"/>
                </a:lnTo>
                <a:lnTo>
                  <a:pt x="5142369" y="4345302"/>
                </a:lnTo>
                <a:lnTo>
                  <a:pt x="0" y="43453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00716">
            <a:off x="1457305" y="1165526"/>
            <a:ext cx="1867011" cy="2393605"/>
          </a:xfrm>
          <a:custGeom>
            <a:avLst/>
            <a:gdLst/>
            <a:ahLst/>
            <a:cxnLst/>
            <a:rect l="l" t="t" r="r" b="b"/>
            <a:pathLst>
              <a:path w="2800517" h="3590407">
                <a:moveTo>
                  <a:pt x="0" y="0"/>
                </a:moveTo>
                <a:lnTo>
                  <a:pt x="2800517" y="0"/>
                </a:lnTo>
                <a:lnTo>
                  <a:pt x="2800517" y="3590407"/>
                </a:lnTo>
                <a:lnTo>
                  <a:pt x="0" y="35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75336" y="1199643"/>
            <a:ext cx="6674871" cy="40205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95"/>
              </a:lnSpc>
            </a:pPr>
            <a:r>
              <a:rPr lang="vi-VN" sz="11711" b="1">
                <a:solidFill>
                  <a:srgbClr val="F9EED2"/>
                </a:solidFill>
                <a:latin typeface="Leelawadee UI" panose="020B0502040204020203" pitchFamily="34" charset="-34"/>
                <a:cs typeface="Leelawadee UI" panose="020B0502040204020203" pitchFamily="34" charset="-34"/>
              </a:rPr>
              <a:t>Củng cố, dặn dò</a:t>
            </a:r>
            <a:endParaRPr lang="en-US" sz="11711" b="1">
              <a:solidFill>
                <a:srgbClr val="F9EED2"/>
              </a:solidFill>
              <a:latin typeface="Leelawadee UI" panose="020B0502040204020203" pitchFamily="34" charset="-34"/>
              <a:cs typeface="Leelawadee UI" panose="020B0502040204020203" pitchFamily="34" charset="-34"/>
            </a:endParaRPr>
          </a:p>
        </p:txBody>
      </p:sp>
      <p:sp>
        <p:nvSpPr>
          <p:cNvPr id="9" name="Freeform 9"/>
          <p:cNvSpPr/>
          <p:nvPr/>
        </p:nvSpPr>
        <p:spPr>
          <a:xfrm rot="-1692654" flipH="1">
            <a:off x="8426281" y="884184"/>
            <a:ext cx="555175" cy="1044809"/>
          </a:xfrm>
          <a:custGeom>
            <a:avLst/>
            <a:gdLst/>
            <a:ahLst/>
            <a:cxnLst/>
            <a:rect l="l" t="t" r="r" b="b"/>
            <a:pathLst>
              <a:path w="832763" h="1567213">
                <a:moveTo>
                  <a:pt x="832762" y="0"/>
                </a:moveTo>
                <a:lnTo>
                  <a:pt x="0" y="0"/>
                </a:lnTo>
                <a:lnTo>
                  <a:pt x="0" y="1567213"/>
                </a:lnTo>
                <a:lnTo>
                  <a:pt x="832762" y="1567213"/>
                </a:lnTo>
                <a:lnTo>
                  <a:pt x="83276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18836" y="508472"/>
            <a:ext cx="1629501" cy="984342"/>
          </a:xfrm>
          <a:custGeom>
            <a:avLst/>
            <a:gdLst/>
            <a:ahLst/>
            <a:cxnLst/>
            <a:rect l="l" t="t" r="r" b="b"/>
            <a:pathLst>
              <a:path w="2444252" h="1476513">
                <a:moveTo>
                  <a:pt x="0" y="0"/>
                </a:moveTo>
                <a:lnTo>
                  <a:pt x="2444252" y="0"/>
                </a:lnTo>
                <a:lnTo>
                  <a:pt x="2444252" y="1476513"/>
                </a:lnTo>
                <a:lnTo>
                  <a:pt x="0" y="14765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2FD7FB26-9BEE-5B03-44BB-2903243D69B5}"/>
              </a:ext>
            </a:extLst>
          </p:cNvPr>
          <p:cNvSpPr/>
          <p:nvPr/>
        </p:nvSpPr>
        <p:spPr>
          <a:xfrm>
            <a:off x="0" y="-16928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 sz="1200"/>
          </a:p>
        </p:txBody>
      </p:sp>
    </p:spTree>
    <p:extLst>
      <p:ext uri="{BB962C8B-B14F-4D97-AF65-F5344CB8AC3E}">
        <p14:creationId xmlns:p14="http://schemas.microsoft.com/office/powerpoint/2010/main" val="426723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9722441" y="-2247313"/>
            <a:ext cx="6532212" cy="6727934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693615">
            <a:off x="-1893945" y="5886320"/>
            <a:ext cx="6532212" cy="6727934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230606">
            <a:off x="9339594" y="350365"/>
            <a:ext cx="5002673" cy="4496153"/>
          </a:xfrm>
          <a:custGeom>
            <a:avLst/>
            <a:gdLst/>
            <a:ahLst/>
            <a:cxnLst/>
            <a:rect l="l" t="t" r="r" b="b"/>
            <a:pathLst>
              <a:path w="7504010" h="6744229">
                <a:moveTo>
                  <a:pt x="0" y="0"/>
                </a:moveTo>
                <a:lnTo>
                  <a:pt x="7504010" y="0"/>
                </a:lnTo>
                <a:lnTo>
                  <a:pt x="7504010" y="6744230"/>
                </a:lnTo>
                <a:lnTo>
                  <a:pt x="0" y="6744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51719">
            <a:off x="-1618386" y="-2743200"/>
            <a:ext cx="5486400" cy="54864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259875" flipH="1">
            <a:off x="9115716" y="4502119"/>
            <a:ext cx="5377191" cy="4711763"/>
          </a:xfrm>
          <a:custGeom>
            <a:avLst/>
            <a:gdLst/>
            <a:ahLst/>
            <a:cxnLst/>
            <a:rect l="l" t="t" r="r" b="b"/>
            <a:pathLst>
              <a:path w="8065786" h="7067645">
                <a:moveTo>
                  <a:pt x="8065786" y="0"/>
                </a:moveTo>
                <a:lnTo>
                  <a:pt x="0" y="0"/>
                </a:lnTo>
                <a:lnTo>
                  <a:pt x="0" y="7067646"/>
                </a:lnTo>
                <a:lnTo>
                  <a:pt x="8065786" y="7067646"/>
                </a:lnTo>
                <a:lnTo>
                  <a:pt x="806578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453660" flipH="1">
            <a:off x="359991" y="3923359"/>
            <a:ext cx="3623795" cy="3665027"/>
          </a:xfrm>
          <a:custGeom>
            <a:avLst/>
            <a:gdLst/>
            <a:ahLst/>
            <a:cxnLst/>
            <a:rect l="l" t="t" r="r" b="b"/>
            <a:pathLst>
              <a:path w="5435692" h="5497540">
                <a:moveTo>
                  <a:pt x="5435692" y="0"/>
                </a:moveTo>
                <a:lnTo>
                  <a:pt x="0" y="0"/>
                </a:lnTo>
                <a:lnTo>
                  <a:pt x="0" y="5497540"/>
                </a:lnTo>
                <a:lnTo>
                  <a:pt x="5435692" y="5497540"/>
                </a:lnTo>
                <a:lnTo>
                  <a:pt x="543569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811980" y="6070600"/>
            <a:ext cx="3995047" cy="167065"/>
          </a:xfrm>
          <a:custGeom>
            <a:avLst/>
            <a:gdLst/>
            <a:ahLst/>
            <a:cxnLst/>
            <a:rect l="l" t="t" r="r" b="b"/>
            <a:pathLst>
              <a:path w="5992570" h="250598">
                <a:moveTo>
                  <a:pt x="0" y="0"/>
                </a:moveTo>
                <a:lnTo>
                  <a:pt x="5992569" y="0"/>
                </a:lnTo>
                <a:lnTo>
                  <a:pt x="5992569" y="250599"/>
                </a:lnTo>
                <a:lnTo>
                  <a:pt x="0" y="2505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21261" y="144283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2" y="0"/>
                </a:lnTo>
                <a:lnTo>
                  <a:pt x="4393822" y="742955"/>
                </a:lnTo>
                <a:lnTo>
                  <a:pt x="0" y="742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292226">
            <a:off x="5235438" y="-1313328"/>
            <a:ext cx="2373453" cy="3575824"/>
          </a:xfrm>
          <a:custGeom>
            <a:avLst/>
            <a:gdLst/>
            <a:ahLst/>
            <a:cxnLst/>
            <a:rect l="l" t="t" r="r" b="b"/>
            <a:pathLst>
              <a:path w="3560180" h="5363736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76B55B-BFDE-24BB-463B-9BFEEA37F7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5403" y="1822884"/>
            <a:ext cx="9545083" cy="4247716"/>
          </a:xfrm>
          <a:prstGeom prst="rect">
            <a:avLst/>
          </a:prstGeom>
        </p:spPr>
      </p:pic>
      <p:sp>
        <p:nvSpPr>
          <p:cNvPr id="14" name="Freeform 4">
            <a:extLst>
              <a:ext uri="{FF2B5EF4-FFF2-40B4-BE49-F238E27FC236}">
                <a16:creationId xmlns:a16="http://schemas.microsoft.com/office/drawing/2014/main" id="{0F55471E-8852-3BD2-F99C-CC78EEDAEBC3}"/>
              </a:ext>
            </a:extLst>
          </p:cNvPr>
          <p:cNvSpPr/>
          <p:nvPr/>
        </p:nvSpPr>
        <p:spPr>
          <a:xfrm rot="21169210">
            <a:off x="2450586" y="5571640"/>
            <a:ext cx="917369" cy="1195122"/>
          </a:xfrm>
          <a:custGeom>
            <a:avLst/>
            <a:gdLst/>
            <a:ahLst/>
            <a:cxnLst/>
            <a:rect l="l" t="t" r="r" b="b"/>
            <a:pathLst>
              <a:path w="1493753" h="2766209">
                <a:moveTo>
                  <a:pt x="0" y="0"/>
                </a:moveTo>
                <a:lnTo>
                  <a:pt x="1493753" y="0"/>
                </a:lnTo>
                <a:lnTo>
                  <a:pt x="1493753" y="2766209"/>
                </a:lnTo>
                <a:lnTo>
                  <a:pt x="0" y="27662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CA7E01B5-12AF-3570-2C15-467C48F80267}"/>
              </a:ext>
            </a:extLst>
          </p:cNvPr>
          <p:cNvSpPr/>
          <p:nvPr/>
        </p:nvSpPr>
        <p:spPr>
          <a:xfrm>
            <a:off x="4822424" y="5550062"/>
            <a:ext cx="1368292" cy="1307938"/>
          </a:xfrm>
          <a:custGeom>
            <a:avLst/>
            <a:gdLst/>
            <a:ahLst/>
            <a:cxnLst/>
            <a:rect l="l" t="t" r="r" b="b"/>
            <a:pathLst>
              <a:path w="3934974" h="3108630">
                <a:moveTo>
                  <a:pt x="0" y="0"/>
                </a:moveTo>
                <a:lnTo>
                  <a:pt x="3934975" y="0"/>
                </a:lnTo>
                <a:lnTo>
                  <a:pt x="3934975" y="3108630"/>
                </a:lnTo>
                <a:lnTo>
                  <a:pt x="0" y="31086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63906578-A637-D1CE-5C39-17D261D36974}"/>
              </a:ext>
            </a:extLst>
          </p:cNvPr>
          <p:cNvSpPr/>
          <p:nvPr/>
        </p:nvSpPr>
        <p:spPr>
          <a:xfrm rot="1853409">
            <a:off x="7270600" y="5732035"/>
            <a:ext cx="1395774" cy="995480"/>
          </a:xfrm>
          <a:custGeom>
            <a:avLst/>
            <a:gdLst/>
            <a:ahLst/>
            <a:cxnLst/>
            <a:rect l="l" t="t" r="r" b="b"/>
            <a:pathLst>
              <a:path w="2492598" h="1966037">
                <a:moveTo>
                  <a:pt x="0" y="0"/>
                </a:moveTo>
                <a:lnTo>
                  <a:pt x="2492598" y="0"/>
                </a:lnTo>
                <a:lnTo>
                  <a:pt x="2492598" y="1966037"/>
                </a:lnTo>
                <a:lnTo>
                  <a:pt x="0" y="19660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>
                <a:solidFill>
                  <a:prstClr val="black"/>
                </a:solidFill>
              </a:rPr>
              <a:t>Câu 1: Thói quen nào sau đây có thể dẫn đến bệnh thừa cân béo phì?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19" y="1949346"/>
            <a:ext cx="4906799" cy="88917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Lười vận động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8627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Tập thể dục mỗi ngày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94260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Ăn đúng bữa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93111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Ăn rau, quả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>
                <a:solidFill>
                  <a:schemeClr val="tx1"/>
                </a:solidFill>
              </a:rPr>
              <a:t>Câu 2: Trẻ em bị bệnh có chiều cao, cân nặng lớn hơn so với chiều cao và cân nặng chuẩn của độ tuổi là dấu hiệu chính của bệnh gì?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12415"/>
            <a:ext cx="4906798" cy="104335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Bệnh về tim.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10022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Bệnh thừa cân, béo phì.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305351"/>
            <a:ext cx="4906798" cy="9144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Bệnh suy dinh dưỡng.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52178" y="3287634"/>
            <a:ext cx="4906798" cy="9321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Bệnh thiếu máu, thiếu sắt.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410" y="1954172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91464" y="330787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244" y="335068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>
                <a:solidFill>
                  <a:prstClr val="black"/>
                </a:solidFill>
              </a:rPr>
              <a:t>Câu 3: Để tránh mắc bệnh thừa cân béo phì em cần làm gì?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5"/>
            <a:ext cx="4906798" cy="9539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Chơi thể thao.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40376"/>
            <a:ext cx="4906798" cy="96293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Có chế độ ăn uống cân bằng.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011798"/>
            <a:ext cx="4906798" cy="95396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Cả A và B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040108"/>
            <a:ext cx="4906798" cy="9145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Ăn thức ăn nhiều dầu mỡ.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95" y="3059441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05944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4: Thực phẩm nào sau đây tốt cho sức khỏe?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Rau, củ, quả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Đồ uống có ga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vi-VN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Mì gói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Đồ ăn nhiều dầu mỡ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5: Để giảm cân em cần hạn chế ăn, uống loại thực phẩm nào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Rau, quả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10220" y="2915211"/>
            <a:ext cx="4906798" cy="98556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C. Bánh, kẹo ngọt, nước uống có ga, đồ ăn nhanh.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74984" y="2916881"/>
            <a:ext cx="5184380" cy="98556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D. Cả B và C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74984" y="1967824"/>
            <a:ext cx="518438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Đồ ăn ít(không) đường.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277246" y="295024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040" y="200859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76" y="3076776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964189" y="5335897"/>
            <a:ext cx="1493896" cy="1747247"/>
          </a:xfrm>
          <a:custGeom>
            <a:avLst/>
            <a:gdLst/>
            <a:ahLst/>
            <a:cxnLst/>
            <a:rect l="l" t="t" r="r" b="b"/>
            <a:pathLst>
              <a:path w="2240844" h="2620871">
                <a:moveTo>
                  <a:pt x="0" y="0"/>
                </a:moveTo>
                <a:lnTo>
                  <a:pt x="2240844" y="0"/>
                </a:lnTo>
                <a:lnTo>
                  <a:pt x="2240844" y="2620870"/>
                </a:lnTo>
                <a:lnTo>
                  <a:pt x="0" y="26208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2092435">
            <a:off x="3927623" y="5612991"/>
            <a:ext cx="1608579" cy="1664764"/>
          </a:xfrm>
          <a:custGeom>
            <a:avLst/>
            <a:gdLst/>
            <a:ahLst/>
            <a:cxnLst/>
            <a:rect l="l" t="t" r="r" b="b"/>
            <a:pathLst>
              <a:path w="2412868" h="2497146">
                <a:moveTo>
                  <a:pt x="0" y="0"/>
                </a:moveTo>
                <a:lnTo>
                  <a:pt x="2412867" y="0"/>
                </a:lnTo>
                <a:lnTo>
                  <a:pt x="2412867" y="2497146"/>
                </a:lnTo>
                <a:lnTo>
                  <a:pt x="0" y="24971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3174104">
            <a:off x="-619364" y="5602155"/>
            <a:ext cx="1747602" cy="1686436"/>
          </a:xfrm>
          <a:custGeom>
            <a:avLst/>
            <a:gdLst/>
            <a:ahLst/>
            <a:cxnLst/>
            <a:rect l="l" t="t" r="r" b="b"/>
            <a:pathLst>
              <a:path w="2621403" h="2529654">
                <a:moveTo>
                  <a:pt x="0" y="0"/>
                </a:moveTo>
                <a:lnTo>
                  <a:pt x="2621403" y="0"/>
                </a:lnTo>
                <a:lnTo>
                  <a:pt x="2621403" y="2529653"/>
                </a:lnTo>
                <a:lnTo>
                  <a:pt x="0" y="25296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343577" y="6109887"/>
            <a:ext cx="2189807" cy="922456"/>
          </a:xfrm>
          <a:custGeom>
            <a:avLst/>
            <a:gdLst/>
            <a:ahLst/>
            <a:cxnLst/>
            <a:rect l="l" t="t" r="r" b="b"/>
            <a:pathLst>
              <a:path w="3284710" h="1383684">
                <a:moveTo>
                  <a:pt x="0" y="0"/>
                </a:moveTo>
                <a:lnTo>
                  <a:pt x="3284710" y="0"/>
                </a:lnTo>
                <a:lnTo>
                  <a:pt x="3284710" y="1383684"/>
                </a:lnTo>
                <a:lnTo>
                  <a:pt x="0" y="1383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7983702" y="4848009"/>
            <a:ext cx="1420617" cy="909195"/>
          </a:xfrm>
          <a:custGeom>
            <a:avLst/>
            <a:gdLst/>
            <a:ahLst/>
            <a:cxnLst/>
            <a:rect l="l" t="t" r="r" b="b"/>
            <a:pathLst>
              <a:path w="2130926" h="1363793">
                <a:moveTo>
                  <a:pt x="0" y="0"/>
                </a:moveTo>
                <a:lnTo>
                  <a:pt x="2130926" y="0"/>
                </a:lnTo>
                <a:lnTo>
                  <a:pt x="2130926" y="1363793"/>
                </a:lnTo>
                <a:lnTo>
                  <a:pt x="0" y="13637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1" name="Hình chữ nhật: Góc Tròn 29">
            <a:extLst>
              <a:ext uri="{FF2B5EF4-FFF2-40B4-BE49-F238E27FC236}">
                <a16:creationId xmlns:a16="http://schemas.microsoft.com/office/drawing/2014/main" id="{9ECAD972-91F1-BEA3-EB50-314DE7B39497}"/>
              </a:ext>
            </a:extLst>
          </p:cNvPr>
          <p:cNvSpPr/>
          <p:nvPr/>
        </p:nvSpPr>
        <p:spPr>
          <a:xfrm>
            <a:off x="511365" y="504825"/>
            <a:ext cx="9212237" cy="132397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506D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</a:rPr>
              <a:t>Hãy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kể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một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số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lí</a:t>
            </a:r>
            <a:r>
              <a:rPr lang="en-US" sz="4000" dirty="0">
                <a:solidFill>
                  <a:srgbClr val="002060"/>
                </a:solidFill>
              </a:rPr>
              <a:t> do </a:t>
            </a:r>
            <a:r>
              <a:rPr lang="en-US" sz="4000" dirty="0" err="1">
                <a:solidFill>
                  <a:srgbClr val="002060"/>
                </a:solidFill>
              </a:rPr>
              <a:t>khiến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chúng</a:t>
            </a:r>
            <a:r>
              <a:rPr lang="en-US" sz="4000" dirty="0">
                <a:solidFill>
                  <a:srgbClr val="002060"/>
                </a:solidFill>
              </a:rPr>
              <a:t> ta </a:t>
            </a:r>
            <a:r>
              <a:rPr lang="en-US" sz="4000" dirty="0" err="1">
                <a:solidFill>
                  <a:srgbClr val="002060"/>
                </a:solidFill>
              </a:rPr>
              <a:t>có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thể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bị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đau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bụng</a:t>
            </a:r>
            <a:r>
              <a:rPr lang="en-US" sz="4000" dirty="0">
                <a:solidFill>
                  <a:srgbClr val="002060"/>
                </a:solidFill>
              </a:rPr>
              <a:t>, </a:t>
            </a:r>
            <a:r>
              <a:rPr lang="en-US" sz="4000" dirty="0" err="1">
                <a:solidFill>
                  <a:srgbClr val="002060"/>
                </a:solidFill>
              </a:rPr>
              <a:t>tiêu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chảy</a:t>
            </a:r>
            <a:r>
              <a:rPr lang="en-US" sz="4000" dirty="0">
                <a:solidFill>
                  <a:srgbClr val="002060"/>
                </a:solidFill>
              </a:rPr>
              <a:t>? 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5373BBA3-D628-6451-0C42-FB9D49CDD8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95275" y="1373198"/>
            <a:ext cx="13650940" cy="4480416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A89BD863-9364-4CDE-BAC7-C6A071C230E7}"/>
              </a:ext>
            </a:extLst>
          </p:cNvPr>
          <p:cNvSpPr txBox="1"/>
          <p:nvPr/>
        </p:nvSpPr>
        <p:spPr>
          <a:xfrm>
            <a:off x="996371" y="2727957"/>
            <a:ext cx="6362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FF0000"/>
                </a:solidFill>
                <a:effectLst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lí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do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khiến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chúng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ta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bị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đau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bụng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tiêu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err="1">
                <a:solidFill>
                  <a:srgbClr val="FF0000"/>
                </a:solidFill>
                <a:effectLst/>
              </a:rPr>
              <a:t>chảy</a:t>
            </a:r>
            <a:r>
              <a:rPr lang="en-US" sz="3200" b="1" i="1">
                <a:solidFill>
                  <a:srgbClr val="FF0000"/>
                </a:solidFill>
                <a:effectLst/>
              </a:rPr>
              <a:t>:</a:t>
            </a:r>
            <a:r>
              <a:rPr lang="vi-VN" sz="3200" b="1" i="1">
                <a:solidFill>
                  <a:srgbClr val="FF0000"/>
                </a:solidFill>
                <a:effectLst/>
              </a:rPr>
              <a:t> ăn phải đồ ăn hỏng,</a:t>
            </a:r>
            <a:r>
              <a:rPr lang="en-US" sz="3200" b="1" i="1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chứng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khó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tiêu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căng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thẳng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ngộ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độc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thực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</a:rPr>
              <a:t>phẩm</a:t>
            </a:r>
            <a:r>
              <a:rPr lang="en-US" sz="3200" b="1" i="1" dirty="0">
                <a:solidFill>
                  <a:srgbClr val="FF0000"/>
                </a:solidFill>
                <a:effectLst/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964189" y="5335897"/>
            <a:ext cx="1493896" cy="1747247"/>
          </a:xfrm>
          <a:custGeom>
            <a:avLst/>
            <a:gdLst/>
            <a:ahLst/>
            <a:cxnLst/>
            <a:rect l="l" t="t" r="r" b="b"/>
            <a:pathLst>
              <a:path w="2240844" h="2620871">
                <a:moveTo>
                  <a:pt x="0" y="0"/>
                </a:moveTo>
                <a:lnTo>
                  <a:pt x="2240844" y="0"/>
                </a:lnTo>
                <a:lnTo>
                  <a:pt x="2240844" y="2620870"/>
                </a:lnTo>
                <a:lnTo>
                  <a:pt x="0" y="26208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2092435">
            <a:off x="3927623" y="5612991"/>
            <a:ext cx="1608579" cy="1664764"/>
          </a:xfrm>
          <a:custGeom>
            <a:avLst/>
            <a:gdLst/>
            <a:ahLst/>
            <a:cxnLst/>
            <a:rect l="l" t="t" r="r" b="b"/>
            <a:pathLst>
              <a:path w="2412868" h="2497146">
                <a:moveTo>
                  <a:pt x="0" y="0"/>
                </a:moveTo>
                <a:lnTo>
                  <a:pt x="2412867" y="0"/>
                </a:lnTo>
                <a:lnTo>
                  <a:pt x="2412867" y="2497146"/>
                </a:lnTo>
                <a:lnTo>
                  <a:pt x="0" y="24971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3174104">
            <a:off x="-619364" y="5602155"/>
            <a:ext cx="1747602" cy="1686436"/>
          </a:xfrm>
          <a:custGeom>
            <a:avLst/>
            <a:gdLst/>
            <a:ahLst/>
            <a:cxnLst/>
            <a:rect l="l" t="t" r="r" b="b"/>
            <a:pathLst>
              <a:path w="2621403" h="2529654">
                <a:moveTo>
                  <a:pt x="0" y="0"/>
                </a:moveTo>
                <a:lnTo>
                  <a:pt x="2621403" y="0"/>
                </a:lnTo>
                <a:lnTo>
                  <a:pt x="2621403" y="2529653"/>
                </a:lnTo>
                <a:lnTo>
                  <a:pt x="0" y="25296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343577" y="6109887"/>
            <a:ext cx="2189807" cy="922456"/>
          </a:xfrm>
          <a:custGeom>
            <a:avLst/>
            <a:gdLst/>
            <a:ahLst/>
            <a:cxnLst/>
            <a:rect l="l" t="t" r="r" b="b"/>
            <a:pathLst>
              <a:path w="3284710" h="1383684">
                <a:moveTo>
                  <a:pt x="0" y="0"/>
                </a:moveTo>
                <a:lnTo>
                  <a:pt x="3284710" y="0"/>
                </a:lnTo>
                <a:lnTo>
                  <a:pt x="3284710" y="1383684"/>
                </a:lnTo>
                <a:lnTo>
                  <a:pt x="0" y="1383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7983702" y="4848009"/>
            <a:ext cx="1420617" cy="909195"/>
          </a:xfrm>
          <a:custGeom>
            <a:avLst/>
            <a:gdLst/>
            <a:ahLst/>
            <a:cxnLst/>
            <a:rect l="l" t="t" r="r" b="b"/>
            <a:pathLst>
              <a:path w="2130926" h="1363793">
                <a:moveTo>
                  <a:pt x="0" y="0"/>
                </a:moveTo>
                <a:lnTo>
                  <a:pt x="2130926" y="0"/>
                </a:lnTo>
                <a:lnTo>
                  <a:pt x="2130926" y="1363793"/>
                </a:lnTo>
                <a:lnTo>
                  <a:pt x="0" y="13637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1" name="Hình chữ nhật: Góc Tròn 29">
            <a:extLst>
              <a:ext uri="{FF2B5EF4-FFF2-40B4-BE49-F238E27FC236}">
                <a16:creationId xmlns:a16="http://schemas.microsoft.com/office/drawing/2014/main" id="{9ECAD972-91F1-BEA3-EB50-314DE7B39497}"/>
              </a:ext>
            </a:extLst>
          </p:cNvPr>
          <p:cNvSpPr/>
          <p:nvPr/>
        </p:nvSpPr>
        <p:spPr>
          <a:xfrm>
            <a:off x="511365" y="504825"/>
            <a:ext cx="9212237" cy="1323975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506D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>
                <a:solidFill>
                  <a:srgbClr val="002060"/>
                </a:solidFill>
              </a:rPr>
              <a:t>Thực phẩm chúng ta ăn uống hàng ngày cần đảm bảo những yêu cầu gì?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5373BBA3-D628-6451-0C42-FB9D49CDD8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38125" y="1404327"/>
            <a:ext cx="13650940" cy="3948723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A89BD863-9364-4CDE-BAC7-C6A071C230E7}"/>
              </a:ext>
            </a:extLst>
          </p:cNvPr>
          <p:cNvSpPr txBox="1"/>
          <p:nvPr/>
        </p:nvSpPr>
        <p:spPr>
          <a:xfrm>
            <a:off x="1114425" y="2533650"/>
            <a:ext cx="6362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phẩm hằng ngày cần đảm bảo các yêu cầu: thực phẩm an toàn được nuôi trồng, chế biến và bảo quản hợp vệ sinh; có tem nhãn ghi nguồn gốc rõ ràng,....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1010</Words>
  <Application>Microsoft Office PowerPoint</Application>
  <PresentationFormat>Widescreen</PresentationFormat>
  <Paragraphs>103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Luckiest Guy</vt:lpstr>
      <vt:lpstr>Waffle Soft</vt:lpstr>
      <vt:lpstr>Arial</vt:lpstr>
      <vt:lpstr>Calibri</vt:lpstr>
      <vt:lpstr>Calibri Light</vt:lpstr>
      <vt:lpstr>Leelawadee UI</vt:lpstr>
      <vt:lpstr>Tahoma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 SHOP</dc:creator>
  <cp:lastModifiedBy>lục nguyễn</cp:lastModifiedBy>
  <cp:revision>13</cp:revision>
  <dcterms:created xsi:type="dcterms:W3CDTF">2024-03-12T16:45:11Z</dcterms:created>
  <dcterms:modified xsi:type="dcterms:W3CDTF">2024-04-20T14:19:22Z</dcterms:modified>
</cp:coreProperties>
</file>