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7"/>
  </p:notesMasterIdLst>
  <p:sldIdLst>
    <p:sldId id="436" r:id="rId4"/>
    <p:sldId id="404" r:id="rId5"/>
    <p:sldId id="435" r:id="rId6"/>
    <p:sldId id="430" r:id="rId7"/>
    <p:sldId id="441" r:id="rId8"/>
    <p:sldId id="440" r:id="rId9"/>
    <p:sldId id="412" r:id="rId10"/>
    <p:sldId id="439" r:id="rId11"/>
    <p:sldId id="437" r:id="rId12"/>
    <p:sldId id="409" r:id="rId13"/>
    <p:sldId id="431" r:id="rId14"/>
    <p:sldId id="438" r:id="rId15"/>
    <p:sldId id="426" r:id="rId16"/>
    <p:sldId id="427" r:id="rId17"/>
    <p:sldId id="396" r:id="rId18"/>
    <p:sldId id="397" r:id="rId19"/>
    <p:sldId id="417" r:id="rId20"/>
    <p:sldId id="418" r:id="rId21"/>
    <p:sldId id="419" r:id="rId22"/>
    <p:sldId id="420" r:id="rId23"/>
    <p:sldId id="421" r:id="rId24"/>
    <p:sldId id="403" r:id="rId25"/>
    <p:sldId id="434" r:id="rId26"/>
  </p:sldIdLst>
  <p:sldSz cx="14630400" cy="8229600"/>
  <p:notesSz cx="6858000" cy="9144000"/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3055">
          <p15:clr>
            <a:srgbClr val="A4A3A4"/>
          </p15:clr>
        </p15:guide>
        <p15:guide id="4" pos="4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00FFFF"/>
    <a:srgbClr val="0000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96215" autoAdjust="0"/>
  </p:normalViewPr>
  <p:slideViewPr>
    <p:cSldViewPr snapToGrid="0">
      <p:cViewPr varScale="1">
        <p:scale>
          <a:sx n="74" d="100"/>
          <a:sy n="74" d="100"/>
        </p:scale>
        <p:origin x="366" y="57"/>
      </p:cViewPr>
      <p:guideLst>
        <p:guide orient="horz" pos="2546"/>
        <p:guide pos="3953"/>
        <p:guide orient="horz" pos="3055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4590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5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6"/>
          </a:xfrm>
          <a:prstGeom prst="rect">
            <a:avLst/>
          </a:prstGeom>
        </p:spPr>
        <p:txBody>
          <a:bodyPr lIns="109728" tIns="54864" rIns="109728" bIns="5486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4" r:id="rId3"/>
    <p:sldLayoutId id="2147483715" r:id="rId4"/>
    <p:sldLayoutId id="2147483718" r:id="rId5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7" r:id="rId19"/>
    <p:sldLayoutId id="2147483719" r:id="rId20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55.jp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7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4.wav"/><Relationship Id="rId7" Type="http://schemas.openxmlformats.org/officeDocument/2006/relationships/image" Target="../media/image7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0608" y="4229079"/>
            <a:ext cx="1188110" cy="118810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3185161" y="3116580"/>
            <a:ext cx="8971280" cy="71628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" y="6076950"/>
            <a:ext cx="195072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667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862" y="6273166"/>
            <a:ext cx="2311400" cy="19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043941" y="1268732"/>
            <a:ext cx="12801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169547"/>
            <a:ext cx="2829560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81" y="344808"/>
            <a:ext cx="916940" cy="6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560" y="960120"/>
            <a:ext cx="9144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4051301" y="605790"/>
            <a:ext cx="6266179" cy="54102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3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4213861" y="1179196"/>
            <a:ext cx="62052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6" tIns="38404" rIns="76806" bIns="38404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4998720" y="5440680"/>
            <a:ext cx="5974080" cy="481966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GV:Dương Thị Kim Yến</a:t>
            </a: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6262323" y="4512379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19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1C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  <p:sp>
        <p:nvSpPr>
          <p:cNvPr id="18" name="文本框 1"/>
          <p:cNvSpPr txBox="1">
            <a:spLocks noChangeArrowheads="1"/>
          </p:cNvSpPr>
          <p:nvPr/>
        </p:nvSpPr>
        <p:spPr bwMode="auto">
          <a:xfrm>
            <a:off x="6948695" y="6245320"/>
            <a:ext cx="2085725" cy="36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67" b="1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 học: 2023-2024</a:t>
            </a:r>
            <a:endParaRPr lang="zh-CN" altLang="en-US" sz="1667" b="1">
              <a:solidFill>
                <a:srgbClr val="0000C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3461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11 + 8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71 + 5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10260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94 + 4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428501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5165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19794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3413465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87918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60084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7376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2659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71 + 5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94 + 4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732361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 bwMode="auto">
          <a:xfrm>
            <a:off x="1260088" y="2124874"/>
            <a:ext cx="11797990" cy="5838227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238" y="732667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274" y="685142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1892" y="1984892"/>
            <a:ext cx="82519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20036" y="1984892"/>
            <a:ext cx="5590509" cy="7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6601524" y="3044280"/>
            <a:ext cx="2375208" cy="1349298"/>
          </a:xfrm>
          <a:prstGeom prst="curvedConnector3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6601525" y="4555705"/>
            <a:ext cx="2787802" cy="2670283"/>
          </a:xfrm>
          <a:prstGeom prst="curvedConnector3">
            <a:avLst/>
          </a:prstGeom>
          <a:ln w="3175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791094" y="3345366"/>
            <a:ext cx="2419816" cy="2390079"/>
          </a:xfrm>
          <a:prstGeom prst="curvedConnector3">
            <a:avLst/>
          </a:prstGeom>
          <a:ln w="31750" cmpd="sng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701883" y="5890846"/>
            <a:ext cx="2274849" cy="1335142"/>
          </a:xfrm>
          <a:prstGeom prst="curvedConnector3">
            <a:avLst/>
          </a:prstGeom>
          <a:ln w="317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3794059" y="7750098"/>
            <a:ext cx="680224" cy="47950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4" action="ppaction://hlinksldjump"/>
          </p:cNvPr>
          <p:cNvSpPr/>
          <p:nvPr/>
        </p:nvSpPr>
        <p:spPr>
          <a:xfrm>
            <a:off x="13927873" y="89210"/>
            <a:ext cx="702527" cy="3345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238" y="773763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9274" y="826597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3815918" y="2668536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7" y="-1186219"/>
            <a:ext cx="6248814" cy="4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0955" y="570943"/>
            <a:ext cx="5048237" cy="2142123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69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69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309387" y="1965437"/>
            <a:ext cx="9591895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err="1">
                <a:solidFill>
                  <a:srgbClr val="FF00FF"/>
                </a:solidFill>
              </a:rPr>
              <a:t>Khởi</a:t>
            </a:r>
            <a:r>
              <a:rPr lang="en-US" sz="4800" b="1" kern="0" dirty="0">
                <a:solidFill>
                  <a:srgbClr val="FF00FF"/>
                </a:solidFill>
              </a:rPr>
              <a:t> </a:t>
            </a:r>
            <a:r>
              <a:rPr lang="en-US" sz="4800" b="1" kern="0" dirty="0" err="1">
                <a:solidFill>
                  <a:srgbClr val="FF00FF"/>
                </a:solidFill>
              </a:rPr>
              <a:t>động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00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36611" y="1096212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9275" y="118905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3616314" y="822961"/>
            <a:ext cx="735469" cy="551602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8809" y="822961"/>
            <a:ext cx="1030969" cy="77322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560321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6156963" y="6293268"/>
            <a:ext cx="1030969" cy="77322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9371154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1948163" y="822961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07864" y="2560322"/>
            <a:ext cx="14591591" cy="2474524"/>
          </a:xfrm>
          <a:prstGeom prst="rect">
            <a:avLst/>
          </a:prstGeom>
          <a:noFill/>
        </p:spPr>
        <p:txBody>
          <a:bodyPr wrap="square" lIns="109726" tIns="54863" rIns="109726" bIns="54863">
            <a:spAutoFit/>
          </a:bodyPr>
          <a:lstStyle/>
          <a:p>
            <a:pPr algn="ctr"/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7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54294" y="667512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355628" y="6006612"/>
            <a:ext cx="1030969" cy="77322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1948163" y="5701504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71154" y="5719014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6672447" y="822961"/>
            <a:ext cx="1030969" cy="77322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0" y="1757924"/>
            <a:ext cx="5948443" cy="596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853440" y="182880"/>
            <a:ext cx="12192000" cy="1097280"/>
          </a:xfrm>
          <a:prstGeom prst="rect">
            <a:avLst/>
          </a:prstGeom>
          <a:noFill/>
        </p:spPr>
        <p:txBody>
          <a:bodyPr wrap="square" lIns="146301" tIns="73150" rIns="146301" bIns="73150" rtlCol="0">
            <a:prstTxWarp prst="textCanUp">
              <a:avLst/>
            </a:prstTxWarp>
            <a:spAutoFit/>
          </a:bodyPr>
          <a:lstStyle/>
          <a:p>
            <a:pPr defTabSz="1463005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4" y="2651762"/>
            <a:ext cx="1321442" cy="1321442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1" y="2285215"/>
            <a:ext cx="1321442" cy="1321442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31" y="4389122"/>
            <a:ext cx="1321442" cy="132144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1" y="8283905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932" y="2037820"/>
            <a:ext cx="6442137" cy="1429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926" y="2061636"/>
            <a:ext cx="1423237" cy="138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5576" y="5579907"/>
            <a:ext cx="6329493" cy="1416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514" y="5595983"/>
            <a:ext cx="1470640" cy="1416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49027" y="3727045"/>
            <a:ext cx="6436042" cy="1406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1883" y="3738848"/>
            <a:ext cx="1993186" cy="1406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1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7776" y="57752"/>
            <a:ext cx="939361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4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348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9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238" y="2210313"/>
            <a:ext cx="1366488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Kiến thức: </a:t>
            </a: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Hình thành phép cộng thông qua thao tác với que tính, bài toán thực tế.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được phép cộng số có hai chữ số với số có một chữ số.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2. Năng lực:</a:t>
            </a: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Giải được các bài toán thực tế có liên quan tới phép cộng số có hai chữ số với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có một chữ số.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Rèn luyện tư duy, khả năng diễn đạt giao tiếp khi giải toán vui, trò chơi, toán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 thực tế,…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 Phẩm chất:</a:t>
            </a: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Rèn luyện tính cẩn thận, nhanh nhẹn, góp phần phát triển tư duy và suy luận.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6612" y="1536348"/>
            <a:ext cx="6427982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1028700" indent="-1028700">
              <a:buAutoNum type="romanUcPeriod"/>
            </a:pPr>
            <a:r>
              <a:rPr lang="en-US" sz="3600" b="1" u="sng">
                <a:latin typeface="Times New Roman" pitchFamily="18" charset="0"/>
                <a:cs typeface="Times New Roman" pitchFamily="18" charset="0"/>
              </a:rPr>
              <a:t>Yêu cầu cần đạt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158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8305" y="205280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sp>
        <p:nvSpPr>
          <p:cNvPr id="2" name="TextBox 1"/>
          <p:cNvSpPr txBox="1"/>
          <p:nvPr/>
        </p:nvSpPr>
        <p:spPr>
          <a:xfrm>
            <a:off x="1175770" y="6004680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41 + 5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0337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6" name="Picture 25" descr="C:\Users\Hi\Desktop\29983738_1771662366213137_4869492058354007135_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286380" y="2231388"/>
            <a:ext cx="546205" cy="1670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Hi\Desktop\29983738_1771662366213137_4869492058354007135_o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962266" y="2220074"/>
            <a:ext cx="546205" cy="168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C:\Users\Hi\Desktop\29983738_1771662366213137_4869492058354007135_o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2647605" y="2252621"/>
            <a:ext cx="546205" cy="164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C:\Users\Hi\Desktop\29983738_1771662366213137_4869492058354007135_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3325786" y="2252621"/>
            <a:ext cx="546205" cy="167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i\Desktop\34d652668d9d209bc1a56f250e5fe14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2359" r="34401" b="8261"/>
          <a:stretch/>
        </p:blipFill>
        <p:spPr bwMode="auto">
          <a:xfrm>
            <a:off x="4377524" y="2206306"/>
            <a:ext cx="260464" cy="1720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68" y="6005041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6588" y="601042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62255" y="5999847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6" name="Picture 3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4" y="4114800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4133388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7" y="4151976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7" y="4159413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8" y="4154849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3765877" y="6018686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46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2" grpId="1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4" grpId="0"/>
      <p:bldP spid="41" grpId="0"/>
      <p:bldP spid="42" grpId="0"/>
      <p:bldP spid="8" grpId="0"/>
      <p:bldP spid="9" grpId="0"/>
      <p:bldP spid="33" grpId="0" animBg="1"/>
      <p:bldP spid="47" grpId="0" animBg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7500" y="215197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935554"/>
            <a:ext cx="2931464" cy="120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1221" y="5104786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405113" y="2267391"/>
            <a:ext cx="2696901" cy="206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491253"/>
            <a:ext cx="3302672" cy="12252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865"/>
              </p:ext>
            </p:extLst>
          </p:nvPr>
        </p:nvGraphicFramePr>
        <p:xfrm>
          <a:off x="7701997" y="1539433"/>
          <a:ext cx="3226558" cy="336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286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3600" dirty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3682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/>
                        <a:t>   </a:t>
                      </a:r>
                      <a:endParaRPr lang="en-US" sz="5300" b="1" dirty="0"/>
                    </a:p>
                    <a:p>
                      <a:endParaRPr lang="en-US" sz="53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7479" y="5346636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47247" y="64858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071" y="64858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74415" y="50168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544" y="58167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+ 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0600" y="224898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61399" y="22369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85311" y="3199909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6992" y="406412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513830" y="4115777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6909" y="2646597"/>
            <a:ext cx="65722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46807" y="6465100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5326" y="5320809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3104013" y="2269316"/>
            <a:ext cx="2696901" cy="20606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   = ? 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18252" y="6211775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 24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265632" y="0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 animBg="1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4" grpId="0"/>
      <p:bldP spid="34" grpId="1"/>
      <p:bldP spid="3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</a:t>
            </a: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1030</Words>
  <Application>Microsoft Office PowerPoint</Application>
  <PresentationFormat>Custom</PresentationFormat>
  <Paragraphs>211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맑은 고딕</vt:lpstr>
      <vt:lpstr>.VnAvant</vt:lpstr>
      <vt:lpstr>Arial</vt:lpstr>
      <vt:lpstr>Times New Roman</vt:lpstr>
      <vt:lpstr>UTM Avo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Yến Dương</cp:lastModifiedBy>
  <cp:revision>528</cp:revision>
  <dcterms:created xsi:type="dcterms:W3CDTF">2018-04-24T17:14:44Z</dcterms:created>
  <dcterms:modified xsi:type="dcterms:W3CDTF">2024-04-24T08:18:41Z</dcterms:modified>
</cp:coreProperties>
</file>