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7" r:id="rId2"/>
    <p:sldId id="278" r:id="rId3"/>
    <p:sldId id="294" r:id="rId4"/>
    <p:sldId id="297" r:id="rId5"/>
    <p:sldId id="298" r:id="rId6"/>
    <p:sldId id="295" r:id="rId7"/>
    <p:sldId id="299" r:id="rId8"/>
    <p:sldId id="300" r:id="rId9"/>
    <p:sldId id="301" r:id="rId10"/>
    <p:sldId id="302" r:id="rId11"/>
  </p:sldIdLst>
  <p:sldSz cx="12192000" cy="6858000"/>
  <p:notesSz cx="6858000" cy="9144000"/>
  <p:embeddedFontLst>
    <p:embeddedFont>
      <p:font typeface="Impact" pitchFamily="34" charset="0"/>
      <p:regular r:id="rId12"/>
    </p:embeddedFont>
    <p:embeddedFont>
      <p:font typeface="Britannic Bold" pitchFamily="34" charset="0"/>
      <p:regular r:id="rId13"/>
    </p:embeddedFont>
    <p:embeddedFont>
      <p:font typeface="Arial Black" pitchFamily="34" charset="0"/>
      <p:bold r:id="rId14"/>
    </p:embeddedFon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Matura MT Script Capitals" pitchFamily="66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8FA"/>
    <a:srgbClr val="0EBCEF"/>
    <a:srgbClr val="A022C8"/>
    <a:srgbClr val="CBC9CA"/>
    <a:srgbClr val="C09954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19" d="100"/>
          <a:sy n="119" d="100"/>
        </p:scale>
        <p:origin x="-27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09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975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6186" y="-321733"/>
            <a:ext cx="13101440" cy="717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1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4"/>
          <p:cNvSpPr txBox="1"/>
          <p:nvPr/>
        </p:nvSpPr>
        <p:spPr>
          <a:xfrm>
            <a:off x="1458137" y="931189"/>
            <a:ext cx="2362357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4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  <a:ea typeface="黑体" panose="02010609060101010101" pitchFamily="2" charset="-122"/>
                <a:cs typeface="Arial" panose="020B0604020202020204" pitchFamily="34" charset="0"/>
              </a:rPr>
              <a:t>Unit 20: </a:t>
            </a:r>
            <a:endParaRPr lang="zh-CN" altLang="en-US" sz="4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ura MT Script Capitals" panose="03020802060602070202" pitchFamily="66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MsPham5"/>
          <p:cNvSpPr txBox="1"/>
          <p:nvPr/>
        </p:nvSpPr>
        <p:spPr>
          <a:xfrm>
            <a:off x="547710" y="2068769"/>
            <a:ext cx="11096580" cy="273921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500505">
              <a:spcBef>
                <a:spcPts val="600"/>
              </a:spcBef>
            </a:pPr>
            <a:r>
              <a:rPr lang="en-US" sz="54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黑体" panose="02010609060101010101" pitchFamily="2" charset="-122"/>
              </a:rPr>
              <a:t>WHICH ONE IS MORE EXCITING, </a:t>
            </a:r>
          </a:p>
          <a:p>
            <a:pPr algn="ctr" defTabSz="1500505">
              <a:spcBef>
                <a:spcPts val="600"/>
              </a:spcBef>
            </a:pPr>
            <a:r>
              <a:rPr lang="en-US" sz="54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黑体" panose="02010609060101010101" pitchFamily="2" charset="-122"/>
              </a:rPr>
              <a:t>LIFE IN THE CITY OR </a:t>
            </a:r>
          </a:p>
          <a:p>
            <a:pPr algn="ctr" defTabSz="1500505">
              <a:spcBef>
                <a:spcPts val="600"/>
              </a:spcBef>
            </a:pPr>
            <a:r>
              <a:rPr lang="en-US" sz="54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黑体" panose="02010609060101010101" pitchFamily="2" charset="-122"/>
              </a:rPr>
              <a:t>LIFE IN THE COUNTRYSIDE?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7909498" y="5176119"/>
            <a:ext cx="2916149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4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  <a:ea typeface="黑体" panose="02010609060101010101" pitchFamily="2" charset="-122"/>
                <a:cs typeface="Arial" panose="020B0604020202020204" pitchFamily="34" charset="0"/>
              </a:rPr>
              <a:t>L</a:t>
            </a:r>
            <a:r>
              <a:rPr lang="en-US" sz="44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  <a:ea typeface="黑体" panose="02010609060101010101" pitchFamily="2" charset="-122"/>
                <a:cs typeface="Arial" panose="020B0604020202020204" pitchFamily="34" charset="0"/>
              </a:rPr>
              <a:t>e</a:t>
            </a:r>
            <a:r>
              <a:rPr lang="en-US" altLang="zh-CN" sz="44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ura MT Script Capitals" panose="03020802060602070202" pitchFamily="66" charset="0"/>
                <a:ea typeface="黑体" panose="02010609060101010101" pitchFamily="2" charset="-122"/>
                <a:cs typeface="Arial" panose="020B0604020202020204" pitchFamily="34" charset="0"/>
              </a:rPr>
              <a:t>sson 3</a:t>
            </a:r>
            <a:endParaRPr lang="zh-CN" altLang="en-US" sz="44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ura MT Script Capitals" panose="03020802060602070202" pitchFamily="66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5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6343" y="34812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6. Project</a:t>
            </a:r>
          </a:p>
        </p:txBody>
      </p:sp>
    </p:spTree>
    <p:extLst>
      <p:ext uri="{BB962C8B-B14F-4D97-AF65-F5344CB8AC3E}">
        <p14:creationId xmlns:p14="http://schemas.microsoft.com/office/powerpoint/2010/main" val="433853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1697491" y="2497976"/>
            <a:ext cx="8797018" cy="18620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lvl="0" algn="ctr" defTabSz="1500505">
              <a:spcBef>
                <a:spcPct val="50000"/>
              </a:spcBef>
              <a:defRPr sz="11500">
                <a:ln>
                  <a:solidFill>
                    <a:schemeClr val="bg1"/>
                  </a:solidFill>
                </a:ln>
                <a:solidFill>
                  <a:srgbClr val="A022C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defRPr>
            </a:lvl1pPr>
          </a:lstStyle>
          <a:p>
            <a:r>
              <a:rPr lang="en-US" altLang="zh-CN" dirty="0"/>
              <a:t>Warm-up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31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1085850" y="2497976"/>
            <a:ext cx="10344150" cy="18620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1500" dirty="0">
                <a:ln>
                  <a:solidFill>
                    <a:schemeClr val="bg1"/>
                  </a:solidFill>
                </a:ln>
                <a:solidFill>
                  <a:srgbClr val="A022C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rPr>
              <a:t>Pronounciation</a:t>
            </a:r>
            <a:endParaRPr lang="zh-CN" altLang="en-US" sz="11500" dirty="0">
              <a:ln>
                <a:solidFill>
                  <a:schemeClr val="bg1"/>
                </a:solidFill>
              </a:ln>
              <a:solidFill>
                <a:srgbClr val="A022C8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Impact" panose="020B0806030902050204" pitchFamily="34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873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9197" y="386834"/>
            <a:ext cx="2590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1. Listen and repeat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118986"/>
              </p:ext>
            </p:extLst>
          </p:nvPr>
        </p:nvGraphicFramePr>
        <p:xfrm>
          <a:off x="1283273" y="1389019"/>
          <a:ext cx="9911198" cy="4343400"/>
        </p:xfrm>
        <a:graphic>
          <a:graphicData uri="http://schemas.openxmlformats.org/drawingml/2006/table">
            <a:tbl>
              <a:tblPr/>
              <a:tblGrid>
                <a:gridCol w="8364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0747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Which one is bigger, 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London 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⤻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or Hue? 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 think London is. 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50" marR="171450" marT="171450" marB="171450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3333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Which one is more beautiful, 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Ha Long City 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⤻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or Nha Trang? 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 think Ha Long City is. 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3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1450" marR="171450" marT="171450" marB="171450" anchor="ctr">
                    <a:lnL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soundMsPham"/>
          <p:cNvPicPr>
            <a:picLocks noChangeAspect="1"/>
          </p:cNvPicPr>
          <p:nvPr/>
        </p:nvPicPr>
        <p:blipFill rotWithShape="1">
          <a:blip r:embed="rId4"/>
          <a:srcRect l="14414" t="15022" r="14612" b="15187"/>
          <a:stretch/>
        </p:blipFill>
        <p:spPr>
          <a:xfrm>
            <a:off x="743777" y="2111725"/>
            <a:ext cx="457199" cy="457200"/>
          </a:xfrm>
          <a:prstGeom prst="ellipse">
            <a:avLst/>
          </a:prstGeom>
        </p:spPr>
      </p:pic>
      <p:pic>
        <p:nvPicPr>
          <p:cNvPr id="10" name="soundMsPham"/>
          <p:cNvPicPr>
            <a:picLocks noChangeAspect="1"/>
          </p:cNvPicPr>
          <p:nvPr/>
        </p:nvPicPr>
        <p:blipFill rotWithShape="1">
          <a:blip r:embed="rId4"/>
          <a:srcRect l="14414" t="15022" r="14612" b="15187"/>
          <a:stretch/>
        </p:blipFill>
        <p:spPr>
          <a:xfrm>
            <a:off x="743777" y="4121213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7492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20 Which one is more exciting, life in the city or life in the countryside- - Lesson 3 - 1 Listen and 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20 Which one is more exciting, life in the city or life in the countryside- - Lesson 3 - 1 Listen and 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7418" y="3487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Helvetica Neue"/>
              </a:rPr>
              <a:t>2. Listen and mark the sentence intonation (↷ or ⤻).   </a:t>
            </a:r>
          </a:p>
          <a:p>
            <a:r>
              <a:rPr lang="en-US" b="1" dirty="0">
                <a:latin typeface="Helvetica Neue"/>
              </a:rPr>
              <a:t>    Then say the sentences aloud.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17372" y="862970"/>
            <a:ext cx="8947398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Which one is bigger,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City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London?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 think London is.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Which one is larger, __ New York City __ or Da Nang? __ 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 think New York City is. __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Which one is more beautiful,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Sydney?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6434610" y="1073805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819917" y="1088319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⤻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64758" y="1712082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50839" y="2358677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05188" y="2988176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9758" y="3618269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75188" y="4257601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60560" y="4895941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64758" y="5524456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45873" y="2999924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⤻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26350" y="4879440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⤻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771727" y="1138402"/>
            <a:ext cx="365759" cy="36576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771958" y="3140666"/>
            <a:ext cx="365759" cy="365760"/>
          </a:xfrm>
          <a:prstGeom prst="ellipse">
            <a:avLst/>
          </a:prstGeom>
        </p:spPr>
      </p:pic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5"/>
          <a:srcRect l="14414" t="15022" r="14612" b="15187"/>
          <a:stretch/>
        </p:blipFill>
        <p:spPr>
          <a:xfrm>
            <a:off x="718462" y="5053401"/>
            <a:ext cx="365759" cy="365760"/>
          </a:xfrm>
          <a:prstGeom prst="ellipse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917372" y="5891026"/>
            <a:ext cx="4397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 think London is.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19758" y="5955913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12-Point Star 19"/>
          <p:cNvSpPr/>
          <p:nvPr/>
        </p:nvSpPr>
        <p:spPr>
          <a:xfrm>
            <a:off x="1253109" y="1073258"/>
            <a:ext cx="548640" cy="548640"/>
          </a:xfrm>
          <a:prstGeom prst="star12">
            <a:avLst/>
          </a:prstGeom>
          <a:solidFill>
            <a:srgbClr val="B0E8F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1" name="12-Point Star 20"/>
          <p:cNvSpPr/>
          <p:nvPr/>
        </p:nvSpPr>
        <p:spPr>
          <a:xfrm>
            <a:off x="1253109" y="3049226"/>
            <a:ext cx="548640" cy="548640"/>
          </a:xfrm>
          <a:prstGeom prst="star12">
            <a:avLst/>
          </a:prstGeom>
          <a:solidFill>
            <a:srgbClr val="B0E8F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2" name="12-Point Star 21"/>
          <p:cNvSpPr/>
          <p:nvPr/>
        </p:nvSpPr>
        <p:spPr>
          <a:xfrm>
            <a:off x="1226476" y="4928097"/>
            <a:ext cx="548640" cy="548640"/>
          </a:xfrm>
          <a:prstGeom prst="star12">
            <a:avLst/>
          </a:prstGeom>
          <a:solidFill>
            <a:srgbClr val="B0E8F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2667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20 Which one is more exciting, life in the city or life in the countryside- - Lesson 3 - 2 Listen and 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20 Which one is more exciting, life in the city or life in the countryside- - Lesson 3 - 2 Listen and 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20 Which one is more exciting, life in the city or life in the countryside- - Lesson 3 - 2 Listen and 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1085850" y="2497976"/>
            <a:ext cx="10344150" cy="18620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1500" dirty="0">
                <a:ln>
                  <a:solidFill>
                    <a:schemeClr val="bg1"/>
                  </a:solidFill>
                </a:ln>
                <a:solidFill>
                  <a:srgbClr val="A022C8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ea typeface="黑体" panose="02010609060101010101" pitchFamily="2" charset="-122"/>
              </a:rPr>
              <a:t>Practise</a:t>
            </a:r>
            <a:endParaRPr lang="zh-CN" altLang="en-US" sz="11500" dirty="0">
              <a:ln>
                <a:solidFill>
                  <a:schemeClr val="bg1"/>
                </a:solidFill>
              </a:ln>
              <a:solidFill>
                <a:srgbClr val="A022C8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Impact" panose="020B0806030902050204" pitchFamily="34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788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0104" t="22569" r="19881" b="17906"/>
          <a:stretch/>
        </p:blipFill>
        <p:spPr>
          <a:xfrm>
            <a:off x="756494" y="497711"/>
            <a:ext cx="10650387" cy="6039397"/>
          </a:xfrm>
          <a:prstGeom prst="round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7266" y="398176"/>
            <a:ext cx="18823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3. Let’s chant.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44" y="897822"/>
            <a:ext cx="530814" cy="531540"/>
          </a:xfrm>
          <a:prstGeom prst="ellipse">
            <a:avLst/>
          </a:prstGeom>
        </p:spPr>
      </p:pic>
      <p:pic>
        <p:nvPicPr>
          <p:cNvPr id="7" name="Tiếng Anh 5 Tập 2 - Unit 20 Which one is more exciting, life in the city or life in the countryside- - Lesson 3 - 3 Let’s chant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907" y="5879575"/>
            <a:ext cx="445916" cy="44652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243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20 Which one is more exciting, life in the city or life in the countryside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6452" y="370505"/>
            <a:ext cx="25779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Read and answer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26232" y="976471"/>
            <a:ext cx="5604452" cy="4967514"/>
          </a:xfrm>
          <a:prstGeom prst="rect">
            <a:avLst/>
          </a:prstGeom>
          <a:solidFill>
            <a:srgbClr val="B0E8FA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Hello. My name's Anna. I live in Liverpool, a very big city in England. It has a lot of people and interesting buildings. It's very noisy. But I enjoy living here because life is exciting. During summer holidays, I often stay with my grandparents in King's Lynn, a town in the east of England, in a county called Norfolk. It's much smaller and quieter than Liverpool. There are not so many people there, but the shops are really nice and things are cheaper. I like Norfolk because the people are very friendly.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681" y="5384801"/>
            <a:ext cx="1604402" cy="1444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45940" y="484381"/>
            <a:ext cx="5210629" cy="6154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Anna live?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Helvetica Neue"/>
              </a:rPr>
              <a:t>She lives in Liverpool. 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she often go for her summer holiday?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Helvetica Neue"/>
              </a:rPr>
              <a:t>She often goes to King's Lynn.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 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one is smaller, Liverpool or King's Lynn?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Helvetica Neue"/>
              </a:rPr>
              <a:t>King's Lynn is. 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one is noisier, Liverpool or King's Lynn?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Helvetica Neue"/>
              </a:rPr>
              <a:t>Liverpool is. 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things more expensive, in Liverpool or in King's Lynn?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Helvetica Neue"/>
              </a:rPr>
              <a:t>Things in Liverpool are more expensive than in</a:t>
            </a:r>
            <a:endParaRPr lang="en-US" sz="2400" b="0" i="0" dirty="0">
              <a:solidFill>
                <a:srgbClr val="FF0000"/>
              </a:solidFill>
              <a:effectLst/>
              <a:latin typeface="Helvetica Neue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255655" y="727073"/>
            <a:ext cx="0" cy="4306209"/>
          </a:xfrm>
          <a:prstGeom prst="line">
            <a:avLst/>
          </a:prstGeom>
          <a:ln w="38100">
            <a:solidFill>
              <a:srgbClr val="A022C8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26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5518" y="341477"/>
            <a:ext cx="3360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Write about where you live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45771" y="1262887"/>
            <a:ext cx="951979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is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It's a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in Viet Nam.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It's 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enjoy living here because it's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08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178</Words>
  <Application>Microsoft Office PowerPoint</Application>
  <PresentationFormat>Custom</PresentationFormat>
  <Paragraphs>57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Impact</vt:lpstr>
      <vt:lpstr>Britannic Bold</vt:lpstr>
      <vt:lpstr>Wingdings</vt:lpstr>
      <vt:lpstr>Arial Black</vt:lpstr>
      <vt:lpstr>Calibri</vt:lpstr>
      <vt:lpstr>Matura MT Script Capitals</vt:lpstr>
      <vt:lpstr>Helvetica Neue</vt:lpstr>
      <vt:lpstr>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84</cp:revision>
  <dcterms:created xsi:type="dcterms:W3CDTF">2021-02-09T10:39:02Z</dcterms:created>
  <dcterms:modified xsi:type="dcterms:W3CDTF">2024-04-21T07:20:20Z</dcterms:modified>
</cp:coreProperties>
</file>