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52" r:id="rId5"/>
    <p:sldMasterId id="2147483754" r:id="rId6"/>
  </p:sldMasterIdLst>
  <p:notesMasterIdLst>
    <p:notesMasterId r:id="rId25"/>
  </p:notesMasterIdLst>
  <p:sldIdLst>
    <p:sldId id="11682" r:id="rId7"/>
    <p:sldId id="3414" r:id="rId8"/>
    <p:sldId id="306" r:id="rId9"/>
    <p:sldId id="11685" r:id="rId10"/>
    <p:sldId id="11686" r:id="rId11"/>
    <p:sldId id="301" r:id="rId12"/>
    <p:sldId id="11684" r:id="rId13"/>
    <p:sldId id="11677" r:id="rId14"/>
    <p:sldId id="11683" r:id="rId15"/>
    <p:sldId id="11678" r:id="rId16"/>
    <p:sldId id="11679" r:id="rId17"/>
    <p:sldId id="11670" r:id="rId18"/>
    <p:sldId id="11680" r:id="rId19"/>
    <p:sldId id="11681" r:id="rId20"/>
    <p:sldId id="3418" r:id="rId21"/>
    <p:sldId id="262" r:id="rId22"/>
    <p:sldId id="434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62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619183"/>
            <a:ext cx="4886325" cy="32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44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5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6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3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4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24.em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Documents\GVCNG\Nh&#7841;c_&#273;&#7897;ng%20t&#225;c%20kh&#7903;i%20&#273;&#7897;ng%20ti&#7871;t%20h&#7885;c,%20t&#7841;o%20h&#7913;ng%20th&#250;%20cho%20h&#7885;c%20sinh.mp4" TargetMode="External"/><Relationship Id="rId1" Type="http://schemas.microsoft.com/office/2007/relationships/media" Target="file:///D:\Documents\GVCNG\Nh&#7841;c_&#273;&#7897;ng%20t&#225;c%20kh&#7903;i%20&#273;&#7897;ng%20ti&#7871;t%20h&#7885;c,%20t&#7841;o%20h&#7913;ng%20th&#250;%20cho%20h&#7885;c%20sinh.mp4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i bien2">
            <a:extLst>
              <a:ext uri="{FF2B5EF4-FFF2-40B4-BE49-F238E27FC236}">
                <a16:creationId xmlns:a16="http://schemas.microsoft.com/office/drawing/2014/main" id="{09B0812B-00F9-42E0-9212-76A3DF83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17"/>
            <a:ext cx="12191999" cy="6751983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>
            <a:extLst>
              <a:ext uri="{FF2B5EF4-FFF2-40B4-BE49-F238E27FC236}">
                <a16:creationId xmlns:a16="http://schemas.microsoft.com/office/drawing/2014/main" id="{D4148839-807C-494C-877E-1B4C11BC7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54" y="472002"/>
            <a:ext cx="11502887" cy="893189"/>
          </a:xfrm>
          <a:prstGeom prst="ellipseRibbon">
            <a:avLst>
              <a:gd name="adj1" fmla="val 18750"/>
              <a:gd name="adj2" fmla="val 67352"/>
              <a:gd name="adj3" fmla="val 3125"/>
            </a:avLst>
          </a:prstGeom>
          <a:gradFill rotWithShape="1">
            <a:gsLst>
              <a:gs pos="0">
                <a:srgbClr val="00FFFF"/>
              </a:gs>
              <a:gs pos="100000">
                <a:srgbClr val="004141"/>
              </a:gs>
            </a:gsLst>
            <a:path path="rect">
              <a:fillToRect l="50000" t="50000" r="50000" b="50000"/>
            </a:path>
          </a:gra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CC00CC"/>
                </a:solidFill>
              </a:rPr>
              <a:t>TRƯỜNG TiỂU HỌC ĐOÀN NGHIÊN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4711B258-B960-479B-B10A-076A1625D5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5109" y="1968558"/>
            <a:ext cx="9777454" cy="89318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3A kính chào quí thầy cô</a:t>
            </a:r>
          </a:p>
        </p:txBody>
      </p:sp>
      <p:sp>
        <p:nvSpPr>
          <p:cNvPr id="5" name="WordArt 16">
            <a:extLst>
              <a:ext uri="{FF2B5EF4-FFF2-40B4-BE49-F238E27FC236}">
                <a16:creationId xmlns:a16="http://schemas.microsoft.com/office/drawing/2014/main" id="{320366BE-BE0A-40C9-9025-E70FC3355B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9245" y="3281310"/>
            <a:ext cx="4217725" cy="82819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  <a:r>
              <a:rPr 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BC5E9D3-CD54-468F-84EB-94323ED5E52C}"/>
              </a:ext>
            </a:extLst>
          </p:cNvPr>
          <p:cNvSpPr txBox="1"/>
          <p:nvPr/>
        </p:nvSpPr>
        <p:spPr>
          <a:xfrm>
            <a:off x="3087757" y="5976731"/>
            <a:ext cx="6294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NGƯỜI THỰC HIỆN: NGUYỄN THỊ 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84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41903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774158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52937" y="1709621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  <a:ea typeface="Cambria" panose="02040503050406030204" pitchFamily="18" charset="0"/>
              </a:rPr>
              <a:t>a. 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Những người dân quê tôi rất hiền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lành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,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chịu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khó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.</a:t>
            </a:r>
          </a:p>
          <a:p>
            <a:r>
              <a:rPr lang="vi-VN" sz="3200" b="1" dirty="0">
                <a:latin typeface="+mj-lt"/>
                <a:ea typeface="Cambria" panose="02040503050406030204" pitchFamily="18" charset="0"/>
              </a:rPr>
              <a:t>b. 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Dưới ánh mặt trời, cánh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đồng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vàng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rực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màu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lúa chín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.</a:t>
            </a:r>
          </a:p>
          <a:p>
            <a:r>
              <a:rPr lang="vi-VN" sz="3200" b="1" dirty="0">
                <a:latin typeface="+mj-lt"/>
                <a:ea typeface="Cambria" panose="02040503050406030204" pitchFamily="18" charset="0"/>
              </a:rPr>
              <a:t>c. 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Đi qua cánh rừng, một dãy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núi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 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hùng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+mj-lt"/>
                <a:ea typeface="Cambria" panose="02040503050406030204" pitchFamily="18" charset="0"/>
              </a:rPr>
              <a:t>vĩ</a:t>
            </a:r>
            <a:r>
              <a:rPr lang="vi-VN" sz="32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3200" dirty="0" err="1">
                <a:latin typeface="+mj-lt"/>
                <a:ea typeface="Cambria" panose="02040503050406030204" pitchFamily="18" charset="0"/>
              </a:rPr>
              <a:t>hiện</a:t>
            </a:r>
            <a:r>
              <a:rPr lang="vi-VN" sz="3200" dirty="0">
                <a:latin typeface="+mj-lt"/>
                <a:ea typeface="Cambria" panose="02040503050406030204" pitchFamily="18" charset="0"/>
              </a:rPr>
              <a:t> ra trước mắt chúng tôi</a:t>
            </a:r>
            <a:r>
              <a:rPr lang="vi-VN" sz="2800" dirty="0">
                <a:latin typeface="+mj-lt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5153024"/>
            <a:ext cx="4049405" cy="1242016"/>
          </a:xfrm>
          <a:prstGeom prst="rect">
            <a:avLst/>
          </a:prstGeom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A4A695A-FDDE-4249-B241-88C954F0A997}"/>
              </a:ext>
            </a:extLst>
          </p:cNvPr>
          <p:cNvCxnSpPr/>
          <p:nvPr/>
        </p:nvCxnSpPr>
        <p:spPr>
          <a:xfrm>
            <a:off x="1989221" y="946484"/>
            <a:ext cx="6978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35BD95-4599-41FD-8494-306A4974DC70}"/>
              </a:ext>
            </a:extLst>
          </p:cNvPr>
          <p:cNvSpPr txBox="1"/>
          <p:nvPr/>
        </p:nvSpPr>
        <p:spPr>
          <a:xfrm>
            <a:off x="1355725" y="5598695"/>
            <a:ext cx="2100570" cy="61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4BDB68-2668-49D9-8C8B-49F8DCBAD21D}"/>
              </a:ext>
            </a:extLst>
          </p:cNvPr>
          <p:cNvSpPr txBox="1"/>
          <p:nvPr/>
        </p:nvSpPr>
        <p:spPr>
          <a:xfrm>
            <a:off x="1270501" y="1883934"/>
            <a:ext cx="28633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1ADE641-CC2A-4473-9BC0-970B3D172450}"/>
              </a:ext>
            </a:extLst>
          </p:cNvPr>
          <p:cNvSpPr txBox="1"/>
          <p:nvPr/>
        </p:nvSpPr>
        <p:spPr>
          <a:xfrm>
            <a:off x="1270501" y="5598695"/>
            <a:ext cx="1986046" cy="61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792566D-67A4-422C-89FC-E20149503334}"/>
              </a:ext>
            </a:extLst>
          </p:cNvPr>
          <p:cNvSpPr txBox="1"/>
          <p:nvPr/>
        </p:nvSpPr>
        <p:spPr>
          <a:xfrm>
            <a:off x="5034840" y="1877856"/>
            <a:ext cx="2049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862FADC-29A0-4FC5-AE74-A8874DB6415A}"/>
              </a:ext>
            </a:extLst>
          </p:cNvPr>
          <p:cNvSpPr txBox="1"/>
          <p:nvPr/>
        </p:nvSpPr>
        <p:spPr>
          <a:xfrm>
            <a:off x="8530973" y="1826665"/>
            <a:ext cx="30704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93 L 0.21928 0.00093 C 0.31758 0.00093 0.43894 0.09398 0.43894 0.16991 L 0.43894 0.33889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2777 L 0.12291 0.02777 C 0.17799 0.02777 0.24635 0.07662 0.24635 0.11643 L 0.24635 0.20578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1157 L -0.08489 0.01157 C -0.12292 0.01157 -0.16966 0.08472 -0.16966 0.14444 L -0.16966 0.27778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  <p:bldP spid="9" grpId="0"/>
      <p:bldP spid="9" grpId="1"/>
      <p:bldP spid="17" grpId="0"/>
      <p:bldP spid="17" grpId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5094C5-CE34-4179-8393-B219569ED8C4}"/>
              </a:ext>
            </a:extLst>
          </p:cNvPr>
          <p:cNvSpPr txBox="1"/>
          <p:nvPr/>
        </p:nvSpPr>
        <p:spPr>
          <a:xfrm>
            <a:off x="697832" y="609599"/>
            <a:ext cx="1125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câu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ảnh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so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sánh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tả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cánh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đồng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dòng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sông</a:t>
            </a:r>
            <a:r>
              <a:rPr lang="vi-VN" dirty="0"/>
              <a:t>.</a:t>
            </a:r>
            <a:endParaRPr lang="en-US" dirty="0"/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2CFD34EB-8141-4E3B-B2FD-A0BF5CA3F6E2}"/>
              </a:ext>
            </a:extLst>
          </p:cNvPr>
          <p:cNvCxnSpPr/>
          <p:nvPr/>
        </p:nvCxnSpPr>
        <p:spPr>
          <a:xfrm>
            <a:off x="1251284" y="1194374"/>
            <a:ext cx="47324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4CD92661-A1EA-45A9-989F-834D86B72653}"/>
              </a:ext>
            </a:extLst>
          </p:cNvPr>
          <p:cNvCxnSpPr/>
          <p:nvPr/>
        </p:nvCxnSpPr>
        <p:spPr>
          <a:xfrm>
            <a:off x="6841958" y="1177569"/>
            <a:ext cx="47324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962526" y="5534024"/>
            <a:ext cx="10248399" cy="1190625"/>
          </a:xfrm>
          <a:custGeom>
            <a:avLst/>
            <a:gdLst>
              <a:gd name="connsiteX0" fmla="*/ 0 w 10248399"/>
              <a:gd name="connsiteY0" fmla="*/ 595313 h 1190625"/>
              <a:gd name="connsiteX1" fmla="*/ 595313 w 10248399"/>
              <a:gd name="connsiteY1" fmla="*/ 0 h 1190625"/>
              <a:gd name="connsiteX2" fmla="*/ 1292065 w 10248399"/>
              <a:gd name="connsiteY2" fmla="*/ 0 h 1190625"/>
              <a:gd name="connsiteX3" fmla="*/ 1988817 w 10248399"/>
              <a:gd name="connsiteY3" fmla="*/ 0 h 1190625"/>
              <a:gd name="connsiteX4" fmla="*/ 2504413 w 10248399"/>
              <a:gd name="connsiteY4" fmla="*/ 0 h 1190625"/>
              <a:gd name="connsiteX5" fmla="*/ 3020009 w 10248399"/>
              <a:gd name="connsiteY5" fmla="*/ 0 h 1190625"/>
              <a:gd name="connsiteX6" fmla="*/ 3445028 w 10248399"/>
              <a:gd name="connsiteY6" fmla="*/ 0 h 1190625"/>
              <a:gd name="connsiteX7" fmla="*/ 4232358 w 10248399"/>
              <a:gd name="connsiteY7" fmla="*/ 0 h 1190625"/>
              <a:gd name="connsiteX8" fmla="*/ 4838532 w 10248399"/>
              <a:gd name="connsiteY8" fmla="*/ 0 h 1190625"/>
              <a:gd name="connsiteX9" fmla="*/ 5625861 w 10248399"/>
              <a:gd name="connsiteY9" fmla="*/ 0 h 1190625"/>
              <a:gd name="connsiteX10" fmla="*/ 6141458 w 10248399"/>
              <a:gd name="connsiteY10" fmla="*/ 0 h 1190625"/>
              <a:gd name="connsiteX11" fmla="*/ 6838210 w 10248399"/>
              <a:gd name="connsiteY11" fmla="*/ 0 h 1190625"/>
              <a:gd name="connsiteX12" fmla="*/ 7625539 w 10248399"/>
              <a:gd name="connsiteY12" fmla="*/ 0 h 1190625"/>
              <a:gd name="connsiteX13" fmla="*/ 8231713 w 10248399"/>
              <a:gd name="connsiteY13" fmla="*/ 0 h 1190625"/>
              <a:gd name="connsiteX14" fmla="*/ 8837887 w 10248399"/>
              <a:gd name="connsiteY14" fmla="*/ 0 h 1190625"/>
              <a:gd name="connsiteX15" fmla="*/ 9653087 w 10248399"/>
              <a:gd name="connsiteY15" fmla="*/ 0 h 1190625"/>
              <a:gd name="connsiteX16" fmla="*/ 10248400 w 10248399"/>
              <a:gd name="connsiteY16" fmla="*/ 595313 h 1190625"/>
              <a:gd name="connsiteX17" fmla="*/ 10248399 w 10248399"/>
              <a:gd name="connsiteY17" fmla="*/ 595313 h 1190625"/>
              <a:gd name="connsiteX18" fmla="*/ 9653086 w 10248399"/>
              <a:gd name="connsiteY18" fmla="*/ 1190626 h 1190625"/>
              <a:gd name="connsiteX19" fmla="*/ 9046912 w 10248399"/>
              <a:gd name="connsiteY19" fmla="*/ 1190626 h 1190625"/>
              <a:gd name="connsiteX20" fmla="*/ 8350160 w 10248399"/>
              <a:gd name="connsiteY20" fmla="*/ 1190626 h 1190625"/>
              <a:gd name="connsiteX21" fmla="*/ 7653408 w 10248399"/>
              <a:gd name="connsiteY21" fmla="*/ 1190626 h 1190625"/>
              <a:gd name="connsiteX22" fmla="*/ 6956657 w 10248399"/>
              <a:gd name="connsiteY22" fmla="*/ 1190626 h 1190625"/>
              <a:gd name="connsiteX23" fmla="*/ 6169327 w 10248399"/>
              <a:gd name="connsiteY23" fmla="*/ 1190626 h 1190625"/>
              <a:gd name="connsiteX24" fmla="*/ 5563153 w 10248399"/>
              <a:gd name="connsiteY24" fmla="*/ 1190626 h 1190625"/>
              <a:gd name="connsiteX25" fmla="*/ 4866401 w 10248399"/>
              <a:gd name="connsiteY25" fmla="*/ 1190625 h 1190625"/>
              <a:gd name="connsiteX26" fmla="*/ 4350805 w 10248399"/>
              <a:gd name="connsiteY26" fmla="*/ 1190625 h 1190625"/>
              <a:gd name="connsiteX27" fmla="*/ 3744631 w 10248399"/>
              <a:gd name="connsiteY27" fmla="*/ 1190625 h 1190625"/>
              <a:gd name="connsiteX28" fmla="*/ 3229035 w 10248399"/>
              <a:gd name="connsiteY28" fmla="*/ 1190625 h 1190625"/>
              <a:gd name="connsiteX29" fmla="*/ 2713438 w 10248399"/>
              <a:gd name="connsiteY29" fmla="*/ 1190625 h 1190625"/>
              <a:gd name="connsiteX30" fmla="*/ 1926109 w 10248399"/>
              <a:gd name="connsiteY30" fmla="*/ 1190625 h 1190625"/>
              <a:gd name="connsiteX31" fmla="*/ 595313 w 10248399"/>
              <a:gd name="connsiteY31" fmla="*/ 1190625 h 1190625"/>
              <a:gd name="connsiteX32" fmla="*/ 0 w 10248399"/>
              <a:gd name="connsiteY32" fmla="*/ 595312 h 1190625"/>
              <a:gd name="connsiteX33" fmla="*/ 0 w 10248399"/>
              <a:gd name="connsiteY33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248399" h="1190625" fill="none" extrusionOk="0">
                <a:moveTo>
                  <a:pt x="0" y="595313"/>
                </a:moveTo>
                <a:cubicBezTo>
                  <a:pt x="-19251" y="261077"/>
                  <a:pt x="329722" y="52076"/>
                  <a:pt x="595313" y="0"/>
                </a:cubicBezTo>
                <a:cubicBezTo>
                  <a:pt x="934836" y="-20712"/>
                  <a:pt x="1068929" y="22892"/>
                  <a:pt x="1292065" y="0"/>
                </a:cubicBezTo>
                <a:cubicBezTo>
                  <a:pt x="1515201" y="-22892"/>
                  <a:pt x="1746421" y="-29241"/>
                  <a:pt x="1988817" y="0"/>
                </a:cubicBezTo>
                <a:cubicBezTo>
                  <a:pt x="2231213" y="29241"/>
                  <a:pt x="2390744" y="-7018"/>
                  <a:pt x="2504413" y="0"/>
                </a:cubicBezTo>
                <a:cubicBezTo>
                  <a:pt x="2618082" y="7018"/>
                  <a:pt x="2896567" y="18729"/>
                  <a:pt x="3020009" y="0"/>
                </a:cubicBezTo>
                <a:cubicBezTo>
                  <a:pt x="3143451" y="-18729"/>
                  <a:pt x="3305354" y="9945"/>
                  <a:pt x="3445028" y="0"/>
                </a:cubicBezTo>
                <a:cubicBezTo>
                  <a:pt x="3584702" y="-9945"/>
                  <a:pt x="3976260" y="-21244"/>
                  <a:pt x="4232358" y="0"/>
                </a:cubicBezTo>
                <a:cubicBezTo>
                  <a:pt x="4488456" y="21244"/>
                  <a:pt x="4661354" y="-23990"/>
                  <a:pt x="4838532" y="0"/>
                </a:cubicBezTo>
                <a:cubicBezTo>
                  <a:pt x="5015710" y="23990"/>
                  <a:pt x="5431340" y="-30624"/>
                  <a:pt x="5625861" y="0"/>
                </a:cubicBezTo>
                <a:cubicBezTo>
                  <a:pt x="5820382" y="30624"/>
                  <a:pt x="5919331" y="-19470"/>
                  <a:pt x="6141458" y="0"/>
                </a:cubicBezTo>
                <a:cubicBezTo>
                  <a:pt x="6363585" y="19470"/>
                  <a:pt x="6652104" y="17166"/>
                  <a:pt x="6838210" y="0"/>
                </a:cubicBezTo>
                <a:cubicBezTo>
                  <a:pt x="7024316" y="-17166"/>
                  <a:pt x="7319116" y="21116"/>
                  <a:pt x="7625539" y="0"/>
                </a:cubicBezTo>
                <a:cubicBezTo>
                  <a:pt x="7931962" y="-21116"/>
                  <a:pt x="8105309" y="-672"/>
                  <a:pt x="8231713" y="0"/>
                </a:cubicBezTo>
                <a:cubicBezTo>
                  <a:pt x="8358117" y="672"/>
                  <a:pt x="8572680" y="17746"/>
                  <a:pt x="8837887" y="0"/>
                </a:cubicBezTo>
                <a:cubicBezTo>
                  <a:pt x="9103094" y="-17746"/>
                  <a:pt x="9415605" y="39512"/>
                  <a:pt x="9653087" y="0"/>
                </a:cubicBezTo>
                <a:cubicBezTo>
                  <a:pt x="9974103" y="3868"/>
                  <a:pt x="10179183" y="246634"/>
                  <a:pt x="10248400" y="595313"/>
                </a:cubicBezTo>
                <a:lnTo>
                  <a:pt x="10248399" y="595313"/>
                </a:lnTo>
                <a:cubicBezTo>
                  <a:pt x="10210971" y="922493"/>
                  <a:pt x="9929398" y="1159204"/>
                  <a:pt x="9653086" y="1190626"/>
                </a:cubicBezTo>
                <a:cubicBezTo>
                  <a:pt x="9432215" y="1164510"/>
                  <a:pt x="9180576" y="1184594"/>
                  <a:pt x="9046912" y="1190626"/>
                </a:cubicBezTo>
                <a:cubicBezTo>
                  <a:pt x="8913248" y="1196658"/>
                  <a:pt x="8491387" y="1177069"/>
                  <a:pt x="8350160" y="1190626"/>
                </a:cubicBezTo>
                <a:cubicBezTo>
                  <a:pt x="8208933" y="1204183"/>
                  <a:pt x="7994671" y="1167210"/>
                  <a:pt x="7653408" y="1190626"/>
                </a:cubicBezTo>
                <a:cubicBezTo>
                  <a:pt x="7312145" y="1214042"/>
                  <a:pt x="7202950" y="1180072"/>
                  <a:pt x="6956657" y="1190626"/>
                </a:cubicBezTo>
                <a:cubicBezTo>
                  <a:pt x="6710364" y="1201180"/>
                  <a:pt x="6370605" y="1225620"/>
                  <a:pt x="6169327" y="1190626"/>
                </a:cubicBezTo>
                <a:cubicBezTo>
                  <a:pt x="5968049" y="1155633"/>
                  <a:pt x="5784471" y="1218716"/>
                  <a:pt x="5563153" y="1190626"/>
                </a:cubicBezTo>
                <a:cubicBezTo>
                  <a:pt x="5341835" y="1162536"/>
                  <a:pt x="5100025" y="1173663"/>
                  <a:pt x="4866401" y="1190625"/>
                </a:cubicBezTo>
                <a:cubicBezTo>
                  <a:pt x="4632777" y="1207587"/>
                  <a:pt x="4472108" y="1172287"/>
                  <a:pt x="4350805" y="1190625"/>
                </a:cubicBezTo>
                <a:cubicBezTo>
                  <a:pt x="4229502" y="1208963"/>
                  <a:pt x="3893035" y="1202169"/>
                  <a:pt x="3744631" y="1190625"/>
                </a:cubicBezTo>
                <a:cubicBezTo>
                  <a:pt x="3596227" y="1179081"/>
                  <a:pt x="3481894" y="1202731"/>
                  <a:pt x="3229035" y="1190625"/>
                </a:cubicBezTo>
                <a:cubicBezTo>
                  <a:pt x="2976176" y="1178519"/>
                  <a:pt x="2916961" y="1189016"/>
                  <a:pt x="2713438" y="1190625"/>
                </a:cubicBezTo>
                <a:cubicBezTo>
                  <a:pt x="2509915" y="1192234"/>
                  <a:pt x="2286304" y="1158562"/>
                  <a:pt x="1926109" y="1190625"/>
                </a:cubicBezTo>
                <a:cubicBezTo>
                  <a:pt x="1565914" y="1222688"/>
                  <a:pt x="1042979" y="1221051"/>
                  <a:pt x="595313" y="1190625"/>
                </a:cubicBezTo>
                <a:cubicBezTo>
                  <a:pt x="202382" y="1234234"/>
                  <a:pt x="26311" y="917450"/>
                  <a:pt x="0" y="595312"/>
                </a:cubicBezTo>
                <a:lnTo>
                  <a:pt x="0" y="595313"/>
                </a:lnTo>
                <a:close/>
              </a:path>
              <a:path w="10248399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3429" y="8118"/>
                  <a:pt x="902587" y="17453"/>
                  <a:pt x="1110909" y="0"/>
                </a:cubicBezTo>
                <a:cubicBezTo>
                  <a:pt x="1319231" y="-17453"/>
                  <a:pt x="1528988" y="-16354"/>
                  <a:pt x="1717083" y="0"/>
                </a:cubicBezTo>
                <a:cubicBezTo>
                  <a:pt x="1905178" y="16354"/>
                  <a:pt x="2007762" y="-11484"/>
                  <a:pt x="2142102" y="0"/>
                </a:cubicBezTo>
                <a:cubicBezTo>
                  <a:pt x="2276442" y="11484"/>
                  <a:pt x="2625858" y="3102"/>
                  <a:pt x="2929432" y="0"/>
                </a:cubicBezTo>
                <a:cubicBezTo>
                  <a:pt x="3233006" y="-3102"/>
                  <a:pt x="3260108" y="11549"/>
                  <a:pt x="3354450" y="0"/>
                </a:cubicBezTo>
                <a:cubicBezTo>
                  <a:pt x="3448792" y="-11549"/>
                  <a:pt x="3727363" y="-13344"/>
                  <a:pt x="4051202" y="0"/>
                </a:cubicBezTo>
                <a:cubicBezTo>
                  <a:pt x="4375041" y="13344"/>
                  <a:pt x="4389317" y="-13732"/>
                  <a:pt x="4566799" y="0"/>
                </a:cubicBezTo>
                <a:cubicBezTo>
                  <a:pt x="4744281" y="13732"/>
                  <a:pt x="4965116" y="-25303"/>
                  <a:pt x="5082395" y="0"/>
                </a:cubicBezTo>
                <a:cubicBezTo>
                  <a:pt x="5199674" y="25303"/>
                  <a:pt x="5354719" y="-4257"/>
                  <a:pt x="5507414" y="0"/>
                </a:cubicBezTo>
                <a:cubicBezTo>
                  <a:pt x="5660109" y="4257"/>
                  <a:pt x="5773543" y="-10694"/>
                  <a:pt x="5932432" y="0"/>
                </a:cubicBezTo>
                <a:cubicBezTo>
                  <a:pt x="6091321" y="10694"/>
                  <a:pt x="6299671" y="-23220"/>
                  <a:pt x="6448029" y="0"/>
                </a:cubicBezTo>
                <a:cubicBezTo>
                  <a:pt x="6596387" y="23220"/>
                  <a:pt x="6848472" y="-10158"/>
                  <a:pt x="7054203" y="0"/>
                </a:cubicBezTo>
                <a:cubicBezTo>
                  <a:pt x="7259934" y="10158"/>
                  <a:pt x="7500865" y="9534"/>
                  <a:pt x="7841532" y="0"/>
                </a:cubicBezTo>
                <a:cubicBezTo>
                  <a:pt x="8182199" y="-9534"/>
                  <a:pt x="8292411" y="14206"/>
                  <a:pt x="8538284" y="0"/>
                </a:cubicBezTo>
                <a:cubicBezTo>
                  <a:pt x="8784157" y="-14206"/>
                  <a:pt x="9395238" y="17391"/>
                  <a:pt x="9653087" y="0"/>
                </a:cubicBezTo>
                <a:cubicBezTo>
                  <a:pt x="9953594" y="-7594"/>
                  <a:pt x="10302257" y="269096"/>
                  <a:pt x="10248400" y="595313"/>
                </a:cubicBezTo>
                <a:lnTo>
                  <a:pt x="10248399" y="595313"/>
                </a:lnTo>
                <a:cubicBezTo>
                  <a:pt x="10236112" y="892892"/>
                  <a:pt x="9951799" y="1204955"/>
                  <a:pt x="9653086" y="1190626"/>
                </a:cubicBezTo>
                <a:cubicBezTo>
                  <a:pt x="9463122" y="1178707"/>
                  <a:pt x="9314099" y="1176824"/>
                  <a:pt x="9046912" y="1190626"/>
                </a:cubicBezTo>
                <a:cubicBezTo>
                  <a:pt x="8779725" y="1204428"/>
                  <a:pt x="8516086" y="1216010"/>
                  <a:pt x="8259582" y="1190626"/>
                </a:cubicBezTo>
                <a:cubicBezTo>
                  <a:pt x="8003078" y="1165243"/>
                  <a:pt x="7651310" y="1170915"/>
                  <a:pt x="7472253" y="1190626"/>
                </a:cubicBezTo>
                <a:cubicBezTo>
                  <a:pt x="7293196" y="1210337"/>
                  <a:pt x="6833815" y="1168663"/>
                  <a:pt x="6594346" y="1190626"/>
                </a:cubicBezTo>
                <a:cubicBezTo>
                  <a:pt x="6354877" y="1212589"/>
                  <a:pt x="6057887" y="1157272"/>
                  <a:pt x="5897594" y="1190626"/>
                </a:cubicBezTo>
                <a:cubicBezTo>
                  <a:pt x="5737301" y="1223980"/>
                  <a:pt x="5405560" y="1189699"/>
                  <a:pt x="5019687" y="1190625"/>
                </a:cubicBezTo>
                <a:cubicBezTo>
                  <a:pt x="4633814" y="1191551"/>
                  <a:pt x="4733807" y="1192320"/>
                  <a:pt x="4504090" y="1190625"/>
                </a:cubicBezTo>
                <a:cubicBezTo>
                  <a:pt x="4274373" y="1188930"/>
                  <a:pt x="4190345" y="1161559"/>
                  <a:pt x="3897916" y="1190625"/>
                </a:cubicBezTo>
                <a:cubicBezTo>
                  <a:pt x="3605487" y="1219691"/>
                  <a:pt x="3463402" y="1228221"/>
                  <a:pt x="3110587" y="1190625"/>
                </a:cubicBezTo>
                <a:cubicBezTo>
                  <a:pt x="2757772" y="1153029"/>
                  <a:pt x="2555517" y="1215750"/>
                  <a:pt x="2323257" y="1190625"/>
                </a:cubicBezTo>
                <a:cubicBezTo>
                  <a:pt x="2090997" y="1165501"/>
                  <a:pt x="1850018" y="1170535"/>
                  <a:pt x="1626506" y="1190625"/>
                </a:cubicBezTo>
                <a:cubicBezTo>
                  <a:pt x="1402994" y="1210715"/>
                  <a:pt x="1366258" y="1190774"/>
                  <a:pt x="1201487" y="1190625"/>
                </a:cubicBezTo>
                <a:cubicBezTo>
                  <a:pt x="1036716" y="1190476"/>
                  <a:pt x="831025" y="1174377"/>
                  <a:pt x="595313" y="1190625"/>
                </a:cubicBezTo>
                <a:cubicBezTo>
                  <a:pt x="268696" y="1214444"/>
                  <a:pt x="28416" y="926508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như </a:t>
            </a:r>
            <a:r>
              <a:rPr lang="vi-VN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tấm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dải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lụa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đào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lang="vi-VN" sz="28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Calibri"/>
              </a:rPr>
              <a:t>mỗi</a:t>
            </a:r>
            <a:r>
              <a:rPr lang="vi-VN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Calibri"/>
              </a:rPr>
              <a:t>đội</a:t>
            </a:r>
            <a:r>
              <a:rPr lang="vi-VN" sz="2800" b="1" dirty="0">
                <a:solidFill>
                  <a:srgbClr val="002060"/>
                </a:solidFill>
                <a:latin typeface="Calibri"/>
              </a:rPr>
              <a:t> 2 em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nhau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480861" y="5012800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4101138" y="5012800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9559148" y="5068709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: Rounded Corners 79">
            <a:extLst>
              <a:ext uri="{FF2B5EF4-FFF2-40B4-BE49-F238E27FC236}">
                <a16:creationId xmlns:a16="http://schemas.microsoft.com/office/drawing/2014/main" id="{93FCEB80-4DFF-45A8-BAC1-5468C97ABCD9}"/>
              </a:ext>
            </a:extLst>
          </p:cNvPr>
          <p:cNvSpPr/>
          <p:nvPr/>
        </p:nvSpPr>
        <p:spPr>
          <a:xfrm>
            <a:off x="5884586" y="5020861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: Rounded Corners 79">
            <a:extLst>
              <a:ext uri="{FF2B5EF4-FFF2-40B4-BE49-F238E27FC236}">
                <a16:creationId xmlns:a16="http://schemas.microsoft.com/office/drawing/2014/main" id="{65BAD0AF-2AAF-40E9-B581-1634E22BF0B4}"/>
              </a:ext>
            </a:extLst>
          </p:cNvPr>
          <p:cNvSpPr/>
          <p:nvPr/>
        </p:nvSpPr>
        <p:spPr>
          <a:xfrm>
            <a:off x="606244" y="5010638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</a:t>
            </a:r>
          </a:p>
        </p:txBody>
      </p:sp>
      <p:sp>
        <p:nvSpPr>
          <p:cNvPr id="35" name="Rectangle: Rounded Corners 79">
            <a:extLst>
              <a:ext uri="{FF2B5EF4-FFF2-40B4-BE49-F238E27FC236}">
                <a16:creationId xmlns:a16="http://schemas.microsoft.com/office/drawing/2014/main" id="{9B83203D-6702-4C7C-ADE9-9AEF231F3124}"/>
              </a:ext>
            </a:extLst>
          </p:cNvPr>
          <p:cNvSpPr/>
          <p:nvPr/>
        </p:nvSpPr>
        <p:spPr>
          <a:xfrm>
            <a:off x="7712214" y="5068709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ặng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yên</a:t>
            </a: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31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0110C7-C2C1-4327-B788-39981BA08BFC}"/>
              </a:ext>
            </a:extLst>
          </p:cNvPr>
          <p:cNvGrpSpPr/>
          <p:nvPr/>
        </p:nvGrpSpPr>
        <p:grpSpPr>
          <a:xfrm>
            <a:off x="2028825" y="2790824"/>
            <a:ext cx="8686800" cy="2663492"/>
            <a:chOff x="674228" y="4862098"/>
            <a:chExt cx="5343799" cy="13317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D12F44-A915-4BE7-870A-C204F15CFF47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67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AABEE4-A0B4-479A-87E2-884FEF92AE45}"/>
              </a:ext>
            </a:extLst>
          </p:cNvPr>
          <p:cNvSpPr txBox="1"/>
          <p:nvPr/>
        </p:nvSpPr>
        <p:spPr>
          <a:xfrm>
            <a:off x="2125186" y="2884207"/>
            <a:ext cx="857445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- </a:t>
            </a:r>
            <a:r>
              <a:rPr lang="vi-VN" sz="3200" b="1" dirty="0" err="1">
                <a:latin typeface="+mj-lt"/>
              </a:rPr>
              <a:t>Về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nhà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tập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viết</a:t>
            </a:r>
            <a:r>
              <a:rPr lang="vi-VN" sz="3200" b="1" dirty="0">
                <a:latin typeface="+mj-lt"/>
              </a:rPr>
              <a:t> thêm câu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hình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ảnh</a:t>
            </a:r>
            <a:r>
              <a:rPr lang="vi-VN" sz="3200" b="1" dirty="0">
                <a:latin typeface="+mj-lt"/>
              </a:rPr>
              <a:t> so </a:t>
            </a:r>
            <a:r>
              <a:rPr lang="vi-VN" sz="3200" b="1" dirty="0" err="1">
                <a:latin typeface="+mj-lt"/>
              </a:rPr>
              <a:t>sánh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về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cánh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đồng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hoặc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dòng</a:t>
            </a:r>
            <a:r>
              <a:rPr lang="vi-VN" sz="3200" b="1" dirty="0">
                <a:latin typeface="+mj-lt"/>
              </a:rPr>
              <a:t> sông</a:t>
            </a:r>
          </a:p>
          <a:p>
            <a:r>
              <a:rPr lang="vi-VN" sz="3200" b="1" dirty="0">
                <a:latin typeface="+mj-lt"/>
              </a:rPr>
              <a:t>-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thêm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nhóm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nghĩa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giống</a:t>
            </a:r>
            <a:r>
              <a:rPr lang="vi-VN" sz="3200" b="1" dirty="0">
                <a:latin typeface="+mj-lt"/>
              </a:rPr>
              <a:t> nhau </a:t>
            </a:r>
            <a:r>
              <a:rPr lang="vi-VN" sz="3200" b="1" dirty="0" err="1">
                <a:latin typeface="+mj-lt"/>
              </a:rPr>
              <a:t>và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tập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đặt</a:t>
            </a:r>
            <a:r>
              <a:rPr lang="vi-VN" sz="3200" b="1" dirty="0">
                <a:latin typeface="+mj-lt"/>
              </a:rPr>
              <a:t> câu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vừa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được</a:t>
            </a:r>
            <a:endParaRPr lang="vi-VN" sz="3200" b="1" dirty="0">
              <a:latin typeface="+mj-lt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_động tác khởi động tiết học, tạo hứng thú cho học sinh.mp4">
            <a:hlinkClick r:id="" action="ppaction://media"/>
            <a:extLst>
              <a:ext uri="{FF2B5EF4-FFF2-40B4-BE49-F238E27FC236}">
                <a16:creationId xmlns:a16="http://schemas.microsoft.com/office/drawing/2014/main" id="{F8989914-44C8-4D8B-ADA1-6169F17A0053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8425"/>
            <a:ext cx="12093575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50980A0-E7AD-459F-A50F-54A33853EBC6}"/>
              </a:ext>
            </a:extLst>
          </p:cNvPr>
          <p:cNvSpPr txBox="1"/>
          <p:nvPr/>
        </p:nvSpPr>
        <p:spPr>
          <a:xfrm>
            <a:off x="1895061" y="1427922"/>
            <a:ext cx="775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T</a:t>
            </a:r>
            <a:r>
              <a:rPr lang="vi-VN" sz="3200" b="1" dirty="0"/>
              <a:t>ừ </a:t>
            </a:r>
            <a:r>
              <a:rPr lang="vi-VN" sz="3200" b="1" dirty="0" err="1"/>
              <a:t>có</a:t>
            </a:r>
            <a:r>
              <a:rPr lang="vi-VN" sz="3200" b="1" dirty="0"/>
              <a:t> </a:t>
            </a:r>
            <a:r>
              <a:rPr lang="vi-VN" sz="3200" b="1" dirty="0" err="1"/>
              <a:t>nghĩa</a:t>
            </a:r>
            <a:r>
              <a:rPr lang="vi-VN" sz="3200" b="1" dirty="0"/>
              <a:t> </a:t>
            </a:r>
            <a:r>
              <a:rPr lang="vi-VN" sz="3200" b="1" dirty="0" err="1"/>
              <a:t>giống</a:t>
            </a:r>
            <a:r>
              <a:rPr lang="vi-VN" sz="3200" b="1" dirty="0"/>
              <a:t> </a:t>
            </a:r>
            <a:r>
              <a:rPr lang="vi-VN" sz="3200" b="1" dirty="0" err="1"/>
              <a:t>với</a:t>
            </a:r>
            <a:r>
              <a:rPr lang="vi-VN" sz="3200" b="1" dirty="0"/>
              <a:t> </a:t>
            </a:r>
            <a:r>
              <a:rPr lang="vi-VN" sz="3200" b="1" dirty="0" err="1"/>
              <a:t>từ</a:t>
            </a:r>
            <a:r>
              <a:rPr lang="vi-VN" sz="3200" b="1" dirty="0"/>
              <a:t>  </a:t>
            </a:r>
            <a:r>
              <a:rPr lang="vi-VN" sz="3200" b="1" dirty="0">
                <a:solidFill>
                  <a:srgbClr val="FF0000"/>
                </a:solidFill>
              </a:rPr>
              <a:t>chăm </a:t>
            </a:r>
            <a:r>
              <a:rPr lang="vi-VN" sz="3200" b="1" dirty="0" err="1">
                <a:solidFill>
                  <a:srgbClr val="FF0000"/>
                </a:solidFill>
              </a:rPr>
              <a:t>chỉ</a:t>
            </a:r>
            <a:r>
              <a:rPr lang="vi-VN" sz="3200" b="1" dirty="0"/>
              <a:t>?</a:t>
            </a:r>
            <a:endParaRPr lang="en-US" sz="3200" b="1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8D0067D-9151-443A-A374-E59D3F2093D9}"/>
              </a:ext>
            </a:extLst>
          </p:cNvPr>
          <p:cNvSpPr txBox="1"/>
          <p:nvPr/>
        </p:nvSpPr>
        <p:spPr>
          <a:xfrm>
            <a:off x="3233530" y="2245404"/>
            <a:ext cx="31010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a/ thông minh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9E0298B-58F4-4AEA-AD87-8FB1345C344E}"/>
              </a:ext>
            </a:extLst>
          </p:cNvPr>
          <p:cNvSpPr txBox="1"/>
          <p:nvPr/>
        </p:nvSpPr>
        <p:spPr>
          <a:xfrm>
            <a:off x="3233530" y="3352802"/>
            <a:ext cx="31010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b/ </a:t>
            </a:r>
            <a:r>
              <a:rPr lang="en-US" sz="3200" b="1" dirty="0">
                <a:solidFill>
                  <a:srgbClr val="0070C0"/>
                </a:solidFill>
              </a:rPr>
              <a:t>h</a:t>
            </a:r>
            <a:r>
              <a:rPr lang="vi-VN" sz="3200" b="1" dirty="0" err="1">
                <a:solidFill>
                  <a:srgbClr val="0070C0"/>
                </a:solidFill>
              </a:rPr>
              <a:t>ọc</a:t>
            </a:r>
            <a:r>
              <a:rPr lang="vi-VN" sz="3200" b="1" dirty="0">
                <a:solidFill>
                  <a:srgbClr val="0070C0"/>
                </a:solidFill>
              </a:rPr>
              <a:t> </a:t>
            </a:r>
            <a:r>
              <a:rPr lang="vi-VN" sz="3200" b="1" dirty="0" err="1">
                <a:solidFill>
                  <a:srgbClr val="0070C0"/>
                </a:solidFill>
              </a:rPr>
              <a:t>hỏi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C8B897A-C6B6-49BB-B1C0-E784D0BF2DB9}"/>
              </a:ext>
            </a:extLst>
          </p:cNvPr>
          <p:cNvSpPr txBox="1"/>
          <p:nvPr/>
        </p:nvSpPr>
        <p:spPr>
          <a:xfrm>
            <a:off x="3233530" y="4402990"/>
            <a:ext cx="31010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c/ siêng năng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1E5D13-674D-48C6-9E93-5248E5AFD4B3}"/>
              </a:ext>
            </a:extLst>
          </p:cNvPr>
          <p:cNvSpPr txBox="1"/>
          <p:nvPr/>
        </p:nvSpPr>
        <p:spPr>
          <a:xfrm>
            <a:off x="1755914" y="726793"/>
            <a:ext cx="775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              </a:t>
            </a:r>
            <a:r>
              <a:rPr lang="vi-VN" sz="3200" b="1" dirty="0">
                <a:solidFill>
                  <a:srgbClr val="0070C0"/>
                </a:solidFill>
              </a:rPr>
              <a:t>Khoanh </a:t>
            </a:r>
            <a:r>
              <a:rPr lang="vi-VN" sz="3200" b="1" dirty="0" err="1">
                <a:solidFill>
                  <a:srgbClr val="0070C0"/>
                </a:solidFill>
              </a:rPr>
              <a:t>vào</a:t>
            </a:r>
            <a:r>
              <a:rPr lang="vi-VN" sz="3200" b="1" dirty="0">
                <a:solidFill>
                  <a:srgbClr val="0070C0"/>
                </a:solidFill>
              </a:rPr>
              <a:t> </a:t>
            </a:r>
            <a:r>
              <a:rPr lang="vi-VN" sz="3200" b="1" dirty="0" err="1">
                <a:solidFill>
                  <a:srgbClr val="0070C0"/>
                </a:solidFill>
              </a:rPr>
              <a:t>đáp</a:t>
            </a:r>
            <a:r>
              <a:rPr lang="vi-VN" sz="3200" b="1" dirty="0">
                <a:solidFill>
                  <a:srgbClr val="0070C0"/>
                </a:solidFill>
              </a:rPr>
              <a:t> </a:t>
            </a:r>
            <a:r>
              <a:rPr lang="vi-VN" sz="3200" b="1" dirty="0" err="1">
                <a:solidFill>
                  <a:srgbClr val="0070C0"/>
                </a:solidFill>
              </a:rPr>
              <a:t>án</a:t>
            </a:r>
            <a:r>
              <a:rPr lang="vi-VN" sz="3200" b="1" dirty="0">
                <a:solidFill>
                  <a:srgbClr val="0070C0"/>
                </a:solidFill>
              </a:rPr>
              <a:t> </a:t>
            </a:r>
            <a:r>
              <a:rPr lang="vi-VN" sz="3200" b="1" dirty="0" err="1">
                <a:solidFill>
                  <a:srgbClr val="0070C0"/>
                </a:solidFill>
              </a:rPr>
              <a:t>đúng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08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801D60C-777F-4921-8047-B2355D9A63C4}"/>
              </a:ext>
            </a:extLst>
          </p:cNvPr>
          <p:cNvSpPr txBox="1"/>
          <p:nvPr/>
        </p:nvSpPr>
        <p:spPr>
          <a:xfrm>
            <a:off x="3233530" y="1285461"/>
            <a:ext cx="80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</a:t>
            </a:r>
            <a:r>
              <a:rPr lang="en-US" sz="3200" b="1" dirty="0"/>
              <a:t>. T</a:t>
            </a:r>
            <a:r>
              <a:rPr lang="vi-VN" sz="3200" b="1" dirty="0"/>
              <a:t>ừ </a:t>
            </a:r>
            <a:r>
              <a:rPr lang="vi-VN" sz="3200" b="1" dirty="0" err="1"/>
              <a:t>có</a:t>
            </a:r>
            <a:r>
              <a:rPr lang="vi-VN" sz="3200" b="1" dirty="0"/>
              <a:t> </a:t>
            </a:r>
            <a:r>
              <a:rPr lang="vi-VN" sz="3200" b="1" dirty="0" err="1"/>
              <a:t>nghĩa</a:t>
            </a:r>
            <a:r>
              <a:rPr lang="vi-VN" sz="3200" b="1" dirty="0"/>
              <a:t> </a:t>
            </a:r>
            <a:r>
              <a:rPr lang="vi-VN" sz="3200" b="1" dirty="0" err="1"/>
              <a:t>giống</a:t>
            </a:r>
            <a:r>
              <a:rPr lang="vi-VN" sz="3200" b="1" dirty="0"/>
              <a:t> </a:t>
            </a:r>
            <a:r>
              <a:rPr lang="vi-VN" sz="3200" b="1" dirty="0" err="1"/>
              <a:t>với</a:t>
            </a:r>
            <a:r>
              <a:rPr lang="vi-VN" sz="3200" b="1" dirty="0"/>
              <a:t> </a:t>
            </a:r>
            <a:r>
              <a:rPr lang="vi-VN" sz="3200" b="1" dirty="0" err="1"/>
              <a:t>từ</a:t>
            </a:r>
            <a:r>
              <a:rPr lang="vi-VN" sz="3200" b="1" dirty="0"/>
              <a:t>  </a:t>
            </a:r>
            <a:r>
              <a:rPr lang="vi-VN" sz="3200" b="1" dirty="0">
                <a:solidFill>
                  <a:srgbClr val="FF0000"/>
                </a:solidFill>
              </a:rPr>
              <a:t>kiên </a:t>
            </a:r>
            <a:r>
              <a:rPr lang="vi-VN" sz="3200" b="1" dirty="0" err="1">
                <a:solidFill>
                  <a:srgbClr val="FF0000"/>
                </a:solidFill>
              </a:rPr>
              <a:t>nhẫn</a:t>
            </a:r>
            <a:r>
              <a:rPr lang="vi-VN" sz="3200" b="1" dirty="0"/>
              <a:t>?</a:t>
            </a:r>
            <a:endParaRPr lang="en-US" sz="3200" b="1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5E788A1-289F-44A0-9732-212E875F71C1}"/>
              </a:ext>
            </a:extLst>
          </p:cNvPr>
          <p:cNvSpPr txBox="1"/>
          <p:nvPr/>
        </p:nvSpPr>
        <p:spPr>
          <a:xfrm>
            <a:off x="3233528" y="4157877"/>
            <a:ext cx="31010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c/ </a:t>
            </a:r>
            <a:r>
              <a:rPr lang="vi-VN" sz="3200" b="1" dirty="0" err="1">
                <a:solidFill>
                  <a:srgbClr val="0070C0"/>
                </a:solidFill>
              </a:rPr>
              <a:t>hiền</a:t>
            </a:r>
            <a:r>
              <a:rPr lang="vi-VN" sz="3200" b="1" dirty="0">
                <a:solidFill>
                  <a:srgbClr val="0070C0"/>
                </a:solidFill>
              </a:rPr>
              <a:t> </a:t>
            </a:r>
            <a:r>
              <a:rPr lang="vi-VN" sz="3200" b="1" dirty="0" err="1">
                <a:solidFill>
                  <a:srgbClr val="0070C0"/>
                </a:solidFill>
              </a:rPr>
              <a:t>lành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B4765B8-0D1C-47D9-8286-98C635457DF4}"/>
              </a:ext>
            </a:extLst>
          </p:cNvPr>
          <p:cNvSpPr txBox="1"/>
          <p:nvPr/>
        </p:nvSpPr>
        <p:spPr>
          <a:xfrm>
            <a:off x="3233529" y="3200405"/>
            <a:ext cx="31010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b/ nhanh </a:t>
            </a:r>
            <a:r>
              <a:rPr lang="vi-VN" sz="3200" b="1" dirty="0" err="1">
                <a:solidFill>
                  <a:srgbClr val="0070C0"/>
                </a:solidFill>
              </a:rPr>
              <a:t>nhẹn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85DC57-64BD-430F-877F-C40548518E84}"/>
              </a:ext>
            </a:extLst>
          </p:cNvPr>
          <p:cNvSpPr txBox="1"/>
          <p:nvPr/>
        </p:nvSpPr>
        <p:spPr>
          <a:xfrm>
            <a:off x="3233529" y="2242933"/>
            <a:ext cx="31010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a/ kiên </a:t>
            </a:r>
            <a:r>
              <a:rPr lang="vi-VN" sz="3200" b="1" dirty="0" err="1">
                <a:solidFill>
                  <a:srgbClr val="0070C0"/>
                </a:solidFill>
              </a:rPr>
              <a:t>trì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89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4" y="1065875"/>
            <a:ext cx="7764937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 tư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3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2024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1CE75A-0D50-4E06-B949-7797ECC1221F}"/>
              </a:ext>
            </a:extLst>
          </p:cNvPr>
          <p:cNvSpPr txBox="1"/>
          <p:nvPr/>
        </p:nvSpPr>
        <p:spPr>
          <a:xfrm>
            <a:off x="3564835" y="2981739"/>
            <a:ext cx="5473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nhau;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丫头\png\对话框\ds.png">
            <a:extLst>
              <a:ext uri="{FF2B5EF4-FFF2-40B4-BE49-F238E27FC236}">
                <a16:creationId xmlns:a16="http://schemas.microsoft.com/office/drawing/2014/main" id="{19078D0E-5F51-4E5B-B939-CA51720A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9C3897E-F9FB-481D-BF0A-1AD9523B56CC}"/>
              </a:ext>
            </a:extLst>
          </p:cNvPr>
          <p:cNvSpPr txBox="1"/>
          <p:nvPr/>
        </p:nvSpPr>
        <p:spPr>
          <a:xfrm>
            <a:off x="3481137" y="1684421"/>
            <a:ext cx="6015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Yêu </a:t>
            </a:r>
            <a:r>
              <a:rPr lang="vi-VN" sz="2800" b="1" dirty="0" err="1"/>
              <a:t>cầu</a:t>
            </a:r>
            <a:r>
              <a:rPr lang="vi-VN" sz="2800" b="1" dirty="0"/>
              <a:t> </a:t>
            </a:r>
            <a:r>
              <a:rPr lang="vi-VN" sz="2800" b="1" dirty="0" err="1"/>
              <a:t>cần</a:t>
            </a:r>
            <a:r>
              <a:rPr lang="vi-VN" sz="2800" b="1" dirty="0"/>
              <a:t> </a:t>
            </a:r>
            <a:r>
              <a:rPr lang="vi-VN" sz="2800" b="1" dirty="0" err="1"/>
              <a:t>đạt</a:t>
            </a:r>
            <a:r>
              <a:rPr lang="vi-VN" sz="2800" b="1" dirty="0"/>
              <a:t>:</a:t>
            </a:r>
          </a:p>
          <a:p>
            <a:r>
              <a:rPr lang="vi-VN" sz="2800" b="1" dirty="0">
                <a:solidFill>
                  <a:srgbClr val="002060"/>
                </a:solidFill>
              </a:rPr>
              <a:t>- </a:t>
            </a:r>
            <a:r>
              <a:rPr lang="vi-VN" sz="2800" b="1" dirty="0" err="1">
                <a:solidFill>
                  <a:srgbClr val="002060"/>
                </a:solidFill>
              </a:rPr>
              <a:t>Nhận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diện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được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những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từ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ngữ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có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nghĩa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giống</a:t>
            </a:r>
            <a:r>
              <a:rPr lang="vi-VN" sz="2800" b="1" dirty="0">
                <a:solidFill>
                  <a:srgbClr val="002060"/>
                </a:solidFill>
              </a:rPr>
              <a:t> nhau. </a:t>
            </a:r>
            <a:r>
              <a:rPr lang="vi-VN" sz="2800" b="1" dirty="0" err="1">
                <a:solidFill>
                  <a:srgbClr val="002060"/>
                </a:solidFill>
              </a:rPr>
              <a:t>Tìm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được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các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từ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ngữ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có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nghĩa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giống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các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từ</a:t>
            </a:r>
            <a:r>
              <a:rPr lang="vi-VN" sz="2800" b="1" dirty="0">
                <a:solidFill>
                  <a:srgbClr val="002060"/>
                </a:solidFill>
              </a:rPr>
              <a:t>  cho </a:t>
            </a:r>
            <a:r>
              <a:rPr lang="vi-VN" sz="2800" b="1" dirty="0" err="1">
                <a:solidFill>
                  <a:srgbClr val="002060"/>
                </a:solidFill>
              </a:rPr>
              <a:t>trước</a:t>
            </a:r>
            <a:endParaRPr lang="vi-VN" sz="2800" b="1" dirty="0">
              <a:solidFill>
                <a:srgbClr val="002060"/>
              </a:solidFill>
            </a:endParaRPr>
          </a:p>
          <a:p>
            <a:r>
              <a:rPr lang="vi-VN" sz="2800" b="1" dirty="0">
                <a:solidFill>
                  <a:srgbClr val="002060"/>
                </a:solidFill>
              </a:rPr>
              <a:t>- </a:t>
            </a:r>
            <a:r>
              <a:rPr lang="vi-VN" sz="2800" b="1" dirty="0" err="1">
                <a:solidFill>
                  <a:srgbClr val="002060"/>
                </a:solidFill>
              </a:rPr>
              <a:t>Đặt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được</a:t>
            </a:r>
            <a:r>
              <a:rPr lang="vi-VN" sz="2800" b="1" dirty="0">
                <a:solidFill>
                  <a:srgbClr val="002060"/>
                </a:solidFill>
              </a:rPr>
              <a:t> câu văn </a:t>
            </a:r>
            <a:r>
              <a:rPr lang="vi-VN" sz="2800" b="1" dirty="0" err="1">
                <a:solidFill>
                  <a:srgbClr val="002060"/>
                </a:solidFill>
              </a:rPr>
              <a:t>có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hình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ảnh</a:t>
            </a:r>
            <a:r>
              <a:rPr lang="vi-VN" sz="2800" b="1" dirty="0">
                <a:solidFill>
                  <a:srgbClr val="002060"/>
                </a:solidFill>
              </a:rPr>
              <a:t> so </a:t>
            </a:r>
            <a:r>
              <a:rPr lang="vi-VN" sz="2800" b="1" dirty="0" err="1">
                <a:solidFill>
                  <a:srgbClr val="002060"/>
                </a:solidFill>
              </a:rPr>
              <a:t>sánh</a:t>
            </a:r>
            <a:r>
              <a:rPr lang="vi-VN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9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1601450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1" y="2076450"/>
            <a:ext cx="113714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	</a:t>
            </a:r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Rừng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cây im lặng quá</a:t>
            </a:r>
            <a:r>
              <a:rPr lang="vi-VN" sz="3200" b="0" i="0" dirty="0">
                <a:effectLst/>
                <a:latin typeface="+mj-lt"/>
                <a:ea typeface="Cambria" panose="02040503050406030204" pitchFamily="18" charset="0"/>
              </a:rPr>
              <a:t>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3200" b="0" i="0" dirty="0">
                <a:effectLst/>
                <a:latin typeface="+mj-lt"/>
                <a:ea typeface="Cambria" panose="02040503050406030204" pitchFamily="18" charset="0"/>
              </a:rPr>
              <a:t>.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Nắng bốc hương hoa tràm thơm ngây ngất. Gió đưa mùi hương ngọt lan xa,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phảng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phất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khắp rừng. 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	</a:t>
            </a:r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Thoắt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cái, cả một khoảng rừng nguyên sơ đã trở lại </a:t>
            </a:r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vẻ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vi-VN" sz="3200" b="1" i="0" dirty="0" err="1">
                <a:effectLst/>
                <a:latin typeface="+mj-lt"/>
                <a:ea typeface="Cambria" panose="02040503050406030204" pitchFamily="18" charset="0"/>
              </a:rPr>
              <a:t>tĩnh</a:t>
            </a:r>
            <a:r>
              <a:rPr lang="vi-VN" sz="3200" b="1" i="0" dirty="0">
                <a:effectLst/>
                <a:latin typeface="+mj-lt"/>
                <a:ea typeface="Cambria" panose="02040503050406030204" pitchFamily="18" charset="0"/>
              </a:rPr>
              <a:t> lặng</a:t>
            </a:r>
            <a:r>
              <a:rPr lang="vi-VN" sz="3200" b="0" i="0" dirty="0">
                <a:effectLst/>
                <a:latin typeface="+mj-lt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3456468" y="2077559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10505511" y="2554364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706865" y="4467734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3402C90-24CB-4D0A-A3FD-8C3EA10B8C42}"/>
              </a:ext>
            </a:extLst>
          </p:cNvPr>
          <p:cNvSpPr txBox="1"/>
          <p:nvPr/>
        </p:nvSpPr>
        <p:spPr>
          <a:xfrm>
            <a:off x="1008063" y="5382954"/>
            <a:ext cx="11183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trong 3 câu in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7AA1C9F-1369-4906-8FD7-D3FAB05AF605}"/>
              </a:ext>
            </a:extLst>
          </p:cNvPr>
          <p:cNvSpPr txBox="1"/>
          <p:nvPr/>
        </p:nvSpPr>
        <p:spPr>
          <a:xfrm>
            <a:off x="763588" y="753324"/>
            <a:ext cx="1132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BFFDA40F-4DE6-47C2-9458-AA11D9C50F81}"/>
              </a:ext>
            </a:extLst>
          </p:cNvPr>
          <p:cNvCxnSpPr>
            <a:cxnSpLocks/>
          </p:cNvCxnSpPr>
          <p:nvPr/>
        </p:nvCxnSpPr>
        <p:spPr>
          <a:xfrm>
            <a:off x="1537252" y="1329990"/>
            <a:ext cx="102836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17" grpId="0" animBg="1"/>
      <p:bldP spid="19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482C4AA-57C6-4398-9384-E32299B21911}"/>
              </a:ext>
            </a:extLst>
          </p:cNvPr>
          <p:cNvSpPr txBox="1"/>
          <p:nvPr/>
        </p:nvSpPr>
        <p:spPr>
          <a:xfrm>
            <a:off x="768626" y="583096"/>
            <a:ext cx="1142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Em </a:t>
            </a:r>
            <a:r>
              <a:rPr lang="vi-VN" sz="3200" b="1" dirty="0" err="1">
                <a:latin typeface="+mj-lt"/>
              </a:rPr>
              <a:t>hãy</a:t>
            </a:r>
            <a:r>
              <a:rPr lang="vi-VN" sz="3200" b="1" dirty="0">
                <a:latin typeface="+mj-lt"/>
              </a:rPr>
              <a:t> nêu thêm </a:t>
            </a:r>
            <a:r>
              <a:rPr lang="vi-VN" sz="3200" b="1" dirty="0" err="1">
                <a:latin typeface="+mj-lt"/>
              </a:rPr>
              <a:t>một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số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ngữ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khác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nghĩa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giống</a:t>
            </a:r>
            <a:r>
              <a:rPr lang="vi-VN" sz="3200" b="1" dirty="0">
                <a:latin typeface="+mj-lt"/>
              </a:rPr>
              <a:t> nhau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im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C97B715-C99E-48BC-BC35-10E6EC14D9B7}"/>
              </a:ext>
            </a:extLst>
          </p:cNvPr>
          <p:cNvSpPr txBox="1"/>
          <p:nvPr/>
        </p:nvSpPr>
        <p:spPr>
          <a:xfrm>
            <a:off x="788506" y="1967948"/>
            <a:ext cx="11423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latin typeface="+mj-lt"/>
              </a:rPr>
              <a:t>Một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số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ngữ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khác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nghĩa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giống</a:t>
            </a:r>
            <a:r>
              <a:rPr lang="vi-VN" sz="3200" b="1" dirty="0">
                <a:latin typeface="+mj-lt"/>
              </a:rPr>
              <a:t> nhau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từ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im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là</a:t>
            </a:r>
            <a:r>
              <a:rPr lang="vi-VN" sz="3200" b="1" dirty="0">
                <a:latin typeface="+mj-lt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lặng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im, im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ắng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yên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ắng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tĩnh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mịch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06930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585</Words>
  <Application>Microsoft Office PowerPoint</Application>
  <PresentationFormat>Màn hình rộng</PresentationFormat>
  <Paragraphs>71</Paragraphs>
  <Slides>18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18</vt:i4>
      </vt:variant>
    </vt:vector>
  </HeadingPairs>
  <TitlesOfParts>
    <vt:vector size="37" baseType="lpstr">
      <vt:lpstr>DengXian</vt:lpstr>
      <vt:lpstr>DengXian</vt:lpstr>
      <vt:lpstr>等线 Light</vt:lpstr>
      <vt:lpstr>Arial</vt:lpstr>
      <vt:lpstr>Calibri</vt:lpstr>
      <vt:lpstr>Calibri Light</vt:lpstr>
      <vt:lpstr>Cambria</vt:lpstr>
      <vt:lpstr>Odibee Sans</vt:lpstr>
      <vt:lpstr>Tahoma</vt:lpstr>
      <vt:lpstr>Times New Roman</vt:lpstr>
      <vt:lpstr>字魂27号-布丁体</vt:lpstr>
      <vt:lpstr>字魂37号-波纹乖乖体</vt:lpstr>
      <vt:lpstr>方正卡通简体</vt:lpstr>
      <vt:lpstr>1_Office 主题</vt:lpstr>
      <vt:lpstr>3_Office 主题​​</vt:lpstr>
      <vt:lpstr>Office 主题</vt:lpstr>
      <vt:lpstr>sách</vt:lpstr>
      <vt:lpstr>Office Theme</vt:lpstr>
      <vt:lpstr>2_Office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hoaquan123@outlook.com</cp:lastModifiedBy>
  <cp:revision>59</cp:revision>
  <dcterms:created xsi:type="dcterms:W3CDTF">2023-01-04T12:47:49Z</dcterms:created>
  <dcterms:modified xsi:type="dcterms:W3CDTF">2024-03-27T08:37:36Z</dcterms:modified>
</cp:coreProperties>
</file>