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74" r:id="rId3"/>
    <p:sldMasterId id="2147483686" r:id="rId4"/>
  </p:sldMasterIdLst>
  <p:notesMasterIdLst>
    <p:notesMasterId r:id="rId38"/>
  </p:notesMasterIdLst>
  <p:sldIdLst>
    <p:sldId id="4356" r:id="rId5"/>
    <p:sldId id="4355" r:id="rId6"/>
    <p:sldId id="4474" r:id="rId7"/>
    <p:sldId id="4516" r:id="rId8"/>
    <p:sldId id="4588" r:id="rId9"/>
    <p:sldId id="4222" r:id="rId10"/>
    <p:sldId id="4638" r:id="rId11"/>
    <p:sldId id="4519" r:id="rId12"/>
    <p:sldId id="4158" r:id="rId13"/>
    <p:sldId id="4245" r:id="rId14"/>
    <p:sldId id="4269" r:id="rId15"/>
    <p:sldId id="4169" r:id="rId16"/>
    <p:sldId id="4253" r:id="rId17"/>
    <p:sldId id="4255" r:id="rId18"/>
    <p:sldId id="4256" r:id="rId19"/>
    <p:sldId id="4259" r:id="rId20"/>
    <p:sldId id="4260" r:id="rId21"/>
    <p:sldId id="4261" r:id="rId22"/>
    <p:sldId id="4262" r:id="rId23"/>
    <p:sldId id="4623" r:id="rId24"/>
    <p:sldId id="4264" r:id="rId25"/>
    <p:sldId id="4242" r:id="rId26"/>
    <p:sldId id="4343" r:id="rId27"/>
    <p:sldId id="4207" r:id="rId28"/>
    <p:sldId id="4208" r:id="rId29"/>
    <p:sldId id="4209" r:id="rId30"/>
    <p:sldId id="4210" r:id="rId31"/>
    <p:sldId id="4211" r:id="rId32"/>
    <p:sldId id="4212" r:id="rId33"/>
    <p:sldId id="4213" r:id="rId34"/>
    <p:sldId id="4214" r:id="rId35"/>
    <p:sldId id="4215" r:id="rId36"/>
    <p:sldId id="4216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Nunito Black" pitchFamily="2" charset="0"/>
      <p:bold r:id="rId45"/>
    </p:embeddedFont>
    <p:embeddedFont>
      <p:font typeface="Pangolin" panose="020B0604020202020204" charset="0"/>
      <p:regular r:id="rId46"/>
    </p:embeddedFont>
    <p:embeddedFont>
      <p:font typeface="Roboto" panose="02000000000000000000" pitchFamily="2" charset="0"/>
      <p:regular r:id="rId47"/>
      <p:bold r:id="rId48"/>
      <p:italic r:id="rId49"/>
      <p:boldItalic r:id="rId50"/>
    </p:embeddedFont>
    <p:embeddedFont>
      <p:font typeface="Roboto Black" panose="02000000000000000000" pitchFamily="2" charset="0"/>
      <p:bold r:id="rId51"/>
    </p:embeddedFont>
    <p:embeddedFont>
      <p:font typeface="Tahoma" panose="020B0604030504040204" pitchFamily="34" charset="0"/>
      <p:regular r:id="rId52"/>
      <p:bold r:id="rId5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D25"/>
    <a:srgbClr val="F19054"/>
    <a:srgbClr val="AAE1FA"/>
    <a:srgbClr val="81A7D4"/>
    <a:srgbClr val="95624C"/>
    <a:srgbClr val="BB8CBF"/>
    <a:srgbClr val="FEF26C"/>
    <a:srgbClr val="31B778"/>
    <a:srgbClr val="EF6624"/>
    <a:srgbClr val="69C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6" autoAdjust="0"/>
    <p:restoredTop sz="83192" autoAdjust="0"/>
  </p:normalViewPr>
  <p:slideViewPr>
    <p:cSldViewPr snapToGrid="0">
      <p:cViewPr varScale="1">
        <p:scale>
          <a:sx n="60" d="100"/>
          <a:sy n="60" d="100"/>
        </p:scale>
        <p:origin x="10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24/04/2024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</a:t>
            </a:fld>
            <a:endParaRPr lang="vi-V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HS thực hành làm sản phẩm theo ý tưởng nhóm đã thống nhất hoặc làm theo gợi ý trong sách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đo, gấp tại các trung điểm để chia phần đều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ý cách làm,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đo, gấp tại các trung điểm để chia phần đều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nhóm cử đại diện trình bày ý tưởng và sản phẩm của nhóm. Các nhóm khác đặt câu hỏi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chia lớp thành 2 đội. Đến lượt đội nào thì bấm vào ô số của đội đó. Nếu trả lời đúng thì bấm vào ếch để lên bậc. Đội nào lên trước thì chiến thắng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23</a:t>
            </a:fld>
            <a:endParaRPr lang="vi-V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24</a:t>
            </a:fld>
            <a:endParaRPr lang="vi-V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25</a:t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26</a:t>
            </a:fld>
            <a:endParaRPr lang="vi-V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27</a:t>
            </a:fld>
            <a:endParaRPr lang="vi-V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28</a:t>
            </a:fld>
            <a:endParaRPr lang="vi-V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29</a:t>
            </a:fld>
            <a:endParaRPr lang="vi-VN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30</a:t>
            </a:fld>
            <a:endParaRPr lang="vi-V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31</a:t>
            </a:fld>
            <a:endParaRPr lang="vi-VN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32</a:t>
            </a:fld>
            <a:endParaRPr lang="vi-VN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33</a:t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quan sát tranh và trả lời câu hỏi. Có thể có nhiều câu trả lời khác nhau.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dắt: </a:t>
            </a:r>
            <a:r>
              <a:rPr lang="en-US"/>
              <a:t>Em</a:t>
            </a:r>
            <a:r>
              <a:rPr lang="en-US" baseline="0"/>
              <a:t> nhìn thấy các bạn sử dụng những hình gì? Ghép thành hình gì? Để làm được, cùng tìm hiểu chi tiết xem chúng được làm như thế nào nhé.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dắt: </a:t>
            </a:r>
            <a:r>
              <a:rPr lang="en-US"/>
              <a:t>Em</a:t>
            </a:r>
            <a:r>
              <a:rPr lang="en-US" baseline="0"/>
              <a:t> nhìn thấy các bạn sử dụng những hình gì? Ghép thành hình gì? Để làm được, cùng tìm hiểu chi tiết xem chúng được làm như thế nào nhé.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</a:t>
            </a:r>
            <a:r>
              <a:rPr lang="vi-VN"/>
              <a:t>yêu </a:t>
            </a:r>
            <a:r>
              <a:rPr lang="vi-VN" dirty="0"/>
              <a:t>cầu học phân công chuẩn bị nguyên, vật liệu cho buổi </a:t>
            </a:r>
            <a:r>
              <a:rPr lang="vi-VN"/>
              <a:t>học sau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9.png"/><Relationship Id="rId5" Type="http://schemas.openxmlformats.org/officeDocument/2006/relationships/image" Target="../media/image4.pn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slide" Target="slide23.xml"/><Relationship Id="rId26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27.xml"/><Relationship Id="rId7" Type="http://schemas.openxmlformats.org/officeDocument/2006/relationships/audio" Target="../media/audio3.wav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5" Type="http://schemas.openxmlformats.org/officeDocument/2006/relationships/slide" Target="slide31.xml"/><Relationship Id="rId2" Type="http://schemas.openxmlformats.org/officeDocument/2006/relationships/audio" Target="../media/media1.wav"/><Relationship Id="rId16" Type="http://schemas.openxmlformats.org/officeDocument/2006/relationships/slide" Target="slide25.xml"/><Relationship Id="rId20" Type="http://schemas.openxmlformats.org/officeDocument/2006/relationships/slide" Target="slide26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55.png"/><Relationship Id="rId24" Type="http://schemas.openxmlformats.org/officeDocument/2006/relationships/slide" Target="slide30.xml"/><Relationship Id="rId5" Type="http://schemas.openxmlformats.org/officeDocument/2006/relationships/audio" Target="../media/audio1.wav"/><Relationship Id="rId15" Type="http://schemas.openxmlformats.org/officeDocument/2006/relationships/image" Target="../media/image59.png"/><Relationship Id="rId23" Type="http://schemas.openxmlformats.org/officeDocument/2006/relationships/slide" Target="slide29.xml"/><Relationship Id="rId10" Type="http://schemas.openxmlformats.org/officeDocument/2006/relationships/image" Target="../media/image54.png"/><Relationship Id="rId19" Type="http://schemas.openxmlformats.org/officeDocument/2006/relationships/slide" Target="slide24.xml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slide" Target="slide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png"/><Relationship Id="rId4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png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png"/><Relationship Id="rId4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png"/><Relationship Id="rId4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png"/><Relationship Id="rId4" Type="http://schemas.openxmlformats.org/officeDocument/2006/relationships/slide" Target="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png"/><Relationship Id="rId4" Type="http://schemas.openxmlformats.org/officeDocument/2006/relationships/slide" Target="slid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png"/><Relationship Id="rId4" Type="http://schemas.openxmlformats.org/officeDocument/2006/relationships/slide" Target="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png"/><Relationship Id="rId4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2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33397" y="860461"/>
            <a:ext cx="7518547" cy="47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2" tIns="53815" rIns="107632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395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TRƯỜNG TIỂU HỌC </a:t>
            </a:r>
            <a:r>
              <a:rPr lang="vi-VN" altLang="en-US" sz="2395" b="1" dirty="0">
                <a:solidFill>
                  <a:srgbClr val="002060"/>
                </a:solidFill>
                <a:latin typeface="Times New Roman" panose="02020603050405020304" pitchFamily="18" charset="0"/>
              </a:rPr>
              <a:t>ĐOÀN NGHIÊN</a:t>
            </a:r>
            <a:endParaRPr lang="en-US" altLang="en-US" sz="2395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120763" y="3721919"/>
            <a:ext cx="10112434" cy="107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2995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 (STEM)</a:t>
            </a:r>
          </a:p>
          <a:p>
            <a:pPr algn="ctr" eaLnBrk="1" hangingPunct="1">
              <a:defRPr/>
            </a:pPr>
            <a:r>
              <a:rPr lang="en-US" sz="3295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TRẢI NGHIỆM CÙNG MỘT PHẦN MẤY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737870" y="2230120"/>
            <a:ext cx="11554460" cy="135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Nhiệt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liệt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mừng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quý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thầy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cô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</a:t>
            </a:r>
            <a:endParaRPr lang="en-US" sz="4045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dự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giờ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thăm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lớp</a:t>
            </a:r>
            <a:r>
              <a:rPr lang="en-US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3</a:t>
            </a:r>
            <a:r>
              <a:rPr lang="vi-VN" sz="4045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</a:t>
            </a:r>
            <a:endParaRPr lang="en-US" sz="4045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531739" y="1345628"/>
            <a:ext cx="35050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1482725" y="5286375"/>
            <a:ext cx="874839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2" tIns="53815" rIns="107632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2695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95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5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95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95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95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5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95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95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695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600"/>
              </a:spcBef>
              <a:defRPr/>
            </a:pPr>
            <a:endParaRPr lang="en-US" sz="3595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296916" y="3320611"/>
            <a:ext cx="4511567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chia các hình chữ nhật, hình vuông, hình tròn, hình tam giác thành những phần bằng nhau và sử dụng chúng để ghép thành cây hoa, rô bốt.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80988" y="93948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79663" y="1286805"/>
            <a:ext cx="509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dùng những gì để trang trí?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94" y="1990540"/>
            <a:ext cx="6919906" cy="486746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peech Bubble: Rectangle with Corners Rounded 7"/>
          <p:cNvSpPr/>
          <p:nvPr/>
        </p:nvSpPr>
        <p:spPr>
          <a:xfrm>
            <a:off x="2630730" y="1848205"/>
            <a:ext cx="3861757" cy="1009366"/>
          </a:xfrm>
          <a:prstGeom prst="wedgeRoundRectCallout">
            <a:avLst>
              <a:gd name="adj1" fmla="val 44487"/>
              <a:gd name="adj2" fmla="val 6874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80988" y="1966333"/>
            <a:ext cx="3561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Tớ dùng ½ hình chữ nhật</a:t>
            </a:r>
          </a:p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để làm đầu của rô-bốt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3" grpId="0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780988" y="228825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NHIỆM VỤ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peech Bubble: Rectangle with Corners Rounded 7"/>
          <p:cNvSpPr/>
          <p:nvPr/>
        </p:nvSpPr>
        <p:spPr>
          <a:xfrm>
            <a:off x="6610448" y="4217332"/>
            <a:ext cx="3861757" cy="1009366"/>
          </a:xfrm>
          <a:prstGeom prst="wedgeRoundRectCallout">
            <a:avLst>
              <a:gd name="adj1" fmla="val 44487"/>
              <a:gd name="adj2" fmla="val 6874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60706" y="4335460"/>
            <a:ext cx="3711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Chúng mình cùng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tạo hình trang trí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như vậy nhé!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03" y="4579218"/>
            <a:ext cx="1436365" cy="2039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8160" y="2440588"/>
            <a:ext cx="5053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có sử dụng 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...;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của một hình để trang trí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4423" y="3605700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2116" y="1479077"/>
            <a:ext cx="343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phẩm trang trí đảm bảo các yêu cầu sau:</a:t>
            </a:r>
            <a:endParaRPr kumimoji="0" lang="vi-VN" altLang="zh-CN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37" y="1479077"/>
            <a:ext cx="3689068" cy="243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8" grpId="0" animBg="1"/>
      <p:bldP spid="9" grpId="0"/>
      <p:bldP spid="11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357134" y="195440"/>
            <a:ext cx="4786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vi-VN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/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dụng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9048" y="2541288"/>
            <a:ext cx="69175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A4, giấy màu, kéo, keo dán, bút màu, bút 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912949" y="3643106"/>
            <a:ext cx="810491" cy="11029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565122">
            <a:off x="2166435" y="3799772"/>
            <a:ext cx="810491" cy="11029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>
            <a:fillRect/>
          </a:stretch>
        </p:blipFill>
        <p:spPr>
          <a:xfrm>
            <a:off x="9143590" y="3140514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56980"/>
            <a:ext cx="7057854" cy="7225371"/>
          </a:xfrm>
          <a:custGeom>
            <a:avLst/>
            <a:gdLst>
              <a:gd name="connsiteX0" fmla="*/ 0 w 6586800"/>
              <a:gd name="connsiteY0" fmla="*/ 0 h 6338455"/>
              <a:gd name="connsiteX1" fmla="*/ 6586800 w 6586800"/>
              <a:gd name="connsiteY1" fmla="*/ 0 h 6338455"/>
              <a:gd name="connsiteX2" fmla="*/ 6586800 w 6586800"/>
              <a:gd name="connsiteY2" fmla="*/ 6338455 h 6338455"/>
              <a:gd name="connsiteX3" fmla="*/ 0 w 6586800"/>
              <a:gd name="connsiteY3" fmla="*/ 6338455 h 6338455"/>
              <a:gd name="connsiteX4" fmla="*/ 0 w 6586800"/>
              <a:gd name="connsiteY4" fmla="*/ 0 h 6338455"/>
              <a:gd name="connsiteX0-1" fmla="*/ 0 w 6586800"/>
              <a:gd name="connsiteY0-2" fmla="*/ 157018 h 6495473"/>
              <a:gd name="connsiteX1-3" fmla="*/ 6586800 w 6586800"/>
              <a:gd name="connsiteY1-4" fmla="*/ 157018 h 6495473"/>
              <a:gd name="connsiteX2-5" fmla="*/ 6586800 w 6586800"/>
              <a:gd name="connsiteY2-6" fmla="*/ 6495473 h 6495473"/>
              <a:gd name="connsiteX3-7" fmla="*/ 0 w 6586800"/>
              <a:gd name="connsiteY3-8" fmla="*/ 6495473 h 6495473"/>
              <a:gd name="connsiteX4-9" fmla="*/ 0 w 6586800"/>
              <a:gd name="connsiteY4-10" fmla="*/ 157018 h 6495473"/>
              <a:gd name="connsiteX0-11" fmla="*/ 0 w 7057854"/>
              <a:gd name="connsiteY0-12" fmla="*/ 157018 h 6495473"/>
              <a:gd name="connsiteX1-13" fmla="*/ 6586800 w 7057854"/>
              <a:gd name="connsiteY1-14" fmla="*/ 157018 h 6495473"/>
              <a:gd name="connsiteX2-15" fmla="*/ 6586800 w 7057854"/>
              <a:gd name="connsiteY2-16" fmla="*/ 6495473 h 6495473"/>
              <a:gd name="connsiteX3-17" fmla="*/ 0 w 7057854"/>
              <a:gd name="connsiteY3-18" fmla="*/ 6495473 h 6495473"/>
              <a:gd name="connsiteX4-19" fmla="*/ 0 w 7057854"/>
              <a:gd name="connsiteY4-20" fmla="*/ 157018 h 6495473"/>
              <a:gd name="connsiteX0-21" fmla="*/ 0 w 7057854"/>
              <a:gd name="connsiteY0-22" fmla="*/ 886916 h 7225371"/>
              <a:gd name="connsiteX1-23" fmla="*/ 6586800 w 7057854"/>
              <a:gd name="connsiteY1-24" fmla="*/ 886916 h 7225371"/>
              <a:gd name="connsiteX2-25" fmla="*/ 6586800 w 7057854"/>
              <a:gd name="connsiteY2-26" fmla="*/ 7225371 h 7225371"/>
              <a:gd name="connsiteX3-27" fmla="*/ 0 w 7057854"/>
              <a:gd name="connsiteY3-28" fmla="*/ 7225371 h 7225371"/>
              <a:gd name="connsiteX4-29" fmla="*/ 0 w 7057854"/>
              <a:gd name="connsiteY4-30" fmla="*/ 886916 h 72253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057854" h="7225371">
                <a:moveTo>
                  <a:pt x="0" y="886916"/>
                </a:moveTo>
                <a:cubicBezTo>
                  <a:pt x="1097800" y="-169493"/>
                  <a:pt x="5526927" y="-415411"/>
                  <a:pt x="6586800" y="886916"/>
                </a:cubicBezTo>
                <a:cubicBezTo>
                  <a:pt x="7646673" y="2189243"/>
                  <a:pt x="6586800" y="5112553"/>
                  <a:pt x="6586800" y="7225371"/>
                </a:cubicBezTo>
                <a:lnTo>
                  <a:pt x="0" y="7225371"/>
                </a:lnTo>
                <a:lnTo>
                  <a:pt x="0" y="88691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50987" y="93143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6" name="Arrow: Pentagon 25"/>
          <p:cNvSpPr/>
          <p:nvPr/>
        </p:nvSpPr>
        <p:spPr>
          <a:xfrm>
            <a:off x="3620572" y="5574546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20572" y="5834281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9" y="22796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-101645" y="1489290"/>
            <a:ext cx="65977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TRẢI NGHIỆM CÙNG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90" y="4516943"/>
            <a:ext cx="6597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MỘT PHẦN MẤY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-216" r="4691"/>
          <a:stretch>
            <a:fillRect/>
          </a:stretch>
        </p:blipFill>
        <p:spPr>
          <a:xfrm rot="5400000">
            <a:off x="8129382" y="2145237"/>
            <a:ext cx="4434206" cy="3073035"/>
          </a:xfrm>
          <a:prstGeom prst="roundRect">
            <a:avLst>
              <a:gd name="adj" fmla="val 32221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328" t="1402" r="4034" b="3563"/>
          <a:stretch>
            <a:fillRect/>
          </a:stretch>
        </p:blipFill>
        <p:spPr>
          <a:xfrm>
            <a:off x="6247300" y="2336722"/>
            <a:ext cx="2676747" cy="2747421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70385" y="1962567"/>
            <a:ext cx="9530052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9721" y="3533369"/>
            <a:ext cx="546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có sử dụng 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...;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của một hình để trang trí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2506" y="4739719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Freeform 11"/>
          <p:cNvSpPr/>
          <p:nvPr/>
        </p:nvSpPr>
        <p:spPr>
          <a:xfrm>
            <a:off x="7436747" y="2389008"/>
            <a:ext cx="3060281" cy="2350737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79417" y="2525596"/>
            <a:ext cx="3437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21659" y="1262471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tưởng cách làm đồ dùng học một phần mấy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8170" y="185253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ĐỒ DÙNG HỌC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  <p:bldP spid="10" grpId="0"/>
      <p:bldP spid="12" grpId="0" bldLvl="0" animBg="1"/>
      <p:bldP spid="117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767" y="2719366"/>
            <a:ext cx="5135525" cy="33943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327139"/>
            <a:ext cx="7050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CHỌN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Ý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ĐỒ DÙNG HỌC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66" y="3606520"/>
            <a:ext cx="1666875" cy="25622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6251" t="10419" r="16325" b="15067"/>
          <a:stretch>
            <a:fillRect/>
          </a:stretch>
        </p:blipFill>
        <p:spPr>
          <a:xfrm>
            <a:off x="2857587" y="2459841"/>
            <a:ext cx="1722474" cy="1190848"/>
          </a:xfrm>
          <a:prstGeom prst="round2DiagRect">
            <a:avLst>
              <a:gd name="adj1" fmla="val 0"/>
              <a:gd name="adj2" fmla="val 0"/>
            </a:avLst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5421" y="3938476"/>
            <a:ext cx="1457325" cy="2362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791371" y="2296411"/>
            <a:ext cx="3115340" cy="2213217"/>
            <a:chOff x="8172933" y="2462705"/>
            <a:chExt cx="2509283" cy="1895441"/>
          </a:xfrm>
          <a:solidFill>
            <a:srgbClr val="AAE1FA"/>
          </a:solidFill>
        </p:grpSpPr>
        <p:sp>
          <p:nvSpPr>
            <p:cNvPr id="18" name="Isosceles Triangle 17"/>
            <p:cNvSpPr/>
            <p:nvPr/>
          </p:nvSpPr>
          <p:spPr>
            <a:xfrm rot="8615889">
              <a:off x="9471505" y="3518804"/>
              <a:ext cx="467832" cy="839342"/>
            </a:xfrm>
            <a:custGeom>
              <a:avLst/>
              <a:gdLst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  <a:gd name="connsiteX0-1" fmla="*/ 0 w 467832"/>
                <a:gd name="connsiteY0-2" fmla="*/ 839342 h 839342"/>
                <a:gd name="connsiteX1-3" fmla="*/ 233916 w 467832"/>
                <a:gd name="connsiteY1-4" fmla="*/ 0 h 839342"/>
                <a:gd name="connsiteX2-5" fmla="*/ 467832 w 467832"/>
                <a:gd name="connsiteY2-6" fmla="*/ 839342 h 839342"/>
                <a:gd name="connsiteX3-7" fmla="*/ 0 w 467832"/>
                <a:gd name="connsiteY3-8" fmla="*/ 839342 h 839342"/>
                <a:gd name="connsiteX0-9" fmla="*/ 0 w 467832"/>
                <a:gd name="connsiteY0-10" fmla="*/ 839342 h 839342"/>
                <a:gd name="connsiteX1-11" fmla="*/ 233916 w 467832"/>
                <a:gd name="connsiteY1-12" fmla="*/ 0 h 839342"/>
                <a:gd name="connsiteX2-13" fmla="*/ 467832 w 467832"/>
                <a:gd name="connsiteY2-14" fmla="*/ 839342 h 839342"/>
                <a:gd name="connsiteX3-15" fmla="*/ 0 w 467832"/>
                <a:gd name="connsiteY3-16" fmla="*/ 839342 h 8393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67832" h="839342">
                  <a:moveTo>
                    <a:pt x="0" y="839342"/>
                  </a:moveTo>
                  <a:cubicBezTo>
                    <a:pt x="77972" y="559561"/>
                    <a:pt x="272995" y="551027"/>
                    <a:pt x="233916" y="0"/>
                  </a:cubicBezTo>
                  <a:cubicBezTo>
                    <a:pt x="601042" y="532609"/>
                    <a:pt x="389860" y="559561"/>
                    <a:pt x="467832" y="839342"/>
                  </a:cubicBezTo>
                  <a:lnTo>
                    <a:pt x="0" y="83934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8172933" y="2462705"/>
              <a:ext cx="2509283" cy="1307915"/>
            </a:xfrm>
            <a:custGeom>
              <a:avLst/>
              <a:gdLst>
                <a:gd name="connsiteX0" fmla="*/ 0 w 1945758"/>
                <a:gd name="connsiteY0" fmla="*/ 210902 h 1265385"/>
                <a:gd name="connsiteX1" fmla="*/ 210902 w 1945758"/>
                <a:gd name="connsiteY1" fmla="*/ 0 h 1265385"/>
                <a:gd name="connsiteX2" fmla="*/ 1734856 w 1945758"/>
                <a:gd name="connsiteY2" fmla="*/ 0 h 1265385"/>
                <a:gd name="connsiteX3" fmla="*/ 1945758 w 1945758"/>
                <a:gd name="connsiteY3" fmla="*/ 210902 h 1265385"/>
                <a:gd name="connsiteX4" fmla="*/ 1945758 w 1945758"/>
                <a:gd name="connsiteY4" fmla="*/ 1054483 h 1265385"/>
                <a:gd name="connsiteX5" fmla="*/ 1734856 w 1945758"/>
                <a:gd name="connsiteY5" fmla="*/ 1265385 h 1265385"/>
                <a:gd name="connsiteX6" fmla="*/ 210902 w 1945758"/>
                <a:gd name="connsiteY6" fmla="*/ 1265385 h 1265385"/>
                <a:gd name="connsiteX7" fmla="*/ 0 w 1945758"/>
                <a:gd name="connsiteY7" fmla="*/ 1054483 h 1265385"/>
                <a:gd name="connsiteX8" fmla="*/ 0 w 1945758"/>
                <a:gd name="connsiteY8" fmla="*/ 210902 h 1265385"/>
                <a:gd name="connsiteX0-1" fmla="*/ 0 w 1945758"/>
                <a:gd name="connsiteY0-2" fmla="*/ 210902 h 1276018"/>
                <a:gd name="connsiteX1-3" fmla="*/ 210902 w 1945758"/>
                <a:gd name="connsiteY1-4" fmla="*/ 0 h 1276018"/>
                <a:gd name="connsiteX2-5" fmla="*/ 1734856 w 1945758"/>
                <a:gd name="connsiteY2-6" fmla="*/ 0 h 1276018"/>
                <a:gd name="connsiteX3-7" fmla="*/ 1945758 w 1945758"/>
                <a:gd name="connsiteY3-8" fmla="*/ 210902 h 1276018"/>
                <a:gd name="connsiteX4-9" fmla="*/ 1945758 w 1945758"/>
                <a:gd name="connsiteY4-10" fmla="*/ 1054483 h 1276018"/>
                <a:gd name="connsiteX5-11" fmla="*/ 1192595 w 1945758"/>
                <a:gd name="connsiteY5-12" fmla="*/ 1276018 h 1276018"/>
                <a:gd name="connsiteX6-13" fmla="*/ 210902 w 1945758"/>
                <a:gd name="connsiteY6-14" fmla="*/ 1265385 h 1276018"/>
                <a:gd name="connsiteX7-15" fmla="*/ 0 w 1945758"/>
                <a:gd name="connsiteY7-16" fmla="*/ 1054483 h 1276018"/>
                <a:gd name="connsiteX8-17" fmla="*/ 0 w 1945758"/>
                <a:gd name="connsiteY8-18" fmla="*/ 210902 h 1276018"/>
                <a:gd name="connsiteX0-19" fmla="*/ 0 w 2041235"/>
                <a:gd name="connsiteY0-20" fmla="*/ 253432 h 1318548"/>
                <a:gd name="connsiteX1-21" fmla="*/ 210902 w 2041235"/>
                <a:gd name="connsiteY1-22" fmla="*/ 42530 h 1318548"/>
                <a:gd name="connsiteX2-23" fmla="*/ 2000670 w 2041235"/>
                <a:gd name="connsiteY2-24" fmla="*/ 0 h 1318548"/>
                <a:gd name="connsiteX3-25" fmla="*/ 1945758 w 2041235"/>
                <a:gd name="connsiteY3-26" fmla="*/ 253432 h 1318548"/>
                <a:gd name="connsiteX4-27" fmla="*/ 1945758 w 2041235"/>
                <a:gd name="connsiteY4-28" fmla="*/ 1097013 h 1318548"/>
                <a:gd name="connsiteX5-29" fmla="*/ 1192595 w 2041235"/>
                <a:gd name="connsiteY5-30" fmla="*/ 1318548 h 1318548"/>
                <a:gd name="connsiteX6-31" fmla="*/ 210902 w 2041235"/>
                <a:gd name="connsiteY6-32" fmla="*/ 1307915 h 1318548"/>
                <a:gd name="connsiteX7-33" fmla="*/ 0 w 2041235"/>
                <a:gd name="connsiteY7-34" fmla="*/ 1097013 h 1318548"/>
                <a:gd name="connsiteX8-35" fmla="*/ 0 w 2041235"/>
                <a:gd name="connsiteY8-36" fmla="*/ 253432 h 1318548"/>
                <a:gd name="connsiteX0-37" fmla="*/ 0 w 2179674"/>
                <a:gd name="connsiteY0-38" fmla="*/ 253432 h 1318548"/>
                <a:gd name="connsiteX1-39" fmla="*/ 210902 w 2179674"/>
                <a:gd name="connsiteY1-40" fmla="*/ 42530 h 1318548"/>
                <a:gd name="connsiteX2-41" fmla="*/ 2000670 w 2179674"/>
                <a:gd name="connsiteY2-42" fmla="*/ 0 h 1318548"/>
                <a:gd name="connsiteX3-43" fmla="*/ 2179674 w 2179674"/>
                <a:gd name="connsiteY3-44" fmla="*/ 253432 h 1318548"/>
                <a:gd name="connsiteX4-45" fmla="*/ 1945758 w 2179674"/>
                <a:gd name="connsiteY4-46" fmla="*/ 1097013 h 1318548"/>
                <a:gd name="connsiteX5-47" fmla="*/ 1192595 w 2179674"/>
                <a:gd name="connsiteY5-48" fmla="*/ 1318548 h 1318548"/>
                <a:gd name="connsiteX6-49" fmla="*/ 210902 w 2179674"/>
                <a:gd name="connsiteY6-50" fmla="*/ 1307915 h 1318548"/>
                <a:gd name="connsiteX7-51" fmla="*/ 0 w 2179674"/>
                <a:gd name="connsiteY7-52" fmla="*/ 1097013 h 1318548"/>
                <a:gd name="connsiteX8-53" fmla="*/ 0 w 2179674"/>
                <a:gd name="connsiteY8-54" fmla="*/ 253432 h 1318548"/>
                <a:gd name="connsiteX0-55" fmla="*/ 0 w 2509283"/>
                <a:gd name="connsiteY0-56" fmla="*/ 242800 h 1318548"/>
                <a:gd name="connsiteX1-57" fmla="*/ 540511 w 2509283"/>
                <a:gd name="connsiteY1-58" fmla="*/ 42530 h 1318548"/>
                <a:gd name="connsiteX2-59" fmla="*/ 2330279 w 2509283"/>
                <a:gd name="connsiteY2-60" fmla="*/ 0 h 1318548"/>
                <a:gd name="connsiteX3-61" fmla="*/ 2509283 w 2509283"/>
                <a:gd name="connsiteY3-62" fmla="*/ 253432 h 1318548"/>
                <a:gd name="connsiteX4-63" fmla="*/ 2275367 w 2509283"/>
                <a:gd name="connsiteY4-64" fmla="*/ 1097013 h 1318548"/>
                <a:gd name="connsiteX5-65" fmla="*/ 1522204 w 2509283"/>
                <a:gd name="connsiteY5-66" fmla="*/ 1318548 h 1318548"/>
                <a:gd name="connsiteX6-67" fmla="*/ 540511 w 2509283"/>
                <a:gd name="connsiteY6-68" fmla="*/ 1307915 h 1318548"/>
                <a:gd name="connsiteX7-69" fmla="*/ 329609 w 2509283"/>
                <a:gd name="connsiteY7-70" fmla="*/ 1097013 h 1318548"/>
                <a:gd name="connsiteX8-71" fmla="*/ 0 w 2509283"/>
                <a:gd name="connsiteY8-72" fmla="*/ 242800 h 1318548"/>
                <a:gd name="connsiteX0-73" fmla="*/ 0 w 2509283"/>
                <a:gd name="connsiteY0-74" fmla="*/ 242800 h 1307915"/>
                <a:gd name="connsiteX1-75" fmla="*/ 540511 w 2509283"/>
                <a:gd name="connsiteY1-76" fmla="*/ 42530 h 1307915"/>
                <a:gd name="connsiteX2-77" fmla="*/ 2330279 w 2509283"/>
                <a:gd name="connsiteY2-78" fmla="*/ 0 h 1307915"/>
                <a:gd name="connsiteX3-79" fmla="*/ 2509283 w 2509283"/>
                <a:gd name="connsiteY3-80" fmla="*/ 253432 h 1307915"/>
                <a:gd name="connsiteX4-81" fmla="*/ 2275367 w 2509283"/>
                <a:gd name="connsiteY4-82" fmla="*/ 1097013 h 1307915"/>
                <a:gd name="connsiteX5-83" fmla="*/ 1437143 w 2509283"/>
                <a:gd name="connsiteY5-84" fmla="*/ 1307915 h 1307915"/>
                <a:gd name="connsiteX6-85" fmla="*/ 540511 w 2509283"/>
                <a:gd name="connsiteY6-86" fmla="*/ 1307915 h 1307915"/>
                <a:gd name="connsiteX7-87" fmla="*/ 329609 w 2509283"/>
                <a:gd name="connsiteY7-88" fmla="*/ 1097013 h 1307915"/>
                <a:gd name="connsiteX8-89" fmla="*/ 0 w 2509283"/>
                <a:gd name="connsiteY8-90" fmla="*/ 242800 h 1307915"/>
                <a:gd name="connsiteX0-91" fmla="*/ 0 w 2509283"/>
                <a:gd name="connsiteY0-92" fmla="*/ 242800 h 1307915"/>
                <a:gd name="connsiteX1-93" fmla="*/ 540511 w 2509283"/>
                <a:gd name="connsiteY1-94" fmla="*/ 42530 h 1307915"/>
                <a:gd name="connsiteX2-95" fmla="*/ 2330279 w 2509283"/>
                <a:gd name="connsiteY2-96" fmla="*/ 0 h 1307915"/>
                <a:gd name="connsiteX3-97" fmla="*/ 2509283 w 2509283"/>
                <a:gd name="connsiteY3-98" fmla="*/ 253432 h 1307915"/>
                <a:gd name="connsiteX4-99" fmla="*/ 2275367 w 2509283"/>
                <a:gd name="connsiteY4-100" fmla="*/ 1097013 h 1307915"/>
                <a:gd name="connsiteX5-101" fmla="*/ 1437143 w 2509283"/>
                <a:gd name="connsiteY5-102" fmla="*/ 1307915 h 1307915"/>
                <a:gd name="connsiteX6-103" fmla="*/ 540511 w 2509283"/>
                <a:gd name="connsiteY6-104" fmla="*/ 1307915 h 1307915"/>
                <a:gd name="connsiteX7-105" fmla="*/ 329609 w 2509283"/>
                <a:gd name="connsiteY7-106" fmla="*/ 1097013 h 1307915"/>
                <a:gd name="connsiteX8-107" fmla="*/ 0 w 2509283"/>
                <a:gd name="connsiteY8-108" fmla="*/ 242800 h 1307915"/>
                <a:gd name="connsiteX0-109" fmla="*/ 0 w 2509283"/>
                <a:gd name="connsiteY0-110" fmla="*/ 242800 h 1307915"/>
                <a:gd name="connsiteX1-111" fmla="*/ 540511 w 2509283"/>
                <a:gd name="connsiteY1-112" fmla="*/ 42530 h 1307915"/>
                <a:gd name="connsiteX2-113" fmla="*/ 2330279 w 2509283"/>
                <a:gd name="connsiteY2-114" fmla="*/ 0 h 1307915"/>
                <a:gd name="connsiteX3-115" fmla="*/ 2509283 w 2509283"/>
                <a:gd name="connsiteY3-116" fmla="*/ 253432 h 1307915"/>
                <a:gd name="connsiteX4-117" fmla="*/ 2275367 w 2509283"/>
                <a:gd name="connsiteY4-118" fmla="*/ 1097013 h 1307915"/>
                <a:gd name="connsiteX5-119" fmla="*/ 1437143 w 2509283"/>
                <a:gd name="connsiteY5-120" fmla="*/ 1307915 h 1307915"/>
                <a:gd name="connsiteX6-121" fmla="*/ 540511 w 2509283"/>
                <a:gd name="connsiteY6-122" fmla="*/ 1307915 h 1307915"/>
                <a:gd name="connsiteX7-123" fmla="*/ 329609 w 2509283"/>
                <a:gd name="connsiteY7-124" fmla="*/ 1097013 h 1307915"/>
                <a:gd name="connsiteX8-125" fmla="*/ 0 w 2509283"/>
                <a:gd name="connsiteY8-126" fmla="*/ 242800 h 1307915"/>
                <a:gd name="connsiteX0-127" fmla="*/ 0 w 2509283"/>
                <a:gd name="connsiteY0-128" fmla="*/ 242800 h 1307915"/>
                <a:gd name="connsiteX1-129" fmla="*/ 540511 w 2509283"/>
                <a:gd name="connsiteY1-130" fmla="*/ 42530 h 1307915"/>
                <a:gd name="connsiteX2-131" fmla="*/ 2330279 w 2509283"/>
                <a:gd name="connsiteY2-132" fmla="*/ 0 h 1307915"/>
                <a:gd name="connsiteX3-133" fmla="*/ 2509283 w 2509283"/>
                <a:gd name="connsiteY3-134" fmla="*/ 253432 h 1307915"/>
                <a:gd name="connsiteX4-135" fmla="*/ 2275367 w 2509283"/>
                <a:gd name="connsiteY4-136" fmla="*/ 1097013 h 1307915"/>
                <a:gd name="connsiteX5-137" fmla="*/ 1437143 w 2509283"/>
                <a:gd name="connsiteY5-138" fmla="*/ 1307915 h 1307915"/>
                <a:gd name="connsiteX6-139" fmla="*/ 540511 w 2509283"/>
                <a:gd name="connsiteY6-140" fmla="*/ 1307915 h 1307915"/>
                <a:gd name="connsiteX7-141" fmla="*/ 329609 w 2509283"/>
                <a:gd name="connsiteY7-142" fmla="*/ 1097013 h 1307915"/>
                <a:gd name="connsiteX8-143" fmla="*/ 0 w 2509283"/>
                <a:gd name="connsiteY8-144" fmla="*/ 242800 h 13079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2509283" h="1307915">
                  <a:moveTo>
                    <a:pt x="0" y="242800"/>
                  </a:moveTo>
                  <a:cubicBezTo>
                    <a:pt x="0" y="126322"/>
                    <a:pt x="424033" y="42530"/>
                    <a:pt x="540511" y="42530"/>
                  </a:cubicBezTo>
                  <a:lnTo>
                    <a:pt x="2330279" y="0"/>
                  </a:lnTo>
                  <a:cubicBezTo>
                    <a:pt x="2446757" y="0"/>
                    <a:pt x="2509283" y="136954"/>
                    <a:pt x="2509283" y="253432"/>
                  </a:cubicBezTo>
                  <a:lnTo>
                    <a:pt x="2275367" y="1097013"/>
                  </a:lnTo>
                  <a:cubicBezTo>
                    <a:pt x="2197395" y="1378207"/>
                    <a:pt x="1726286" y="1272765"/>
                    <a:pt x="1437143" y="1307915"/>
                  </a:cubicBezTo>
                  <a:lnTo>
                    <a:pt x="540511" y="1307915"/>
                  </a:lnTo>
                  <a:cubicBezTo>
                    <a:pt x="355922" y="1272765"/>
                    <a:pt x="439479" y="1381751"/>
                    <a:pt x="329609" y="1097013"/>
                  </a:cubicBezTo>
                  <a:cubicBezTo>
                    <a:pt x="219739" y="812275"/>
                    <a:pt x="0" y="359278"/>
                    <a:pt x="0" y="2428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051328" y="2459841"/>
            <a:ext cx="275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 một hình để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 thành những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phần bằng nhau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1807535" y="4586355"/>
            <a:ext cx="680484" cy="623598"/>
          </a:xfrm>
          <a:prstGeom prst="chevron">
            <a:avLst>
              <a:gd name="adj" fmla="val 687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2177103" y="4575834"/>
            <a:ext cx="680484" cy="623598"/>
          </a:xfrm>
          <a:prstGeom prst="chevron">
            <a:avLst>
              <a:gd name="adj" fmla="val 687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1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7300" r="12483" b="7853"/>
          <a:stretch>
            <a:fillRect/>
          </a:stretch>
        </p:blipFill>
        <p:spPr>
          <a:xfrm>
            <a:off x="3033088" y="2124848"/>
            <a:ext cx="5135525" cy="4626554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1386342" y="1386111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 cách của em hoặc nhóm em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441642" y="4303691"/>
            <a:ext cx="2605583" cy="2203528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73358" y="2408560"/>
            <a:ext cx="2897832" cy="2163730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0" grpId="0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01291" y="1685088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8375" y="4080613"/>
            <a:ext cx="350583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 đĩa giấy và các mảnh giấy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thành những phần bằng nhau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389867" y="252678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-1" fmla="*/ 0 w 1011424"/>
              <a:gd name="connsiteY0-2" fmla="*/ 558109 h 1063821"/>
              <a:gd name="connsiteX1-3" fmla="*/ 505712 w 1011424"/>
              <a:gd name="connsiteY1-4" fmla="*/ 52397 h 1063821"/>
              <a:gd name="connsiteX2-5" fmla="*/ 1011424 w 1011424"/>
              <a:gd name="connsiteY2-6" fmla="*/ 558109 h 1063821"/>
              <a:gd name="connsiteX3-7" fmla="*/ 505712 w 1011424"/>
              <a:gd name="connsiteY3-8" fmla="*/ 1063821 h 1063821"/>
              <a:gd name="connsiteX4-9" fmla="*/ 0 w 1011424"/>
              <a:gd name="connsiteY4-10" fmla="*/ 558109 h 1063821"/>
              <a:gd name="connsiteX0-11" fmla="*/ 0 w 1011424"/>
              <a:gd name="connsiteY0-12" fmla="*/ 558109 h 1099303"/>
              <a:gd name="connsiteX1-13" fmla="*/ 505712 w 1011424"/>
              <a:gd name="connsiteY1-14" fmla="*/ 52397 h 1099303"/>
              <a:gd name="connsiteX2-15" fmla="*/ 1011424 w 1011424"/>
              <a:gd name="connsiteY2-16" fmla="*/ 558109 h 1099303"/>
              <a:gd name="connsiteX3-17" fmla="*/ 505712 w 1011424"/>
              <a:gd name="connsiteY3-18" fmla="*/ 1063821 h 1099303"/>
              <a:gd name="connsiteX4-19" fmla="*/ 0 w 1011424"/>
              <a:gd name="connsiteY4-20" fmla="*/ 558109 h 10993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92994" y="1685088"/>
            <a:ext cx="6209415" cy="4313455"/>
          </a:xfrm>
          <a:custGeom>
            <a:avLst/>
            <a:gdLst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-1" fmla="*/ 0 w 6209415"/>
              <a:gd name="connsiteY0-2" fmla="*/ 1670860 h 4313455"/>
              <a:gd name="connsiteX1-3" fmla="*/ 1670860 w 6209415"/>
              <a:gd name="connsiteY1-4" fmla="*/ 0 h 4313455"/>
              <a:gd name="connsiteX2-5" fmla="*/ 4538555 w 6209415"/>
              <a:gd name="connsiteY2-6" fmla="*/ 0 h 4313455"/>
              <a:gd name="connsiteX3-7" fmla="*/ 6209415 w 6209415"/>
              <a:gd name="connsiteY3-8" fmla="*/ 1670860 h 4313455"/>
              <a:gd name="connsiteX4-9" fmla="*/ 6209415 w 6209415"/>
              <a:gd name="connsiteY4-10" fmla="*/ 2642595 h 4313455"/>
              <a:gd name="connsiteX5-11" fmla="*/ 4538555 w 6209415"/>
              <a:gd name="connsiteY5-12" fmla="*/ 4313455 h 4313455"/>
              <a:gd name="connsiteX6-13" fmla="*/ 1670860 w 6209415"/>
              <a:gd name="connsiteY6-14" fmla="*/ 4313455 h 4313455"/>
              <a:gd name="connsiteX7-15" fmla="*/ 0 w 6209415"/>
              <a:gd name="connsiteY7-16" fmla="*/ 2642595 h 4313455"/>
              <a:gd name="connsiteX8-17" fmla="*/ 0 w 6209415"/>
              <a:gd name="connsiteY8-18" fmla="*/ 1670860 h 4313455"/>
              <a:gd name="connsiteX0-19" fmla="*/ 0 w 6209415"/>
              <a:gd name="connsiteY0-20" fmla="*/ 1670860 h 4313455"/>
              <a:gd name="connsiteX1-21" fmla="*/ 1670860 w 6209415"/>
              <a:gd name="connsiteY1-22" fmla="*/ 0 h 4313455"/>
              <a:gd name="connsiteX2-23" fmla="*/ 4538555 w 6209415"/>
              <a:gd name="connsiteY2-24" fmla="*/ 0 h 4313455"/>
              <a:gd name="connsiteX3-25" fmla="*/ 6209415 w 6209415"/>
              <a:gd name="connsiteY3-26" fmla="*/ 1670860 h 4313455"/>
              <a:gd name="connsiteX4-27" fmla="*/ 6209415 w 6209415"/>
              <a:gd name="connsiteY4-28" fmla="*/ 2642595 h 4313455"/>
              <a:gd name="connsiteX5-29" fmla="*/ 4538555 w 6209415"/>
              <a:gd name="connsiteY5-30" fmla="*/ 4313455 h 4313455"/>
              <a:gd name="connsiteX6-31" fmla="*/ 1670860 w 6209415"/>
              <a:gd name="connsiteY6-32" fmla="*/ 4313455 h 4313455"/>
              <a:gd name="connsiteX7-33" fmla="*/ 0 w 6209415"/>
              <a:gd name="connsiteY7-34" fmla="*/ 2642595 h 4313455"/>
              <a:gd name="connsiteX8-35" fmla="*/ 0 w 6209415"/>
              <a:gd name="connsiteY8-36" fmla="*/ 1670860 h 43134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6209415" h="4313455">
                <a:moveTo>
                  <a:pt x="0" y="1670860"/>
                </a:moveTo>
                <a:cubicBezTo>
                  <a:pt x="0" y="748070"/>
                  <a:pt x="748070" y="0"/>
                  <a:pt x="1670860" y="0"/>
                </a:cubicBezTo>
                <a:cubicBezTo>
                  <a:pt x="3413567" y="361507"/>
                  <a:pt x="3582657" y="0"/>
                  <a:pt x="4538555" y="0"/>
                </a:cubicBezTo>
                <a:cubicBezTo>
                  <a:pt x="5461345" y="0"/>
                  <a:pt x="6209415" y="748070"/>
                  <a:pt x="6209415" y="1670860"/>
                </a:cubicBezTo>
                <a:lnTo>
                  <a:pt x="6209415" y="2642595"/>
                </a:lnTo>
                <a:cubicBezTo>
                  <a:pt x="6209415" y="3565385"/>
                  <a:pt x="5461345" y="4313455"/>
                  <a:pt x="4538555" y="4313455"/>
                </a:cubicBezTo>
                <a:cubicBezTo>
                  <a:pt x="3582657" y="4313455"/>
                  <a:pt x="3466730" y="3898785"/>
                  <a:pt x="1670860" y="4313455"/>
                </a:cubicBezTo>
                <a:cubicBezTo>
                  <a:pt x="748070" y="4313455"/>
                  <a:pt x="0" y="3565385"/>
                  <a:pt x="0" y="2642595"/>
                </a:cubicBezTo>
                <a:lnTo>
                  <a:pt x="0" y="16708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367284" y="2419030"/>
            <a:ext cx="42530" cy="2036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305387" y="3412911"/>
            <a:ext cx="2208853" cy="2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3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48375" y="4080613"/>
            <a:ext cx="35058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iết 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3, …,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vào các phần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tương ứng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389867" y="252678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-1" fmla="*/ 0 w 1011424"/>
              <a:gd name="connsiteY0-2" fmla="*/ 558109 h 1063821"/>
              <a:gd name="connsiteX1-3" fmla="*/ 505712 w 1011424"/>
              <a:gd name="connsiteY1-4" fmla="*/ 52397 h 1063821"/>
              <a:gd name="connsiteX2-5" fmla="*/ 1011424 w 1011424"/>
              <a:gd name="connsiteY2-6" fmla="*/ 558109 h 1063821"/>
              <a:gd name="connsiteX3-7" fmla="*/ 505712 w 1011424"/>
              <a:gd name="connsiteY3-8" fmla="*/ 1063821 h 1063821"/>
              <a:gd name="connsiteX4-9" fmla="*/ 0 w 1011424"/>
              <a:gd name="connsiteY4-10" fmla="*/ 558109 h 1063821"/>
              <a:gd name="connsiteX0-11" fmla="*/ 0 w 1011424"/>
              <a:gd name="connsiteY0-12" fmla="*/ 558109 h 1099303"/>
              <a:gd name="connsiteX1-13" fmla="*/ 505712 w 1011424"/>
              <a:gd name="connsiteY1-14" fmla="*/ 52397 h 1099303"/>
              <a:gd name="connsiteX2-15" fmla="*/ 1011424 w 1011424"/>
              <a:gd name="connsiteY2-16" fmla="*/ 558109 h 1099303"/>
              <a:gd name="connsiteX3-17" fmla="*/ 505712 w 1011424"/>
              <a:gd name="connsiteY3-18" fmla="*/ 1063821 h 1099303"/>
              <a:gd name="connsiteX4-19" fmla="*/ 0 w 1011424"/>
              <a:gd name="connsiteY4-20" fmla="*/ 558109 h 10993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92994" y="1685088"/>
            <a:ext cx="6209415" cy="4313455"/>
          </a:xfrm>
          <a:custGeom>
            <a:avLst/>
            <a:gdLst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-1" fmla="*/ 0 w 6209415"/>
              <a:gd name="connsiteY0-2" fmla="*/ 1670860 h 4313455"/>
              <a:gd name="connsiteX1-3" fmla="*/ 1670860 w 6209415"/>
              <a:gd name="connsiteY1-4" fmla="*/ 0 h 4313455"/>
              <a:gd name="connsiteX2-5" fmla="*/ 4538555 w 6209415"/>
              <a:gd name="connsiteY2-6" fmla="*/ 0 h 4313455"/>
              <a:gd name="connsiteX3-7" fmla="*/ 6209415 w 6209415"/>
              <a:gd name="connsiteY3-8" fmla="*/ 1670860 h 4313455"/>
              <a:gd name="connsiteX4-9" fmla="*/ 6209415 w 6209415"/>
              <a:gd name="connsiteY4-10" fmla="*/ 2642595 h 4313455"/>
              <a:gd name="connsiteX5-11" fmla="*/ 4538555 w 6209415"/>
              <a:gd name="connsiteY5-12" fmla="*/ 4313455 h 4313455"/>
              <a:gd name="connsiteX6-13" fmla="*/ 1670860 w 6209415"/>
              <a:gd name="connsiteY6-14" fmla="*/ 4313455 h 4313455"/>
              <a:gd name="connsiteX7-15" fmla="*/ 0 w 6209415"/>
              <a:gd name="connsiteY7-16" fmla="*/ 2642595 h 4313455"/>
              <a:gd name="connsiteX8-17" fmla="*/ 0 w 6209415"/>
              <a:gd name="connsiteY8-18" fmla="*/ 1670860 h 4313455"/>
              <a:gd name="connsiteX0-19" fmla="*/ 0 w 6209415"/>
              <a:gd name="connsiteY0-20" fmla="*/ 1670860 h 4313455"/>
              <a:gd name="connsiteX1-21" fmla="*/ 1670860 w 6209415"/>
              <a:gd name="connsiteY1-22" fmla="*/ 0 h 4313455"/>
              <a:gd name="connsiteX2-23" fmla="*/ 4538555 w 6209415"/>
              <a:gd name="connsiteY2-24" fmla="*/ 0 h 4313455"/>
              <a:gd name="connsiteX3-25" fmla="*/ 6209415 w 6209415"/>
              <a:gd name="connsiteY3-26" fmla="*/ 1670860 h 4313455"/>
              <a:gd name="connsiteX4-27" fmla="*/ 6209415 w 6209415"/>
              <a:gd name="connsiteY4-28" fmla="*/ 2642595 h 4313455"/>
              <a:gd name="connsiteX5-29" fmla="*/ 4538555 w 6209415"/>
              <a:gd name="connsiteY5-30" fmla="*/ 4313455 h 4313455"/>
              <a:gd name="connsiteX6-31" fmla="*/ 1670860 w 6209415"/>
              <a:gd name="connsiteY6-32" fmla="*/ 4313455 h 4313455"/>
              <a:gd name="connsiteX7-33" fmla="*/ 0 w 6209415"/>
              <a:gd name="connsiteY7-34" fmla="*/ 2642595 h 4313455"/>
              <a:gd name="connsiteX8-35" fmla="*/ 0 w 6209415"/>
              <a:gd name="connsiteY8-36" fmla="*/ 1670860 h 43134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6209415" h="4313455">
                <a:moveTo>
                  <a:pt x="0" y="1670860"/>
                </a:moveTo>
                <a:cubicBezTo>
                  <a:pt x="0" y="748070"/>
                  <a:pt x="748070" y="0"/>
                  <a:pt x="1670860" y="0"/>
                </a:cubicBezTo>
                <a:cubicBezTo>
                  <a:pt x="3413567" y="361507"/>
                  <a:pt x="3582657" y="0"/>
                  <a:pt x="4538555" y="0"/>
                </a:cubicBezTo>
                <a:cubicBezTo>
                  <a:pt x="5461345" y="0"/>
                  <a:pt x="6209415" y="748070"/>
                  <a:pt x="6209415" y="1670860"/>
                </a:cubicBezTo>
                <a:lnTo>
                  <a:pt x="6209415" y="2642595"/>
                </a:lnTo>
                <a:cubicBezTo>
                  <a:pt x="6209415" y="3565385"/>
                  <a:pt x="5461345" y="4313455"/>
                  <a:pt x="4538555" y="4313455"/>
                </a:cubicBezTo>
                <a:cubicBezTo>
                  <a:pt x="3582657" y="4313455"/>
                  <a:pt x="3466730" y="3898785"/>
                  <a:pt x="1670860" y="4313455"/>
                </a:cubicBezTo>
                <a:cubicBezTo>
                  <a:pt x="748070" y="4313455"/>
                  <a:pt x="0" y="3565385"/>
                  <a:pt x="0" y="2642595"/>
                </a:cubicBezTo>
                <a:lnTo>
                  <a:pt x="0" y="16708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579935" y="2440295"/>
            <a:ext cx="42530" cy="2036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518038" y="3434176"/>
            <a:ext cx="2208853" cy="2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911702" y="3327850"/>
            <a:ext cx="241359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52383" y="4449945"/>
            <a:ext cx="39448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Tạo hình, trang trí sản phẩm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213404" y="307643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-1" fmla="*/ 0 w 1011424"/>
              <a:gd name="connsiteY0-2" fmla="*/ 558109 h 1063821"/>
              <a:gd name="connsiteX1-3" fmla="*/ 505712 w 1011424"/>
              <a:gd name="connsiteY1-4" fmla="*/ 52397 h 1063821"/>
              <a:gd name="connsiteX2-5" fmla="*/ 1011424 w 1011424"/>
              <a:gd name="connsiteY2-6" fmla="*/ 558109 h 1063821"/>
              <a:gd name="connsiteX3-7" fmla="*/ 505712 w 1011424"/>
              <a:gd name="connsiteY3-8" fmla="*/ 1063821 h 1063821"/>
              <a:gd name="connsiteX4-9" fmla="*/ 0 w 1011424"/>
              <a:gd name="connsiteY4-10" fmla="*/ 558109 h 1063821"/>
              <a:gd name="connsiteX0-11" fmla="*/ 0 w 1011424"/>
              <a:gd name="connsiteY0-12" fmla="*/ 558109 h 1099303"/>
              <a:gd name="connsiteX1-13" fmla="*/ 505712 w 1011424"/>
              <a:gd name="connsiteY1-14" fmla="*/ 52397 h 1099303"/>
              <a:gd name="connsiteX2-15" fmla="*/ 1011424 w 1011424"/>
              <a:gd name="connsiteY2-16" fmla="*/ 558109 h 1099303"/>
              <a:gd name="connsiteX3-17" fmla="*/ 505712 w 1011424"/>
              <a:gd name="connsiteY3-18" fmla="*/ 1063821 h 1099303"/>
              <a:gd name="connsiteX4-19" fmla="*/ 0 w 1011424"/>
              <a:gd name="connsiteY4-20" fmla="*/ 558109 h 109930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09" y="1759098"/>
            <a:ext cx="5135525" cy="37339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96" y="1611196"/>
            <a:ext cx="2683490" cy="27458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189899" y="105867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9899" y="5717988"/>
            <a:ext cx="1080256" cy="981137"/>
            <a:chOff x="3686896" y="5777470"/>
            <a:chExt cx="1080256" cy="981137"/>
          </a:xfrm>
        </p:grpSpPr>
        <p:sp>
          <p:nvSpPr>
            <p:cNvPr id="26" name="Arrow: Pentagon 25"/>
            <p:cNvSpPr/>
            <p:nvPr/>
          </p:nvSpPr>
          <p:spPr>
            <a:xfrm>
              <a:off x="3686896" y="5777470"/>
              <a:ext cx="975161" cy="981137"/>
            </a:xfrm>
            <a:prstGeom prst="ellipse">
              <a:avLst/>
            </a:prstGeom>
            <a:solidFill>
              <a:srgbClr val="48B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709062" y="6037207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4790" y="1674495"/>
            <a:ext cx="7579360" cy="2722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60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TRẢI NGHIỆM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altLang="zh-CN" sz="54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CÙNG MỘT PHẦN MẤY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1261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157" y="1058675"/>
            <a:ext cx="2856944" cy="2839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858" y="3734596"/>
            <a:ext cx="4629150" cy="270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"/>
          <p:cNvSpPr txBox="1"/>
          <p:nvPr/>
        </p:nvSpPr>
        <p:spPr>
          <a:xfrm>
            <a:off x="1335405" y="219710"/>
            <a:ext cx="8444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ĐÁNH GIÁ SẢN PHẨM TRONG NHÓM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290830" y="1064260"/>
            <a:ext cx="11485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12" name="Table 11"/>
          <p:cNvGraphicFramePr/>
          <p:nvPr/>
        </p:nvGraphicFramePr>
        <p:xfrm>
          <a:off x="1079500" y="1064260"/>
          <a:ext cx="10401300" cy="4109085"/>
        </p:xfrm>
        <a:graphic>
          <a:graphicData uri="http://schemas.openxmlformats.org/drawingml/2006/table">
            <a:tbl>
              <a:tblPr/>
              <a:tblGrid>
                <a:gridCol w="415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2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8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28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14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693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1440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 STT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  Họ và tên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  Tên sản phẩm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Tiêu chíđánh giá</a:t>
                      </a: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Hoàn thành tốt</a:t>
                      </a:r>
                      <a:endParaRPr lang="en-US" sz="2000" b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Hoàn thành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Chưa hoàn thành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  Sản phẩm có sử dụng </a:t>
                      </a:r>
                    </a:p>
                    <a:p>
                      <a:pPr indent="0" algn="ctr">
                        <a:buNone/>
                      </a:pP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indent="0" algn="ctr">
                        <a:buNone/>
                      </a:pP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indent="0" algn="ctr">
                        <a:buNone/>
                      </a:pP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của một hình để trang </a:t>
                      </a: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  Trang trí sáng tạo và đảm bảo tính thẩm mĩ </a:t>
                      </a: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lang="en-US" sz="2000" b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ea typeface="Calibri" panose="020F0502020204030204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Calibri" panose="020F0502020204030204" charset="0"/>
                          <a:cs typeface="Calibri" panose="020F0502020204030204" charset="0"/>
                        </a:rPr>
                        <a:t>  </a:t>
                      </a: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</a:p>
                    <a:p>
                      <a:pPr indent="0" algn="ctr">
                        <a:buNone/>
                      </a:pP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1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 </a:t>
                      </a:r>
                    </a:p>
                    <a:p>
                      <a:pPr indent="0" algn="ctr">
                        <a:buNone/>
                      </a:pP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2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solidFill>
                          <a:srgbClr val="FF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 </a:t>
                      </a:r>
                    </a:p>
                    <a:p>
                      <a:pPr indent="0" algn="ctr">
                        <a:buNone/>
                      </a:pP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3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 </a:t>
                      </a:r>
                    </a:p>
                    <a:p>
                      <a:pPr indent="0" algn="ctr">
                        <a:buNone/>
                      </a:pP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62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4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latin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2000" b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3" name="Pictur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4728210" y="2697480"/>
            <a:ext cx="1367790" cy="732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>
            <a:off x="7730490" y="2038985"/>
            <a:ext cx="542925" cy="523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9037955" y="2067560"/>
            <a:ext cx="533400" cy="49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 Box 15"/>
          <p:cNvSpPr txBox="1"/>
          <p:nvPr/>
        </p:nvSpPr>
        <p:spPr>
          <a:xfrm>
            <a:off x="521335" y="5701030"/>
            <a:ext cx="11301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Tổng hợp: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HTT= ...bạn         HT= ...bạn          CHT=...bạn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34" y="1142409"/>
            <a:ext cx="5135525" cy="3733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7300" r="12483" b="7853"/>
          <a:stretch>
            <a:fillRect/>
          </a:stretch>
        </p:blipFill>
        <p:spPr>
          <a:xfrm>
            <a:off x="1728353" y="1002924"/>
            <a:ext cx="5135525" cy="4890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199545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TRƯNG BÀY VÀ GIỚI THIỆU SẢN PHẨM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60" y="4079817"/>
            <a:ext cx="1986548" cy="2032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40" y="2203563"/>
            <a:ext cx="1856249" cy="2489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520994" y="1531088"/>
            <a:ext cx="10377378" cy="5326912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-1" fmla="*/ 0 w 12192000"/>
              <a:gd name="connsiteY0-2" fmla="*/ 0 h 1152105"/>
              <a:gd name="connsiteX1-3" fmla="*/ 12192000 w 12192000"/>
              <a:gd name="connsiteY1-4" fmla="*/ 0 h 1152105"/>
              <a:gd name="connsiteX2-5" fmla="*/ 12192000 w 12192000"/>
              <a:gd name="connsiteY2-6" fmla="*/ 845389 h 1152105"/>
              <a:gd name="connsiteX3-7" fmla="*/ 0 w 12192000"/>
              <a:gd name="connsiteY3-8" fmla="*/ 845389 h 1152105"/>
              <a:gd name="connsiteX4-9" fmla="*/ 0 w 12192000"/>
              <a:gd name="connsiteY4-10" fmla="*/ 0 h 1152105"/>
              <a:gd name="connsiteX0-11" fmla="*/ 0 w 12192000"/>
              <a:gd name="connsiteY0-12" fmla="*/ 0 h 1095555"/>
              <a:gd name="connsiteX1-13" fmla="*/ 12192000 w 12192000"/>
              <a:gd name="connsiteY1-14" fmla="*/ 0 h 1095555"/>
              <a:gd name="connsiteX2-15" fmla="*/ 12192000 w 12192000"/>
              <a:gd name="connsiteY2-16" fmla="*/ 845389 h 1095555"/>
              <a:gd name="connsiteX3-17" fmla="*/ 5727940 w 12192000"/>
              <a:gd name="connsiteY3-18" fmla="*/ 1095555 h 1095555"/>
              <a:gd name="connsiteX4-19" fmla="*/ 0 w 12192000"/>
              <a:gd name="connsiteY4-20" fmla="*/ 845389 h 1095555"/>
              <a:gd name="connsiteX5" fmla="*/ 0 w 12192000"/>
              <a:gd name="connsiteY5" fmla="*/ 0 h 1095555"/>
              <a:gd name="connsiteX0-21" fmla="*/ 0 w 12192000"/>
              <a:gd name="connsiteY0-22" fmla="*/ 0 h 1140720"/>
              <a:gd name="connsiteX1-23" fmla="*/ 12192000 w 12192000"/>
              <a:gd name="connsiteY1-24" fmla="*/ 0 h 1140720"/>
              <a:gd name="connsiteX2-25" fmla="*/ 12192000 w 12192000"/>
              <a:gd name="connsiteY2-26" fmla="*/ 845389 h 1140720"/>
              <a:gd name="connsiteX3-27" fmla="*/ 5727940 w 12192000"/>
              <a:gd name="connsiteY3-28" fmla="*/ 1095555 h 1140720"/>
              <a:gd name="connsiteX4-29" fmla="*/ 0 w 12192000"/>
              <a:gd name="connsiteY4-30" fmla="*/ 845389 h 1140720"/>
              <a:gd name="connsiteX5-31" fmla="*/ 0 w 12192000"/>
              <a:gd name="connsiteY5-32" fmla="*/ 0 h 1140720"/>
              <a:gd name="connsiteX0-33" fmla="*/ 0 w 12192000"/>
              <a:gd name="connsiteY0-34" fmla="*/ 0 h 1140720"/>
              <a:gd name="connsiteX1-35" fmla="*/ 12192000 w 12192000"/>
              <a:gd name="connsiteY1-36" fmla="*/ 0 h 1140720"/>
              <a:gd name="connsiteX2-37" fmla="*/ 12192000 w 12192000"/>
              <a:gd name="connsiteY2-38" fmla="*/ 845389 h 1140720"/>
              <a:gd name="connsiteX3-39" fmla="*/ 5727940 w 12192000"/>
              <a:gd name="connsiteY3-40" fmla="*/ 1095555 h 1140720"/>
              <a:gd name="connsiteX4-41" fmla="*/ 0 w 12192000"/>
              <a:gd name="connsiteY4-42" fmla="*/ 845389 h 1140720"/>
              <a:gd name="connsiteX5-43" fmla="*/ 0 w 12192000"/>
              <a:gd name="connsiteY5-44" fmla="*/ 0 h 1140720"/>
              <a:gd name="connsiteX0-45" fmla="*/ 0 w 12192000"/>
              <a:gd name="connsiteY0-46" fmla="*/ 0 h 1126825"/>
              <a:gd name="connsiteX1-47" fmla="*/ 12192000 w 12192000"/>
              <a:gd name="connsiteY1-48" fmla="*/ 0 h 1126825"/>
              <a:gd name="connsiteX2-49" fmla="*/ 12192000 w 12192000"/>
              <a:gd name="connsiteY2-50" fmla="*/ 845389 h 1126825"/>
              <a:gd name="connsiteX3-51" fmla="*/ 9428672 w 12192000"/>
              <a:gd name="connsiteY3-52" fmla="*/ 1095554 h 1126825"/>
              <a:gd name="connsiteX4-53" fmla="*/ 5727940 w 12192000"/>
              <a:gd name="connsiteY4-54" fmla="*/ 1095555 h 1126825"/>
              <a:gd name="connsiteX5-55" fmla="*/ 0 w 12192000"/>
              <a:gd name="connsiteY5-56" fmla="*/ 845389 h 1126825"/>
              <a:gd name="connsiteX6" fmla="*/ 0 w 12192000"/>
              <a:gd name="connsiteY6" fmla="*/ 0 h 1126825"/>
              <a:gd name="connsiteX0-57" fmla="*/ 0 w 12192000"/>
              <a:gd name="connsiteY0-58" fmla="*/ 0 h 1100342"/>
              <a:gd name="connsiteX1-59" fmla="*/ 12192000 w 12192000"/>
              <a:gd name="connsiteY1-60" fmla="*/ 0 h 1100342"/>
              <a:gd name="connsiteX2-61" fmla="*/ 12192000 w 12192000"/>
              <a:gd name="connsiteY2-62" fmla="*/ 845389 h 1100342"/>
              <a:gd name="connsiteX3-63" fmla="*/ 9428672 w 12192000"/>
              <a:gd name="connsiteY3-64" fmla="*/ 1095554 h 1100342"/>
              <a:gd name="connsiteX4-65" fmla="*/ 5727940 w 12192000"/>
              <a:gd name="connsiteY4-66" fmla="*/ 1095555 h 1100342"/>
              <a:gd name="connsiteX5-67" fmla="*/ 0 w 12192000"/>
              <a:gd name="connsiteY5-68" fmla="*/ 845389 h 1100342"/>
              <a:gd name="connsiteX6-69" fmla="*/ 0 w 12192000"/>
              <a:gd name="connsiteY6-70" fmla="*/ 0 h 1100342"/>
              <a:gd name="connsiteX0-71" fmla="*/ 0 w 12192000"/>
              <a:gd name="connsiteY0-72" fmla="*/ 0 h 1100342"/>
              <a:gd name="connsiteX1-73" fmla="*/ 12192000 w 12192000"/>
              <a:gd name="connsiteY1-74" fmla="*/ 0 h 1100342"/>
              <a:gd name="connsiteX2-75" fmla="*/ 12192000 w 12192000"/>
              <a:gd name="connsiteY2-76" fmla="*/ 845389 h 1100342"/>
              <a:gd name="connsiteX3-77" fmla="*/ 9428672 w 12192000"/>
              <a:gd name="connsiteY3-78" fmla="*/ 1095554 h 1100342"/>
              <a:gd name="connsiteX4-79" fmla="*/ 5727940 w 12192000"/>
              <a:gd name="connsiteY4-80" fmla="*/ 1095555 h 1100342"/>
              <a:gd name="connsiteX5-81" fmla="*/ 0 w 12192000"/>
              <a:gd name="connsiteY5-82" fmla="*/ 845389 h 1100342"/>
              <a:gd name="connsiteX6-83" fmla="*/ 0 w 12192000"/>
              <a:gd name="connsiteY6-84" fmla="*/ 0 h 1100342"/>
              <a:gd name="connsiteX0-85" fmla="*/ 0 w 12192000"/>
              <a:gd name="connsiteY0-86" fmla="*/ 0 h 1100342"/>
              <a:gd name="connsiteX1-87" fmla="*/ 12192000 w 12192000"/>
              <a:gd name="connsiteY1-88" fmla="*/ 0 h 1100342"/>
              <a:gd name="connsiteX2-89" fmla="*/ 12192000 w 12192000"/>
              <a:gd name="connsiteY2-90" fmla="*/ 845389 h 1100342"/>
              <a:gd name="connsiteX3-91" fmla="*/ 9428672 w 12192000"/>
              <a:gd name="connsiteY3-92" fmla="*/ 1095554 h 1100342"/>
              <a:gd name="connsiteX4-93" fmla="*/ 5727940 w 12192000"/>
              <a:gd name="connsiteY4-94" fmla="*/ 1095555 h 1100342"/>
              <a:gd name="connsiteX5-95" fmla="*/ 0 w 12192000"/>
              <a:gd name="connsiteY5-96" fmla="*/ 845389 h 1100342"/>
              <a:gd name="connsiteX6-97" fmla="*/ 0 w 12192000"/>
              <a:gd name="connsiteY6-98" fmla="*/ 0 h 1100342"/>
              <a:gd name="connsiteX0-99" fmla="*/ 0 w 12192000"/>
              <a:gd name="connsiteY0-100" fmla="*/ 0 h 1170103"/>
              <a:gd name="connsiteX1-101" fmla="*/ 12192000 w 12192000"/>
              <a:gd name="connsiteY1-102" fmla="*/ 0 h 1170103"/>
              <a:gd name="connsiteX2-103" fmla="*/ 12192000 w 12192000"/>
              <a:gd name="connsiteY2-104" fmla="*/ 845389 h 1170103"/>
              <a:gd name="connsiteX3-105" fmla="*/ 9428672 w 12192000"/>
              <a:gd name="connsiteY3-106" fmla="*/ 1095554 h 1170103"/>
              <a:gd name="connsiteX4-107" fmla="*/ 5727940 w 12192000"/>
              <a:gd name="connsiteY4-108" fmla="*/ 1095555 h 1170103"/>
              <a:gd name="connsiteX5-109" fmla="*/ 0 w 12192000"/>
              <a:gd name="connsiteY5-110" fmla="*/ 845389 h 1170103"/>
              <a:gd name="connsiteX6-111" fmla="*/ 0 w 12192000"/>
              <a:gd name="connsiteY6-112" fmla="*/ 0 h 1170103"/>
              <a:gd name="connsiteX0-113" fmla="*/ 0 w 12192000"/>
              <a:gd name="connsiteY0-114" fmla="*/ 0 h 1181114"/>
              <a:gd name="connsiteX1-115" fmla="*/ 12192000 w 12192000"/>
              <a:gd name="connsiteY1-116" fmla="*/ 0 h 1181114"/>
              <a:gd name="connsiteX2-117" fmla="*/ 12192000 w 12192000"/>
              <a:gd name="connsiteY2-118" fmla="*/ 845389 h 1181114"/>
              <a:gd name="connsiteX3-119" fmla="*/ 9428672 w 12192000"/>
              <a:gd name="connsiteY3-120" fmla="*/ 1095554 h 1181114"/>
              <a:gd name="connsiteX4-121" fmla="*/ 5727940 w 12192000"/>
              <a:gd name="connsiteY4-122" fmla="*/ 1095555 h 1181114"/>
              <a:gd name="connsiteX5-123" fmla="*/ 0 w 12192000"/>
              <a:gd name="connsiteY5-124" fmla="*/ 845389 h 1181114"/>
              <a:gd name="connsiteX6-125" fmla="*/ 0 w 12192000"/>
              <a:gd name="connsiteY6-126" fmla="*/ 0 h 1181114"/>
              <a:gd name="connsiteX0-127" fmla="*/ 0 w 12192000"/>
              <a:gd name="connsiteY0-128" fmla="*/ 0 h 1211880"/>
              <a:gd name="connsiteX1-129" fmla="*/ 12192000 w 12192000"/>
              <a:gd name="connsiteY1-130" fmla="*/ 0 h 1211880"/>
              <a:gd name="connsiteX2-131" fmla="*/ 12192000 w 12192000"/>
              <a:gd name="connsiteY2-132" fmla="*/ 845389 h 1211880"/>
              <a:gd name="connsiteX3-133" fmla="*/ 9428672 w 12192000"/>
              <a:gd name="connsiteY3-134" fmla="*/ 1095554 h 1211880"/>
              <a:gd name="connsiteX4-135" fmla="*/ 5727940 w 12192000"/>
              <a:gd name="connsiteY4-136" fmla="*/ 1095555 h 1211880"/>
              <a:gd name="connsiteX5-137" fmla="*/ 0 w 12192000"/>
              <a:gd name="connsiteY5-138" fmla="*/ 845389 h 1211880"/>
              <a:gd name="connsiteX6-139" fmla="*/ 0 w 12192000"/>
              <a:gd name="connsiteY6-140" fmla="*/ 0 h 1211880"/>
              <a:gd name="connsiteX0-141" fmla="*/ 0 w 12192000"/>
              <a:gd name="connsiteY0-142" fmla="*/ 0 h 1211880"/>
              <a:gd name="connsiteX1-143" fmla="*/ 12192000 w 12192000"/>
              <a:gd name="connsiteY1-144" fmla="*/ 0 h 1211880"/>
              <a:gd name="connsiteX2-145" fmla="*/ 12192000 w 12192000"/>
              <a:gd name="connsiteY2-146" fmla="*/ 845389 h 1211880"/>
              <a:gd name="connsiteX3-147" fmla="*/ 9428672 w 12192000"/>
              <a:gd name="connsiteY3-148" fmla="*/ 1095554 h 1211880"/>
              <a:gd name="connsiteX4-149" fmla="*/ 5727940 w 12192000"/>
              <a:gd name="connsiteY4-150" fmla="*/ 1095555 h 1211880"/>
              <a:gd name="connsiteX5-151" fmla="*/ 0 w 12192000"/>
              <a:gd name="connsiteY5-152" fmla="*/ 845389 h 1211880"/>
              <a:gd name="connsiteX6-153" fmla="*/ 0 w 12192000"/>
              <a:gd name="connsiteY6-154" fmla="*/ 0 h 1211880"/>
              <a:gd name="connsiteX0-155" fmla="*/ 167394 w 12359394"/>
              <a:gd name="connsiteY0-156" fmla="*/ 0 h 1211880"/>
              <a:gd name="connsiteX1-157" fmla="*/ 12359394 w 12359394"/>
              <a:gd name="connsiteY1-158" fmla="*/ 0 h 1211880"/>
              <a:gd name="connsiteX2-159" fmla="*/ 12359394 w 12359394"/>
              <a:gd name="connsiteY2-160" fmla="*/ 845389 h 1211880"/>
              <a:gd name="connsiteX3-161" fmla="*/ 9596066 w 12359394"/>
              <a:gd name="connsiteY3-162" fmla="*/ 1095554 h 1211880"/>
              <a:gd name="connsiteX4-163" fmla="*/ 5895334 w 12359394"/>
              <a:gd name="connsiteY4-164" fmla="*/ 1095555 h 1211880"/>
              <a:gd name="connsiteX5-165" fmla="*/ 167394 w 12359394"/>
              <a:gd name="connsiteY5-166" fmla="*/ 845389 h 1211880"/>
              <a:gd name="connsiteX6-167" fmla="*/ 167394 w 12359394"/>
              <a:gd name="connsiteY6-168" fmla="*/ 0 h 12118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31" y="connsiteY5-32"/>
              </a:cxn>
              <a:cxn ang="0">
                <a:pos x="connsiteX6-69" y="connsiteY6-70"/>
              </a:cxn>
            </a:cxnLst>
            <a:rect l="l" t="t" r="r" b="b"/>
            <a:pathLst>
              <a:path w="12359394" h="1211880">
                <a:moveTo>
                  <a:pt x="167394" y="0"/>
                </a:moveTo>
                <a:lnTo>
                  <a:pt x="12359394" y="0"/>
                </a:lnTo>
                <a:lnTo>
                  <a:pt x="12359394" y="845389"/>
                </a:lnTo>
                <a:cubicBezTo>
                  <a:pt x="11898839" y="1027981"/>
                  <a:pt x="10768300" y="1329905"/>
                  <a:pt x="9596066" y="1095554"/>
                </a:cubicBezTo>
                <a:cubicBezTo>
                  <a:pt x="8423832" y="861203"/>
                  <a:pt x="7668542" y="1449238"/>
                  <a:pt x="5895334" y="1095555"/>
                </a:cubicBezTo>
                <a:cubicBezTo>
                  <a:pt x="4122126" y="741872"/>
                  <a:pt x="544034" y="1138303"/>
                  <a:pt x="167394" y="845389"/>
                </a:cubicBezTo>
                <a:cubicBezTo>
                  <a:pt x="-209246" y="552475"/>
                  <a:pt x="167394" y="281796"/>
                  <a:pt x="167394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9610" y="104140"/>
            <a:ext cx="98412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Trò chơi: Ai nhanh , ai đúng.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2.59259E-6 L 1.04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699" y="470670"/>
            <a:ext cx="3101736" cy="1639209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805" y="2310395"/>
            <a:ext cx="1408774" cy="68961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35" y="3039105"/>
            <a:ext cx="1578039" cy="77246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68" y="3934977"/>
            <a:ext cx="1654542" cy="80991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85" y="4888280"/>
            <a:ext cx="1594076" cy="78031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023" y="5803040"/>
            <a:ext cx="2155132" cy="10549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34" y="5077195"/>
            <a:ext cx="970156" cy="68211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807" y="2171581"/>
            <a:ext cx="1082064" cy="76079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053" y="3118020"/>
            <a:ext cx="988710" cy="69515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388" y="4115150"/>
            <a:ext cx="889297" cy="62526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9" y="5998261"/>
            <a:ext cx="1063098" cy="7474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310" y="5370645"/>
            <a:ext cx="1170758" cy="1159097"/>
          </a:xfrm>
          <a:prstGeom prst="rect">
            <a:avLst/>
          </a:prstGeom>
        </p:spPr>
      </p:pic>
      <p:sp>
        <p:nvSpPr>
          <p:cNvPr id="42" name="Oval 41">
            <a:hlinkClick r:id="rId1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92" y="5283391"/>
            <a:ext cx="1075826" cy="1333603"/>
          </a:xfrm>
          <a:prstGeom prst="rect">
            <a:avLst/>
          </a:prstGeom>
        </p:spPr>
      </p:pic>
      <p:sp>
        <p:nvSpPr>
          <p:cNvPr id="66" name="Oval 65">
            <a:hlinkClick r:id="rId1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1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16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20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1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2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3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24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25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82633" y="-3028"/>
            <a:ext cx="44401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ĐỘI </a:t>
            </a:r>
            <a:r>
              <a:rPr lang="en-US" sz="2800" b="1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ẾCH XANH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294592" y="20931"/>
            <a:ext cx="44387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ĐỘI </a:t>
            </a:r>
            <a:r>
              <a:rPr lang="en-US" sz="2800" b="1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ẾCH VÀNG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7588" y="2518263"/>
            <a:ext cx="6846362" cy="1638143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4457" y="2859392"/>
            <a:ext cx="62552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NHANH HƠN</a:t>
            </a:r>
            <a:endParaRPr kumimoji="0" lang="en-US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bldLvl="0" animBg="1"/>
      <p:bldP spid="27" grpId="0" bldLvl="0" animBg="1"/>
      <p:bldP spid="81" grpId="0"/>
      <p:bldP spid="81" grpId="1"/>
      <p:bldP spid="83" grpId="0"/>
      <p:bldP spid="83" grpId="1"/>
      <p:bldP spid="7" grpId="0" bldLvl="0" animBg="1"/>
      <p:bldP spid="7" grpId="1" bldLvl="0" animBg="1"/>
      <p:bldP spid="5" grpId="0"/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3" name="Isosceles Triangle 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3" idx="0"/>
              <a:endCxn id="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3" idx="1"/>
              <a:endCxn id="3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4"/>
            </p:cNvCxnSpPr>
            <p:nvPr/>
          </p:nvCxnSpPr>
          <p:spPr>
            <a:xfrm>
              <a:off x="4084471" y="2336915"/>
              <a:ext cx="2264374" cy="107130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568" y="1683842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3693" y="1590501"/>
            <a:ext cx="3862433" cy="3347953"/>
            <a:chOff x="3328426" y="1265610"/>
            <a:chExt cx="3020419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endCxn id="13" idx="3"/>
            </p:cNvCxnSpPr>
            <p:nvPr/>
          </p:nvCxnSpPr>
          <p:spPr>
            <a:xfrm>
              <a:off x="3329679" y="2336914"/>
              <a:ext cx="3019166" cy="1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328426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23" name="Isosceles Triangle 2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23" idx="0"/>
              <a:endCxn id="2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23" idx="0"/>
            </p:cNvCxnSpPr>
            <p:nvPr/>
          </p:nvCxnSpPr>
          <p:spPr>
            <a:xfrm flipV="1">
              <a:off x="4028286" y="1265610"/>
              <a:ext cx="810976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23" idx="0"/>
            </p:cNvCxnSpPr>
            <p:nvPr/>
          </p:nvCxnSpPr>
          <p:spPr>
            <a:xfrm flipH="1" flipV="1">
              <a:off x="4839262" y="1265610"/>
              <a:ext cx="740703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4015884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438548" y="1590501"/>
            <a:ext cx="3862433" cy="3347953"/>
            <a:chOff x="3328426" y="1265610"/>
            <a:chExt cx="3020419" cy="2142609"/>
          </a:xfrm>
        </p:grpSpPr>
        <p:sp>
          <p:nvSpPr>
            <p:cNvPr id="19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>
              <a:stCxn id="19" idx="0"/>
              <a:endCxn id="19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9" idx="3"/>
            </p:cNvCxnSpPr>
            <p:nvPr/>
          </p:nvCxnSpPr>
          <p:spPr>
            <a:xfrm>
              <a:off x="3329679" y="2336914"/>
              <a:ext cx="3019166" cy="1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329679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3328426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</a:t>
            </a:r>
            <a:r>
              <a:rPr lang="en-US" sz="3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889173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</p:cNvCxnSpPr>
            <p:nvPr/>
          </p:nvCxnSpPr>
          <p:spPr>
            <a:xfrm>
              <a:off x="4084471" y="2336915"/>
              <a:ext cx="2032317" cy="71708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289" t="63355" r="69825" b="402"/>
          <a:stretch>
            <a:fillRect/>
          </a:stretch>
        </p:blipFill>
        <p:spPr>
          <a:xfrm>
            <a:off x="1929389" y="1148297"/>
            <a:ext cx="1770892" cy="3875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9937" y="296156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18447" y="1654791"/>
            <a:ext cx="9689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</a:rPr>
              <a:t>a,</a:t>
            </a:r>
          </a:p>
          <a:p>
            <a:endParaRPr lang="en-US" sz="3600" b="1">
              <a:solidFill>
                <a:srgbClr val="00B0F0"/>
              </a:solidFill>
            </a:endParaRPr>
          </a:p>
          <a:p>
            <a:endParaRPr lang="en-US" sz="3600" b="1">
              <a:solidFill>
                <a:srgbClr val="00B0F0"/>
              </a:solidFill>
            </a:endParaRPr>
          </a:p>
          <a:p>
            <a:endParaRPr lang="en-US" sz="3600" b="1">
              <a:solidFill>
                <a:srgbClr val="00B0F0"/>
              </a:solidFill>
            </a:endParaRPr>
          </a:p>
          <a:p>
            <a:r>
              <a:rPr lang="en-US" sz="3600" b="1">
                <a:solidFill>
                  <a:srgbClr val="00B0F0"/>
                </a:solidFill>
              </a:rPr>
              <a:t>b,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4203" t="63355" r="6483" b="19463"/>
          <a:stretch>
            <a:fillRect/>
          </a:stretch>
        </p:blipFill>
        <p:spPr>
          <a:xfrm>
            <a:off x="5639908" y="934606"/>
            <a:ext cx="5185635" cy="189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5005" t="82394" r="5681" b="424"/>
          <a:stretch>
            <a:fillRect/>
          </a:stretch>
        </p:blipFill>
        <p:spPr>
          <a:xfrm>
            <a:off x="5747009" y="3429013"/>
            <a:ext cx="5185634" cy="189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</a:t>
            </a:r>
            <a:r>
              <a:rPr lang="en-US" sz="3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653810" y="2948428"/>
              <a:ext cx="2365268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</a:t>
            </a:r>
            <a:r>
              <a:rPr lang="en-US" sz="3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028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0"/>
            </p:cNvCxnSpPr>
            <p:nvPr/>
          </p:nvCxnSpPr>
          <p:spPr>
            <a:xfrm flipV="1">
              <a:off x="3329679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13" idx="2"/>
            </p:cNvCxnSpPr>
            <p:nvPr/>
          </p:nvCxnSpPr>
          <p:spPr>
            <a:xfrm>
              <a:off x="3329679" y="2336914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3" idx="2"/>
            </p:cNvCxnSpPr>
            <p:nvPr/>
          </p:nvCxnSpPr>
          <p:spPr>
            <a:xfrm flipV="1">
              <a:off x="4839262" y="2334823"/>
              <a:ext cx="1509583" cy="1073396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3" idx="3"/>
              <a:endCxn id="13" idx="0"/>
            </p:cNvCxnSpPr>
            <p:nvPr/>
          </p:nvCxnSpPr>
          <p:spPr>
            <a:xfrm flipH="1" flipV="1">
              <a:off x="4839262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</a:t>
            </a:r>
            <a:r>
              <a:rPr lang="en-US" sz="3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7" name="Isosceles Triangle 16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1"/>
              <a:endCxn id="17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1"/>
              <a:endCxn id="17" idx="4"/>
            </p:cNvCxnSpPr>
            <p:nvPr/>
          </p:nvCxnSpPr>
          <p:spPr>
            <a:xfrm>
              <a:off x="4084471" y="2336915"/>
              <a:ext cx="2264374" cy="107130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</a:t>
            </a:r>
            <a:r>
              <a:rPr lang="en-US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8017" y="1652846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 panose="020B0604030504040204"/>
                <a:ea typeface="Tahoma" panose="020B0604030504040204"/>
                <a:cs typeface="Tahoma" panose="020B0604030504040204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7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1"/>
              <a:endCxn id="17" idx="0"/>
            </p:cNvCxnSpPr>
            <p:nvPr/>
          </p:nvCxnSpPr>
          <p:spPr>
            <a:xfrm flipV="1">
              <a:off x="3329679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17" idx="2"/>
            </p:cNvCxnSpPr>
            <p:nvPr/>
          </p:nvCxnSpPr>
          <p:spPr>
            <a:xfrm>
              <a:off x="3329679" y="2336914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7" idx="2"/>
            </p:cNvCxnSpPr>
            <p:nvPr/>
          </p:nvCxnSpPr>
          <p:spPr>
            <a:xfrm flipV="1">
              <a:off x="4839262" y="2334823"/>
              <a:ext cx="1509583" cy="1073396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7" idx="3"/>
              <a:endCxn id="17" idx="0"/>
            </p:cNvCxnSpPr>
            <p:nvPr/>
          </p:nvCxnSpPr>
          <p:spPr>
            <a:xfrm flipH="1" flipV="1">
              <a:off x="4839262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17" idx="3"/>
            </p:cNvCxnSpPr>
            <p:nvPr/>
          </p:nvCxnSpPr>
          <p:spPr>
            <a:xfrm>
              <a:off x="3329679" y="2334823"/>
              <a:ext cx="3019166" cy="209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486" y="1480387"/>
            <a:ext cx="6833537" cy="17172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487" y="3428359"/>
            <a:ext cx="6912505" cy="2054465"/>
          </a:xfrm>
          <a:prstGeom prst="rect">
            <a:avLst/>
          </a:prstGeom>
        </p:spPr>
      </p:pic>
      <p:pic>
        <p:nvPicPr>
          <p:cNvPr id="2050" name="Picture 2" descr="Hình ảnh Giấy Cuộn Trang Trí PNG , Giấy Cuộn, Giấy, Gửi Giấy Cũ PNG miễn  phí tải tập tin PSDComment và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43" t="13022" r="23955" b="11171"/>
          <a:stretch>
            <a:fillRect/>
          </a:stretch>
        </p:blipFill>
        <p:spPr bwMode="auto">
          <a:xfrm>
            <a:off x="-127054" y="464024"/>
            <a:ext cx="5629701" cy="659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0168" y="1347216"/>
            <a:ext cx="4226241" cy="5262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B050"/>
                </a:solidFill>
                <a:effectLst/>
                <a:latin typeface="Nunito Black" panose="00000A00000000000000" pitchFamily="2" charset="0"/>
              </a:rPr>
              <a:t>- </a:t>
            </a:r>
            <a:r>
              <a:rPr lang="vi-VN" sz="2800" b="1" i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 1: Đếm xem hình chữ nhật được chia làm mấy phần bằng nhau</a:t>
            </a:r>
          </a:p>
          <a:p>
            <a:pPr algn="l"/>
            <a:r>
              <a:rPr lang="vi-VN" sz="2800" b="1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Bước 2: Đếm xem đã tô màu được mấy phần trong các phần bằng nhau đó.</a:t>
            </a:r>
          </a:p>
          <a:p>
            <a:pPr algn="l"/>
            <a:r>
              <a:rPr lang="vi-VN" sz="28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Bước 3: Kết luận đã tô màu được một phần mấy hình chữ nhật rồi đối chiếu với kết quả, nếu kết quả đúng điền Đ, kết quả sai điền S.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1478895" y="2642870"/>
            <a:ext cx="594995" cy="671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7860030" y="4723130"/>
            <a:ext cx="494665" cy="518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1478260" y="4723130"/>
            <a:ext cx="494665" cy="518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860030" y="2643505"/>
            <a:ext cx="494665" cy="671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Đ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035" y="0"/>
            <a:ext cx="2160270" cy="74295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661285" y="189230"/>
            <a:ext cx="2075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1.Đ,S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5" grpId="0"/>
      <p:bldP spid="5" grpId="1"/>
      <p:bldP spid="8" grpId="0"/>
      <p:bldP spid="8" grpId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" y="-36162"/>
            <a:ext cx="2078398" cy="951597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078355" y="0"/>
            <a:ext cx="101130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effectLst/>
                <a:latin typeface="Nunito Black" panose="00000A00000000000000" pitchFamily="2" charset="0"/>
                <a:sym typeface="+mn-ea"/>
              </a:rPr>
              <a:t>2. Chọn cách đọc phù hợp với cách viết một phần mấy ở mỗi hình.</a:t>
            </a:r>
          </a:p>
        </p:txBody>
      </p:sp>
      <p:pic>
        <p:nvPicPr>
          <p:cNvPr id="21" name="Content Placeholder 4"/>
          <p:cNvPicPr>
            <a:picLocks noChangeAspect="1"/>
          </p:cNvPicPr>
          <p:nvPr/>
        </p:nvPicPr>
        <p:blipFill rotWithShape="1">
          <a:blip r:embed="rId3"/>
          <a:srcRect l="9572" t="13705" r="-3045"/>
          <a:stretch>
            <a:fillRect/>
          </a:stretch>
        </p:blipFill>
        <p:spPr>
          <a:xfrm>
            <a:off x="140335" y="958215"/>
            <a:ext cx="12051030" cy="5761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cloud with black text and a red gear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075180" y="-19050"/>
            <a:ext cx="9751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highlight>
                  <a:srgbClr val="FFFF00"/>
                </a:highlight>
                <a:uLnTx/>
                <a:uFillTx/>
                <a:latin typeface="Pangolin" panose="00000500000000000000" pitchFamily="2" charset="0"/>
                <a:ea typeface="Roboto" panose="02000000000000000000" pitchFamily="2" charset="0"/>
              </a:rPr>
              <a:t>PHIẾU HỌC TẬP: Mỗi hình dưới đây đã tô vào một phàn mấy?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24" y="543002"/>
            <a:ext cx="2178745" cy="2154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1125" y="827405"/>
            <a:ext cx="2075815" cy="18192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7709" y="827349"/>
            <a:ext cx="1781175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5625" y="923290"/>
            <a:ext cx="1819275" cy="1723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796" y="3991092"/>
            <a:ext cx="1809750" cy="1724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2511" y="4121796"/>
            <a:ext cx="1800225" cy="1647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5902" y="3825333"/>
            <a:ext cx="1752600" cy="16859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17473" y="3990669"/>
            <a:ext cx="1704975" cy="165735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381000" y="3112770"/>
            <a:ext cx="2392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Đã tô màu.....................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652520" y="3232785"/>
            <a:ext cx="25946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Đã tô màu..................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767195" y="3263265"/>
            <a:ext cx="2533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Đã tô màu....................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9796145" y="3263265"/>
            <a:ext cx="17449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ym typeface="+mn-ea"/>
              </a:rPr>
              <a:t>Đã tô màu</a:t>
            </a:r>
            <a:r>
              <a:rPr lang="en-US"/>
              <a:t>...........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81635" y="6150610"/>
            <a:ext cx="2165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ym typeface="+mn-ea"/>
              </a:rPr>
              <a:t>Đã tô màu</a:t>
            </a:r>
            <a:r>
              <a:rPr lang="en-US"/>
              <a:t>..............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3554730" y="6150610"/>
            <a:ext cx="2150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ym typeface="+mn-ea"/>
              </a:rPr>
              <a:t>Đã tô màu</a:t>
            </a:r>
            <a:r>
              <a:rPr lang="en-US"/>
              <a:t>................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7089140" y="6148705"/>
            <a:ext cx="2030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.</a:t>
            </a:r>
            <a:r>
              <a:rPr lang="en-US">
                <a:sym typeface="+mn-ea"/>
              </a:rPr>
              <a:t>Đã tô màu</a:t>
            </a:r>
            <a:r>
              <a:rPr lang="en-US"/>
              <a:t>...............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9926955" y="6058535"/>
            <a:ext cx="1899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..</a:t>
            </a:r>
            <a:r>
              <a:rPr lang="en-US">
                <a:sym typeface="+mn-ea"/>
              </a:rPr>
              <a:t>Đã tô màu</a:t>
            </a:r>
            <a:r>
              <a:rPr lang="en-US"/>
              <a:t>.........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29" y="-62892"/>
            <a:ext cx="2305250" cy="743085"/>
          </a:xfrm>
          <a:prstGeom prst="rect">
            <a:avLst/>
          </a:prstGeom>
        </p:spPr>
      </p:pic>
      <p:sp>
        <p:nvSpPr>
          <p:cNvPr id="16389" name="Oval 5"/>
          <p:cNvSpPr/>
          <p:nvPr/>
        </p:nvSpPr>
        <p:spPr>
          <a:xfrm>
            <a:off x="466090" y="734060"/>
            <a:ext cx="622935" cy="62801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21" name="Oval 5"/>
          <p:cNvSpPr/>
          <p:nvPr/>
        </p:nvSpPr>
        <p:spPr>
          <a:xfrm>
            <a:off x="6466205" y="796925"/>
            <a:ext cx="622935" cy="62801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22" name="Oval 5"/>
          <p:cNvSpPr/>
          <p:nvPr/>
        </p:nvSpPr>
        <p:spPr>
          <a:xfrm>
            <a:off x="3168015" y="783590"/>
            <a:ext cx="622935" cy="62801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23" name="Oval 5"/>
          <p:cNvSpPr/>
          <p:nvPr/>
        </p:nvSpPr>
        <p:spPr>
          <a:xfrm>
            <a:off x="8940800" y="827405"/>
            <a:ext cx="622935" cy="62801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24" name="Oval 5"/>
          <p:cNvSpPr/>
          <p:nvPr/>
        </p:nvSpPr>
        <p:spPr>
          <a:xfrm>
            <a:off x="261620" y="3957955"/>
            <a:ext cx="622935" cy="62801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25" name="Oval 5"/>
          <p:cNvSpPr/>
          <p:nvPr/>
        </p:nvSpPr>
        <p:spPr>
          <a:xfrm>
            <a:off x="6247130" y="3938905"/>
            <a:ext cx="622935" cy="62801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26" name="Oval 5"/>
          <p:cNvSpPr/>
          <p:nvPr/>
        </p:nvSpPr>
        <p:spPr>
          <a:xfrm>
            <a:off x="3501390" y="3938905"/>
            <a:ext cx="622935" cy="62801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27" name="Oval 5"/>
          <p:cNvSpPr/>
          <p:nvPr/>
        </p:nvSpPr>
        <p:spPr>
          <a:xfrm>
            <a:off x="9796145" y="3938905"/>
            <a:ext cx="622935" cy="628015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57552" tIns="28776" rIns="57552" bIns="28776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vi-VN" altLang="en-US" sz="1500" dirty="0"/>
          </a:p>
        </p:txBody>
      </p:sp>
      <p:sp>
        <p:nvSpPr>
          <p:cNvPr id="28" name="Text Box 27"/>
          <p:cNvSpPr txBox="1"/>
          <p:nvPr/>
        </p:nvSpPr>
        <p:spPr>
          <a:xfrm>
            <a:off x="577215" y="683260"/>
            <a:ext cx="511810" cy="434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/>
              <a:t>1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3230880" y="783590"/>
            <a:ext cx="699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2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6541770" y="826770"/>
            <a:ext cx="528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3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9103360" y="902970"/>
            <a:ext cx="460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4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355600" y="4006215"/>
            <a:ext cx="528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5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3527425" y="4006215"/>
            <a:ext cx="596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6</a:t>
            </a:r>
          </a:p>
        </p:txBody>
      </p:sp>
      <p:sp>
        <p:nvSpPr>
          <p:cNvPr id="34" name="Text Box 33"/>
          <p:cNvSpPr txBox="1"/>
          <p:nvPr/>
        </p:nvSpPr>
        <p:spPr>
          <a:xfrm>
            <a:off x="6426200" y="3972560"/>
            <a:ext cx="681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7</a:t>
            </a:r>
          </a:p>
        </p:txBody>
      </p:sp>
      <p:sp>
        <p:nvSpPr>
          <p:cNvPr id="35" name="Text Box 34"/>
          <p:cNvSpPr txBox="1"/>
          <p:nvPr/>
        </p:nvSpPr>
        <p:spPr>
          <a:xfrm>
            <a:off x="9955530" y="4023360"/>
            <a:ext cx="358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8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577340" y="2989580"/>
            <a:ext cx="611505" cy="817258"/>
            <a:chOff x="4698498" y="3459871"/>
            <a:chExt cx="611257" cy="1142271"/>
          </a:xfrm>
        </p:grpSpPr>
        <p:sp>
          <p:nvSpPr>
            <p:cNvPr id="37" name="TextBox 20"/>
            <p:cNvSpPr txBox="1"/>
            <p:nvPr/>
          </p:nvSpPr>
          <p:spPr>
            <a:xfrm>
              <a:off x="4698498" y="3958681"/>
              <a:ext cx="611257" cy="64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8" name="TextBox 21"/>
            <p:cNvSpPr txBox="1"/>
            <p:nvPr/>
          </p:nvSpPr>
          <p:spPr>
            <a:xfrm>
              <a:off x="4698498" y="3459871"/>
              <a:ext cx="611257" cy="64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020945" y="3112770"/>
            <a:ext cx="611505" cy="817257"/>
            <a:chOff x="4698498" y="3459871"/>
            <a:chExt cx="611257" cy="1142270"/>
          </a:xfrm>
        </p:grpSpPr>
        <p:sp>
          <p:nvSpPr>
            <p:cNvPr id="41" name="TextBox 20"/>
            <p:cNvSpPr txBox="1"/>
            <p:nvPr/>
          </p:nvSpPr>
          <p:spPr>
            <a:xfrm>
              <a:off x="4698498" y="3958681"/>
              <a:ext cx="611257" cy="64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</a:p>
          </p:txBody>
        </p:sp>
        <p:sp>
          <p:nvSpPr>
            <p:cNvPr id="42" name="TextBox 21"/>
            <p:cNvSpPr txBox="1"/>
            <p:nvPr/>
          </p:nvSpPr>
          <p:spPr>
            <a:xfrm>
              <a:off x="4698498" y="3459871"/>
              <a:ext cx="611257" cy="6434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7911465" y="3112770"/>
            <a:ext cx="611505" cy="817257"/>
            <a:chOff x="4698498" y="3459871"/>
            <a:chExt cx="611257" cy="1142270"/>
          </a:xfrm>
        </p:grpSpPr>
        <p:sp>
          <p:nvSpPr>
            <p:cNvPr id="45" name="TextBox 20"/>
            <p:cNvSpPr txBox="1"/>
            <p:nvPr/>
          </p:nvSpPr>
          <p:spPr>
            <a:xfrm>
              <a:off x="4698498" y="3958681"/>
              <a:ext cx="611257" cy="64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</a:p>
          </p:txBody>
        </p:sp>
        <p:sp>
          <p:nvSpPr>
            <p:cNvPr id="46" name="TextBox 21"/>
            <p:cNvSpPr txBox="1"/>
            <p:nvPr/>
          </p:nvSpPr>
          <p:spPr>
            <a:xfrm>
              <a:off x="4698498" y="3459871"/>
              <a:ext cx="611257" cy="64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10763250" y="3155315"/>
            <a:ext cx="611505" cy="817257"/>
            <a:chOff x="4698498" y="3459871"/>
            <a:chExt cx="611257" cy="1142270"/>
          </a:xfrm>
        </p:grpSpPr>
        <p:sp>
          <p:nvSpPr>
            <p:cNvPr id="49" name="TextBox 20"/>
            <p:cNvSpPr txBox="1"/>
            <p:nvPr/>
          </p:nvSpPr>
          <p:spPr>
            <a:xfrm>
              <a:off x="4698498" y="3958681"/>
              <a:ext cx="611257" cy="64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</a:p>
          </p:txBody>
        </p:sp>
        <p:sp>
          <p:nvSpPr>
            <p:cNvPr id="50" name="TextBox 21"/>
            <p:cNvSpPr txBox="1"/>
            <p:nvPr/>
          </p:nvSpPr>
          <p:spPr>
            <a:xfrm>
              <a:off x="4698498" y="3459871"/>
              <a:ext cx="611257" cy="64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1437005" y="6040755"/>
            <a:ext cx="611505" cy="817257"/>
            <a:chOff x="4698498" y="3459871"/>
            <a:chExt cx="611257" cy="1142270"/>
          </a:xfrm>
        </p:grpSpPr>
        <p:sp>
          <p:nvSpPr>
            <p:cNvPr id="53" name="TextBox 20"/>
            <p:cNvSpPr txBox="1"/>
            <p:nvPr/>
          </p:nvSpPr>
          <p:spPr>
            <a:xfrm>
              <a:off x="4698498" y="3958681"/>
              <a:ext cx="611257" cy="64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</a:p>
          </p:txBody>
        </p:sp>
        <p:sp>
          <p:nvSpPr>
            <p:cNvPr id="54" name="TextBox 21"/>
            <p:cNvSpPr txBox="1"/>
            <p:nvPr/>
          </p:nvSpPr>
          <p:spPr>
            <a:xfrm>
              <a:off x="4698498" y="3459871"/>
              <a:ext cx="611257" cy="64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8329295" y="5966460"/>
            <a:ext cx="611505" cy="817245"/>
            <a:chOff x="4698498" y="3459871"/>
            <a:chExt cx="611257" cy="1142253"/>
          </a:xfrm>
        </p:grpSpPr>
        <p:sp>
          <p:nvSpPr>
            <p:cNvPr id="57" name="TextBox 20"/>
            <p:cNvSpPr txBox="1"/>
            <p:nvPr/>
          </p:nvSpPr>
          <p:spPr>
            <a:xfrm>
              <a:off x="4698498" y="3958664"/>
              <a:ext cx="611257" cy="6434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</a:p>
          </p:txBody>
        </p:sp>
        <p:sp>
          <p:nvSpPr>
            <p:cNvPr id="58" name="TextBox 21"/>
            <p:cNvSpPr txBox="1"/>
            <p:nvPr/>
          </p:nvSpPr>
          <p:spPr>
            <a:xfrm>
              <a:off x="4698498" y="3459871"/>
              <a:ext cx="611257" cy="64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4563110" y="6029325"/>
            <a:ext cx="611505" cy="817257"/>
            <a:chOff x="4698498" y="3459871"/>
            <a:chExt cx="611257" cy="1142270"/>
          </a:xfrm>
        </p:grpSpPr>
        <p:sp>
          <p:nvSpPr>
            <p:cNvPr id="61" name="TextBox 20"/>
            <p:cNvSpPr txBox="1"/>
            <p:nvPr/>
          </p:nvSpPr>
          <p:spPr>
            <a:xfrm>
              <a:off x="4698498" y="3958681"/>
              <a:ext cx="611257" cy="64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</a:p>
          </p:txBody>
        </p:sp>
        <p:sp>
          <p:nvSpPr>
            <p:cNvPr id="62" name="TextBox 21"/>
            <p:cNvSpPr txBox="1"/>
            <p:nvPr/>
          </p:nvSpPr>
          <p:spPr>
            <a:xfrm>
              <a:off x="4698498" y="3459871"/>
              <a:ext cx="611257" cy="64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10929620" y="5966460"/>
            <a:ext cx="611505" cy="817257"/>
            <a:chOff x="4698498" y="3459871"/>
            <a:chExt cx="611257" cy="1142270"/>
          </a:xfrm>
        </p:grpSpPr>
        <p:sp>
          <p:nvSpPr>
            <p:cNvPr id="65" name="TextBox 20"/>
            <p:cNvSpPr txBox="1"/>
            <p:nvPr/>
          </p:nvSpPr>
          <p:spPr>
            <a:xfrm>
              <a:off x="4698498" y="3958681"/>
              <a:ext cx="611257" cy="643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6" name="TextBox 21"/>
            <p:cNvSpPr txBox="1"/>
            <p:nvPr/>
          </p:nvSpPr>
          <p:spPr>
            <a:xfrm>
              <a:off x="4698498" y="3459871"/>
              <a:ext cx="611257" cy="643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bldLvl="0" animBg="1"/>
      <p:bldP spid="16389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27" grpId="0" bldLvl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766445" y="461645"/>
            <a:ext cx="10862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z4775675420349_5273871504166b07299c4cf0fa09d56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20" y="0"/>
            <a:ext cx="91535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082" t="7263" r="1197" b="4926"/>
          <a:stretch>
            <a:fillRect/>
          </a:stretch>
        </p:blipFill>
        <p:spPr>
          <a:xfrm>
            <a:off x="1521723" y="1791381"/>
            <a:ext cx="9605751" cy="43637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0" name="TextBox 39"/>
          <p:cNvSpPr txBox="1"/>
          <p:nvPr/>
        </p:nvSpPr>
        <p:spPr>
          <a:xfrm>
            <a:off x="3219450" y="251460"/>
            <a:ext cx="8739505" cy="11988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endParaRPr lang="en-US" sz="2400" b="0" i="0">
              <a:solidFill>
                <a:srgbClr val="000000"/>
              </a:solidFill>
              <a:effectLst/>
              <a:latin typeface="Nunito Black" panose="00000A00000000000000" pitchFamily="2" charset="0"/>
            </a:endParaRPr>
          </a:p>
          <a:p>
            <a:pPr algn="ctr"/>
            <a:r>
              <a:rPr lang="en-US" sz="2400" b="0" i="0">
                <a:solidFill>
                  <a:srgbClr val="00B0F0"/>
                </a:solidFill>
                <a:effectLst/>
                <a:latin typeface="Nunito Black" panose="00000A00000000000000" pitchFamily="2" charset="0"/>
              </a:rPr>
              <a:t>Để tìm       số quả cam ta lấy số quả cam có trong hình chia cho 3.</a:t>
            </a:r>
            <a:endParaRPr lang="en-US" sz="2400">
              <a:solidFill>
                <a:srgbClr val="00B0F0"/>
              </a:solidFill>
              <a:latin typeface="Nunito Black" panose="00000A00000000000000" pitchFamily="2" charset="0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178037" y="914155"/>
            <a:ext cx="2736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7030A0"/>
                </a:solidFill>
                <a:latin typeface="Nunito Black" panose="00000A00000000000000" pitchFamily="2" charset="0"/>
              </a:rPr>
              <a:t>4. Số? 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4833703" y="251604"/>
            <a:ext cx="1250596" cy="1024742"/>
            <a:chOff x="6034585" y="2261467"/>
            <a:chExt cx="1250596" cy="1024742"/>
          </a:xfrm>
        </p:grpSpPr>
        <p:grpSp>
          <p:nvGrpSpPr>
            <p:cNvPr id="42" name="Group 41"/>
            <p:cNvGrpSpPr/>
            <p:nvPr/>
          </p:nvGrpSpPr>
          <p:grpSpPr>
            <a:xfrm>
              <a:off x="6034585" y="2261467"/>
              <a:ext cx="1250596" cy="1024742"/>
              <a:chOff x="6034585" y="2261467"/>
              <a:chExt cx="1250596" cy="1024742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6134220" y="2261467"/>
                <a:ext cx="11509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FF0000"/>
                    </a:solidFill>
                    <a:latin typeface="Nunito Black" panose="00000A00000000000000" pitchFamily="2" charset="0"/>
                  </a:rPr>
                  <a:t>1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034585" y="2824544"/>
                <a:ext cx="11509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rgbClr val="FF0000"/>
                    </a:solidFill>
                    <a:latin typeface="Nunito Black" panose="00000A00000000000000" pitchFamily="2" charset="0"/>
                  </a:rPr>
                  <a:t> 3</a:t>
                </a:r>
              </a:p>
            </p:txBody>
          </p:sp>
        </p:grpSp>
        <p:cxnSp>
          <p:nvCxnSpPr>
            <p:cNvPr id="43" name="Straight Connector 42"/>
            <p:cNvCxnSpPr/>
            <p:nvPr/>
          </p:nvCxnSpPr>
          <p:spPr>
            <a:xfrm>
              <a:off x="6096000" y="2804615"/>
              <a:ext cx="448101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11" y="69823"/>
            <a:ext cx="2305250" cy="74308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037965" y="4755515"/>
            <a:ext cx="554355" cy="446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ldLvl="0" animBg="1"/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484310" y="2619140"/>
            <a:ext cx="4628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đang trang trí lớp học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09581" y="11233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27" y="1624784"/>
            <a:ext cx="6919906" cy="486746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05696" y="1648867"/>
            <a:ext cx="346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đang làm gì?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1484</Words>
  <Application>Microsoft Office PowerPoint</Application>
  <PresentationFormat>Màn hình rộng</PresentationFormat>
  <Paragraphs>242</Paragraphs>
  <Slides>33</Slides>
  <Notes>27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33</vt:i4>
      </vt:variant>
    </vt:vector>
  </HeadingPairs>
  <TitlesOfParts>
    <vt:vector size="46" baseType="lpstr">
      <vt:lpstr>Calibri Light</vt:lpstr>
      <vt:lpstr>Calibri</vt:lpstr>
      <vt:lpstr>Pangolin</vt:lpstr>
      <vt:lpstr>Tahoma</vt:lpstr>
      <vt:lpstr>Roboto Black</vt:lpstr>
      <vt:lpstr>Roboto</vt:lpstr>
      <vt:lpstr>Arial</vt:lpstr>
      <vt:lpstr>Nunito Black</vt:lpstr>
      <vt:lpstr>Times New Roman</vt:lpstr>
      <vt:lpstr>1_Office Theme</vt:lpstr>
      <vt:lpstr>2_Office Theme</vt:lpstr>
      <vt:lpstr>Office Theme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hoaquan123@outlook.com</cp:lastModifiedBy>
  <cp:revision>217</cp:revision>
  <dcterms:created xsi:type="dcterms:W3CDTF">2023-04-01T23:44:00Z</dcterms:created>
  <dcterms:modified xsi:type="dcterms:W3CDTF">2024-04-24T02:15:42Z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BD8E6A0FD8DB424D82B078D044375A0C_12</vt:lpwstr>
  </property>
  <property fmtid="{D5CDD505-2E9C-101B-9397-08002B2CF9AE}" pid="3" name="KSOProductBuildVer">
    <vt:lpwstr>1033-12.2.0.13215</vt:lpwstr>
  </property>
</Properties>
</file>