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2"/>
  </p:notesMasterIdLst>
  <p:sldIdLst>
    <p:sldId id="256" r:id="rId2"/>
    <p:sldId id="258" r:id="rId3"/>
    <p:sldId id="259" r:id="rId4"/>
    <p:sldId id="260" r:id="rId5"/>
    <p:sldId id="262" r:id="rId6"/>
    <p:sldId id="263" r:id="rId7"/>
    <p:sldId id="264" r:id="rId8"/>
    <p:sldId id="265" r:id="rId9"/>
    <p:sldId id="291" r:id="rId10"/>
    <p:sldId id="267" r:id="rId11"/>
    <p:sldId id="268" r:id="rId12"/>
    <p:sldId id="270" r:id="rId13"/>
    <p:sldId id="271" r:id="rId14"/>
    <p:sldId id="266" r:id="rId15"/>
    <p:sldId id="273" r:id="rId16"/>
    <p:sldId id="274" r:id="rId17"/>
    <p:sldId id="275" r:id="rId18"/>
    <p:sldId id="277" r:id="rId19"/>
    <p:sldId id="280" r:id="rId20"/>
    <p:sldId id="278" r:id="rId21"/>
    <p:sldId id="281" r:id="rId22"/>
    <p:sldId id="279" r:id="rId23"/>
    <p:sldId id="282" r:id="rId24"/>
    <p:sldId id="283" r:id="rId25"/>
    <p:sldId id="284" r:id="rId26"/>
    <p:sldId id="285" r:id="rId27"/>
    <p:sldId id="286" r:id="rId28"/>
    <p:sldId id="287" r:id="rId29"/>
    <p:sldId id="290" r:id="rId30"/>
    <p:sldId id="288" r:id="rId31"/>
  </p:sldIdLst>
  <p:sldSz cx="12192000" cy="6858000"/>
  <p:notesSz cx="6858000" cy="9144000"/>
  <p:embeddedFontLst>
    <p:embeddedFont>
      <p:font typeface="#9Slide03 Source Sans Pro Black" panose="020B0604020202020204" charset="0"/>
      <p:bold r:id="rId33"/>
    </p:embeddedFont>
    <p:embeddedFont>
      <p:font typeface="AvantGarde" panose="00000400000000000000" charset="0"/>
      <p:regular r:id="rId34"/>
    </p:embeddedFont>
    <p:embeddedFont>
      <p:font typeface="Calibri" panose="020F0502020204030204" pitchFamily="34" charset="0"/>
      <p:regular r:id="rId35"/>
      <p:bold r:id="rId36"/>
      <p:italic r:id="rId37"/>
      <p:boldItalic r:id="rId38"/>
    </p:embeddedFont>
    <p:embeddedFont>
      <p:font typeface="Calibri Light" panose="020F0302020204030204" pitchFamily="34" charset="0"/>
      <p:regular r:id="rId39"/>
      <p:italic r:id="rId40"/>
    </p:embeddedFont>
    <p:embeddedFont>
      <p:font typeface="Fleur De Leah" panose="020B0604020202020204" charset="0"/>
      <p:regular r:id="rId41"/>
    </p:embeddedFont>
    <p:embeddedFont>
      <p:font typeface="Pattaya" panose="020B0604020202020204" charset="-34"/>
      <p:regular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D2FDF4"/>
    <a:srgbClr val="94DE77"/>
    <a:srgbClr val="EB4A42"/>
    <a:srgbClr val="885521"/>
    <a:srgbClr val="8EBC4D"/>
    <a:srgbClr val="FDF1E2"/>
    <a:srgbClr val="7E2F2B"/>
    <a:srgbClr val="E2F2D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9EA2ED-859A-40BE-9046-4499047B9BBA}" type="datetimeFigureOut">
              <a:rPr lang="en-US" smtClean="0"/>
              <a:t>4/11/2023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BC0C88-F249-4DD6-B53A-17E70C45A33A}" type="slidenum">
              <a:rPr lang="en-US" smtClean="0"/>
              <a:t>‹#›</a:t>
            </a:fld>
            <a:endParaRPr lang="en-US"/>
          </a:p>
        </p:txBody>
      </p:sp>
    </p:spTree>
    <p:extLst>
      <p:ext uri="{BB962C8B-B14F-4D97-AF65-F5344CB8AC3E}">
        <p14:creationId xmlns:p14="http://schemas.microsoft.com/office/powerpoint/2010/main" val="713092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4</a:t>
            </a:fld>
            <a:endParaRPr lang="en-US"/>
          </a:p>
        </p:txBody>
      </p:sp>
    </p:spTree>
    <p:extLst>
      <p:ext uri="{BB962C8B-B14F-4D97-AF65-F5344CB8AC3E}">
        <p14:creationId xmlns:p14="http://schemas.microsoft.com/office/powerpoint/2010/main" val="3456927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5</a:t>
            </a:fld>
            <a:endParaRPr lang="en-US"/>
          </a:p>
        </p:txBody>
      </p:sp>
    </p:spTree>
    <p:extLst>
      <p:ext uri="{BB962C8B-B14F-4D97-AF65-F5344CB8AC3E}">
        <p14:creationId xmlns:p14="http://schemas.microsoft.com/office/powerpoint/2010/main" val="4276840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6</a:t>
            </a:fld>
            <a:endParaRPr lang="en-US"/>
          </a:p>
        </p:txBody>
      </p:sp>
    </p:spTree>
    <p:extLst>
      <p:ext uri="{BB962C8B-B14F-4D97-AF65-F5344CB8AC3E}">
        <p14:creationId xmlns:p14="http://schemas.microsoft.com/office/powerpoint/2010/main" val="305052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7</a:t>
            </a:fld>
            <a:endParaRPr lang="en-US"/>
          </a:p>
        </p:txBody>
      </p:sp>
    </p:spTree>
    <p:extLst>
      <p:ext uri="{BB962C8B-B14F-4D97-AF65-F5344CB8AC3E}">
        <p14:creationId xmlns:p14="http://schemas.microsoft.com/office/powerpoint/2010/main" val="2321496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BC0C88-F249-4DD6-B53A-17E70C45A33A}" type="slidenum">
              <a:rPr lang="en-US" smtClean="0"/>
              <a:t>8</a:t>
            </a:fld>
            <a:endParaRPr lang="en-US"/>
          </a:p>
        </p:txBody>
      </p:sp>
    </p:spTree>
    <p:extLst>
      <p:ext uri="{BB962C8B-B14F-4D97-AF65-F5344CB8AC3E}">
        <p14:creationId xmlns:p14="http://schemas.microsoft.com/office/powerpoint/2010/main" val="2384357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03087-83E7-46FE-B451-E5C9B2E6A3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17A58C-55DF-4F8C-BBE0-9C82B2C036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158F7F-E00D-4BD2-B743-772D137FAD55}"/>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5" name="Footer Placeholder 4">
            <a:extLst>
              <a:ext uri="{FF2B5EF4-FFF2-40B4-BE49-F238E27FC236}">
                <a16:creationId xmlns:a16="http://schemas.microsoft.com/office/drawing/2014/main" id="{04F11884-6B03-4287-9A05-20756C38A9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B79B5A-4B5C-4EBA-A3FF-6969E3F329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123600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4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038942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938898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4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32391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4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2735697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823375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269456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4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665601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3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769898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3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31838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3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864900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69BB-93B8-4A39-A773-77935B99E2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C35F7-5CA5-4C2B-8778-BA0F55E43D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BF98F-A684-4730-8052-410ED9E2A7C1}"/>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5" name="Footer Placeholder 4">
            <a:extLst>
              <a:ext uri="{FF2B5EF4-FFF2-40B4-BE49-F238E27FC236}">
                <a16:creationId xmlns:a16="http://schemas.microsoft.com/office/drawing/2014/main" id="{68BE372D-0C20-4603-A81A-18D61ABF35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B001A-E9E9-4498-953D-D661651B9CBD}"/>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0008921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3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659598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3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636192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3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565404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3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241217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3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209474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3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435537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3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9232079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2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5566347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2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5834222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2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15116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8836C-A42F-46E4-B4E2-1CE1418E66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A08C39-4EFB-46C1-894E-3BC5E5FD81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6CEDEA4-4040-409E-ADEE-77B8ADFD20F7}"/>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5" name="Footer Placeholder 4">
            <a:extLst>
              <a:ext uri="{FF2B5EF4-FFF2-40B4-BE49-F238E27FC236}">
                <a16:creationId xmlns:a16="http://schemas.microsoft.com/office/drawing/2014/main" id="{80C09A1A-6029-4E9A-8E26-6F8F65CFF7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FE6E90-C19D-4E79-9151-52E3AC6BB083}"/>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40195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2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614685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59712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2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365215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6451983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5366413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324893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779259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7672313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0914786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163999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56DB-680E-4985-B385-DABB8483A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581A0C-7FDD-4448-BF7C-C9F7E41056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0E85064-D558-4F36-A211-C867790C87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7980FF-CA01-4B8F-BD65-63D05B0189EC}"/>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6" name="Footer Placeholder 5">
            <a:extLst>
              <a:ext uri="{FF2B5EF4-FFF2-40B4-BE49-F238E27FC236}">
                <a16:creationId xmlns:a16="http://schemas.microsoft.com/office/drawing/2014/main" id="{753EAC7F-5C18-48E6-9A8D-BD8F99DF9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A51D0-4C91-47EC-9EE6-49C82BAC372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822033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4947237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8186947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5624159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940514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3377908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0038158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518582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029869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9927437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315800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50F2-5B6E-45F1-8AB5-91F2CB5D745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3AF4B18-70A7-4741-AD85-1C98B0046E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B5EBD8-E1E9-47DF-BA26-614EC6E0BA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B5657E-40F6-4660-B636-77640EF325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D330CF-3282-4C1A-A26D-D666D2C60C7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2EB469-3758-4E34-83E2-E76CA79F23CB}"/>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8" name="Footer Placeholder 7">
            <a:extLst>
              <a:ext uri="{FF2B5EF4-FFF2-40B4-BE49-F238E27FC236}">
                <a16:creationId xmlns:a16="http://schemas.microsoft.com/office/drawing/2014/main" id="{B2018BA7-8DCD-44C3-BC5A-23530CFCFA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DA3B85-E9FF-4A96-AB3A-E5598DCF20B2}"/>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013504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6268344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712004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598269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9881129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4181517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31449703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6A53-A6FC-4A7C-9B20-1AB56E5AD7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F4267E-CB81-4E40-A07E-E9C7ECD676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1F5565B-DA08-4F8E-BEE2-472E3573A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8AA119-18CB-49F6-8340-5C48929B0769}"/>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6" name="Footer Placeholder 5">
            <a:extLst>
              <a:ext uri="{FF2B5EF4-FFF2-40B4-BE49-F238E27FC236}">
                <a16:creationId xmlns:a16="http://schemas.microsoft.com/office/drawing/2014/main" id="{DD6B6633-3774-4479-9CCD-0D2054842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604E18-C5F8-439F-BDD5-2BA12B48F551}"/>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6076362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7DB32-9A69-433C-B84F-DE0C68E0F9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CFF74B-C8C3-47F5-9736-3B5B077C9E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F96FC3-CC54-4F9E-B6D7-035E199C6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54F810-769E-4152-9728-52C782B63144}"/>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6" name="Footer Placeholder 5">
            <a:extLst>
              <a:ext uri="{FF2B5EF4-FFF2-40B4-BE49-F238E27FC236}">
                <a16:creationId xmlns:a16="http://schemas.microsoft.com/office/drawing/2014/main" id="{DDC42B53-6E97-4977-9338-8D2C80F332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9E7547-1344-471B-A4EF-D97EEFE32469}"/>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6008908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F74F6-06F2-4D1A-9CAA-5F12C17094D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18BF26-ED7A-4E92-AAA0-7B54643764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70C1E-80C1-41D3-841A-61D6312FDB42}"/>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5" name="Footer Placeholder 4">
            <a:extLst>
              <a:ext uri="{FF2B5EF4-FFF2-40B4-BE49-F238E27FC236}">
                <a16:creationId xmlns:a16="http://schemas.microsoft.com/office/drawing/2014/main" id="{59388E0E-DE48-40A1-9151-AC93E27ABA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190D6C-D66F-4006-9BFC-47D2E748E3CB}"/>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2259080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84C6FB-CFA1-45F3-812A-59CDAE86FDE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1FFD7-8E78-4FEC-B20A-B2BE900E1C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76412-1629-4BEA-8E75-63B69586C6C4}"/>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5" name="Footer Placeholder 4">
            <a:extLst>
              <a:ext uri="{FF2B5EF4-FFF2-40B4-BE49-F238E27FC236}">
                <a16:creationId xmlns:a16="http://schemas.microsoft.com/office/drawing/2014/main" id="{2593818A-639B-4C3F-89C0-EC47730DD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38A5B-FA36-4B5A-8B67-8519C892D68A}"/>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874444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22308-E335-4FF0-B46D-85D557ABFB2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6F8113-5B61-464F-970F-D9A8DA5F62EE}"/>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4" name="Footer Placeholder 3">
            <a:extLst>
              <a:ext uri="{FF2B5EF4-FFF2-40B4-BE49-F238E27FC236}">
                <a16:creationId xmlns:a16="http://schemas.microsoft.com/office/drawing/2014/main" id="{E80E7744-67DC-4ADC-B7F1-FA07C36B65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20BFBD-FF0D-4747-8BBA-0B0C35FB2D67}"/>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559630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762919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4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939047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4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C86489-090E-4E3A-AAAA-36500B0D4BE8}"/>
              </a:ext>
            </a:extLst>
          </p:cNvPr>
          <p:cNvSpPr>
            <a:spLocks noGrp="1"/>
          </p:cNvSpPr>
          <p:nvPr>
            <p:ph type="dt" sz="half" idx="10"/>
          </p:nvPr>
        </p:nvSpPr>
        <p:spPr/>
        <p:txBody>
          <a:bodyPr/>
          <a:lstStyle/>
          <a:p>
            <a:fld id="{C9703F0F-B301-489A-839B-7A11CC5C6AAB}" type="datetimeFigureOut">
              <a:rPr lang="en-US" smtClean="0"/>
              <a:t>4/11/2023</a:t>
            </a:fld>
            <a:endParaRPr lang="en-US"/>
          </a:p>
        </p:txBody>
      </p:sp>
      <p:sp>
        <p:nvSpPr>
          <p:cNvPr id="3" name="Footer Placeholder 2">
            <a:extLst>
              <a:ext uri="{FF2B5EF4-FFF2-40B4-BE49-F238E27FC236}">
                <a16:creationId xmlns:a16="http://schemas.microsoft.com/office/drawing/2014/main" id="{2F3F4C7D-71CB-4483-B01E-4CA137C5DA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97D16-B04A-4818-8A00-7D6011286626}"/>
              </a:ext>
            </a:extLst>
          </p:cNvPr>
          <p:cNvSpPr>
            <a:spLocks noGrp="1"/>
          </p:cNvSpPr>
          <p:nvPr>
            <p:ph type="sldNum" sz="quarter" idx="12"/>
          </p:nvPr>
        </p:nvSpPr>
        <p:spPr/>
        <p:txBody>
          <a:bodyPr/>
          <a:lstStyle/>
          <a:p>
            <a:fld id="{02F91F8A-3CEC-4826-87A3-275DC29CB0A8}" type="slidenum">
              <a:rPr lang="en-US" smtClean="0"/>
              <a:t>‹#›</a:t>
            </a:fld>
            <a:endParaRPr lang="en-US"/>
          </a:p>
        </p:txBody>
      </p:sp>
    </p:spTree>
    <p:extLst>
      <p:ext uri="{BB962C8B-B14F-4D97-AF65-F5344CB8AC3E}">
        <p14:creationId xmlns:p14="http://schemas.microsoft.com/office/powerpoint/2010/main" val="19905697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885C95-08E4-4596-87C3-90BD9201D7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A601C-7A00-4BAF-83E5-3CD30E937B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791E74-C8FD-4C33-BECC-232E4E804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703F0F-B301-489A-839B-7A11CC5C6AAB}" type="datetimeFigureOut">
              <a:rPr lang="en-US" smtClean="0"/>
              <a:t>4/11/2023</a:t>
            </a:fld>
            <a:endParaRPr lang="en-US"/>
          </a:p>
        </p:txBody>
      </p:sp>
      <p:sp>
        <p:nvSpPr>
          <p:cNvPr id="5" name="Footer Placeholder 4">
            <a:extLst>
              <a:ext uri="{FF2B5EF4-FFF2-40B4-BE49-F238E27FC236}">
                <a16:creationId xmlns:a16="http://schemas.microsoft.com/office/drawing/2014/main" id="{0674FFB0-A03A-490F-ABED-07761E3B2B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10FE9F-5B47-4C5C-A224-02C4AA6442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F91F8A-3CEC-4826-87A3-275DC29CB0A8}" type="slidenum">
              <a:rPr lang="en-US" smtClean="0"/>
              <a:t>‹#›</a:t>
            </a:fld>
            <a:endParaRPr lang="en-US"/>
          </a:p>
        </p:txBody>
      </p:sp>
    </p:spTree>
    <p:extLst>
      <p:ext uri="{BB962C8B-B14F-4D97-AF65-F5344CB8AC3E}">
        <p14:creationId xmlns:p14="http://schemas.microsoft.com/office/powerpoint/2010/main" val="1955110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07" r:id="rId8"/>
    <p:sldLayoutId id="2147483706" r:id="rId9"/>
    <p:sldLayoutId id="2147483705" r:id="rId10"/>
    <p:sldLayoutId id="2147483704" r:id="rId11"/>
    <p:sldLayoutId id="2147483703" r:id="rId12"/>
    <p:sldLayoutId id="2147483702" r:id="rId13"/>
    <p:sldLayoutId id="2147483701" r:id="rId14"/>
    <p:sldLayoutId id="2147483700" r:id="rId15"/>
    <p:sldLayoutId id="2147483699" r:id="rId16"/>
    <p:sldLayoutId id="2147483698" r:id="rId17"/>
    <p:sldLayoutId id="2147483697" r:id="rId18"/>
    <p:sldLayoutId id="2147483696" r:id="rId19"/>
    <p:sldLayoutId id="2147483695" r:id="rId20"/>
    <p:sldLayoutId id="2147483694" r:id="rId21"/>
    <p:sldLayoutId id="2147483693" r:id="rId22"/>
    <p:sldLayoutId id="2147483692" r:id="rId23"/>
    <p:sldLayoutId id="2147483691" r:id="rId24"/>
    <p:sldLayoutId id="2147483690" r:id="rId25"/>
    <p:sldLayoutId id="2147483689" r:id="rId26"/>
    <p:sldLayoutId id="2147483688" r:id="rId27"/>
    <p:sldLayoutId id="2147483687" r:id="rId28"/>
    <p:sldLayoutId id="2147483686" r:id="rId29"/>
    <p:sldLayoutId id="2147483685" r:id="rId30"/>
    <p:sldLayoutId id="2147483684" r:id="rId31"/>
    <p:sldLayoutId id="2147483683" r:id="rId32"/>
    <p:sldLayoutId id="2147483682" r:id="rId33"/>
    <p:sldLayoutId id="2147483681" r:id="rId34"/>
    <p:sldLayoutId id="2147483680" r:id="rId35"/>
    <p:sldLayoutId id="2147483679" r:id="rId36"/>
    <p:sldLayoutId id="2147483678" r:id="rId37"/>
    <p:sldLayoutId id="2147483677" r:id="rId38"/>
    <p:sldLayoutId id="2147483676" r:id="rId39"/>
    <p:sldLayoutId id="2147483675" r:id="rId40"/>
    <p:sldLayoutId id="2147483674" r:id="rId41"/>
    <p:sldLayoutId id="2147483673" r:id="rId42"/>
    <p:sldLayoutId id="2147483672" r:id="rId43"/>
    <p:sldLayoutId id="2147483671" r:id="rId44"/>
    <p:sldLayoutId id="2147483670" r:id="rId45"/>
    <p:sldLayoutId id="2147483669" r:id="rId46"/>
    <p:sldLayoutId id="2147483668" r:id="rId47"/>
    <p:sldLayoutId id="2147483667" r:id="rId48"/>
    <p:sldLayoutId id="2147483666" r:id="rId49"/>
    <p:sldLayoutId id="2147483665" r:id="rId50"/>
    <p:sldLayoutId id="2147483664" r:id="rId51"/>
    <p:sldLayoutId id="2147483663" r:id="rId52"/>
    <p:sldLayoutId id="2147483662" r:id="rId53"/>
    <p:sldLayoutId id="2147483661" r:id="rId54"/>
    <p:sldLayoutId id="2147483660" r:id="rId55"/>
    <p:sldLayoutId id="2147483656" r:id="rId56"/>
    <p:sldLayoutId id="2147483657" r:id="rId57"/>
    <p:sldLayoutId id="2147483658" r:id="rId58"/>
    <p:sldLayoutId id="2147483659" r:id="rId5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 Id="rId4" Type="http://schemas.microsoft.com/office/2007/relationships/hdphoto" Target="../media/hdphoto13.wdp"/></Relationships>
</file>

<file path=ppt/slides/_rels/slide1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microsoft.com/office/2007/relationships/hdphoto" Target="../media/hdphoto16.wdp"/><Relationship Id="rId5" Type="http://schemas.openxmlformats.org/officeDocument/2006/relationships/image" Target="../media/image36.png"/><Relationship Id="rId4" Type="http://schemas.microsoft.com/office/2007/relationships/hdphoto" Target="../media/hdphoto15.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jpe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38.png"/><Relationship Id="rId4" Type="http://schemas.microsoft.com/office/2007/relationships/hdphoto" Target="../media/hdphoto17.wdp"/></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gif"/></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1.gif"/></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microsoft.com/office/2007/relationships/hdphoto" Target="../media/hdphoto19.wdp"/></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4.jpeg"/><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49.png"/><Relationship Id="rId4" Type="http://schemas.microsoft.com/office/2007/relationships/hdphoto" Target="../media/hdphoto20.wdp"/></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5.wdp"/></Relationships>
</file>

<file path=ppt/slides/_rels/slide20.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image" Target="../media/image50.jpeg"/><Relationship Id="rId1" Type="http://schemas.openxmlformats.org/officeDocument/2006/relationships/slideLayout" Target="../slideLayouts/slideLayout7.xml"/><Relationship Id="rId6" Type="http://schemas.microsoft.com/office/2007/relationships/hdphoto" Target="../media/hdphoto23.wdp"/><Relationship Id="rId5" Type="http://schemas.openxmlformats.org/officeDocument/2006/relationships/image" Target="../media/image52.png"/><Relationship Id="rId4" Type="http://schemas.microsoft.com/office/2007/relationships/hdphoto" Target="../media/hdphoto22.wdp"/></Relationships>
</file>

<file path=ppt/slides/_rels/slide21.xml.rels><?xml version="1.0" encoding="UTF-8" standalone="yes"?>
<Relationships xmlns="http://schemas.openxmlformats.org/package/2006/relationships"><Relationship Id="rId8" Type="http://schemas.microsoft.com/office/2007/relationships/hdphoto" Target="../media/hdphoto26.wdp"/><Relationship Id="rId3" Type="http://schemas.openxmlformats.org/officeDocument/2006/relationships/image" Target="../media/image54.png"/><Relationship Id="rId7" Type="http://schemas.openxmlformats.org/officeDocument/2006/relationships/image" Target="../media/image55.png"/><Relationship Id="rId2" Type="http://schemas.openxmlformats.org/officeDocument/2006/relationships/image" Target="../media/image50.jpeg"/><Relationship Id="rId1" Type="http://schemas.openxmlformats.org/officeDocument/2006/relationships/slideLayout" Target="../slideLayouts/slideLayout7.xml"/><Relationship Id="rId6" Type="http://schemas.microsoft.com/office/2007/relationships/hdphoto" Target="../media/hdphoto23.wdp"/><Relationship Id="rId5" Type="http://schemas.openxmlformats.org/officeDocument/2006/relationships/image" Target="../media/image52.png"/><Relationship Id="rId10" Type="http://schemas.microsoft.com/office/2007/relationships/hdphoto" Target="../media/hdphoto27.wdp"/><Relationship Id="rId4" Type="http://schemas.microsoft.com/office/2007/relationships/hdphoto" Target="../media/hdphoto25.wdp"/><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 Id="rId4" Type="http://schemas.microsoft.com/office/2007/relationships/hdphoto" Target="../media/hdphoto29.wdp"/></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38.png"/><Relationship Id="rId4" Type="http://schemas.microsoft.com/office/2007/relationships/hdphoto" Target="../media/hdphoto15.wdp"/></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9.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10.png"/><Relationship Id="rId4" Type="http://schemas.microsoft.com/office/2007/relationships/hdphoto" Target="../media/hdphoto5.wdp"/><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4" Type="http://schemas.microsoft.com/office/2007/relationships/hdphoto" Target="../media/hdphoto30.wdp"/></Relationships>
</file>

<file path=ppt/slides/_rels/slide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8.xml"/><Relationship Id="rId3" Type="http://schemas.openxmlformats.org/officeDocument/2006/relationships/image" Target="../media/image14.png"/><Relationship Id="rId7" Type="http://schemas.microsoft.com/office/2007/relationships/hdphoto" Target="../media/hdphoto8.wdp"/><Relationship Id="rId12"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slide" Target="slide7.xml"/><Relationship Id="rId5" Type="http://schemas.openxmlformats.org/officeDocument/2006/relationships/slide" Target="slide5.xml"/><Relationship Id="rId10" Type="http://schemas.microsoft.com/office/2007/relationships/hdphoto" Target="../media/hdphoto9.wdp"/><Relationship Id="rId4" Type="http://schemas.openxmlformats.org/officeDocument/2006/relationships/image" Target="../media/image15.png"/><Relationship Id="rId9" Type="http://schemas.openxmlformats.org/officeDocument/2006/relationships/image" Target="../media/image17.pn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4.pn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6.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4.png"/><Relationship Id="rId7"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7.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27.jpeg"/><Relationship Id="rId3" Type="http://schemas.openxmlformats.org/officeDocument/2006/relationships/image" Target="../media/image14.png"/><Relationship Id="rId7" Type="http://schemas.openxmlformats.org/officeDocument/2006/relationships/image" Target="../media/image24.png"/><Relationship Id="rId12" Type="http://schemas.microsoft.com/office/2007/relationships/hdphoto" Target="../media/hdphoto12.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26.png"/><Relationship Id="rId5" Type="http://schemas.openxmlformats.org/officeDocument/2006/relationships/image" Target="../media/image18.png"/><Relationship Id="rId10" Type="http://schemas.microsoft.com/office/2007/relationships/hdphoto" Target="../media/hdphoto11.wdp"/><Relationship Id="rId4" Type="http://schemas.openxmlformats.org/officeDocument/2006/relationships/slide" Target="slide4.xml"/><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19.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D268600-F46B-4CBF-B062-0BC92B5FBBDD}"/>
              </a:ext>
            </a:extLst>
          </p:cNvPr>
          <p:cNvGrpSpPr/>
          <p:nvPr/>
        </p:nvGrpSpPr>
        <p:grpSpPr>
          <a:xfrm>
            <a:off x="2650435" y="0"/>
            <a:ext cx="6891130" cy="6891130"/>
            <a:chOff x="2650435" y="0"/>
            <a:chExt cx="6891130" cy="6891130"/>
          </a:xfrm>
        </p:grpSpPr>
        <p:pic>
          <p:nvPicPr>
            <p:cNvPr id="1034" name="Picture 10" descr="Vietnam travel cartoon template vector free download">
              <a:extLst>
                <a:ext uri="{FF2B5EF4-FFF2-40B4-BE49-F238E27FC236}">
                  <a16:creationId xmlns:a16="http://schemas.microsoft.com/office/drawing/2014/main" id="{7E53533C-056A-47FD-9D97-7651D9B4ADC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500" b="91667" l="3000" r="94167">
                          <a14:foregroundMark x1="8833" y1="25000" x2="17000" y2="33500"/>
                          <a14:foregroundMark x1="3000" y1="55333" x2="15167" y2="45500"/>
                          <a14:foregroundMark x1="15167" y1="45500" x2="15500" y2="44167"/>
                          <a14:foregroundMark x1="6167" y1="57500" x2="12500" y2="72833"/>
                          <a14:foregroundMark x1="12500" y1="72833" x2="16500" y2="76833"/>
                          <a14:foregroundMark x1="29000" y1="90167" x2="53500" y2="91833"/>
                          <a14:foregroundMark x1="75833" y1="86333" x2="78167" y2="89333"/>
                          <a14:foregroundMark x1="75000" y1="87667" x2="79500" y2="91000"/>
                          <a14:foregroundMark x1="77167" y1="76333" x2="84333" y2="74333"/>
                          <a14:foregroundMark x1="75833" y1="78667" x2="76167" y2="76500"/>
                          <a14:foregroundMark x1="81333" y1="79667" x2="84333" y2="80667"/>
                          <a14:foregroundMark x1="79524" y1="20042" x2="86500" y2="21000"/>
                          <a14:foregroundMark x1="78000" y1="19833" x2="79497" y2="20038"/>
                          <a14:foregroundMark x1="86500" y1="21000" x2="92833" y2="27167"/>
                          <a14:foregroundMark x1="92833" y1="27167" x2="89000" y2="36167"/>
                          <a14:foregroundMark x1="89000" y1="36167" x2="84500" y2="39667"/>
                          <a14:foregroundMark x1="93667" y1="35833" x2="94167" y2="25667"/>
                          <a14:foregroundMark x1="94167" y1="22167" x2="83575" y2="19619"/>
                          <a14:foregroundMark x1="94000" y1="23333" x2="94000" y2="26167"/>
                          <a14:foregroundMark x1="88333" y1="46333" x2="83333" y2="50000"/>
                          <a14:foregroundMark x1="88167" y1="42167" x2="87000" y2="62833"/>
                          <a14:foregroundMark x1="91167" y1="45667" x2="89000" y2="42167"/>
                          <a14:foregroundMark x1="92833" y1="57667" x2="93667" y2="60333"/>
                          <a14:foregroundMark x1="85167" y1="13333" x2="84718" y2="14768"/>
                          <a14:foregroundMark x1="74167" y1="11333" x2="69167" y2="23833"/>
                          <a14:foregroundMark x1="77833" y1="17667" x2="52500" y2="19000"/>
                          <a14:foregroundMark x1="56333" y1="16500" x2="71833" y2="12500"/>
                          <a14:foregroundMark x1="64333" y1="5500" x2="80333" y2="12167"/>
                          <a14:foregroundMark x1="80333" y1="12167" x2="81734" y2="13244"/>
                          <a14:foregroundMark x1="29000" y1="18167" x2="28333" y2="22167"/>
                          <a14:foregroundMark x1="10333" y1="20167" x2="21333" y2="34000"/>
                          <a14:foregroundMark x1="4500" y1="32167" x2="12667" y2="32167"/>
                          <a14:foregroundMark x1="12667" y1="32167" x2="15833" y2="32833"/>
                          <a14:foregroundMark x1="7167" y1="38000" x2="18833" y2="33500"/>
                          <a14:foregroundMark x1="24333" y1="8500" x2="26000" y2="11833"/>
                          <a14:foregroundMark x1="26000" y1="9500" x2="26833" y2="12167"/>
                          <a14:foregroundMark x1="27667" y1="12000" x2="27667" y2="9000"/>
                          <a14:foregroundMark x1="26167" y1="9000" x2="27500" y2="9000"/>
                          <a14:foregroundMark x1="18167" y1="8167" x2="18167" y2="17833"/>
                          <a14:foregroundMark x1="50833" y1="9333" x2="53167" y2="10333"/>
                          <a14:foregroundMark x1="52167" y1="10333" x2="53167" y2="10500"/>
                          <a14:foregroundMark x1="50500" y1="8833" x2="50500" y2="8833"/>
                          <a14:foregroundMark x1="13333" y1="43667" x2="5833" y2="53333"/>
                          <a14:foregroundMark x1="80333" y1="66167" x2="77667" y2="74500"/>
                          <a14:foregroundMark x1="77667" y1="74500" x2="77667" y2="75167"/>
                          <a14:foregroundMark x1="73000" y1="72500" x2="75667" y2="76000"/>
                          <a14:foregroundMark x1="76833" y1="62833" x2="76833" y2="62833"/>
                          <a14:foregroundMark x1="81167" y1="65167" x2="81167" y2="65167"/>
                          <a14:foregroundMark x1="81333" y1="64667" x2="81333" y2="64667"/>
                          <a14:foregroundMark x1="85333" y1="81167" x2="85333" y2="81167"/>
                          <a14:foregroundMark x1="84000" y1="12833" x2="84000" y2="12833"/>
                          <a14:backgroundMark x1="80500" y1="17500" x2="81667" y2="15833"/>
                          <a14:backgroundMark x1="78500" y1="18167" x2="80833" y2="16833"/>
                          <a14:backgroundMark x1="82927" y1="12833" x2="83667" y2="12167"/>
                          <a14:backgroundMark x1="82000" y1="13667" x2="82927" y2="12833"/>
                          <a14:backgroundMark x1="81333" y1="14167" x2="83000" y2="12667"/>
                          <a14:backgroundMark x1="83500" y1="66000" x2="90167" y2="73667"/>
                          <a14:backgroundMark x1="89833" y1="68333" x2="88833" y2="67833"/>
                          <a14:backgroundMark x1="89833" y1="68667" x2="94167" y2="68667"/>
                          <a14:backgroundMark x1="88167" y1="67167" x2="92500" y2="68833"/>
                          <a14:backgroundMark x1="82294" y1="65167" x2="84500" y2="69667"/>
                          <a14:backgroundMark x1="82049" y1="64667" x2="82294" y2="65167"/>
                          <a14:backgroundMark x1="80333" y1="61167" x2="82049" y2="64667"/>
                          <a14:backgroundMark x1="68500" y1="76000" x2="70927" y2="74444"/>
                          <a14:backgroundMark x1="77833" y1="64833" x2="79333" y2="63500"/>
                          <a14:backgroundMark x1="81167" y1="17000" x2="94000" y2="17833"/>
                        </a14:backgroundRemoval>
                      </a14:imgEffect>
                    </a14:imgLayer>
                  </a14:imgProps>
                </a:ext>
                <a:ext uri="{28A0092B-C50C-407E-A947-70E740481C1C}">
                  <a14:useLocalDpi xmlns:a14="http://schemas.microsoft.com/office/drawing/2010/main" val="0"/>
                </a:ext>
              </a:extLst>
            </a:blip>
            <a:srcRect/>
            <a:stretch>
              <a:fillRect/>
            </a:stretch>
          </p:blipFill>
          <p:spPr bwMode="auto">
            <a:xfrm>
              <a:off x="2650435" y="0"/>
              <a:ext cx="6891130" cy="689113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31605F54-AF7A-4951-B56B-F3C50538EFA8}"/>
                </a:ext>
              </a:extLst>
            </p:cNvPr>
            <p:cNvSpPr/>
            <p:nvPr/>
          </p:nvSpPr>
          <p:spPr>
            <a:xfrm>
              <a:off x="4629536" y="1858779"/>
              <a:ext cx="3072984" cy="2803783"/>
            </a:xfrm>
            <a:prstGeom prst="ellipse">
              <a:avLst/>
            </a:prstGeom>
            <a:solidFill>
              <a:srgbClr val="FFF3ED"/>
            </a:solidFill>
            <a:ln>
              <a:solidFill>
                <a:srgbClr val="FFF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E4B11A-2373-4997-9808-A8965E8B9987}"/>
                </a:ext>
              </a:extLst>
            </p:cNvPr>
            <p:cNvSpPr/>
            <p:nvPr/>
          </p:nvSpPr>
          <p:spPr>
            <a:xfrm>
              <a:off x="4880816" y="3051450"/>
              <a:ext cx="2623278" cy="2070174"/>
            </a:xfrm>
            <a:prstGeom prst="ellipse">
              <a:avLst/>
            </a:prstGeom>
            <a:solidFill>
              <a:srgbClr val="FFF3ED"/>
            </a:solidFill>
            <a:ln>
              <a:solidFill>
                <a:srgbClr val="FFF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1ACF9BED-7150-4D45-A494-E050D03B7F71}"/>
              </a:ext>
            </a:extLst>
          </p:cNvPr>
          <p:cNvSpPr txBox="1"/>
          <p:nvPr/>
        </p:nvSpPr>
        <p:spPr>
          <a:xfrm>
            <a:off x="144522" y="1053409"/>
            <a:ext cx="3749201" cy="646331"/>
          </a:xfrm>
          <a:prstGeom prst="rect">
            <a:avLst/>
          </a:prstGeom>
          <a:noFill/>
        </p:spPr>
        <p:txBody>
          <a:bodyPr wrap="square" rtlCol="0">
            <a:spAutoFit/>
          </a:bodyPr>
          <a:lstStyle/>
          <a:p>
            <a:pPr algn="ctr"/>
            <a:r>
              <a:rPr lang="vi-VN" sz="3600" dirty="0">
                <a:solidFill>
                  <a:srgbClr val="002060"/>
                </a:solidFill>
                <a:latin typeface="#9Slide03 Source Sans Pro Black" panose="020B0803030403020204" pitchFamily="34" charset="0"/>
                <a:ea typeface="DFVN Catchland" pitchFamily="50" charset="0"/>
                <a:cs typeface="Pattaya" panose="00000500000000000000" pitchFamily="2" charset="-34"/>
              </a:rPr>
              <a:t>Tập đọc</a:t>
            </a:r>
            <a:endParaRPr lang="en-US" sz="4400" b="1" dirty="0">
              <a:solidFill>
                <a:srgbClr val="002060"/>
              </a:solidFill>
              <a:latin typeface="#9Slide03 Source Sans Pro Black" panose="020B0803030403020204" pitchFamily="34" charset="0"/>
              <a:cs typeface="Pattaya" panose="00000500000000000000" pitchFamily="2" charset="-34"/>
            </a:endParaRPr>
          </a:p>
        </p:txBody>
      </p:sp>
      <p:sp>
        <p:nvSpPr>
          <p:cNvPr id="22" name="TextBox 21">
            <a:extLst>
              <a:ext uri="{FF2B5EF4-FFF2-40B4-BE49-F238E27FC236}">
                <a16:creationId xmlns:a16="http://schemas.microsoft.com/office/drawing/2014/main" id="{5731B629-5A67-4A42-BDC1-1A1B6D51AA3F}"/>
              </a:ext>
            </a:extLst>
          </p:cNvPr>
          <p:cNvSpPr txBox="1"/>
          <p:nvPr/>
        </p:nvSpPr>
        <p:spPr>
          <a:xfrm>
            <a:off x="7455979" y="4581819"/>
            <a:ext cx="3749201" cy="461665"/>
          </a:xfrm>
          <a:prstGeom prst="rect">
            <a:avLst/>
          </a:prstGeom>
          <a:noFill/>
        </p:spPr>
        <p:txBody>
          <a:bodyPr wrap="square" rtlCol="0">
            <a:spAutoFit/>
          </a:bodyPr>
          <a:lstStyle/>
          <a:p>
            <a:pPr algn="ctr"/>
            <a:r>
              <a:rPr lang="vi-VN" sz="2400" dirty="0">
                <a:solidFill>
                  <a:srgbClr val="002060"/>
                </a:solidFill>
                <a:latin typeface="#9Slide03 Source Sans Pro Black" panose="020B0803030403020204" pitchFamily="34" charset="0"/>
                <a:ea typeface="DFVN Catchland" pitchFamily="50" charset="0"/>
                <a:cs typeface="Pattaya" panose="00000500000000000000" pitchFamily="2" charset="-34"/>
              </a:rPr>
              <a:t>Theo Trần Ngọc Thêm</a:t>
            </a:r>
            <a:endParaRPr lang="en-US" sz="3200" b="1" dirty="0">
              <a:solidFill>
                <a:srgbClr val="002060"/>
              </a:solidFill>
              <a:latin typeface="#9Slide03 Source Sans Pro Black" panose="020B0803030403020204" pitchFamily="34" charset="0"/>
              <a:cs typeface="Pattaya" panose="00000500000000000000" pitchFamily="2" charset="-34"/>
            </a:endParaRPr>
          </a:p>
        </p:txBody>
      </p:sp>
      <p:pic>
        <p:nvPicPr>
          <p:cNvPr id="3" name="Picture 2">
            <a:extLst>
              <a:ext uri="{FF2B5EF4-FFF2-40B4-BE49-F238E27FC236}">
                <a16:creationId xmlns:a16="http://schemas.microsoft.com/office/drawing/2014/main" id="{3C9BAA49-5D1C-4EB3-8AA4-C61AC1D1AC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5249" y="2349841"/>
            <a:ext cx="4194412" cy="2542252"/>
          </a:xfrm>
          <a:prstGeom prst="rect">
            <a:avLst/>
          </a:prstGeom>
        </p:spPr>
      </p:pic>
    </p:spTree>
    <p:extLst>
      <p:ext uri="{BB962C8B-B14F-4D97-AF65-F5344CB8AC3E}">
        <p14:creationId xmlns:p14="http://schemas.microsoft.com/office/powerpoint/2010/main" val="181314203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9"/>
                                        </p:tgtEl>
                                        <p:attrNameLst>
                                          <p:attrName>r</p:attrName>
                                        </p:attrNameLst>
                                      </p:cBhvr>
                                    </p:animRot>
                                  </p:childTnLst>
                                </p:cTn>
                              </p:par>
                              <p:par>
                                <p:cTn id="7" presetID="10" presetClass="entr" presetSubtype="0"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000"/>
                                        <p:tgtEl>
                                          <p:spTgt spid="3"/>
                                        </p:tgtEl>
                                      </p:cBhvr>
                                    </p:animEffect>
                                  </p:childTnLst>
                                </p:cTn>
                              </p:par>
                              <p:par>
                                <p:cTn id="10" presetID="6" presetClass="entr" presetSubtype="16" fill="hold" grpId="0" nodeType="withEffect">
                                  <p:stCondLst>
                                    <p:cond delay="210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grpId="0" nodeType="withEffect">
                                  <p:stCondLst>
                                    <p:cond delay="210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IETNAM MAP — Stuart Holmes">
            <a:extLst>
              <a:ext uri="{FF2B5EF4-FFF2-40B4-BE49-F238E27FC236}">
                <a16:creationId xmlns:a16="http://schemas.microsoft.com/office/drawing/2014/main" id="{DA0949E1-361E-448A-8531-F5EE0168BF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b="13043"/>
          <a:stretch/>
        </p:blipFill>
        <p:spPr bwMode="auto">
          <a:xfrm>
            <a:off x="569843" y="-10070"/>
            <a:ext cx="569843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VIETNAM MAP — Stuart Holmes">
            <a:extLst>
              <a:ext uri="{FF2B5EF4-FFF2-40B4-BE49-F238E27FC236}">
                <a16:creationId xmlns:a16="http://schemas.microsoft.com/office/drawing/2014/main" id="{B9E1D23A-7CAA-4B64-9F24-F621079EC4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97" r="95000" b="13043"/>
          <a:stretch/>
        </p:blipFill>
        <p:spPr bwMode="auto">
          <a:xfrm>
            <a:off x="0" y="-10070"/>
            <a:ext cx="854765" cy="68680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VIETNAM MAP — Stuart Holmes">
            <a:extLst>
              <a:ext uri="{FF2B5EF4-FFF2-40B4-BE49-F238E27FC236}">
                <a16:creationId xmlns:a16="http://schemas.microsoft.com/office/drawing/2014/main" id="{BDDECDFA-D025-490D-B514-1BFEEAD317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4535" t="5797" b="13043"/>
          <a:stretch/>
        </p:blipFill>
        <p:spPr bwMode="auto">
          <a:xfrm>
            <a:off x="6268278" y="-10070"/>
            <a:ext cx="5923722" cy="68680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2DBEE4C-41B1-4D64-BBB3-27A862EC2B44}"/>
              </a:ext>
            </a:extLst>
          </p:cNvPr>
          <p:cNvSpPr txBox="1"/>
          <p:nvPr/>
        </p:nvSpPr>
        <p:spPr>
          <a:xfrm>
            <a:off x="3783494" y="1474174"/>
            <a:ext cx="8774373" cy="738664"/>
          </a:xfrm>
          <a:prstGeom prst="rect">
            <a:avLst/>
          </a:prstGeom>
          <a:noFill/>
        </p:spPr>
        <p:txBody>
          <a:bodyPr wrap="square" lIns="0" tIns="0" rIns="0" bIns="0" rtlCol="0">
            <a:spAutoFit/>
          </a:bodyPr>
          <a:lstStyle/>
          <a:p>
            <a:pPr marL="742950" indent="-742950" algn="ctr">
              <a:buAutoNum type="arabicParenR"/>
            </a:pPr>
            <a:r>
              <a:rPr lang="vi-VN" sz="4800" dirty="0">
                <a:solidFill>
                  <a:schemeClr val="bg1"/>
                </a:solidFill>
                <a:latin typeface="#9Slide03 Source Sans Pro Black" panose="020B0803030403020204" pitchFamily="34" charset="0"/>
                <a:cs typeface="Pattaya" panose="00000500000000000000" pitchFamily="2" charset="-34"/>
              </a:rPr>
              <a:t>Luyện đọc</a:t>
            </a:r>
          </a:p>
        </p:txBody>
      </p:sp>
      <p:sp>
        <p:nvSpPr>
          <p:cNvPr id="7" name="TextBox 6">
            <a:extLst>
              <a:ext uri="{FF2B5EF4-FFF2-40B4-BE49-F238E27FC236}">
                <a16:creationId xmlns:a16="http://schemas.microsoft.com/office/drawing/2014/main" id="{656BD2BB-CF10-4934-A920-839C04C41529}"/>
              </a:ext>
            </a:extLst>
          </p:cNvPr>
          <p:cNvSpPr txBox="1"/>
          <p:nvPr/>
        </p:nvSpPr>
        <p:spPr>
          <a:xfrm>
            <a:off x="4041912" y="2915646"/>
            <a:ext cx="8774373" cy="738664"/>
          </a:xfrm>
          <a:prstGeom prst="rect">
            <a:avLst/>
          </a:prstGeom>
          <a:noFill/>
        </p:spPr>
        <p:txBody>
          <a:bodyPr wrap="square" lIns="0" tIns="0" rIns="0" bIns="0" rtlCol="0">
            <a:spAutoFit/>
          </a:bodyPr>
          <a:lstStyle/>
          <a:p>
            <a:pPr algn="ctr"/>
            <a:r>
              <a:rPr lang="vi-VN" sz="4800" dirty="0">
                <a:solidFill>
                  <a:schemeClr val="bg1"/>
                </a:solidFill>
                <a:latin typeface="#9Slide03 Source Sans Pro Black" panose="020B0803030403020204" pitchFamily="34" charset="0"/>
                <a:cs typeface="Pattaya" panose="00000500000000000000" pitchFamily="2" charset="-34"/>
              </a:rPr>
              <a:t>2) Tìm hiểu bài</a:t>
            </a:r>
          </a:p>
        </p:txBody>
      </p:sp>
      <p:sp>
        <p:nvSpPr>
          <p:cNvPr id="8" name="TextBox 7">
            <a:extLst>
              <a:ext uri="{FF2B5EF4-FFF2-40B4-BE49-F238E27FC236}">
                <a16:creationId xmlns:a16="http://schemas.microsoft.com/office/drawing/2014/main" id="{5A9F1C1D-2E00-4E9C-A03C-96D06AB4AD03}"/>
              </a:ext>
            </a:extLst>
          </p:cNvPr>
          <p:cNvSpPr txBox="1"/>
          <p:nvPr/>
        </p:nvSpPr>
        <p:spPr>
          <a:xfrm>
            <a:off x="5135216" y="4357118"/>
            <a:ext cx="7056784" cy="738664"/>
          </a:xfrm>
          <a:prstGeom prst="rect">
            <a:avLst/>
          </a:prstGeom>
          <a:noFill/>
        </p:spPr>
        <p:txBody>
          <a:bodyPr wrap="square" lIns="0" tIns="0" rIns="0" bIns="0" rtlCol="0">
            <a:spAutoFit/>
          </a:bodyPr>
          <a:lstStyle/>
          <a:p>
            <a:pPr algn="ctr"/>
            <a:r>
              <a:rPr lang="vi-VN" sz="4800" dirty="0">
                <a:solidFill>
                  <a:schemeClr val="bg1"/>
                </a:solidFill>
                <a:latin typeface="#9Slide03 Source Sans Pro Black" panose="020B0803030403020204" pitchFamily="34" charset="0"/>
                <a:cs typeface="Pattaya" panose="00000500000000000000" pitchFamily="2" charset="-34"/>
              </a:rPr>
              <a:t>3) Đọc diễn cảm</a:t>
            </a:r>
          </a:p>
        </p:txBody>
      </p:sp>
    </p:spTree>
    <p:extLst>
      <p:ext uri="{BB962C8B-B14F-4D97-AF65-F5344CB8AC3E}">
        <p14:creationId xmlns:p14="http://schemas.microsoft.com/office/powerpoint/2010/main" val="56781391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1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14:presetBounceEnd="60000">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14:bounceEnd="60000">
                                          <p:cBhvr additive="base">
                                            <p:cTn id="12" dur="11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14:presetBounceEnd="60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0000">
                                          <p:cBhvr additive="base">
                                            <p:cTn id="17"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2" presetClass="entr" presetSubtype="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100" fill="hold"/>
                                            <p:tgtEl>
                                              <p:spTgt spid="7"/>
                                            </p:tgtEl>
                                            <p:attrNameLst>
                                              <p:attrName>ppt_x</p:attrName>
                                            </p:attrNameLst>
                                          </p:cBhvr>
                                          <p:tavLst>
                                            <p:tav tm="0">
                                              <p:val>
                                                <p:strVal val="#ppt_x"/>
                                              </p:val>
                                            </p:tav>
                                            <p:tav tm="100000">
                                              <p:val>
                                                <p:strVal val="#ppt_x"/>
                                              </p:val>
                                            </p:tav>
                                          </p:tavLst>
                                        </p:anim>
                                        <p:anim calcmode="lin" valueType="num">
                                          <p:cBhvr additive="base">
                                            <p:cTn id="13" dur="1100" fill="hold"/>
                                            <p:tgtEl>
                                              <p:spTgt spid="7"/>
                                            </p:tgtEl>
                                            <p:attrNameLst>
                                              <p:attrName>ppt_y</p:attrName>
                                            </p:attrNameLst>
                                          </p:cBhvr>
                                          <p:tavLst>
                                            <p:tav tm="0">
                                              <p:val>
                                                <p:strVal val="0-#ppt_h/2"/>
                                              </p:val>
                                            </p:tav>
                                            <p:tav tm="100000">
                                              <p:val>
                                                <p:strVal val="#ppt_y"/>
                                              </p:val>
                                            </p:tav>
                                          </p:tavLst>
                                        </p:anim>
                                      </p:childTnLst>
                                    </p:cTn>
                                  </p:par>
                                </p:childTnLst>
                              </p:cTn>
                            </p:par>
                            <p:par>
                              <p:cTn id="14" fill="hold">
                                <p:stCondLst>
                                  <p:cond delay="2200"/>
                                </p:stCondLst>
                                <p:childTnLst>
                                  <p:par>
                                    <p:cTn id="15" presetID="2" presetClass="entr" presetSubtype="1"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100" fill="hold"/>
                                            <p:tgtEl>
                                              <p:spTgt spid="8"/>
                                            </p:tgtEl>
                                            <p:attrNameLst>
                                              <p:attrName>ppt_x</p:attrName>
                                            </p:attrNameLst>
                                          </p:cBhvr>
                                          <p:tavLst>
                                            <p:tav tm="0">
                                              <p:val>
                                                <p:strVal val="#ppt_x"/>
                                              </p:val>
                                            </p:tav>
                                            <p:tav tm="100000">
                                              <p:val>
                                                <p:strVal val="#ppt_x"/>
                                              </p:val>
                                            </p:tav>
                                          </p:tavLst>
                                        </p:anim>
                                        <p:anim calcmode="lin" valueType="num">
                                          <p:cBhvr additive="base">
                                            <p:cTn id="18"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anoi vietnam Travel Food  chibi saigon ILLUSTRATION  artwork Fun kid">
            <a:extLst>
              <a:ext uri="{FF2B5EF4-FFF2-40B4-BE49-F238E27FC236}">
                <a16:creationId xmlns:a16="http://schemas.microsoft.com/office/drawing/2014/main" id="{97DA74EA-25C2-4739-9742-A6F673C346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27" t="34741" r="16235" b="15341"/>
          <a:stretch/>
        </p:blipFill>
        <p:spPr bwMode="auto">
          <a:xfrm>
            <a:off x="927652" y="0"/>
            <a:ext cx="10522226" cy="688049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anoi vietnam Travel Food  chibi saigon ILLUSTRATION  artwork Fun kid">
            <a:extLst>
              <a:ext uri="{FF2B5EF4-FFF2-40B4-BE49-F238E27FC236}">
                <a16:creationId xmlns:a16="http://schemas.microsoft.com/office/drawing/2014/main" id="{D03F02D6-D227-4B85-9D81-1E9555C7C4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0635" t="34741" r="16234" b="15341"/>
          <a:stretch/>
        </p:blipFill>
        <p:spPr bwMode="auto">
          <a:xfrm>
            <a:off x="10966175" y="-11245"/>
            <a:ext cx="1225825" cy="68804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anoi vietnam Travel Food  chibi saigon ILLUSTRATION  artwork Fun kid">
            <a:extLst>
              <a:ext uri="{FF2B5EF4-FFF2-40B4-BE49-F238E27FC236}">
                <a16:creationId xmlns:a16="http://schemas.microsoft.com/office/drawing/2014/main" id="{F3A25724-4FF7-4EE1-9365-F15C3B4AF2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27" t="34741" r="76435" b="15341"/>
          <a:stretch/>
        </p:blipFill>
        <p:spPr bwMode="auto">
          <a:xfrm>
            <a:off x="0" y="-2007"/>
            <a:ext cx="2153477" cy="688049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54885D80-C4E5-49A2-89D1-C02499B9E69B}"/>
              </a:ext>
            </a:extLst>
          </p:cNvPr>
          <p:cNvSpPr/>
          <p:nvPr/>
        </p:nvSpPr>
        <p:spPr>
          <a:xfrm>
            <a:off x="3660206" y="1485886"/>
            <a:ext cx="5057117" cy="1317274"/>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a:solidFill>
                  <a:srgbClr val="C00000"/>
                </a:solidFill>
                <a:latin typeface="#9Slide03 Source Sans Pro Black" panose="020B0803030403020204" pitchFamily="34" charset="0"/>
              </a:rPr>
              <a:t>Luyện đọc</a:t>
            </a:r>
            <a:endParaRPr lang="en-US" sz="6600" dirty="0">
              <a:solidFill>
                <a:srgbClr val="C00000"/>
              </a:solidFill>
              <a:latin typeface="#9Slide03 Source Sans Pro Black" panose="020B0803030403020204" pitchFamily="34" charset="0"/>
            </a:endParaRPr>
          </a:p>
        </p:txBody>
      </p:sp>
      <p:sp>
        <p:nvSpPr>
          <p:cNvPr id="2" name="Rectangle 1">
            <a:extLst>
              <a:ext uri="{FF2B5EF4-FFF2-40B4-BE49-F238E27FC236}">
                <a16:creationId xmlns:a16="http://schemas.microsoft.com/office/drawing/2014/main" id="{2F851DB8-0D68-4520-BEFB-D42CD0B89951}"/>
              </a:ext>
            </a:extLst>
          </p:cNvPr>
          <p:cNvSpPr/>
          <p:nvPr/>
        </p:nvSpPr>
        <p:spPr>
          <a:xfrm>
            <a:off x="10461083" y="1821357"/>
            <a:ext cx="1606530" cy="646331"/>
          </a:xfrm>
          <a:prstGeom prst="rect">
            <a:avLst/>
          </a:prstGeom>
        </p:spPr>
        <p:txBody>
          <a:bodyPr wrap="none">
            <a:spAutoFit/>
          </a:bodyPr>
          <a:lstStyle/>
          <a:p>
            <a:pPr algn="ctr"/>
            <a:r>
              <a:rPr lang="vi-VN" sz="3600" b="1" dirty="0">
                <a:solidFill>
                  <a:schemeClr val="bg1"/>
                </a:solidFill>
                <a:effectLst>
                  <a:outerShdw blurRad="38100" dist="38100" dir="2700000" algn="tl">
                    <a:srgbClr val="000000">
                      <a:alpha val="43137"/>
                    </a:srgbClr>
                  </a:outerShdw>
                </a:effectLst>
                <a:latin typeface="Fleur De Leah" pitchFamily="2" charset="0"/>
                <a:cs typeface="Pattaya" panose="00000500000000000000" pitchFamily="2" charset="-34"/>
              </a:rPr>
              <a:t>Hà Nội</a:t>
            </a:r>
          </a:p>
        </p:txBody>
      </p:sp>
    </p:spTree>
    <p:extLst>
      <p:ext uri="{BB962C8B-B14F-4D97-AF65-F5344CB8AC3E}">
        <p14:creationId xmlns:p14="http://schemas.microsoft.com/office/powerpoint/2010/main" val="39697324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anoi vietnam Travel Food  chibi saigon ILLUSTRATION  artwork Fun kid">
            <a:extLst>
              <a:ext uri="{FF2B5EF4-FFF2-40B4-BE49-F238E27FC236}">
                <a16:creationId xmlns:a16="http://schemas.microsoft.com/office/drawing/2014/main" id="{81A911C4-19DF-4ABE-8053-20AF99605E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38" t="28147" r="15989" b="18470"/>
          <a:stretch/>
        </p:blipFill>
        <p:spPr bwMode="auto">
          <a:xfrm>
            <a:off x="629585" y="-49131"/>
            <a:ext cx="9983449" cy="69266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anoi vietnam Travel Food  chibi saigon ILLUSTRATION  artwork Fun kid">
            <a:extLst>
              <a:ext uri="{FF2B5EF4-FFF2-40B4-BE49-F238E27FC236}">
                <a16:creationId xmlns:a16="http://schemas.microsoft.com/office/drawing/2014/main" id="{72C34AFA-4449-41AA-A2A3-34D2674E7D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570" t="28147" r="15989" b="18470"/>
          <a:stretch/>
        </p:blipFill>
        <p:spPr bwMode="auto">
          <a:xfrm>
            <a:off x="9531243" y="-49131"/>
            <a:ext cx="2640767" cy="69266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anoi vietnam Travel Food  chibi saigon ILLUSTRATION  artwork Fun kid">
            <a:extLst>
              <a:ext uri="{FF2B5EF4-FFF2-40B4-BE49-F238E27FC236}">
                <a16:creationId xmlns:a16="http://schemas.microsoft.com/office/drawing/2014/main" id="{1B31948F-7A77-49FC-AAA9-31877F3242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38" t="28147" r="79180" b="18470"/>
          <a:stretch/>
        </p:blipFill>
        <p:spPr bwMode="auto">
          <a:xfrm>
            <a:off x="19990" y="-49131"/>
            <a:ext cx="1406575" cy="69266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404B169F-4793-4C4D-8E24-23125570E043}"/>
              </a:ext>
            </a:extLst>
          </p:cNvPr>
          <p:cNvSpPr/>
          <p:nvPr/>
        </p:nvSpPr>
        <p:spPr>
          <a:xfrm>
            <a:off x="314793" y="329783"/>
            <a:ext cx="11527436" cy="6235909"/>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rgbClr val="C00000"/>
              </a:solidFill>
              <a:latin typeface="#9Slide03 Source Sans Pro Black" panose="020B0803030403020204" pitchFamily="34" charset="0"/>
            </a:endParaRPr>
          </a:p>
        </p:txBody>
      </p:sp>
      <p:sp>
        <p:nvSpPr>
          <p:cNvPr id="6" name="Rectangle 5">
            <a:extLst>
              <a:ext uri="{FF2B5EF4-FFF2-40B4-BE49-F238E27FC236}">
                <a16:creationId xmlns:a16="http://schemas.microsoft.com/office/drawing/2014/main" id="{0C201E18-0336-4677-972F-D8D2AD14D747}"/>
              </a:ext>
            </a:extLst>
          </p:cNvPr>
          <p:cNvSpPr/>
          <p:nvPr/>
        </p:nvSpPr>
        <p:spPr>
          <a:xfrm>
            <a:off x="2508477" y="521566"/>
            <a:ext cx="7728398"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Tiêu chí đọc</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và</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nhận</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xét</a:t>
            </a:r>
            <a:endParaRPr lang="en-US"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endParaRPr>
          </a:p>
        </p:txBody>
      </p:sp>
      <p:sp>
        <p:nvSpPr>
          <p:cNvPr id="7" name="Rectangle: Rounded Corners 6">
            <a:extLst>
              <a:ext uri="{FF2B5EF4-FFF2-40B4-BE49-F238E27FC236}">
                <a16:creationId xmlns:a16="http://schemas.microsoft.com/office/drawing/2014/main" id="{1AB97125-6E5D-414F-9269-7E16002A54B2}"/>
              </a:ext>
            </a:extLst>
          </p:cNvPr>
          <p:cNvSpPr/>
          <p:nvPr/>
        </p:nvSpPr>
        <p:spPr>
          <a:xfrm>
            <a:off x="314793" y="2372943"/>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Đọc</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tiếng</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l</a:t>
            </a: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ưu</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loát</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mạch</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lạc</a:t>
            </a:r>
            <a:endParaRPr lang="en-US" sz="28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Rounded Corners 7">
            <a:extLst>
              <a:ext uri="{FF2B5EF4-FFF2-40B4-BE49-F238E27FC236}">
                <a16:creationId xmlns:a16="http://schemas.microsoft.com/office/drawing/2014/main" id="{4B65ADDE-E05E-4A49-885B-BFB7E73DA661}"/>
              </a:ext>
            </a:extLst>
          </p:cNvPr>
          <p:cNvSpPr/>
          <p:nvPr/>
        </p:nvSpPr>
        <p:spPr>
          <a:xfrm>
            <a:off x="422685" y="3763105"/>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cụm</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rõ</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nghĩa</a:t>
            </a:r>
            <a:endPar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9" name="Rectangle: Rounded Corners 8">
            <a:extLst>
              <a:ext uri="{FF2B5EF4-FFF2-40B4-BE49-F238E27FC236}">
                <a16:creationId xmlns:a16="http://schemas.microsoft.com/office/drawing/2014/main" id="{61398D7C-C101-4F8A-BF1F-985C9F6B2453}"/>
              </a:ext>
            </a:extLst>
          </p:cNvPr>
          <p:cNvSpPr/>
          <p:nvPr/>
        </p:nvSpPr>
        <p:spPr>
          <a:xfrm>
            <a:off x="314793" y="5147708"/>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10" name="TextBox 9">
            <a:extLst>
              <a:ext uri="{FF2B5EF4-FFF2-40B4-BE49-F238E27FC236}">
                <a16:creationId xmlns:a16="http://schemas.microsoft.com/office/drawing/2014/main" id="{387F9597-6E25-496A-A26D-613FC4FEF2C8}"/>
              </a:ext>
            </a:extLst>
          </p:cNvPr>
          <p:cNvSpPr txBox="1"/>
          <p:nvPr/>
        </p:nvSpPr>
        <p:spPr>
          <a:xfrm>
            <a:off x="1705004" y="1599506"/>
            <a:ext cx="2819399" cy="553998"/>
          </a:xfrm>
          <a:prstGeom prst="rect">
            <a:avLst/>
          </a:prstGeom>
          <a:noFill/>
        </p:spPr>
        <p:txBody>
          <a:bodyPr wrap="square" lIns="0" tIns="0" rIns="0" bIns="0" rtlCol="0">
            <a:spAutoFit/>
          </a:bodyPr>
          <a:lstStyle/>
          <a:p>
            <a:pPr algn="ctr"/>
            <a:r>
              <a:rPr lang="en-SG" sz="3600" b="1" dirty="0">
                <a:solidFill>
                  <a:srgbClr val="00B050"/>
                </a:solidFill>
                <a:latin typeface="Quicksand" panose="00000500000000000000" pitchFamily="2" charset="0"/>
                <a:cs typeface="Calibri" panose="020F0502020204030204" pitchFamily="34" charset="0"/>
              </a:rPr>
              <a:t>TIÊU CHÍ</a:t>
            </a:r>
            <a:endParaRPr lang="en-US" sz="3600" b="1" dirty="0">
              <a:solidFill>
                <a:srgbClr val="00B050"/>
              </a:solidFill>
              <a:latin typeface="Quicksand" panose="000005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id="{1892D8A2-B37A-48D9-986A-78B4FCC0CD96}"/>
              </a:ext>
            </a:extLst>
          </p:cNvPr>
          <p:cNvSpPr txBox="1"/>
          <p:nvPr/>
        </p:nvSpPr>
        <p:spPr>
          <a:xfrm>
            <a:off x="5560891" y="1669414"/>
            <a:ext cx="2819399"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Bình</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th</a:t>
            </a:r>
            <a:r>
              <a:rPr lang="vi-VN" sz="2800" b="1" dirty="0">
                <a:solidFill>
                  <a:srgbClr val="00B050"/>
                </a:solidFill>
                <a:latin typeface="Quicksand" panose="00000500000000000000" pitchFamily="2" charset="0"/>
                <a:cs typeface="Calibri" panose="020F0502020204030204" pitchFamily="34" charset="0"/>
              </a:rPr>
              <a:t>ường</a:t>
            </a:r>
            <a:endParaRPr lang="en-US" sz="2800" b="1" dirty="0">
              <a:solidFill>
                <a:srgbClr val="00B050"/>
              </a:solidFill>
              <a:latin typeface="Quicksand" panose="00000500000000000000" pitchFamily="2" charset="0"/>
              <a:cs typeface="Calibri" panose="020F0502020204030204" pitchFamily="34" charset="0"/>
            </a:endParaRPr>
          </a:p>
        </p:txBody>
      </p:sp>
      <p:sp>
        <p:nvSpPr>
          <p:cNvPr id="12" name="TextBox 11">
            <a:extLst>
              <a:ext uri="{FF2B5EF4-FFF2-40B4-BE49-F238E27FC236}">
                <a16:creationId xmlns:a16="http://schemas.microsoft.com/office/drawing/2014/main" id="{61D1CEA0-930E-47B6-B428-D1BEF58F8138}"/>
              </a:ext>
            </a:extLst>
          </p:cNvPr>
          <p:cNvSpPr txBox="1"/>
          <p:nvPr/>
        </p:nvSpPr>
        <p:spPr>
          <a:xfrm>
            <a:off x="8227890" y="1702149"/>
            <a:ext cx="1249679" cy="430887"/>
          </a:xfrm>
          <a:prstGeom prst="rect">
            <a:avLst/>
          </a:prstGeom>
          <a:noFill/>
        </p:spPr>
        <p:txBody>
          <a:bodyPr wrap="square" lIns="0" tIns="0" rIns="0" bIns="0" rtlCol="0">
            <a:spAutoFit/>
          </a:bodyPr>
          <a:lstStyle/>
          <a:p>
            <a:pPr algn="ctr"/>
            <a:r>
              <a:rPr lang="en-SG" sz="2800" b="1">
                <a:solidFill>
                  <a:srgbClr val="00B050"/>
                </a:solidFill>
                <a:latin typeface="Quicksand" panose="00000500000000000000" pitchFamily="2" charset="0"/>
                <a:cs typeface="Calibri" panose="020F0502020204030204" pitchFamily="34" charset="0"/>
              </a:rPr>
              <a:t>Tốt</a:t>
            </a:r>
            <a:endParaRPr lang="en-US" sz="2800" b="1">
              <a:solidFill>
                <a:srgbClr val="00B050"/>
              </a:solidFill>
              <a:latin typeface="Quicksand" panose="00000500000000000000" pitchFamily="2" charset="0"/>
              <a:cs typeface="Calibri" panose="020F0502020204030204" pitchFamily="34" charset="0"/>
            </a:endParaRPr>
          </a:p>
        </p:txBody>
      </p:sp>
      <p:sp>
        <p:nvSpPr>
          <p:cNvPr id="13" name="TextBox 12">
            <a:extLst>
              <a:ext uri="{FF2B5EF4-FFF2-40B4-BE49-F238E27FC236}">
                <a16:creationId xmlns:a16="http://schemas.microsoft.com/office/drawing/2014/main" id="{F530EB87-3DDB-4C49-BAEE-F1519B185B12}"/>
              </a:ext>
            </a:extLst>
          </p:cNvPr>
          <p:cNvSpPr txBox="1"/>
          <p:nvPr/>
        </p:nvSpPr>
        <p:spPr>
          <a:xfrm>
            <a:off x="9758656" y="1669414"/>
            <a:ext cx="1946204"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Rất</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tốt</a:t>
            </a:r>
            <a:endParaRPr lang="en-US" sz="2800" b="1" dirty="0">
              <a:solidFill>
                <a:srgbClr val="00B050"/>
              </a:solidFill>
              <a:latin typeface="Quicksand" panose="00000500000000000000" pitchFamily="2" charset="0"/>
              <a:cs typeface="Calibri" panose="020F0502020204030204" pitchFamily="34" charset="0"/>
            </a:endParaRPr>
          </a:p>
        </p:txBody>
      </p:sp>
      <p:grpSp>
        <p:nvGrpSpPr>
          <p:cNvPr id="14" name="Group 13">
            <a:extLst>
              <a:ext uri="{FF2B5EF4-FFF2-40B4-BE49-F238E27FC236}">
                <a16:creationId xmlns:a16="http://schemas.microsoft.com/office/drawing/2014/main" id="{BA9E5430-27F7-4478-B179-B5348E164A4A}"/>
              </a:ext>
            </a:extLst>
          </p:cNvPr>
          <p:cNvGrpSpPr/>
          <p:nvPr/>
        </p:nvGrpSpPr>
        <p:grpSpPr>
          <a:xfrm>
            <a:off x="6233980" y="2063361"/>
            <a:ext cx="5257081" cy="1493581"/>
            <a:chOff x="6204000" y="2048371"/>
            <a:chExt cx="5257081" cy="1493581"/>
          </a:xfrm>
        </p:grpSpPr>
        <p:grpSp>
          <p:nvGrpSpPr>
            <p:cNvPr id="15" name="Group 14">
              <a:extLst>
                <a:ext uri="{FF2B5EF4-FFF2-40B4-BE49-F238E27FC236}">
                  <a16:creationId xmlns:a16="http://schemas.microsoft.com/office/drawing/2014/main" id="{19600499-0A70-4721-B266-6C9D850F8A5C}"/>
                </a:ext>
              </a:extLst>
            </p:cNvPr>
            <p:cNvGrpSpPr/>
            <p:nvPr/>
          </p:nvGrpSpPr>
          <p:grpSpPr>
            <a:xfrm>
              <a:off x="6204000" y="2048373"/>
              <a:ext cx="1493579" cy="1493579"/>
              <a:chOff x="6204000" y="2048373"/>
              <a:chExt cx="1493579" cy="1493579"/>
            </a:xfrm>
          </p:grpSpPr>
          <p:pic>
            <p:nvPicPr>
              <p:cNvPr id="22" name="Picture 2" descr="Pho Vietnamese Noodle Soup' Sticker | Spreadshirt">
                <a:extLst>
                  <a:ext uri="{FF2B5EF4-FFF2-40B4-BE49-F238E27FC236}">
                    <a16:creationId xmlns:a16="http://schemas.microsoft.com/office/drawing/2014/main" id="{AD00DE04-6191-4B2C-A7AD-B5D797914FA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BD98AEB-DE0D-498C-9C71-EF1B026414B9}"/>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1</a:t>
                </a:r>
                <a:endParaRPr lang="en-US" sz="6000" dirty="0">
                  <a:solidFill>
                    <a:srgbClr val="FFC000"/>
                  </a:solidFill>
                  <a:latin typeface="#9Slide03 Source Sans Pro Black" panose="020B0803030403020204" pitchFamily="34" charset="0"/>
                </a:endParaRPr>
              </a:p>
            </p:txBody>
          </p:sp>
        </p:grpSp>
        <p:grpSp>
          <p:nvGrpSpPr>
            <p:cNvPr id="16" name="Group 15">
              <a:extLst>
                <a:ext uri="{FF2B5EF4-FFF2-40B4-BE49-F238E27FC236}">
                  <a16:creationId xmlns:a16="http://schemas.microsoft.com/office/drawing/2014/main" id="{D1C13CDF-2FEB-4E8F-B7D1-6F401F693E3E}"/>
                </a:ext>
              </a:extLst>
            </p:cNvPr>
            <p:cNvGrpSpPr/>
            <p:nvPr/>
          </p:nvGrpSpPr>
          <p:grpSpPr>
            <a:xfrm>
              <a:off x="8075959" y="2048372"/>
              <a:ext cx="1493579" cy="1493579"/>
              <a:chOff x="6204000" y="2048373"/>
              <a:chExt cx="1493579" cy="1493579"/>
            </a:xfrm>
          </p:grpSpPr>
          <p:pic>
            <p:nvPicPr>
              <p:cNvPr id="20" name="Picture 2" descr="Pho Vietnamese Noodle Soup' Sticker | Spreadshirt">
                <a:extLst>
                  <a:ext uri="{FF2B5EF4-FFF2-40B4-BE49-F238E27FC236}">
                    <a16:creationId xmlns:a16="http://schemas.microsoft.com/office/drawing/2014/main" id="{B3EFCCD3-8F6C-42F4-8313-18A44AD0BB3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934B1F9-DA13-461E-BC93-0A5DFA75FEED}"/>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2</a:t>
                </a:r>
                <a:endParaRPr lang="en-US" sz="6000" dirty="0">
                  <a:solidFill>
                    <a:srgbClr val="FFC000"/>
                  </a:solidFill>
                  <a:latin typeface="#9Slide03 Source Sans Pro Black" panose="020B0803030403020204" pitchFamily="34" charset="0"/>
                </a:endParaRPr>
              </a:p>
            </p:txBody>
          </p:sp>
        </p:grpSp>
        <p:grpSp>
          <p:nvGrpSpPr>
            <p:cNvPr id="17" name="Group 16">
              <a:extLst>
                <a:ext uri="{FF2B5EF4-FFF2-40B4-BE49-F238E27FC236}">
                  <a16:creationId xmlns:a16="http://schemas.microsoft.com/office/drawing/2014/main" id="{4585E3E3-811E-4719-9ACF-5F22A93A699D}"/>
                </a:ext>
              </a:extLst>
            </p:cNvPr>
            <p:cNvGrpSpPr/>
            <p:nvPr/>
          </p:nvGrpSpPr>
          <p:grpSpPr>
            <a:xfrm>
              <a:off x="9967502" y="2048371"/>
              <a:ext cx="1493579" cy="1493579"/>
              <a:chOff x="6204000" y="2048373"/>
              <a:chExt cx="1493579" cy="1493579"/>
            </a:xfrm>
          </p:grpSpPr>
          <p:pic>
            <p:nvPicPr>
              <p:cNvPr id="18" name="Picture 2" descr="Pho Vietnamese Noodle Soup' Sticker | Spreadshirt">
                <a:extLst>
                  <a:ext uri="{FF2B5EF4-FFF2-40B4-BE49-F238E27FC236}">
                    <a16:creationId xmlns:a16="http://schemas.microsoft.com/office/drawing/2014/main" id="{A24188B9-02E2-4947-B550-59A0507D452A}"/>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385DAE4-EA2A-4C17-AC0E-F75D4DF5DF68}"/>
                  </a:ext>
                </a:extLst>
              </p:cNvPr>
              <p:cNvSpPr txBox="1"/>
              <p:nvPr/>
            </p:nvSpPr>
            <p:spPr>
              <a:xfrm>
                <a:off x="6226658" y="2526289"/>
                <a:ext cx="594660" cy="830997"/>
              </a:xfrm>
              <a:prstGeom prst="rect">
                <a:avLst/>
              </a:prstGeom>
              <a:noFill/>
            </p:spPr>
            <p:txBody>
              <a:bodyPr wrap="square" rtlCol="0">
                <a:spAutoFit/>
              </a:bodyPr>
              <a:lstStyle/>
              <a:p>
                <a:r>
                  <a:rPr lang="vi-VN" sz="4800" dirty="0">
                    <a:solidFill>
                      <a:srgbClr val="FFC000"/>
                    </a:solidFill>
                    <a:latin typeface="#9Slide03 Source Sans Pro Black" panose="020B0803030403020204" pitchFamily="34" charset="0"/>
                  </a:rPr>
                  <a:t>3</a:t>
                </a:r>
                <a:endParaRPr lang="en-US" sz="4800" dirty="0">
                  <a:solidFill>
                    <a:srgbClr val="FFC000"/>
                  </a:solidFill>
                  <a:latin typeface="#9Slide03 Source Sans Pro Black" panose="020B0803030403020204" pitchFamily="34" charset="0"/>
                </a:endParaRPr>
              </a:p>
            </p:txBody>
          </p:sp>
        </p:grpSp>
      </p:grpSp>
      <p:grpSp>
        <p:nvGrpSpPr>
          <p:cNvPr id="24" name="Group 23">
            <a:extLst>
              <a:ext uri="{FF2B5EF4-FFF2-40B4-BE49-F238E27FC236}">
                <a16:creationId xmlns:a16="http://schemas.microsoft.com/office/drawing/2014/main" id="{F5AD3B3E-1910-4A30-AEF0-842B1B8E6E49}"/>
              </a:ext>
            </a:extLst>
          </p:cNvPr>
          <p:cNvGrpSpPr/>
          <p:nvPr/>
        </p:nvGrpSpPr>
        <p:grpSpPr>
          <a:xfrm>
            <a:off x="6218745" y="3534185"/>
            <a:ext cx="5257081" cy="1493581"/>
            <a:chOff x="6204000" y="2048371"/>
            <a:chExt cx="5257081" cy="1493581"/>
          </a:xfrm>
        </p:grpSpPr>
        <p:grpSp>
          <p:nvGrpSpPr>
            <p:cNvPr id="25" name="Group 24">
              <a:extLst>
                <a:ext uri="{FF2B5EF4-FFF2-40B4-BE49-F238E27FC236}">
                  <a16:creationId xmlns:a16="http://schemas.microsoft.com/office/drawing/2014/main" id="{5D52018C-93EB-49FF-A1AA-0A20F571C48B}"/>
                </a:ext>
              </a:extLst>
            </p:cNvPr>
            <p:cNvGrpSpPr/>
            <p:nvPr/>
          </p:nvGrpSpPr>
          <p:grpSpPr>
            <a:xfrm>
              <a:off x="6204000" y="2048373"/>
              <a:ext cx="1493579" cy="1493579"/>
              <a:chOff x="6204000" y="2048373"/>
              <a:chExt cx="1493579" cy="1493579"/>
            </a:xfrm>
          </p:grpSpPr>
          <p:pic>
            <p:nvPicPr>
              <p:cNvPr id="32" name="Picture 2" descr="Pho Vietnamese Noodle Soup' Sticker | Spreadshirt">
                <a:extLst>
                  <a:ext uri="{FF2B5EF4-FFF2-40B4-BE49-F238E27FC236}">
                    <a16:creationId xmlns:a16="http://schemas.microsoft.com/office/drawing/2014/main" id="{00F69CDB-6775-4A30-8E4A-EBC43168A19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2C960E71-B7B6-425A-9F00-447C36F62389}"/>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1</a:t>
                </a:r>
                <a:endParaRPr lang="en-US" sz="6000" dirty="0">
                  <a:solidFill>
                    <a:srgbClr val="FFC000"/>
                  </a:solidFill>
                  <a:latin typeface="#9Slide03 Source Sans Pro Black" panose="020B0803030403020204" pitchFamily="34" charset="0"/>
                </a:endParaRPr>
              </a:p>
            </p:txBody>
          </p:sp>
        </p:grpSp>
        <p:grpSp>
          <p:nvGrpSpPr>
            <p:cNvPr id="26" name="Group 25">
              <a:extLst>
                <a:ext uri="{FF2B5EF4-FFF2-40B4-BE49-F238E27FC236}">
                  <a16:creationId xmlns:a16="http://schemas.microsoft.com/office/drawing/2014/main" id="{99D82DF3-2E4C-423C-8119-E90801AFDB27}"/>
                </a:ext>
              </a:extLst>
            </p:cNvPr>
            <p:cNvGrpSpPr/>
            <p:nvPr/>
          </p:nvGrpSpPr>
          <p:grpSpPr>
            <a:xfrm>
              <a:off x="8075959" y="2048372"/>
              <a:ext cx="1493579" cy="1493579"/>
              <a:chOff x="6204000" y="2048373"/>
              <a:chExt cx="1493579" cy="1493579"/>
            </a:xfrm>
          </p:grpSpPr>
          <p:pic>
            <p:nvPicPr>
              <p:cNvPr id="30" name="Picture 2" descr="Pho Vietnamese Noodle Soup' Sticker | Spreadshirt">
                <a:extLst>
                  <a:ext uri="{FF2B5EF4-FFF2-40B4-BE49-F238E27FC236}">
                    <a16:creationId xmlns:a16="http://schemas.microsoft.com/office/drawing/2014/main" id="{0CBEEC64-8F19-443A-A057-8E885FA5605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3F3792B-1264-4E0B-A43A-D1C4752F2FDA}"/>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2</a:t>
                </a:r>
                <a:endParaRPr lang="en-US" sz="6000" dirty="0">
                  <a:solidFill>
                    <a:srgbClr val="FFC000"/>
                  </a:solidFill>
                  <a:latin typeface="#9Slide03 Source Sans Pro Black" panose="020B0803030403020204" pitchFamily="34" charset="0"/>
                </a:endParaRPr>
              </a:p>
            </p:txBody>
          </p:sp>
        </p:grpSp>
        <p:grpSp>
          <p:nvGrpSpPr>
            <p:cNvPr id="27" name="Group 26">
              <a:extLst>
                <a:ext uri="{FF2B5EF4-FFF2-40B4-BE49-F238E27FC236}">
                  <a16:creationId xmlns:a16="http://schemas.microsoft.com/office/drawing/2014/main" id="{2DC6CA23-5BCA-43B5-80DC-94BF1D205F1A}"/>
                </a:ext>
              </a:extLst>
            </p:cNvPr>
            <p:cNvGrpSpPr/>
            <p:nvPr/>
          </p:nvGrpSpPr>
          <p:grpSpPr>
            <a:xfrm>
              <a:off x="9967502" y="2048371"/>
              <a:ext cx="1493579" cy="1493579"/>
              <a:chOff x="6204000" y="2048373"/>
              <a:chExt cx="1493579" cy="1493579"/>
            </a:xfrm>
          </p:grpSpPr>
          <p:pic>
            <p:nvPicPr>
              <p:cNvPr id="28" name="Picture 2" descr="Pho Vietnamese Noodle Soup' Sticker | Spreadshirt">
                <a:extLst>
                  <a:ext uri="{FF2B5EF4-FFF2-40B4-BE49-F238E27FC236}">
                    <a16:creationId xmlns:a16="http://schemas.microsoft.com/office/drawing/2014/main" id="{AACA7A6E-3773-4971-AEBC-82822FFAE44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01A1EAE-D33E-4B0B-A5A7-58E9D6A87319}"/>
                  </a:ext>
                </a:extLst>
              </p:cNvPr>
              <p:cNvSpPr txBox="1"/>
              <p:nvPr/>
            </p:nvSpPr>
            <p:spPr>
              <a:xfrm>
                <a:off x="6226658" y="2526289"/>
                <a:ext cx="594660" cy="830997"/>
              </a:xfrm>
              <a:prstGeom prst="rect">
                <a:avLst/>
              </a:prstGeom>
              <a:noFill/>
            </p:spPr>
            <p:txBody>
              <a:bodyPr wrap="square" rtlCol="0">
                <a:spAutoFit/>
              </a:bodyPr>
              <a:lstStyle/>
              <a:p>
                <a:r>
                  <a:rPr lang="vi-VN" sz="4800" dirty="0">
                    <a:solidFill>
                      <a:srgbClr val="FFC000"/>
                    </a:solidFill>
                    <a:latin typeface="#9Slide03 Source Sans Pro Black" panose="020B0803030403020204" pitchFamily="34" charset="0"/>
                  </a:rPr>
                  <a:t>3</a:t>
                </a:r>
                <a:endParaRPr lang="en-US" sz="4800" dirty="0">
                  <a:solidFill>
                    <a:srgbClr val="FFC000"/>
                  </a:solidFill>
                  <a:latin typeface="#9Slide03 Source Sans Pro Black" panose="020B0803030403020204" pitchFamily="34" charset="0"/>
                </a:endParaRPr>
              </a:p>
            </p:txBody>
          </p:sp>
        </p:grpSp>
      </p:grpSp>
      <p:grpSp>
        <p:nvGrpSpPr>
          <p:cNvPr id="34" name="Group 33">
            <a:extLst>
              <a:ext uri="{FF2B5EF4-FFF2-40B4-BE49-F238E27FC236}">
                <a16:creationId xmlns:a16="http://schemas.microsoft.com/office/drawing/2014/main" id="{322DD3C1-D73A-4982-A7BC-07EB78759166}"/>
              </a:ext>
            </a:extLst>
          </p:cNvPr>
          <p:cNvGrpSpPr/>
          <p:nvPr/>
        </p:nvGrpSpPr>
        <p:grpSpPr>
          <a:xfrm>
            <a:off x="6234528" y="5033484"/>
            <a:ext cx="5257081" cy="1493581"/>
            <a:chOff x="6204000" y="2048371"/>
            <a:chExt cx="5257081" cy="1493581"/>
          </a:xfrm>
        </p:grpSpPr>
        <p:grpSp>
          <p:nvGrpSpPr>
            <p:cNvPr id="35" name="Group 34">
              <a:extLst>
                <a:ext uri="{FF2B5EF4-FFF2-40B4-BE49-F238E27FC236}">
                  <a16:creationId xmlns:a16="http://schemas.microsoft.com/office/drawing/2014/main" id="{39A8A44A-4770-4105-942F-B26CBD841511}"/>
                </a:ext>
              </a:extLst>
            </p:cNvPr>
            <p:cNvGrpSpPr/>
            <p:nvPr/>
          </p:nvGrpSpPr>
          <p:grpSpPr>
            <a:xfrm>
              <a:off x="6204000" y="2048373"/>
              <a:ext cx="1493579" cy="1493579"/>
              <a:chOff x="6204000" y="2048373"/>
              <a:chExt cx="1493579" cy="1493579"/>
            </a:xfrm>
          </p:grpSpPr>
          <p:pic>
            <p:nvPicPr>
              <p:cNvPr id="42" name="Picture 2" descr="Pho Vietnamese Noodle Soup' Sticker | Spreadshirt">
                <a:extLst>
                  <a:ext uri="{FF2B5EF4-FFF2-40B4-BE49-F238E27FC236}">
                    <a16:creationId xmlns:a16="http://schemas.microsoft.com/office/drawing/2014/main" id="{C6310DA0-8E31-44FA-9208-56B3D42B254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A1B5A61-0EFC-47FE-991E-CB83A36C1ECD}"/>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1</a:t>
                </a:r>
                <a:endParaRPr lang="en-US" sz="6000" dirty="0">
                  <a:solidFill>
                    <a:srgbClr val="FFC000"/>
                  </a:solidFill>
                  <a:latin typeface="#9Slide03 Source Sans Pro Black" panose="020B0803030403020204" pitchFamily="34" charset="0"/>
                </a:endParaRPr>
              </a:p>
            </p:txBody>
          </p:sp>
        </p:grpSp>
        <p:grpSp>
          <p:nvGrpSpPr>
            <p:cNvPr id="36" name="Group 35">
              <a:extLst>
                <a:ext uri="{FF2B5EF4-FFF2-40B4-BE49-F238E27FC236}">
                  <a16:creationId xmlns:a16="http://schemas.microsoft.com/office/drawing/2014/main" id="{AC64A497-060C-43CE-B269-B49F41103448}"/>
                </a:ext>
              </a:extLst>
            </p:cNvPr>
            <p:cNvGrpSpPr/>
            <p:nvPr/>
          </p:nvGrpSpPr>
          <p:grpSpPr>
            <a:xfrm>
              <a:off x="8075959" y="2048372"/>
              <a:ext cx="1493579" cy="1493579"/>
              <a:chOff x="6204000" y="2048373"/>
              <a:chExt cx="1493579" cy="1493579"/>
            </a:xfrm>
          </p:grpSpPr>
          <p:pic>
            <p:nvPicPr>
              <p:cNvPr id="40" name="Picture 2" descr="Pho Vietnamese Noodle Soup' Sticker | Spreadshirt">
                <a:extLst>
                  <a:ext uri="{FF2B5EF4-FFF2-40B4-BE49-F238E27FC236}">
                    <a16:creationId xmlns:a16="http://schemas.microsoft.com/office/drawing/2014/main" id="{300035ED-8EE7-43B8-BAE5-D08538C7A9C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14EBC6B5-0F01-426F-9E66-7C18AED31865}"/>
                  </a:ext>
                </a:extLst>
              </p:cNvPr>
              <p:cNvSpPr txBox="1"/>
              <p:nvPr/>
            </p:nvSpPr>
            <p:spPr>
              <a:xfrm>
                <a:off x="6226658" y="2526289"/>
                <a:ext cx="594660" cy="1015663"/>
              </a:xfrm>
              <a:prstGeom prst="rect">
                <a:avLst/>
              </a:prstGeom>
              <a:noFill/>
            </p:spPr>
            <p:txBody>
              <a:bodyPr wrap="square" rtlCol="0">
                <a:spAutoFit/>
              </a:bodyPr>
              <a:lstStyle/>
              <a:p>
                <a:r>
                  <a:rPr lang="vi-VN" sz="6000" dirty="0">
                    <a:solidFill>
                      <a:srgbClr val="FFC000"/>
                    </a:solidFill>
                    <a:latin typeface="#9Slide03 Source Sans Pro Black" panose="020B0803030403020204" pitchFamily="34" charset="0"/>
                  </a:rPr>
                  <a:t>2</a:t>
                </a:r>
                <a:endParaRPr lang="en-US" sz="6000" dirty="0">
                  <a:solidFill>
                    <a:srgbClr val="FFC000"/>
                  </a:solidFill>
                  <a:latin typeface="#9Slide03 Source Sans Pro Black" panose="020B0803030403020204" pitchFamily="34" charset="0"/>
                </a:endParaRPr>
              </a:p>
            </p:txBody>
          </p:sp>
        </p:grpSp>
        <p:grpSp>
          <p:nvGrpSpPr>
            <p:cNvPr id="37" name="Group 36">
              <a:extLst>
                <a:ext uri="{FF2B5EF4-FFF2-40B4-BE49-F238E27FC236}">
                  <a16:creationId xmlns:a16="http://schemas.microsoft.com/office/drawing/2014/main" id="{1B21E90B-330D-424A-9397-B47C466A69A8}"/>
                </a:ext>
              </a:extLst>
            </p:cNvPr>
            <p:cNvGrpSpPr/>
            <p:nvPr/>
          </p:nvGrpSpPr>
          <p:grpSpPr>
            <a:xfrm>
              <a:off x="9967502" y="2048371"/>
              <a:ext cx="1493579" cy="1493579"/>
              <a:chOff x="6204000" y="2048373"/>
              <a:chExt cx="1493579" cy="1493579"/>
            </a:xfrm>
          </p:grpSpPr>
          <p:pic>
            <p:nvPicPr>
              <p:cNvPr id="38" name="Picture 2" descr="Pho Vietnamese Noodle Soup' Sticker | Spreadshirt">
                <a:extLst>
                  <a:ext uri="{FF2B5EF4-FFF2-40B4-BE49-F238E27FC236}">
                    <a16:creationId xmlns:a16="http://schemas.microsoft.com/office/drawing/2014/main" id="{D87851A5-FDFE-4986-A03D-ABF69273A6B6}"/>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143" b="89683" l="9524" r="89683">
                            <a14:foregroundMark x1="15608" y1="23016" x2="15608" y2="23016"/>
                            <a14:foregroundMark x1="32275" y1="16402" x2="32275" y2="16402"/>
                            <a14:foregroundMark x1="45238" y1="8466" x2="45238" y2="8466"/>
                            <a14:foregroundMark x1="57143" y1="7143" x2="57143" y2="7143"/>
                            <a14:foregroundMark x1="81746" y1="40476" x2="81746" y2="40476"/>
                            <a14:foregroundMark x1="43915" y1="67460" x2="43915" y2="67460"/>
                            <a14:foregroundMark x1="33069" y1="67989" x2="56085" y2="68783"/>
                            <a14:foregroundMark x1="84656" y1="56878" x2="84656" y2="56878"/>
                            <a14:backgroundMark x1="45503" y1="11905" x2="45503" y2="11905"/>
                            <a14:backgroundMark x1="70106" y1="13757" x2="70106" y2="13757"/>
                            <a14:backgroundMark x1="67989" y1="23545" x2="67989" y2="23545"/>
                          </a14:backgroundRemoval>
                        </a14:imgEffect>
                      </a14:imgLayer>
                    </a14:imgProps>
                  </a:ext>
                  <a:ext uri="{28A0092B-C50C-407E-A947-70E740481C1C}">
                    <a14:useLocalDpi xmlns:a14="http://schemas.microsoft.com/office/drawing/2010/main" val="0"/>
                  </a:ext>
                </a:extLst>
              </a:blip>
              <a:srcRect/>
              <a:stretch>
                <a:fillRect/>
              </a:stretch>
            </p:blipFill>
            <p:spPr bwMode="auto">
              <a:xfrm>
                <a:off x="6204000" y="2048373"/>
                <a:ext cx="1493579" cy="149357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B1738027-17D8-4097-8809-C9CA2618B5D8}"/>
                  </a:ext>
                </a:extLst>
              </p:cNvPr>
              <p:cNvSpPr txBox="1"/>
              <p:nvPr/>
            </p:nvSpPr>
            <p:spPr>
              <a:xfrm>
                <a:off x="6226658" y="2526289"/>
                <a:ext cx="594660" cy="830997"/>
              </a:xfrm>
              <a:prstGeom prst="rect">
                <a:avLst/>
              </a:prstGeom>
              <a:noFill/>
            </p:spPr>
            <p:txBody>
              <a:bodyPr wrap="square" rtlCol="0">
                <a:spAutoFit/>
              </a:bodyPr>
              <a:lstStyle/>
              <a:p>
                <a:r>
                  <a:rPr lang="vi-VN" sz="4800" dirty="0">
                    <a:solidFill>
                      <a:srgbClr val="FFC000"/>
                    </a:solidFill>
                    <a:latin typeface="#9Slide03 Source Sans Pro Black" panose="020B0803030403020204" pitchFamily="34" charset="0"/>
                  </a:rPr>
                  <a:t>3</a:t>
                </a:r>
                <a:endParaRPr lang="en-US" sz="4800" dirty="0">
                  <a:solidFill>
                    <a:srgbClr val="FFC000"/>
                  </a:solidFill>
                  <a:latin typeface="#9Slide03 Source Sans Pro Black" panose="020B0803030403020204" pitchFamily="34" charset="0"/>
                </a:endParaRPr>
              </a:p>
            </p:txBody>
          </p:sp>
        </p:grpSp>
      </p:grpSp>
    </p:spTree>
    <p:extLst>
      <p:ext uri="{BB962C8B-B14F-4D97-AF65-F5344CB8AC3E}">
        <p14:creationId xmlns:p14="http://schemas.microsoft.com/office/powerpoint/2010/main" val="19008155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80">
                                          <p:stCondLst>
                                            <p:cond delay="0"/>
                                          </p:stCondLst>
                                        </p:cTn>
                                        <p:tgtEl>
                                          <p:spTgt spid="7"/>
                                        </p:tgtEl>
                                      </p:cBhvr>
                                    </p:animEffect>
                                    <p:anim calcmode="lin" valueType="num">
                                      <p:cBhvr>
                                        <p:cTn id="1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2" dur="26">
                                          <p:stCondLst>
                                            <p:cond delay="650"/>
                                          </p:stCondLst>
                                        </p:cTn>
                                        <p:tgtEl>
                                          <p:spTgt spid="7"/>
                                        </p:tgtEl>
                                      </p:cBhvr>
                                      <p:to x="100000" y="60000"/>
                                    </p:animScale>
                                    <p:animScale>
                                      <p:cBhvr>
                                        <p:cTn id="23" dur="166" decel="50000">
                                          <p:stCondLst>
                                            <p:cond delay="676"/>
                                          </p:stCondLst>
                                        </p:cTn>
                                        <p:tgtEl>
                                          <p:spTgt spid="7"/>
                                        </p:tgtEl>
                                      </p:cBhvr>
                                      <p:to x="100000" y="100000"/>
                                    </p:animScale>
                                    <p:animScale>
                                      <p:cBhvr>
                                        <p:cTn id="24" dur="26">
                                          <p:stCondLst>
                                            <p:cond delay="1312"/>
                                          </p:stCondLst>
                                        </p:cTn>
                                        <p:tgtEl>
                                          <p:spTgt spid="7"/>
                                        </p:tgtEl>
                                      </p:cBhvr>
                                      <p:to x="100000" y="80000"/>
                                    </p:animScale>
                                    <p:animScale>
                                      <p:cBhvr>
                                        <p:cTn id="25" dur="166" decel="50000">
                                          <p:stCondLst>
                                            <p:cond delay="1338"/>
                                          </p:stCondLst>
                                        </p:cTn>
                                        <p:tgtEl>
                                          <p:spTgt spid="7"/>
                                        </p:tgtEl>
                                      </p:cBhvr>
                                      <p:to x="100000" y="100000"/>
                                    </p:animScale>
                                    <p:animScale>
                                      <p:cBhvr>
                                        <p:cTn id="26" dur="26">
                                          <p:stCondLst>
                                            <p:cond delay="1642"/>
                                          </p:stCondLst>
                                        </p:cTn>
                                        <p:tgtEl>
                                          <p:spTgt spid="7"/>
                                        </p:tgtEl>
                                      </p:cBhvr>
                                      <p:to x="100000" y="90000"/>
                                    </p:animScale>
                                    <p:animScale>
                                      <p:cBhvr>
                                        <p:cTn id="27" dur="166" decel="50000">
                                          <p:stCondLst>
                                            <p:cond delay="1668"/>
                                          </p:stCondLst>
                                        </p:cTn>
                                        <p:tgtEl>
                                          <p:spTgt spid="7"/>
                                        </p:tgtEl>
                                      </p:cBhvr>
                                      <p:to x="100000" y="100000"/>
                                    </p:animScale>
                                    <p:animScale>
                                      <p:cBhvr>
                                        <p:cTn id="28" dur="26">
                                          <p:stCondLst>
                                            <p:cond delay="1808"/>
                                          </p:stCondLst>
                                        </p:cTn>
                                        <p:tgtEl>
                                          <p:spTgt spid="7"/>
                                        </p:tgtEl>
                                      </p:cBhvr>
                                      <p:to x="100000" y="95000"/>
                                    </p:animScale>
                                    <p:animScale>
                                      <p:cBhvr>
                                        <p:cTn id="29" dur="166" decel="50000">
                                          <p:stCondLst>
                                            <p:cond delay="1834"/>
                                          </p:stCondLst>
                                        </p:cTn>
                                        <p:tgtEl>
                                          <p:spTgt spid="7"/>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80">
                                          <p:stCondLst>
                                            <p:cond delay="0"/>
                                          </p:stCondLst>
                                        </p:cTn>
                                        <p:tgtEl>
                                          <p:spTgt spid="8"/>
                                        </p:tgtEl>
                                      </p:cBhvr>
                                    </p:animEffect>
                                    <p:anim calcmode="lin" valueType="num">
                                      <p:cBhvr>
                                        <p:cTn id="3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8" dur="26">
                                          <p:stCondLst>
                                            <p:cond delay="650"/>
                                          </p:stCondLst>
                                        </p:cTn>
                                        <p:tgtEl>
                                          <p:spTgt spid="8"/>
                                        </p:tgtEl>
                                      </p:cBhvr>
                                      <p:to x="100000" y="60000"/>
                                    </p:animScale>
                                    <p:animScale>
                                      <p:cBhvr>
                                        <p:cTn id="39" dur="166" decel="50000">
                                          <p:stCondLst>
                                            <p:cond delay="676"/>
                                          </p:stCondLst>
                                        </p:cTn>
                                        <p:tgtEl>
                                          <p:spTgt spid="8"/>
                                        </p:tgtEl>
                                      </p:cBhvr>
                                      <p:to x="100000" y="100000"/>
                                    </p:animScale>
                                    <p:animScale>
                                      <p:cBhvr>
                                        <p:cTn id="40" dur="26">
                                          <p:stCondLst>
                                            <p:cond delay="1312"/>
                                          </p:stCondLst>
                                        </p:cTn>
                                        <p:tgtEl>
                                          <p:spTgt spid="8"/>
                                        </p:tgtEl>
                                      </p:cBhvr>
                                      <p:to x="100000" y="80000"/>
                                    </p:animScale>
                                    <p:animScale>
                                      <p:cBhvr>
                                        <p:cTn id="41" dur="166" decel="50000">
                                          <p:stCondLst>
                                            <p:cond delay="1338"/>
                                          </p:stCondLst>
                                        </p:cTn>
                                        <p:tgtEl>
                                          <p:spTgt spid="8"/>
                                        </p:tgtEl>
                                      </p:cBhvr>
                                      <p:to x="100000" y="100000"/>
                                    </p:animScale>
                                    <p:animScale>
                                      <p:cBhvr>
                                        <p:cTn id="42" dur="26">
                                          <p:stCondLst>
                                            <p:cond delay="1642"/>
                                          </p:stCondLst>
                                        </p:cTn>
                                        <p:tgtEl>
                                          <p:spTgt spid="8"/>
                                        </p:tgtEl>
                                      </p:cBhvr>
                                      <p:to x="100000" y="90000"/>
                                    </p:animScale>
                                    <p:animScale>
                                      <p:cBhvr>
                                        <p:cTn id="43" dur="166" decel="50000">
                                          <p:stCondLst>
                                            <p:cond delay="1668"/>
                                          </p:stCondLst>
                                        </p:cTn>
                                        <p:tgtEl>
                                          <p:spTgt spid="8"/>
                                        </p:tgtEl>
                                      </p:cBhvr>
                                      <p:to x="100000" y="100000"/>
                                    </p:animScale>
                                    <p:animScale>
                                      <p:cBhvr>
                                        <p:cTn id="44" dur="26">
                                          <p:stCondLst>
                                            <p:cond delay="1808"/>
                                          </p:stCondLst>
                                        </p:cTn>
                                        <p:tgtEl>
                                          <p:spTgt spid="8"/>
                                        </p:tgtEl>
                                      </p:cBhvr>
                                      <p:to x="100000" y="95000"/>
                                    </p:animScale>
                                    <p:animScale>
                                      <p:cBhvr>
                                        <p:cTn id="45" dur="166" decel="50000">
                                          <p:stCondLst>
                                            <p:cond delay="1834"/>
                                          </p:stCondLst>
                                        </p:cTn>
                                        <p:tgtEl>
                                          <p:spTgt spid="8"/>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down)">
                                      <p:cBhvr>
                                        <p:cTn id="48" dur="580">
                                          <p:stCondLst>
                                            <p:cond delay="0"/>
                                          </p:stCondLst>
                                        </p:cTn>
                                        <p:tgtEl>
                                          <p:spTgt spid="9"/>
                                        </p:tgtEl>
                                      </p:cBhvr>
                                    </p:animEffect>
                                    <p:anim calcmode="lin" valueType="num">
                                      <p:cBhvr>
                                        <p:cTn id="4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4" dur="26">
                                          <p:stCondLst>
                                            <p:cond delay="650"/>
                                          </p:stCondLst>
                                        </p:cTn>
                                        <p:tgtEl>
                                          <p:spTgt spid="9"/>
                                        </p:tgtEl>
                                      </p:cBhvr>
                                      <p:to x="100000" y="60000"/>
                                    </p:animScale>
                                    <p:animScale>
                                      <p:cBhvr>
                                        <p:cTn id="55" dur="166" decel="50000">
                                          <p:stCondLst>
                                            <p:cond delay="676"/>
                                          </p:stCondLst>
                                        </p:cTn>
                                        <p:tgtEl>
                                          <p:spTgt spid="9"/>
                                        </p:tgtEl>
                                      </p:cBhvr>
                                      <p:to x="100000" y="100000"/>
                                    </p:animScale>
                                    <p:animScale>
                                      <p:cBhvr>
                                        <p:cTn id="56" dur="26">
                                          <p:stCondLst>
                                            <p:cond delay="1312"/>
                                          </p:stCondLst>
                                        </p:cTn>
                                        <p:tgtEl>
                                          <p:spTgt spid="9"/>
                                        </p:tgtEl>
                                      </p:cBhvr>
                                      <p:to x="100000" y="80000"/>
                                    </p:animScale>
                                    <p:animScale>
                                      <p:cBhvr>
                                        <p:cTn id="57" dur="166" decel="50000">
                                          <p:stCondLst>
                                            <p:cond delay="1338"/>
                                          </p:stCondLst>
                                        </p:cTn>
                                        <p:tgtEl>
                                          <p:spTgt spid="9"/>
                                        </p:tgtEl>
                                      </p:cBhvr>
                                      <p:to x="100000" y="100000"/>
                                    </p:animScale>
                                    <p:animScale>
                                      <p:cBhvr>
                                        <p:cTn id="58" dur="26">
                                          <p:stCondLst>
                                            <p:cond delay="1642"/>
                                          </p:stCondLst>
                                        </p:cTn>
                                        <p:tgtEl>
                                          <p:spTgt spid="9"/>
                                        </p:tgtEl>
                                      </p:cBhvr>
                                      <p:to x="100000" y="90000"/>
                                    </p:animScale>
                                    <p:animScale>
                                      <p:cBhvr>
                                        <p:cTn id="59" dur="166" decel="50000">
                                          <p:stCondLst>
                                            <p:cond delay="1668"/>
                                          </p:stCondLst>
                                        </p:cTn>
                                        <p:tgtEl>
                                          <p:spTgt spid="9"/>
                                        </p:tgtEl>
                                      </p:cBhvr>
                                      <p:to x="100000" y="100000"/>
                                    </p:animScale>
                                    <p:animScale>
                                      <p:cBhvr>
                                        <p:cTn id="60" dur="26">
                                          <p:stCondLst>
                                            <p:cond delay="1808"/>
                                          </p:stCondLst>
                                        </p:cTn>
                                        <p:tgtEl>
                                          <p:spTgt spid="9"/>
                                        </p:tgtEl>
                                      </p:cBhvr>
                                      <p:to x="100000" y="95000"/>
                                    </p:animScale>
                                    <p:animScale>
                                      <p:cBhvr>
                                        <p:cTn id="61" dur="166" decel="50000">
                                          <p:stCondLst>
                                            <p:cond delay="1834"/>
                                          </p:stCondLst>
                                        </p:cTn>
                                        <p:tgtEl>
                                          <p:spTgt spid="9"/>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1000"/>
                                        <p:tgtEl>
                                          <p:spTgt spid="11"/>
                                        </p:tgtEl>
                                      </p:cBhvr>
                                    </p:animEffect>
                                    <p:anim calcmode="lin" valueType="num">
                                      <p:cBhvr>
                                        <p:cTn id="67" dur="1000" fill="hold"/>
                                        <p:tgtEl>
                                          <p:spTgt spid="11"/>
                                        </p:tgtEl>
                                        <p:attrNameLst>
                                          <p:attrName>ppt_x</p:attrName>
                                        </p:attrNameLst>
                                      </p:cBhvr>
                                      <p:tavLst>
                                        <p:tav tm="0">
                                          <p:val>
                                            <p:strVal val="#ppt_x"/>
                                          </p:val>
                                        </p:tav>
                                        <p:tav tm="100000">
                                          <p:val>
                                            <p:strVal val="#ppt_x"/>
                                          </p:val>
                                        </p:tav>
                                      </p:tavLst>
                                    </p:anim>
                                    <p:anim calcmode="lin" valueType="num">
                                      <p:cBhvr>
                                        <p:cTn id="68" dur="1000" fill="hold"/>
                                        <p:tgtEl>
                                          <p:spTgt spid="11"/>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1000"/>
                                        <p:tgtEl>
                                          <p:spTgt spid="34"/>
                                        </p:tgtEl>
                                      </p:cBhvr>
                                    </p:animEffect>
                                    <p:anim calcmode="lin" valueType="num">
                                      <p:cBhvr>
                                        <p:cTn id="84" dur="1000" fill="hold"/>
                                        <p:tgtEl>
                                          <p:spTgt spid="34"/>
                                        </p:tgtEl>
                                        <p:attrNameLst>
                                          <p:attrName>ppt_x</p:attrName>
                                        </p:attrNameLst>
                                      </p:cBhvr>
                                      <p:tavLst>
                                        <p:tav tm="0">
                                          <p:val>
                                            <p:strVal val="#ppt_x"/>
                                          </p:val>
                                        </p:tav>
                                        <p:tav tm="100000">
                                          <p:val>
                                            <p:strVal val="#ppt_x"/>
                                          </p:val>
                                        </p:tav>
                                      </p:tavLst>
                                    </p:anim>
                                    <p:anim calcmode="lin" valueType="num">
                                      <p:cBhvr>
                                        <p:cTn id="85" dur="1000" fill="hold"/>
                                        <p:tgtEl>
                                          <p:spTgt spid="34"/>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1000"/>
                                        <p:tgtEl>
                                          <p:spTgt spid="24"/>
                                        </p:tgtEl>
                                      </p:cBhvr>
                                    </p:animEffect>
                                    <p:anim calcmode="lin" valueType="num">
                                      <p:cBhvr>
                                        <p:cTn id="89" dur="1000" fill="hold"/>
                                        <p:tgtEl>
                                          <p:spTgt spid="24"/>
                                        </p:tgtEl>
                                        <p:attrNameLst>
                                          <p:attrName>ppt_x</p:attrName>
                                        </p:attrNameLst>
                                      </p:cBhvr>
                                      <p:tavLst>
                                        <p:tav tm="0">
                                          <p:val>
                                            <p:strVal val="#ppt_x"/>
                                          </p:val>
                                        </p:tav>
                                        <p:tav tm="100000">
                                          <p:val>
                                            <p:strVal val="#ppt_x"/>
                                          </p:val>
                                        </p:tav>
                                      </p:tavLst>
                                    </p:anim>
                                    <p:anim calcmode="lin" valueType="num">
                                      <p:cBhvr>
                                        <p:cTn id="90" dur="1000" fill="hold"/>
                                        <p:tgtEl>
                                          <p:spTgt spid="24"/>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1000"/>
                                        <p:tgtEl>
                                          <p:spTgt spid="14"/>
                                        </p:tgtEl>
                                      </p:cBhvr>
                                    </p:animEffect>
                                    <p:anim calcmode="lin" valueType="num">
                                      <p:cBhvr>
                                        <p:cTn id="94" dur="1000" fill="hold"/>
                                        <p:tgtEl>
                                          <p:spTgt spid="14"/>
                                        </p:tgtEl>
                                        <p:attrNameLst>
                                          <p:attrName>ppt_x</p:attrName>
                                        </p:attrNameLst>
                                      </p:cBhvr>
                                      <p:tavLst>
                                        <p:tav tm="0">
                                          <p:val>
                                            <p:strVal val="#ppt_x"/>
                                          </p:val>
                                        </p:tav>
                                        <p:tav tm="100000">
                                          <p:val>
                                            <p:strVal val="#ppt_x"/>
                                          </p:val>
                                        </p:tav>
                                      </p:tavLst>
                                    </p:anim>
                                    <p:anim calcmode="lin" valueType="num">
                                      <p:cBhvr>
                                        <p:cTn id="9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P spid="9" grpId="0"/>
      <p:bldP spid="10" grpId="0"/>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7170" name="Picture 2" descr="hanoi vietnam Travel Food  chibi saigon ILLUSTRATION  artwork Fun kid">
            <a:extLst>
              <a:ext uri="{FF2B5EF4-FFF2-40B4-BE49-F238E27FC236}">
                <a16:creationId xmlns:a16="http://schemas.microsoft.com/office/drawing/2014/main" id="{5C7C4554-0D6E-44CD-8A32-64DC3077802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3165" b="89076" l="14500" r="79167">
                        <a14:foregroundMark x1="17500" y1="13819" x2="24917" y2="45565"/>
                        <a14:foregroundMark x1="24917" y1="45565" x2="33833" y2="61345"/>
                        <a14:foregroundMark x1="32167" y1="19234" x2="18417" y2="74136"/>
                        <a14:foregroundMark x1="18417" y1="74136" x2="21583" y2="79178"/>
                        <a14:foregroundMark x1="21583" y1="79178" x2="27417" y2="79832"/>
                        <a14:foregroundMark x1="27417" y1="79832" x2="55500" y2="77591"/>
                        <a14:foregroundMark x1="55500" y1="77591" x2="63083" y2="77591"/>
                        <a14:foregroundMark x1="18250" y1="45191" x2="16333" y2="80579"/>
                        <a14:foregroundMark x1="16333" y1="80579" x2="20250" y2="84500"/>
                        <a14:foregroundMark x1="20250" y1="84500" x2="57667" y2="81979"/>
                        <a14:foregroundMark x1="57667" y1="81979" x2="66000" y2="82260"/>
                        <a14:foregroundMark x1="74000" y1="83100" x2="15333" y2="84781"/>
                        <a14:foregroundMark x1="15333" y1="84781" x2="14500" y2="84407"/>
                        <a14:foregroundMark x1="68583" y1="50980" x2="71083" y2="57516"/>
                        <a14:foregroundMark x1="73417" y1="51634" x2="75750" y2="56863"/>
                        <a14:foregroundMark x1="75167" y1="51634" x2="63750" y2="48273"/>
                        <a14:foregroundMark x1="63750" y1="48273" x2="61917" y2="48273"/>
                        <a14:foregroundMark x1="74115" y1="58770" x2="76083" y2="59010"/>
                        <a14:foregroundMark x1="71500" y1="58450" x2="73454" y2="58689"/>
                        <a14:foregroundMark x1="76083" y1="59010" x2="75690" y2="60479"/>
                        <a14:foregroundMark x1="75833" y1="55369" x2="75362" y2="59668"/>
                        <a14:foregroundMark x1="75750" y1="68814" x2="78583" y2="74697"/>
                        <a14:foregroundMark x1="78583" y1="74697" x2="79167" y2="80766"/>
                        <a14:foregroundMark x1="79167" y1="80766" x2="77917" y2="89076"/>
                        <a14:foregroundMark x1="35167" y1="15033" x2="33167" y2="55556"/>
                        <a14:foregroundMark x1="19417" y1="13539" x2="48750" y2="14379"/>
                        <a14:foregroundMark x1="50667" y1="14006" x2="54583" y2="13165"/>
                        <a14:foregroundMark x1="44167" y1="15313" x2="46167" y2="15686"/>
                        <a14:foregroundMark x1="41528" y1="17554" x2="40333" y2="21569"/>
                        <a14:foregroundMark x1="42000" y1="15966" x2="41528" y2="17554"/>
                        <a14:foregroundMark x1="39985" y1="37348" x2="39917" y2="40430"/>
                        <a14:foregroundMark x1="40305" y1="22846" x2="40113" y2="31559"/>
                        <a14:foregroundMark x1="39833" y1="39963" x2="41333" y2="60037"/>
                        <a14:foregroundMark x1="41333" y1="60037" x2="41667" y2="61251"/>
                        <a14:foregroundMark x1="41583" y1="49580" x2="46417" y2="49206"/>
                        <a14:foregroundMark x1="46417" y1="49206" x2="47167" y2="49206"/>
                        <a14:foregroundMark x1="39333" y1="60598" x2="45417" y2="59290"/>
                        <a14:foregroundMark x1="45417" y1="59290" x2="46500" y2="59290"/>
                        <a14:foregroundMark x1="53583" y1="38469" x2="51250" y2="33613"/>
                        <a14:foregroundMark x1="51250" y1="33613" x2="46167" y2="34547"/>
                        <a14:foregroundMark x1="46167" y1="34547" x2="43583" y2="39122"/>
                        <a14:foregroundMark x1="43583" y1="39122" x2="43417" y2="39683"/>
                        <a14:foregroundMark x1="53583" y1="41457" x2="56750" y2="36601"/>
                        <a14:foregroundMark x1="56750" y1="36601" x2="61167" y2="34921"/>
                        <a14:foregroundMark x1="61167" y1="34921" x2="64000" y2="34921"/>
                        <a14:foregroundMark x1="52833" y1="43231" x2="53999" y2="42693"/>
                        <a14:foregroundMark x1="47333" y1="42577" x2="48667" y2="47432"/>
                        <a14:foregroundMark x1="42583" y1="42857" x2="42583" y2="42857"/>
                        <a14:foregroundMark x1="42667" y1="42764" x2="43000" y2="40336"/>
                        <a14:foregroundMark x1="62083" y1="59104" x2="65167" y2="71429"/>
                        <a14:foregroundMark x1="75000" y1="64426" x2="75000" y2="64613"/>
                        <a14:foregroundMark x1="75000" y1="64613" x2="75000" y2="64613"/>
                        <a14:foregroundMark x1="54167" y1="51821" x2="54167" y2="51821"/>
                        <a14:foregroundMark x1="74667" y1="65640" x2="74667" y2="64426"/>
                        <a14:foregroundMark x1="56971" y1="55091" x2="56417" y2="56022"/>
                        <a14:foregroundMark x1="59906" y1="48594" x2="62167" y2="51261"/>
                        <a14:foregroundMark x1="54250" y1="41923" x2="57654" y2="45938"/>
                        <a14:foregroundMark x1="62167" y1="51261" x2="62667" y2="51447"/>
                        <a14:foregroundMark x1="58451" y1="52041" x2="58917" y2="52754"/>
                        <a14:foregroundMark x1="41667" y1="42857" x2="41667" y2="42857"/>
                        <a14:foregroundMark x1="41417" y1="42857" x2="41417" y2="42857"/>
                        <a14:foregroundMark x1="66417" y1="36881" x2="66000" y2="40336"/>
                        <a14:backgroundMark x1="42667" y1="32960" x2="46583" y2="29412"/>
                        <a14:backgroundMark x1="46583" y1="29412" x2="51667" y2="28105"/>
                        <a14:backgroundMark x1="51667" y1="28105" x2="63500" y2="29599"/>
                        <a14:backgroundMark x1="63500" y1="29599" x2="65833" y2="29412"/>
                        <a14:backgroundMark x1="57917" y1="23716" x2="73667" y2="29132"/>
                        <a14:backgroundMark x1="41667" y1="17554" x2="41667" y2="17554"/>
                        <a14:backgroundMark x1="41417" y1="18581" x2="41583" y2="22782"/>
                        <a14:backgroundMark x1="42583" y1="31653" x2="41667" y2="36881"/>
                        <a14:backgroundMark x1="41667" y1="36881" x2="41667" y2="36881"/>
                        <a14:backgroundMark x1="41083" y1="31559" x2="41083" y2="37348"/>
                        <a14:backgroundMark x1="41583" y1="45191" x2="43167" y2="45845"/>
                        <a14:backgroundMark x1="41667" y1="41737" x2="41417" y2="37722"/>
                        <a14:backgroundMark x1="55833" y1="46592" x2="56333" y2="49206"/>
                        <a14:backgroundMark x1="56333" y1="49206" x2="56333" y2="51447"/>
                        <a14:backgroundMark x1="53833" y1="44818" x2="53833" y2="44818"/>
                        <a14:backgroundMark x1="55417" y1="42110" x2="55417" y2="46125"/>
                        <a14:backgroundMark x1="55417" y1="46125" x2="58083" y2="48553"/>
                        <a14:backgroundMark x1="58750" y1="47619" x2="55833" y2="54528"/>
                        <a14:backgroundMark x1="52667" y1="44631" x2="54833" y2="46125"/>
                        <a14:backgroundMark x1="54833" y1="46125" x2="55333" y2="47432"/>
                        <a14:backgroundMark x1="58083" y1="46965" x2="59167" y2="46965"/>
                        <a14:backgroundMark x1="57167" y1="45938" x2="57167" y2="45938"/>
                        <a14:backgroundMark x1="58333" y1="46779" x2="57750" y2="46592"/>
                        <a14:backgroundMark x1="72667" y1="59570" x2="75000" y2="61251"/>
                      </a14:backgroundRemoval>
                    </a14:imgEffect>
                  </a14:imgLayer>
                </a14:imgProps>
              </a:ext>
              <a:ext uri="{28A0092B-C50C-407E-A947-70E740481C1C}">
                <a14:useLocalDpi xmlns:a14="http://schemas.microsoft.com/office/drawing/2010/main" val="0"/>
              </a:ext>
            </a:extLst>
          </a:blip>
          <a:srcRect l="15338" t="11585" r="16184" b="14098"/>
          <a:stretch/>
        </p:blipFill>
        <p:spPr bwMode="auto">
          <a:xfrm>
            <a:off x="0" y="0"/>
            <a:ext cx="7090348" cy="68681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D60900A-35E7-44B7-9856-B007496359D5}"/>
              </a:ext>
            </a:extLst>
          </p:cNvPr>
          <p:cNvSpPr/>
          <p:nvPr/>
        </p:nvSpPr>
        <p:spPr>
          <a:xfrm>
            <a:off x="4622644" y="312674"/>
            <a:ext cx="4294765" cy="1200329"/>
          </a:xfrm>
          <a:prstGeom prst="rect">
            <a:avLst/>
          </a:prstGeom>
          <a:noFill/>
        </p:spPr>
        <p:txBody>
          <a:bodyPr wrap="none" lIns="91440" tIns="45720" rIns="91440" bIns="45720">
            <a:spAutoFit/>
          </a:bodyPr>
          <a:lstStyle/>
          <a:p>
            <a:pPr algn="ctr"/>
            <a:r>
              <a:rPr lang="vi-VN" sz="7200" b="1" cap="none" spc="0" dirty="0">
                <a:ln w="13462">
                  <a:solidFill>
                    <a:schemeClr val="bg1"/>
                  </a:solidFill>
                  <a:prstDash val="solid"/>
                </a:ln>
                <a:solidFill>
                  <a:srgbClr val="FFC000"/>
                </a:solidFill>
                <a:effectLst>
                  <a:outerShdw dist="38100" dir="2700000" algn="bl" rotWithShape="0">
                    <a:schemeClr val="accent5"/>
                  </a:outerShdw>
                </a:effectLst>
                <a:latin typeface="#9Slide03 Source Sans Pro Black" panose="020B0803030403020204" pitchFamily="34" charset="0"/>
              </a:rPr>
              <a:t>Chia đoạn</a:t>
            </a:r>
            <a:endParaRPr lang="en-US" sz="7200" b="1" cap="none" spc="0" dirty="0">
              <a:ln w="13462">
                <a:solidFill>
                  <a:schemeClr val="bg1"/>
                </a:solidFill>
                <a:prstDash val="solid"/>
              </a:ln>
              <a:solidFill>
                <a:srgbClr val="FFC000"/>
              </a:solidFill>
              <a:effectLst>
                <a:outerShdw dist="38100" dir="2700000" algn="bl" rotWithShape="0">
                  <a:schemeClr val="accent5"/>
                </a:outerShdw>
              </a:effectLst>
              <a:latin typeface="#9Slide03 Source Sans Pro Black" panose="020B0803030403020204" pitchFamily="34" charset="0"/>
            </a:endParaRPr>
          </a:p>
        </p:txBody>
      </p:sp>
      <p:sp>
        <p:nvSpPr>
          <p:cNvPr id="4" name="Rectangle: Rounded Corners 3">
            <a:extLst>
              <a:ext uri="{FF2B5EF4-FFF2-40B4-BE49-F238E27FC236}">
                <a16:creationId xmlns:a16="http://schemas.microsoft.com/office/drawing/2014/main" id="{B19F8B84-9EE4-4047-9BF2-1CFDC1F6A5DF}"/>
              </a:ext>
            </a:extLst>
          </p:cNvPr>
          <p:cNvSpPr/>
          <p:nvPr/>
        </p:nvSpPr>
        <p:spPr>
          <a:xfrm>
            <a:off x="5327632" y="1761763"/>
            <a:ext cx="531333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1: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đầu đến </a:t>
            </a:r>
          </a:p>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a:t>
            </a:r>
            <a:r>
              <a:rPr lang="vi-VN" sz="3200" b="1" i="1" u="sng" dirty="0">
                <a:solidFill>
                  <a:srgbClr val="002060"/>
                </a:solidFill>
                <a:latin typeface="AvantGarde" panose="00000400000000000000" pitchFamily="2" charset="0"/>
                <a:ea typeface="AvantGarde" panose="00000400000000000000" pitchFamily="2" charset="0"/>
                <a:cs typeface="AvantGarde" panose="00000400000000000000" pitchFamily="2" charset="0"/>
              </a:rPr>
              <a:t>xanh hồ thủy</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5" name="Rectangle: Rounded Corners 4">
            <a:extLst>
              <a:ext uri="{FF2B5EF4-FFF2-40B4-BE49-F238E27FC236}">
                <a16:creationId xmlns:a16="http://schemas.microsoft.com/office/drawing/2014/main" id="{5C76D05C-878F-4E18-BFF0-F3943C07BB89}"/>
              </a:ext>
            </a:extLst>
          </p:cNvPr>
          <p:cNvSpPr/>
          <p:nvPr/>
        </p:nvSpPr>
        <p:spPr>
          <a:xfrm>
            <a:off x="5941619" y="3163912"/>
            <a:ext cx="633532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2: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đầu thế kỉ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a:t>
            </a:r>
          </a:p>
          <a:p>
            <a:pPr algn="ct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đến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gấp đôi vạt phải</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Rectangle: Rounded Corners 6">
            <a:extLst>
              <a:ext uri="{FF2B5EF4-FFF2-40B4-BE49-F238E27FC236}">
                <a16:creationId xmlns:a16="http://schemas.microsoft.com/office/drawing/2014/main" id="{0327FBCF-E762-4A7A-A4FD-4B5F7BC74E09}"/>
              </a:ext>
            </a:extLst>
          </p:cNvPr>
          <p:cNvSpPr/>
          <p:nvPr/>
        </p:nvSpPr>
        <p:spPr>
          <a:xfrm>
            <a:off x="6573822" y="4502110"/>
            <a:ext cx="5778073"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3: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Từ những năm 30</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đến ...</a:t>
            </a:r>
            <a:r>
              <a:rPr lang="vi-VN" sz="3200" b="1" i="1" dirty="0">
                <a:solidFill>
                  <a:srgbClr val="002060"/>
                </a:solidFill>
                <a:latin typeface="AvantGarde" panose="00000400000000000000" pitchFamily="2" charset="0"/>
                <a:ea typeface="AvantGarde" panose="00000400000000000000" pitchFamily="2" charset="0"/>
                <a:cs typeface="AvantGarde" panose="00000400000000000000" pitchFamily="2" charset="0"/>
              </a:rPr>
              <a:t>trẻ trung</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 </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8" name="Rectangle: Rounded Corners 7">
            <a:extLst>
              <a:ext uri="{FF2B5EF4-FFF2-40B4-BE49-F238E27FC236}">
                <a16:creationId xmlns:a16="http://schemas.microsoft.com/office/drawing/2014/main" id="{1C97DF23-AB97-4AF1-8DE8-738C8BE87ECA}"/>
              </a:ext>
            </a:extLst>
          </p:cNvPr>
          <p:cNvSpPr/>
          <p:nvPr/>
        </p:nvSpPr>
        <p:spPr>
          <a:xfrm>
            <a:off x="7726181" y="5591548"/>
            <a:ext cx="4465819"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AvantGarde" panose="00000400000000000000" pitchFamily="2" charset="0"/>
                <a:ea typeface="AvantGarde" panose="00000400000000000000" pitchFamily="2" charset="0"/>
                <a:cs typeface="AvantGarde" panose="00000400000000000000" pitchFamily="2" charset="0"/>
              </a:rPr>
              <a:t>Đoạn 4: </a:t>
            </a:r>
            <a:r>
              <a:rPr lang="vi-VN" sz="32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Đoạn còn lại</a:t>
            </a:r>
            <a:endParaRPr lang="en-US" sz="32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0328930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down)">
                                      <p:cBhvr>
                                        <p:cTn id="43" dur="580">
                                          <p:stCondLst>
                                            <p:cond delay="0"/>
                                          </p:stCondLst>
                                        </p:cTn>
                                        <p:tgtEl>
                                          <p:spTgt spid="7"/>
                                        </p:tgtEl>
                                      </p:cBhvr>
                                    </p:animEffect>
                                    <p:anim calcmode="lin" valueType="num">
                                      <p:cBhvr>
                                        <p:cTn id="4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9" dur="26">
                                          <p:stCondLst>
                                            <p:cond delay="650"/>
                                          </p:stCondLst>
                                        </p:cTn>
                                        <p:tgtEl>
                                          <p:spTgt spid="7"/>
                                        </p:tgtEl>
                                      </p:cBhvr>
                                      <p:to x="100000" y="60000"/>
                                    </p:animScale>
                                    <p:animScale>
                                      <p:cBhvr>
                                        <p:cTn id="50" dur="166" decel="50000">
                                          <p:stCondLst>
                                            <p:cond delay="676"/>
                                          </p:stCondLst>
                                        </p:cTn>
                                        <p:tgtEl>
                                          <p:spTgt spid="7"/>
                                        </p:tgtEl>
                                      </p:cBhvr>
                                      <p:to x="100000" y="100000"/>
                                    </p:animScale>
                                    <p:animScale>
                                      <p:cBhvr>
                                        <p:cTn id="51" dur="26">
                                          <p:stCondLst>
                                            <p:cond delay="1312"/>
                                          </p:stCondLst>
                                        </p:cTn>
                                        <p:tgtEl>
                                          <p:spTgt spid="7"/>
                                        </p:tgtEl>
                                      </p:cBhvr>
                                      <p:to x="100000" y="80000"/>
                                    </p:animScale>
                                    <p:animScale>
                                      <p:cBhvr>
                                        <p:cTn id="52" dur="166" decel="50000">
                                          <p:stCondLst>
                                            <p:cond delay="1338"/>
                                          </p:stCondLst>
                                        </p:cTn>
                                        <p:tgtEl>
                                          <p:spTgt spid="7"/>
                                        </p:tgtEl>
                                      </p:cBhvr>
                                      <p:to x="100000" y="100000"/>
                                    </p:animScale>
                                    <p:animScale>
                                      <p:cBhvr>
                                        <p:cTn id="53" dur="26">
                                          <p:stCondLst>
                                            <p:cond delay="1642"/>
                                          </p:stCondLst>
                                        </p:cTn>
                                        <p:tgtEl>
                                          <p:spTgt spid="7"/>
                                        </p:tgtEl>
                                      </p:cBhvr>
                                      <p:to x="100000" y="90000"/>
                                    </p:animScale>
                                    <p:animScale>
                                      <p:cBhvr>
                                        <p:cTn id="54" dur="166" decel="50000">
                                          <p:stCondLst>
                                            <p:cond delay="1668"/>
                                          </p:stCondLst>
                                        </p:cTn>
                                        <p:tgtEl>
                                          <p:spTgt spid="7"/>
                                        </p:tgtEl>
                                      </p:cBhvr>
                                      <p:to x="100000" y="100000"/>
                                    </p:animScale>
                                    <p:animScale>
                                      <p:cBhvr>
                                        <p:cTn id="55" dur="26">
                                          <p:stCondLst>
                                            <p:cond delay="1808"/>
                                          </p:stCondLst>
                                        </p:cTn>
                                        <p:tgtEl>
                                          <p:spTgt spid="7"/>
                                        </p:tgtEl>
                                      </p:cBhvr>
                                      <p:to x="100000" y="95000"/>
                                    </p:animScale>
                                    <p:animScale>
                                      <p:cBhvr>
                                        <p:cTn id="56" dur="166" decel="50000">
                                          <p:stCondLst>
                                            <p:cond delay="1834"/>
                                          </p:stCondLst>
                                        </p:cTn>
                                        <p:tgtEl>
                                          <p:spTgt spid="7"/>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down)">
                                      <p:cBhvr>
                                        <p:cTn id="61" dur="580">
                                          <p:stCondLst>
                                            <p:cond delay="0"/>
                                          </p:stCondLst>
                                        </p:cTn>
                                        <p:tgtEl>
                                          <p:spTgt spid="8"/>
                                        </p:tgtEl>
                                      </p:cBhvr>
                                    </p:animEffect>
                                    <p:anim calcmode="lin" valueType="num">
                                      <p:cBhvr>
                                        <p:cTn id="62"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7" dur="26">
                                          <p:stCondLst>
                                            <p:cond delay="650"/>
                                          </p:stCondLst>
                                        </p:cTn>
                                        <p:tgtEl>
                                          <p:spTgt spid="8"/>
                                        </p:tgtEl>
                                      </p:cBhvr>
                                      <p:to x="100000" y="60000"/>
                                    </p:animScale>
                                    <p:animScale>
                                      <p:cBhvr>
                                        <p:cTn id="68" dur="166" decel="50000">
                                          <p:stCondLst>
                                            <p:cond delay="676"/>
                                          </p:stCondLst>
                                        </p:cTn>
                                        <p:tgtEl>
                                          <p:spTgt spid="8"/>
                                        </p:tgtEl>
                                      </p:cBhvr>
                                      <p:to x="100000" y="100000"/>
                                    </p:animScale>
                                    <p:animScale>
                                      <p:cBhvr>
                                        <p:cTn id="69" dur="26">
                                          <p:stCondLst>
                                            <p:cond delay="1312"/>
                                          </p:stCondLst>
                                        </p:cTn>
                                        <p:tgtEl>
                                          <p:spTgt spid="8"/>
                                        </p:tgtEl>
                                      </p:cBhvr>
                                      <p:to x="100000" y="80000"/>
                                    </p:animScale>
                                    <p:animScale>
                                      <p:cBhvr>
                                        <p:cTn id="70" dur="166" decel="50000">
                                          <p:stCondLst>
                                            <p:cond delay="1338"/>
                                          </p:stCondLst>
                                        </p:cTn>
                                        <p:tgtEl>
                                          <p:spTgt spid="8"/>
                                        </p:tgtEl>
                                      </p:cBhvr>
                                      <p:to x="100000" y="100000"/>
                                    </p:animScale>
                                    <p:animScale>
                                      <p:cBhvr>
                                        <p:cTn id="71" dur="26">
                                          <p:stCondLst>
                                            <p:cond delay="1642"/>
                                          </p:stCondLst>
                                        </p:cTn>
                                        <p:tgtEl>
                                          <p:spTgt spid="8"/>
                                        </p:tgtEl>
                                      </p:cBhvr>
                                      <p:to x="100000" y="90000"/>
                                    </p:animScale>
                                    <p:animScale>
                                      <p:cBhvr>
                                        <p:cTn id="72" dur="166" decel="50000">
                                          <p:stCondLst>
                                            <p:cond delay="1668"/>
                                          </p:stCondLst>
                                        </p:cTn>
                                        <p:tgtEl>
                                          <p:spTgt spid="8"/>
                                        </p:tgtEl>
                                      </p:cBhvr>
                                      <p:to x="100000" y="100000"/>
                                    </p:animScale>
                                    <p:animScale>
                                      <p:cBhvr>
                                        <p:cTn id="73" dur="26">
                                          <p:stCondLst>
                                            <p:cond delay="1808"/>
                                          </p:stCondLst>
                                        </p:cTn>
                                        <p:tgtEl>
                                          <p:spTgt spid="8"/>
                                        </p:tgtEl>
                                      </p:cBhvr>
                                      <p:to x="100000" y="95000"/>
                                    </p:animScale>
                                    <p:animScale>
                                      <p:cBhvr>
                                        <p:cTn id="74"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A2A9A0-6C5C-48EB-BECA-66B494C366E9}"/>
              </a:ext>
            </a:extLst>
          </p:cNvPr>
          <p:cNvSpPr/>
          <p:nvPr/>
        </p:nvSpPr>
        <p:spPr>
          <a:xfrm>
            <a:off x="437212" y="292469"/>
            <a:ext cx="11447487" cy="6063198"/>
          </a:xfrm>
          <a:prstGeom prst="rect">
            <a:avLst/>
          </a:prstGeom>
        </p:spPr>
        <p:txBody>
          <a:bodyPr wrap="square">
            <a:spAutoFit/>
          </a:bodyPr>
          <a:lstStyle/>
          <a:p>
            <a:pPr algn="ctr"/>
            <a:r>
              <a:rPr lang="vi-VN" sz="4800" b="1" dirty="0">
                <a:solidFill>
                  <a:srgbClr val="C00000"/>
                </a:solidFill>
                <a:latin typeface="Fleur De Leah" pitchFamily="2" charset="0"/>
              </a:rPr>
              <a:t>Tà áo dài Việt Nam</a:t>
            </a:r>
          </a:p>
          <a:p>
            <a:pPr algn="just"/>
            <a:r>
              <a:rPr lang="vi-VN" sz="3200" dirty="0">
                <a:solidFill>
                  <a:srgbClr val="000000"/>
                </a:solidFill>
                <a:latin typeface="OpenSans"/>
              </a:rPr>
              <a:t>    </a:t>
            </a:r>
            <a:r>
              <a:rPr lang="vi-VN" sz="2800" dirty="0">
                <a:solidFill>
                  <a:srgbClr val="000000"/>
                </a:solidFill>
                <a:latin typeface="OpenSans"/>
              </a:rPr>
              <a:t>Phụ nữ Việt Nam xưa hay mặc áo lối mớ ba, mớ bảy, tức là mặc nhiều áo cánh lồng vào nhau. Tuy nhiên, với phong cách tế nhị, kín đáo, người phụ nữ Việt thường mặc chiếc áo dài thẫm màu bên ngoài, lấp ló bên trong mới là các lớp áo cánh nhiều màu (vàng mỡ gà, vàng chanh, hồng cánh sen, hồng đào, xanh hồ thủy,…)</a:t>
            </a:r>
          </a:p>
          <a:p>
            <a:pPr algn="just"/>
            <a:r>
              <a:rPr lang="vi-VN" sz="2800" dirty="0">
                <a:solidFill>
                  <a:srgbClr val="000000"/>
                </a:solidFill>
                <a:latin typeface="OpenSans"/>
              </a:rPr>
              <a:t>    Từ đầu thế kỉ XIX đến sau năm 1945, ở một số vùng, người ta mặc áo dài kể cả khi lao động nặng nhọc. Áo dài phụ nữ có hai loại: áo tứ thân và áo năm thân. Phổ biến hơn là áo tứ thân, được may từ bốn mảnh vải, hai mảnh sau ghép liền ở giữa sống lưng. Đằng trước là hai vạt áo, không có khuy, khi mặc bỏ buông hoặc buộc thắt vào nhau. Áo năm thân cũng may như áo tứ thân, chỉ có điều vạt trước phía trái may ghép từ hai thân vải, thành ra rộng gấp đôi vạt phải.</a:t>
            </a:r>
          </a:p>
        </p:txBody>
      </p:sp>
      <p:pic>
        <p:nvPicPr>
          <p:cNvPr id="20" name="Picture 4" descr="Colorful numbers with clouds Container sticker - TenStickers">
            <a:extLst>
              <a:ext uri="{FF2B5EF4-FFF2-40B4-BE49-F238E27FC236}">
                <a16:creationId xmlns:a16="http://schemas.microsoft.com/office/drawing/2014/main" id="{45175506-37BA-4DD3-8A97-E264B92918F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437212" y="1060889"/>
            <a:ext cx="578433" cy="53285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olorful numbers with clouds Container sticker - TenStickers">
            <a:extLst>
              <a:ext uri="{FF2B5EF4-FFF2-40B4-BE49-F238E27FC236}">
                <a16:creationId xmlns:a16="http://schemas.microsoft.com/office/drawing/2014/main" id="{25B7E144-6462-4E81-8FF5-F4341358B58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57" b="30447" l="37375" r="65250">
                        <a14:foregroundMark x1="50500" y1="1257" x2="50500" y2="1257"/>
                      </a14:backgroundRemoval>
                    </a14:imgEffect>
                  </a14:imgLayer>
                </a14:imgProps>
              </a:ext>
              <a:ext uri="{28A0092B-C50C-407E-A947-70E740481C1C}">
                <a14:useLocalDpi xmlns:a14="http://schemas.microsoft.com/office/drawing/2010/main" val="0"/>
              </a:ext>
            </a:extLst>
          </a:blip>
          <a:srcRect l="33981" r="31167" b="66115"/>
          <a:stretch/>
        </p:blipFill>
        <p:spPr bwMode="auto">
          <a:xfrm>
            <a:off x="437212" y="3324068"/>
            <a:ext cx="577775" cy="50275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5FABAB87-EBA6-4900-AE7A-00826E79A2A4}"/>
              </a:ext>
            </a:extLst>
          </p:cNvPr>
          <p:cNvSpPr/>
          <p:nvPr/>
        </p:nvSpPr>
        <p:spPr>
          <a:xfrm>
            <a:off x="5734553" y="6297660"/>
            <a:ext cx="1701107" cy="523220"/>
          </a:xfrm>
          <a:prstGeom prst="rect">
            <a:avLst/>
          </a:prstGeom>
        </p:spPr>
        <p:txBody>
          <a:bodyPr wrap="none">
            <a:spAutoFit/>
          </a:bodyPr>
          <a:lstStyle/>
          <a:p>
            <a:r>
              <a:rPr lang="vi-VN" sz="2800" b="1" dirty="0">
                <a:solidFill>
                  <a:srgbClr val="002060"/>
                </a:solidFill>
                <a:latin typeface="Pattaya" panose="00000500000000000000" pitchFamily="2" charset="-34"/>
                <a:cs typeface="Pattaya" panose="00000500000000000000" pitchFamily="2" charset="-34"/>
              </a:rPr>
              <a:t>Từ khó đọc</a:t>
            </a:r>
            <a:endParaRPr lang="en-US" sz="2800" b="1" dirty="0">
              <a:solidFill>
                <a:srgbClr val="002060"/>
              </a:solidFill>
              <a:latin typeface="Pattaya" panose="00000500000000000000" pitchFamily="2" charset="-34"/>
              <a:cs typeface="Pattaya" panose="00000500000000000000" pitchFamily="2" charset="-34"/>
            </a:endParaRPr>
          </a:p>
        </p:txBody>
      </p:sp>
      <p:sp>
        <p:nvSpPr>
          <p:cNvPr id="23" name="Rectangle 22">
            <a:extLst>
              <a:ext uri="{FF2B5EF4-FFF2-40B4-BE49-F238E27FC236}">
                <a16:creationId xmlns:a16="http://schemas.microsoft.com/office/drawing/2014/main" id="{66CA5861-B6D1-4417-A10E-7374989CE5AB}"/>
              </a:ext>
            </a:extLst>
          </p:cNvPr>
          <p:cNvSpPr/>
          <p:nvPr/>
        </p:nvSpPr>
        <p:spPr>
          <a:xfrm>
            <a:off x="4785672" y="6358242"/>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D608506-74A9-4A30-AD38-4AF890550438}"/>
              </a:ext>
            </a:extLst>
          </p:cNvPr>
          <p:cNvSpPr/>
          <p:nvPr/>
        </p:nvSpPr>
        <p:spPr>
          <a:xfrm>
            <a:off x="6305148" y="1156426"/>
            <a:ext cx="2204460"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BC2B14C-DA98-4A46-A96E-8DE8190B16DC}"/>
              </a:ext>
            </a:extLst>
          </p:cNvPr>
          <p:cNvSpPr/>
          <p:nvPr/>
        </p:nvSpPr>
        <p:spPr>
          <a:xfrm>
            <a:off x="7738220" y="1972672"/>
            <a:ext cx="1547182"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EDC8256-B056-4CC7-9C33-4520BBF43788}"/>
              </a:ext>
            </a:extLst>
          </p:cNvPr>
          <p:cNvSpPr/>
          <p:nvPr/>
        </p:nvSpPr>
        <p:spPr>
          <a:xfrm>
            <a:off x="7142344" y="4575583"/>
            <a:ext cx="1671717"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171FE19-6F27-472B-A8EA-9DE3BCE03C71}"/>
              </a:ext>
            </a:extLst>
          </p:cNvPr>
          <p:cNvSpPr/>
          <p:nvPr/>
        </p:nvSpPr>
        <p:spPr>
          <a:xfrm>
            <a:off x="8951471" y="4573791"/>
            <a:ext cx="1898781"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3DABBBE0-E851-4B57-A808-21494254FBDC}"/>
              </a:ext>
            </a:extLst>
          </p:cNvPr>
          <p:cNvSpPr/>
          <p:nvPr/>
        </p:nvSpPr>
        <p:spPr>
          <a:xfrm>
            <a:off x="2782269" y="4982831"/>
            <a:ext cx="1289438"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0402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A2A9A0-6C5C-48EB-BECA-66B494C366E9}"/>
              </a:ext>
            </a:extLst>
          </p:cNvPr>
          <p:cNvSpPr/>
          <p:nvPr/>
        </p:nvSpPr>
        <p:spPr>
          <a:xfrm>
            <a:off x="437212" y="337440"/>
            <a:ext cx="11447487" cy="5509200"/>
          </a:xfrm>
          <a:prstGeom prst="rect">
            <a:avLst/>
          </a:prstGeom>
        </p:spPr>
        <p:txBody>
          <a:bodyPr wrap="square">
            <a:spAutoFit/>
          </a:bodyPr>
          <a:lstStyle/>
          <a:p>
            <a:pPr algn="ctr"/>
            <a:r>
              <a:rPr lang="vi-VN" sz="4800" b="1" dirty="0">
                <a:solidFill>
                  <a:srgbClr val="C00000"/>
                </a:solidFill>
                <a:latin typeface="Fleur De Leah" pitchFamily="2" charset="0"/>
              </a:rPr>
              <a:t>Tà áo dài Việt Nam</a:t>
            </a:r>
          </a:p>
          <a:p>
            <a:pPr algn="ctr"/>
            <a:endParaRPr lang="vi-VN" sz="4800" b="1" dirty="0">
              <a:solidFill>
                <a:srgbClr val="C00000"/>
              </a:solidFill>
              <a:latin typeface="Fleur De Leah" pitchFamily="2" charset="0"/>
            </a:endParaRPr>
          </a:p>
          <a:p>
            <a:pPr algn="just"/>
            <a:r>
              <a:rPr lang="vi-VN" sz="3200" dirty="0">
                <a:solidFill>
                  <a:srgbClr val="000000"/>
                </a:solidFill>
                <a:latin typeface="OpenSans"/>
              </a:rPr>
              <a:t>     Từ những năm 30 của thế kỉ XX, chiếc áo dài cổ truyền được cải tiến dần thành chiếc áo tân thời. Chiếc áo tân thời là sự kết hợp hài hòa giữa phong cách dân tộc tế nhị, kín đáo với phong cách phương Tây hiện đại, trẻ trung.</a:t>
            </a:r>
          </a:p>
          <a:p>
            <a:pPr algn="just"/>
            <a:r>
              <a:rPr lang="vi-VN" sz="3200" dirty="0">
                <a:solidFill>
                  <a:srgbClr val="000000"/>
                </a:solidFill>
                <a:latin typeface="OpenSans"/>
              </a:rPr>
              <a:t>     Áo dài trở thành biểu tượng cho y phục truyền thống của Việt Nam. Trong tà áo dài, hình ảnh người phụ nữ Việt Nam như đẹp hơn, tự nhiên, mềm mại và thanh thoát hơn.</a:t>
            </a:r>
          </a:p>
          <a:p>
            <a:pPr algn="r"/>
            <a:r>
              <a:rPr lang="vi-VN" sz="2800" b="1" dirty="0">
                <a:solidFill>
                  <a:srgbClr val="000000"/>
                </a:solidFill>
                <a:latin typeface="OpenSans"/>
              </a:rPr>
              <a:t>Theo TRẦN NGỌC THÊM</a:t>
            </a:r>
            <a:endParaRPr lang="vi-VN" sz="3200" dirty="0">
              <a:solidFill>
                <a:srgbClr val="000000"/>
              </a:solidFill>
              <a:latin typeface="OpenSans"/>
            </a:endParaRPr>
          </a:p>
        </p:txBody>
      </p:sp>
      <p:pic>
        <p:nvPicPr>
          <p:cNvPr id="6" name="Picture 8" descr="Colorful numbers with clouds Container sticker - TenStickers">
            <a:extLst>
              <a:ext uri="{FF2B5EF4-FFF2-40B4-BE49-F238E27FC236}">
                <a16:creationId xmlns:a16="http://schemas.microsoft.com/office/drawing/2014/main" id="{0FA536B7-5446-4481-BC2E-89F3A5412696}"/>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78" b="29469" l="68250" r="96375">
                        <a14:foregroundMark x1="79750" y1="978" x2="79750" y2="978"/>
                      </a14:backgroundRemoval>
                    </a14:imgEffect>
                  </a14:imgLayer>
                </a14:imgProps>
              </a:ext>
              <a:ext uri="{28A0092B-C50C-407E-A947-70E740481C1C}">
                <a14:useLocalDpi xmlns:a14="http://schemas.microsoft.com/office/drawing/2010/main" val="0"/>
              </a:ext>
            </a:extLst>
          </a:blip>
          <a:srcRect l="64778" b="67154"/>
          <a:stretch/>
        </p:blipFill>
        <p:spPr bwMode="auto">
          <a:xfrm>
            <a:off x="571251" y="1867293"/>
            <a:ext cx="602366" cy="5027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Colorful numbers with clouds Container sticker - TenStickers">
            <a:extLst>
              <a:ext uri="{FF2B5EF4-FFF2-40B4-BE49-F238E27FC236}">
                <a16:creationId xmlns:a16="http://schemas.microsoft.com/office/drawing/2014/main" id="{DD105AC4-2DD2-4BD4-9151-3C13CC1E7AC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638541" y="3771085"/>
            <a:ext cx="535076" cy="70433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4B13A31B-F749-4698-9F79-813EDF19F9A1}"/>
              </a:ext>
            </a:extLst>
          </p:cNvPr>
          <p:cNvSpPr/>
          <p:nvPr/>
        </p:nvSpPr>
        <p:spPr>
          <a:xfrm>
            <a:off x="5743979" y="6146513"/>
            <a:ext cx="1701107" cy="523220"/>
          </a:xfrm>
          <a:prstGeom prst="rect">
            <a:avLst/>
          </a:prstGeom>
        </p:spPr>
        <p:txBody>
          <a:bodyPr wrap="none">
            <a:spAutoFit/>
          </a:bodyPr>
          <a:lstStyle/>
          <a:p>
            <a:r>
              <a:rPr lang="vi-VN" sz="2800" b="1" dirty="0">
                <a:solidFill>
                  <a:srgbClr val="002060"/>
                </a:solidFill>
                <a:latin typeface="Pattaya" panose="00000500000000000000" pitchFamily="2" charset="-34"/>
                <a:cs typeface="Pattaya" panose="00000500000000000000" pitchFamily="2" charset="-34"/>
              </a:rPr>
              <a:t>Từ khó đọc</a:t>
            </a:r>
            <a:endParaRPr lang="en-US" sz="2800" b="1" dirty="0">
              <a:solidFill>
                <a:srgbClr val="002060"/>
              </a:solidFill>
              <a:latin typeface="Pattaya" panose="00000500000000000000" pitchFamily="2" charset="-34"/>
              <a:cs typeface="Pattaya" panose="00000500000000000000" pitchFamily="2" charset="-34"/>
            </a:endParaRPr>
          </a:p>
        </p:txBody>
      </p:sp>
      <p:sp>
        <p:nvSpPr>
          <p:cNvPr id="10" name="Rectangle 9">
            <a:extLst>
              <a:ext uri="{FF2B5EF4-FFF2-40B4-BE49-F238E27FC236}">
                <a16:creationId xmlns:a16="http://schemas.microsoft.com/office/drawing/2014/main" id="{0EE9C4A5-60EB-4122-8B46-1F0F67193CD8}"/>
              </a:ext>
            </a:extLst>
          </p:cNvPr>
          <p:cNvSpPr/>
          <p:nvPr/>
        </p:nvSpPr>
        <p:spPr>
          <a:xfrm>
            <a:off x="4795098" y="6207095"/>
            <a:ext cx="935263" cy="29714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3B3AF8B-FE1E-4C91-83D3-11D7D6C9EAB8}"/>
              </a:ext>
            </a:extLst>
          </p:cNvPr>
          <p:cNvSpPr/>
          <p:nvPr/>
        </p:nvSpPr>
        <p:spPr>
          <a:xfrm>
            <a:off x="3062548" y="4808016"/>
            <a:ext cx="1569876"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7BE93F1-B2E3-477A-9F8C-2F62B01B6D0E}"/>
              </a:ext>
            </a:extLst>
          </p:cNvPr>
          <p:cNvSpPr/>
          <p:nvPr/>
        </p:nvSpPr>
        <p:spPr>
          <a:xfrm>
            <a:off x="4769834" y="4808016"/>
            <a:ext cx="1791222" cy="40904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278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Light Yellow vector background with circles. 1887996 Vector Art at Vecteezy">
            <a:extLst>
              <a:ext uri="{FF2B5EF4-FFF2-40B4-BE49-F238E27FC236}">
                <a16:creationId xmlns:a16="http://schemas.microsoft.com/office/drawing/2014/main" id="{06681D56-BB90-41F4-AA50-86F7967B4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Delay 1">
            <a:extLst>
              <a:ext uri="{FF2B5EF4-FFF2-40B4-BE49-F238E27FC236}">
                <a16:creationId xmlns:a16="http://schemas.microsoft.com/office/drawing/2014/main" id="{5DCA1B4B-A5BC-47C5-A55D-68D5AB9A2BCC}"/>
              </a:ext>
            </a:extLst>
          </p:cNvPr>
          <p:cNvSpPr/>
          <p:nvPr/>
        </p:nvSpPr>
        <p:spPr>
          <a:xfrm>
            <a:off x="-317635" y="0"/>
            <a:ext cx="4484901" cy="7212799"/>
          </a:xfrm>
          <a:custGeom>
            <a:avLst/>
            <a:gdLst>
              <a:gd name="connsiteX0" fmla="*/ 0 w 6858000"/>
              <a:gd name="connsiteY0" fmla="*/ 0 h 5141626"/>
              <a:gd name="connsiteX1" fmla="*/ 3429000 w 6858000"/>
              <a:gd name="connsiteY1" fmla="*/ 0 h 5141626"/>
              <a:gd name="connsiteX2" fmla="*/ 6858000 w 6858000"/>
              <a:gd name="connsiteY2" fmla="*/ 2570813 h 5141626"/>
              <a:gd name="connsiteX3" fmla="*/ 3429000 w 6858000"/>
              <a:gd name="connsiteY3" fmla="*/ 5141626 h 5141626"/>
              <a:gd name="connsiteX4" fmla="*/ 0 w 6858000"/>
              <a:gd name="connsiteY4" fmla="*/ 5141626 h 5141626"/>
              <a:gd name="connsiteX5" fmla="*/ 0 w 6858000"/>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0 w 4236178"/>
              <a:gd name="connsiteY4" fmla="*/ 5141626 h 5141626"/>
              <a:gd name="connsiteX5" fmla="*/ 0 w 4236178"/>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367259 w 4236178"/>
              <a:gd name="connsiteY4" fmla="*/ 4931764 h 5141626"/>
              <a:gd name="connsiteX5" fmla="*/ 0 w 4236178"/>
              <a:gd name="connsiteY5" fmla="*/ 0 h 5141626"/>
              <a:gd name="connsiteX0" fmla="*/ 0 w 4236178"/>
              <a:gd name="connsiteY0" fmla="*/ 0 h 5163024"/>
              <a:gd name="connsiteX1" fmla="*/ 3429000 w 4236178"/>
              <a:gd name="connsiteY1" fmla="*/ 0 h 5163024"/>
              <a:gd name="connsiteX2" fmla="*/ 3290341 w 4236178"/>
              <a:gd name="connsiteY2" fmla="*/ 2713220 h 5163024"/>
              <a:gd name="connsiteX3" fmla="*/ 3429000 w 4236178"/>
              <a:gd name="connsiteY3" fmla="*/ 5141626 h 5163024"/>
              <a:gd name="connsiteX4" fmla="*/ 367259 w 4236178"/>
              <a:gd name="connsiteY4" fmla="*/ 4931764 h 5163024"/>
              <a:gd name="connsiteX5" fmla="*/ 0 w 4236178"/>
              <a:gd name="connsiteY5" fmla="*/ 0 h 5163024"/>
              <a:gd name="connsiteX0" fmla="*/ 127417 w 3868919"/>
              <a:gd name="connsiteY0" fmla="*/ 359764 h 5163024"/>
              <a:gd name="connsiteX1" fmla="*/ 3061741 w 3868919"/>
              <a:gd name="connsiteY1" fmla="*/ 0 h 5163024"/>
              <a:gd name="connsiteX2" fmla="*/ 2923082 w 3868919"/>
              <a:gd name="connsiteY2" fmla="*/ 2713220 h 5163024"/>
              <a:gd name="connsiteX3" fmla="*/ 3061741 w 3868919"/>
              <a:gd name="connsiteY3" fmla="*/ 5141626 h 5163024"/>
              <a:gd name="connsiteX4" fmla="*/ 0 w 3868919"/>
              <a:gd name="connsiteY4" fmla="*/ 4931764 h 5163024"/>
              <a:gd name="connsiteX5" fmla="*/ 127417 w 3868919"/>
              <a:gd name="connsiteY5" fmla="*/ 359764 h 5163024"/>
              <a:gd name="connsiteX0" fmla="*/ 127417 w 3843847"/>
              <a:gd name="connsiteY0" fmla="*/ 360258 h 5163518"/>
              <a:gd name="connsiteX1" fmla="*/ 3061741 w 3843847"/>
              <a:gd name="connsiteY1" fmla="*/ 494 h 5163518"/>
              <a:gd name="connsiteX2" fmla="*/ 3807502 w 3843847"/>
              <a:gd name="connsiteY2" fmla="*/ 884915 h 5163518"/>
              <a:gd name="connsiteX3" fmla="*/ 2923082 w 3843847"/>
              <a:gd name="connsiteY3" fmla="*/ 2713714 h 5163518"/>
              <a:gd name="connsiteX4" fmla="*/ 3061741 w 3843847"/>
              <a:gd name="connsiteY4" fmla="*/ 5142120 h 5163518"/>
              <a:gd name="connsiteX5" fmla="*/ 0 w 3843847"/>
              <a:gd name="connsiteY5" fmla="*/ 4932258 h 5163518"/>
              <a:gd name="connsiteX6" fmla="*/ 127417 w 3843847"/>
              <a:gd name="connsiteY6" fmla="*/ 360258 h 5163518"/>
              <a:gd name="connsiteX0" fmla="*/ 127417 w 3947292"/>
              <a:gd name="connsiteY0" fmla="*/ 360258 h 5163518"/>
              <a:gd name="connsiteX1" fmla="*/ 3061741 w 3947292"/>
              <a:gd name="connsiteY1" fmla="*/ 494 h 5163518"/>
              <a:gd name="connsiteX2" fmla="*/ 3807502 w 3947292"/>
              <a:gd name="connsiteY2" fmla="*/ 884915 h 5163518"/>
              <a:gd name="connsiteX3" fmla="*/ 3327816 w 3947292"/>
              <a:gd name="connsiteY3" fmla="*/ 2743698 h 5163518"/>
              <a:gd name="connsiteX4" fmla="*/ 3061741 w 3947292"/>
              <a:gd name="connsiteY4" fmla="*/ 5142120 h 5163518"/>
              <a:gd name="connsiteX5" fmla="*/ 0 w 3947292"/>
              <a:gd name="connsiteY5" fmla="*/ 4932258 h 5163518"/>
              <a:gd name="connsiteX6" fmla="*/ 127417 w 3947292"/>
              <a:gd name="connsiteY6" fmla="*/ 360258 h 5163518"/>
              <a:gd name="connsiteX0" fmla="*/ 247850 w 4067725"/>
              <a:gd name="connsiteY0" fmla="*/ 360258 h 5163518"/>
              <a:gd name="connsiteX1" fmla="*/ 3182174 w 4067725"/>
              <a:gd name="connsiteY1" fmla="*/ 494 h 5163518"/>
              <a:gd name="connsiteX2" fmla="*/ 3927935 w 4067725"/>
              <a:gd name="connsiteY2" fmla="*/ 884915 h 5163518"/>
              <a:gd name="connsiteX3" fmla="*/ 3448249 w 4067725"/>
              <a:gd name="connsiteY3" fmla="*/ 2743698 h 5163518"/>
              <a:gd name="connsiteX4" fmla="*/ 3182174 w 4067725"/>
              <a:gd name="connsiteY4" fmla="*/ 5142120 h 5163518"/>
              <a:gd name="connsiteX5" fmla="*/ 120433 w 4067725"/>
              <a:gd name="connsiteY5" fmla="*/ 4932258 h 5163518"/>
              <a:gd name="connsiteX6" fmla="*/ 511 w 4067725"/>
              <a:gd name="connsiteY6" fmla="*/ 4452573 h 5163518"/>
              <a:gd name="connsiteX7" fmla="*/ 247850 w 4067725"/>
              <a:gd name="connsiteY7" fmla="*/ 360258 h 5163518"/>
              <a:gd name="connsiteX0" fmla="*/ 247592 w 4067467"/>
              <a:gd name="connsiteY0" fmla="*/ 360258 h 5172041"/>
              <a:gd name="connsiteX1" fmla="*/ 3181916 w 4067467"/>
              <a:gd name="connsiteY1" fmla="*/ 494 h 5172041"/>
              <a:gd name="connsiteX2" fmla="*/ 3927677 w 4067467"/>
              <a:gd name="connsiteY2" fmla="*/ 884915 h 5172041"/>
              <a:gd name="connsiteX3" fmla="*/ 3447991 w 4067467"/>
              <a:gd name="connsiteY3" fmla="*/ 2743698 h 5172041"/>
              <a:gd name="connsiteX4" fmla="*/ 3181916 w 4067467"/>
              <a:gd name="connsiteY4" fmla="*/ 5142120 h 5172041"/>
              <a:gd name="connsiteX5" fmla="*/ 270077 w 4067467"/>
              <a:gd name="connsiteY5" fmla="*/ 4947251 h 5172041"/>
              <a:gd name="connsiteX6" fmla="*/ 253 w 4067467"/>
              <a:gd name="connsiteY6" fmla="*/ 4452573 h 5172041"/>
              <a:gd name="connsiteX7" fmla="*/ 247592 w 4067467"/>
              <a:gd name="connsiteY7" fmla="*/ 360258 h 5172041"/>
              <a:gd name="connsiteX0" fmla="*/ 247592 w 4067467"/>
              <a:gd name="connsiteY0" fmla="*/ 360258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47592 w 4067467"/>
              <a:gd name="connsiteY8" fmla="*/ 360258 h 5172041"/>
              <a:gd name="connsiteX0" fmla="*/ 262582 w 4067467"/>
              <a:gd name="connsiteY0" fmla="*/ 555131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62582 w 4067467"/>
              <a:gd name="connsiteY8" fmla="*/ 555131 h 517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467" h="5172041">
                <a:moveTo>
                  <a:pt x="262582" y="555131"/>
                </a:moveTo>
                <a:cubicBezTo>
                  <a:pt x="380004" y="530147"/>
                  <a:pt x="482437" y="220350"/>
                  <a:pt x="599859" y="195366"/>
                </a:cubicBezTo>
                <a:lnTo>
                  <a:pt x="3181916" y="494"/>
                </a:lnTo>
                <a:cubicBezTo>
                  <a:pt x="3807755" y="-16994"/>
                  <a:pt x="3950787" y="432712"/>
                  <a:pt x="3927677" y="884915"/>
                </a:cubicBezTo>
                <a:cubicBezTo>
                  <a:pt x="3904567" y="1337118"/>
                  <a:pt x="3572284" y="2034164"/>
                  <a:pt x="3447991" y="2743698"/>
                </a:cubicBezTo>
                <a:cubicBezTo>
                  <a:pt x="3323698" y="3453232"/>
                  <a:pt x="5075700" y="5142120"/>
                  <a:pt x="3181916" y="5142120"/>
                </a:cubicBezTo>
                <a:cubicBezTo>
                  <a:pt x="2161336" y="5072166"/>
                  <a:pt x="1604202" y="5351985"/>
                  <a:pt x="270077" y="4947251"/>
                </a:cubicBezTo>
                <a:cubicBezTo>
                  <a:pt x="280070" y="4847317"/>
                  <a:pt x="-9740" y="4552507"/>
                  <a:pt x="253" y="4452573"/>
                </a:cubicBezTo>
                <a:lnTo>
                  <a:pt x="262582" y="555131"/>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ACE57A8-EE8D-41EE-933E-DEAF94375A6B}"/>
              </a:ext>
            </a:extLst>
          </p:cNvPr>
          <p:cNvSpPr/>
          <p:nvPr/>
        </p:nvSpPr>
        <p:spPr>
          <a:xfrm>
            <a:off x="6820720" y="274184"/>
            <a:ext cx="2408032" cy="707886"/>
          </a:xfrm>
          <a:prstGeom prst="rect">
            <a:avLst/>
          </a:prstGeom>
        </p:spPr>
        <p:txBody>
          <a:bodyPr wrap="none">
            <a:spAutoFit/>
          </a:bodyPr>
          <a:lstStyle/>
          <a:p>
            <a:pPr algn="ctr"/>
            <a:r>
              <a:rPr lang="vi-VN" sz="4000" dirty="0">
                <a:solidFill>
                  <a:srgbClr val="00B050"/>
                </a:solidFill>
                <a:latin typeface="#9Slide03 Source Sans Pro Black" panose="020B0803030403020204" pitchFamily="34" charset="0"/>
              </a:rPr>
              <a:t>Chú thích</a:t>
            </a:r>
            <a:endParaRPr lang="en-US" sz="4000" dirty="0">
              <a:solidFill>
                <a:srgbClr val="00B050"/>
              </a:solidFill>
              <a:latin typeface="#9Slide03 Source Sans Pro Black" panose="020B0803030403020204" pitchFamily="34" charset="0"/>
            </a:endParaRPr>
          </a:p>
        </p:txBody>
      </p:sp>
      <p:pic>
        <p:nvPicPr>
          <p:cNvPr id="8198" name="Picture 6" descr="Bài 46. Năng lượng và sự truyền năng lượng - Hoc24">
            <a:extLst>
              <a:ext uri="{FF2B5EF4-FFF2-40B4-BE49-F238E27FC236}">
                <a16:creationId xmlns:a16="http://schemas.microsoft.com/office/drawing/2014/main" id="{840D9828-1695-4478-BF19-D21BCF9ACAA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0060" y="982070"/>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1FE885D-AA29-4879-A6F1-8AD105EB9A43}"/>
              </a:ext>
            </a:extLst>
          </p:cNvPr>
          <p:cNvSpPr/>
          <p:nvPr/>
        </p:nvSpPr>
        <p:spPr>
          <a:xfrm>
            <a:off x="4882102" y="1161102"/>
            <a:ext cx="1848583"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Áo cánh</a:t>
            </a:r>
            <a:endParaRPr lang="en-US" sz="4000" dirty="0">
              <a:solidFill>
                <a:srgbClr val="FF0000"/>
              </a:solidFill>
              <a:latin typeface="Pattaya" panose="00000500000000000000" pitchFamily="2" charset="-34"/>
              <a:cs typeface="Pattaya" panose="00000500000000000000" pitchFamily="2" charset="-34"/>
            </a:endParaRPr>
          </a:p>
        </p:txBody>
      </p:sp>
      <p:sp>
        <p:nvSpPr>
          <p:cNvPr id="9" name="TextBox 8">
            <a:extLst>
              <a:ext uri="{FF2B5EF4-FFF2-40B4-BE49-F238E27FC236}">
                <a16:creationId xmlns:a16="http://schemas.microsoft.com/office/drawing/2014/main" id="{C2D0722A-3BE9-407C-9D8D-13060F9E433A}"/>
              </a:ext>
            </a:extLst>
          </p:cNvPr>
          <p:cNvSpPr txBox="1"/>
          <p:nvPr/>
        </p:nvSpPr>
        <p:spPr>
          <a:xfrm>
            <a:off x="4972540" y="1944367"/>
            <a:ext cx="7110029" cy="1292662"/>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áo ngắn, cổ đứng hoặc cổ viền thường có hai túi ở hai vạt trước và xẻ ở hai bên sườn.</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0" name="Picture 6">
            <a:extLst>
              <a:ext uri="{FF2B5EF4-FFF2-40B4-BE49-F238E27FC236}">
                <a16:creationId xmlns:a16="http://schemas.microsoft.com/office/drawing/2014/main" id="{09592C3A-FD39-4767-87CA-83C2A2B6ADF3}"/>
              </a:ext>
            </a:extLst>
          </p:cNvPr>
          <p:cNvPicPr>
            <a:picLocks noChangeAspect="1"/>
          </p:cNvPicPr>
          <p:nvPr/>
        </p:nvPicPr>
        <p:blipFill>
          <a:blip r:embed="rId5"/>
          <a:srcRect/>
          <a:stretch>
            <a:fillRect/>
          </a:stretch>
        </p:blipFill>
        <p:spPr>
          <a:xfrm>
            <a:off x="12820670" y="3312408"/>
            <a:ext cx="1786967" cy="3345337"/>
          </a:xfrm>
          <a:prstGeom prst="rect">
            <a:avLst/>
          </a:prstGeom>
        </p:spPr>
      </p:pic>
      <p:pic>
        <p:nvPicPr>
          <p:cNvPr id="11" name="Picture 6" descr="Bài 46. Năng lượng và sự truyền năng lượng - Hoc24">
            <a:extLst>
              <a:ext uri="{FF2B5EF4-FFF2-40B4-BE49-F238E27FC236}">
                <a16:creationId xmlns:a16="http://schemas.microsoft.com/office/drawing/2014/main" id="{C4A931A2-2C28-4AC9-A61B-C26AD6B7C019}"/>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20060" y="3540814"/>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8C275C3-3995-4981-9FFD-C9737A6FDAF3}"/>
              </a:ext>
            </a:extLst>
          </p:cNvPr>
          <p:cNvSpPr/>
          <p:nvPr/>
        </p:nvSpPr>
        <p:spPr>
          <a:xfrm>
            <a:off x="4931141" y="3715069"/>
            <a:ext cx="2515432" cy="707886"/>
          </a:xfrm>
          <a:prstGeom prst="rect">
            <a:avLst/>
          </a:prstGeom>
        </p:spPr>
        <p:txBody>
          <a:bodyPr wrap="none">
            <a:spAutoFit/>
          </a:bodyPr>
          <a:lstStyle/>
          <a:p>
            <a:pPr algn="ctr"/>
            <a:r>
              <a:rPr lang="vi-VN" sz="4000">
                <a:solidFill>
                  <a:srgbClr val="FF0000"/>
                </a:solidFill>
                <a:latin typeface="Pattaya" panose="00000500000000000000" pitchFamily="2" charset="-34"/>
                <a:cs typeface="Pattaya" panose="00000500000000000000" pitchFamily="2" charset="-34"/>
              </a:rPr>
              <a:t>Phong cách</a:t>
            </a:r>
            <a:endParaRPr lang="en-US" sz="4000" dirty="0">
              <a:solidFill>
                <a:srgbClr val="FF0000"/>
              </a:solidFill>
              <a:latin typeface="Pattaya" panose="00000500000000000000" pitchFamily="2" charset="-34"/>
              <a:cs typeface="Pattaya" panose="00000500000000000000" pitchFamily="2" charset="-34"/>
            </a:endParaRPr>
          </a:p>
        </p:txBody>
      </p:sp>
      <p:sp>
        <p:nvSpPr>
          <p:cNvPr id="13" name="TextBox 12">
            <a:extLst>
              <a:ext uri="{FF2B5EF4-FFF2-40B4-BE49-F238E27FC236}">
                <a16:creationId xmlns:a16="http://schemas.microsoft.com/office/drawing/2014/main" id="{CE9F2A34-3271-4332-A7EA-9D8CFA588CBC}"/>
              </a:ext>
            </a:extLst>
          </p:cNvPr>
          <p:cNvSpPr txBox="1"/>
          <p:nvPr/>
        </p:nvSpPr>
        <p:spPr>
          <a:xfrm>
            <a:off x="4972540" y="4503111"/>
            <a:ext cx="7110029" cy="861774"/>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Kiểu (lối) sống tạo ra nét riêng của một người hoặc một nhóm người.</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386809079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13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2.08333E-7 -1.85185E-6 L -0.42773 -0.00116 " pathEditMode="relative" rAng="0" ptsTypes="AA">
                                          <p:cBhvr>
                                            <p:cTn id="22" dur="2000" fill="hold"/>
                                            <p:tgtEl>
                                              <p:spTgt spid="10"/>
                                            </p:tgtEl>
                                            <p:attrNameLst>
                                              <p:attrName>ppt_x</p:attrName>
                                              <p:attrName>ppt_y</p:attrName>
                                            </p:attrNameLst>
                                          </p:cBhvr>
                                          <p:rCtr x="-21393" y="-69"/>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0" presetClass="entr" presetSubtype="0" fill="hold" grpId="0" nodeType="withEffect">
                                      <p:stCondLst>
                                        <p:cond delay="1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14:presetBounceEnd="60000">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14:bounceEnd="60000">
                                          <p:cBhvr additive="base">
                                            <p:cTn id="39"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40" dur="13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300" fill="hold"/>
                                            <p:tgtEl>
                                              <p:spTgt spid="9"/>
                                            </p:tgtEl>
                                            <p:attrNameLst>
                                              <p:attrName>ppt_x</p:attrName>
                                            </p:attrNameLst>
                                          </p:cBhvr>
                                          <p:tavLst>
                                            <p:tav tm="0">
                                              <p:val>
                                                <p:strVal val="0-#ppt_w/2"/>
                                              </p:val>
                                            </p:tav>
                                            <p:tav tm="100000">
                                              <p:val>
                                                <p:strVal val="#ppt_x"/>
                                              </p:val>
                                            </p:tav>
                                          </p:tavLst>
                                        </p:anim>
                                        <p:anim calcmode="lin" valueType="num">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2.08333E-7 -1.85185E-6 L -0.42773 -0.00116 " pathEditMode="relative" rAng="0" ptsTypes="AA">
                                          <p:cBhvr>
                                            <p:cTn id="22" dur="2000" fill="hold"/>
                                            <p:tgtEl>
                                              <p:spTgt spid="10"/>
                                            </p:tgtEl>
                                            <p:attrNameLst>
                                              <p:attrName>ppt_x</p:attrName>
                                              <p:attrName>ppt_y</p:attrName>
                                            </p:attrNameLst>
                                          </p:cBhvr>
                                          <p:rCtr x="-21393" y="-69"/>
                                        </p:animMotion>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1" presetClass="exit" presetSubtype="0" fill="hold"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0" presetClass="entr" presetSubtype="0" fill="hold" grpId="0" nodeType="withEffect">
                                      <p:stCondLst>
                                        <p:cond delay="100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1300" fill="hold"/>
                                            <p:tgtEl>
                                              <p:spTgt spid="13"/>
                                            </p:tgtEl>
                                            <p:attrNameLst>
                                              <p:attrName>ppt_x</p:attrName>
                                            </p:attrNameLst>
                                          </p:cBhvr>
                                          <p:tavLst>
                                            <p:tav tm="0">
                                              <p:val>
                                                <p:strVal val="0-#ppt_w/2"/>
                                              </p:val>
                                            </p:tav>
                                            <p:tav tm="100000">
                                              <p:val>
                                                <p:strVal val="#ppt_x"/>
                                              </p:val>
                                            </p:tav>
                                          </p:tavLst>
                                        </p:anim>
                                        <p:anim calcmode="lin" valueType="num">
                                          <p:cBhvr additive="base">
                                            <p:cTn id="40" dur="13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Light Yellow vector background with circles. 1887996 Vector Art at Vecteezy">
            <a:extLst>
              <a:ext uri="{FF2B5EF4-FFF2-40B4-BE49-F238E27FC236}">
                <a16:creationId xmlns:a16="http://schemas.microsoft.com/office/drawing/2014/main" id="{06681D56-BB90-41F4-AA50-86F7967B4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Delay 1">
            <a:extLst>
              <a:ext uri="{FF2B5EF4-FFF2-40B4-BE49-F238E27FC236}">
                <a16:creationId xmlns:a16="http://schemas.microsoft.com/office/drawing/2014/main" id="{5DCA1B4B-A5BC-47C5-A55D-68D5AB9A2BCC}"/>
              </a:ext>
            </a:extLst>
          </p:cNvPr>
          <p:cNvSpPr/>
          <p:nvPr/>
        </p:nvSpPr>
        <p:spPr>
          <a:xfrm flipH="1">
            <a:off x="8195306" y="-293992"/>
            <a:ext cx="4484901" cy="7212799"/>
          </a:xfrm>
          <a:custGeom>
            <a:avLst/>
            <a:gdLst>
              <a:gd name="connsiteX0" fmla="*/ 0 w 6858000"/>
              <a:gd name="connsiteY0" fmla="*/ 0 h 5141626"/>
              <a:gd name="connsiteX1" fmla="*/ 3429000 w 6858000"/>
              <a:gd name="connsiteY1" fmla="*/ 0 h 5141626"/>
              <a:gd name="connsiteX2" fmla="*/ 6858000 w 6858000"/>
              <a:gd name="connsiteY2" fmla="*/ 2570813 h 5141626"/>
              <a:gd name="connsiteX3" fmla="*/ 3429000 w 6858000"/>
              <a:gd name="connsiteY3" fmla="*/ 5141626 h 5141626"/>
              <a:gd name="connsiteX4" fmla="*/ 0 w 6858000"/>
              <a:gd name="connsiteY4" fmla="*/ 5141626 h 5141626"/>
              <a:gd name="connsiteX5" fmla="*/ 0 w 6858000"/>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0 w 4236178"/>
              <a:gd name="connsiteY4" fmla="*/ 5141626 h 5141626"/>
              <a:gd name="connsiteX5" fmla="*/ 0 w 4236178"/>
              <a:gd name="connsiteY5" fmla="*/ 0 h 5141626"/>
              <a:gd name="connsiteX0" fmla="*/ 0 w 4236178"/>
              <a:gd name="connsiteY0" fmla="*/ 0 h 5141626"/>
              <a:gd name="connsiteX1" fmla="*/ 3429000 w 4236178"/>
              <a:gd name="connsiteY1" fmla="*/ 0 h 5141626"/>
              <a:gd name="connsiteX2" fmla="*/ 3290341 w 4236178"/>
              <a:gd name="connsiteY2" fmla="*/ 2713220 h 5141626"/>
              <a:gd name="connsiteX3" fmla="*/ 3429000 w 4236178"/>
              <a:gd name="connsiteY3" fmla="*/ 5141626 h 5141626"/>
              <a:gd name="connsiteX4" fmla="*/ 367259 w 4236178"/>
              <a:gd name="connsiteY4" fmla="*/ 4931764 h 5141626"/>
              <a:gd name="connsiteX5" fmla="*/ 0 w 4236178"/>
              <a:gd name="connsiteY5" fmla="*/ 0 h 5141626"/>
              <a:gd name="connsiteX0" fmla="*/ 0 w 4236178"/>
              <a:gd name="connsiteY0" fmla="*/ 0 h 5163024"/>
              <a:gd name="connsiteX1" fmla="*/ 3429000 w 4236178"/>
              <a:gd name="connsiteY1" fmla="*/ 0 h 5163024"/>
              <a:gd name="connsiteX2" fmla="*/ 3290341 w 4236178"/>
              <a:gd name="connsiteY2" fmla="*/ 2713220 h 5163024"/>
              <a:gd name="connsiteX3" fmla="*/ 3429000 w 4236178"/>
              <a:gd name="connsiteY3" fmla="*/ 5141626 h 5163024"/>
              <a:gd name="connsiteX4" fmla="*/ 367259 w 4236178"/>
              <a:gd name="connsiteY4" fmla="*/ 4931764 h 5163024"/>
              <a:gd name="connsiteX5" fmla="*/ 0 w 4236178"/>
              <a:gd name="connsiteY5" fmla="*/ 0 h 5163024"/>
              <a:gd name="connsiteX0" fmla="*/ 127417 w 3868919"/>
              <a:gd name="connsiteY0" fmla="*/ 359764 h 5163024"/>
              <a:gd name="connsiteX1" fmla="*/ 3061741 w 3868919"/>
              <a:gd name="connsiteY1" fmla="*/ 0 h 5163024"/>
              <a:gd name="connsiteX2" fmla="*/ 2923082 w 3868919"/>
              <a:gd name="connsiteY2" fmla="*/ 2713220 h 5163024"/>
              <a:gd name="connsiteX3" fmla="*/ 3061741 w 3868919"/>
              <a:gd name="connsiteY3" fmla="*/ 5141626 h 5163024"/>
              <a:gd name="connsiteX4" fmla="*/ 0 w 3868919"/>
              <a:gd name="connsiteY4" fmla="*/ 4931764 h 5163024"/>
              <a:gd name="connsiteX5" fmla="*/ 127417 w 3868919"/>
              <a:gd name="connsiteY5" fmla="*/ 359764 h 5163024"/>
              <a:gd name="connsiteX0" fmla="*/ 127417 w 3843847"/>
              <a:gd name="connsiteY0" fmla="*/ 360258 h 5163518"/>
              <a:gd name="connsiteX1" fmla="*/ 3061741 w 3843847"/>
              <a:gd name="connsiteY1" fmla="*/ 494 h 5163518"/>
              <a:gd name="connsiteX2" fmla="*/ 3807502 w 3843847"/>
              <a:gd name="connsiteY2" fmla="*/ 884915 h 5163518"/>
              <a:gd name="connsiteX3" fmla="*/ 2923082 w 3843847"/>
              <a:gd name="connsiteY3" fmla="*/ 2713714 h 5163518"/>
              <a:gd name="connsiteX4" fmla="*/ 3061741 w 3843847"/>
              <a:gd name="connsiteY4" fmla="*/ 5142120 h 5163518"/>
              <a:gd name="connsiteX5" fmla="*/ 0 w 3843847"/>
              <a:gd name="connsiteY5" fmla="*/ 4932258 h 5163518"/>
              <a:gd name="connsiteX6" fmla="*/ 127417 w 3843847"/>
              <a:gd name="connsiteY6" fmla="*/ 360258 h 5163518"/>
              <a:gd name="connsiteX0" fmla="*/ 127417 w 3947292"/>
              <a:gd name="connsiteY0" fmla="*/ 360258 h 5163518"/>
              <a:gd name="connsiteX1" fmla="*/ 3061741 w 3947292"/>
              <a:gd name="connsiteY1" fmla="*/ 494 h 5163518"/>
              <a:gd name="connsiteX2" fmla="*/ 3807502 w 3947292"/>
              <a:gd name="connsiteY2" fmla="*/ 884915 h 5163518"/>
              <a:gd name="connsiteX3" fmla="*/ 3327816 w 3947292"/>
              <a:gd name="connsiteY3" fmla="*/ 2743698 h 5163518"/>
              <a:gd name="connsiteX4" fmla="*/ 3061741 w 3947292"/>
              <a:gd name="connsiteY4" fmla="*/ 5142120 h 5163518"/>
              <a:gd name="connsiteX5" fmla="*/ 0 w 3947292"/>
              <a:gd name="connsiteY5" fmla="*/ 4932258 h 5163518"/>
              <a:gd name="connsiteX6" fmla="*/ 127417 w 3947292"/>
              <a:gd name="connsiteY6" fmla="*/ 360258 h 5163518"/>
              <a:gd name="connsiteX0" fmla="*/ 247850 w 4067725"/>
              <a:gd name="connsiteY0" fmla="*/ 360258 h 5163518"/>
              <a:gd name="connsiteX1" fmla="*/ 3182174 w 4067725"/>
              <a:gd name="connsiteY1" fmla="*/ 494 h 5163518"/>
              <a:gd name="connsiteX2" fmla="*/ 3927935 w 4067725"/>
              <a:gd name="connsiteY2" fmla="*/ 884915 h 5163518"/>
              <a:gd name="connsiteX3" fmla="*/ 3448249 w 4067725"/>
              <a:gd name="connsiteY3" fmla="*/ 2743698 h 5163518"/>
              <a:gd name="connsiteX4" fmla="*/ 3182174 w 4067725"/>
              <a:gd name="connsiteY4" fmla="*/ 5142120 h 5163518"/>
              <a:gd name="connsiteX5" fmla="*/ 120433 w 4067725"/>
              <a:gd name="connsiteY5" fmla="*/ 4932258 h 5163518"/>
              <a:gd name="connsiteX6" fmla="*/ 511 w 4067725"/>
              <a:gd name="connsiteY6" fmla="*/ 4452573 h 5163518"/>
              <a:gd name="connsiteX7" fmla="*/ 247850 w 4067725"/>
              <a:gd name="connsiteY7" fmla="*/ 360258 h 5163518"/>
              <a:gd name="connsiteX0" fmla="*/ 247592 w 4067467"/>
              <a:gd name="connsiteY0" fmla="*/ 360258 h 5172041"/>
              <a:gd name="connsiteX1" fmla="*/ 3181916 w 4067467"/>
              <a:gd name="connsiteY1" fmla="*/ 494 h 5172041"/>
              <a:gd name="connsiteX2" fmla="*/ 3927677 w 4067467"/>
              <a:gd name="connsiteY2" fmla="*/ 884915 h 5172041"/>
              <a:gd name="connsiteX3" fmla="*/ 3447991 w 4067467"/>
              <a:gd name="connsiteY3" fmla="*/ 2743698 h 5172041"/>
              <a:gd name="connsiteX4" fmla="*/ 3181916 w 4067467"/>
              <a:gd name="connsiteY4" fmla="*/ 5142120 h 5172041"/>
              <a:gd name="connsiteX5" fmla="*/ 270077 w 4067467"/>
              <a:gd name="connsiteY5" fmla="*/ 4947251 h 5172041"/>
              <a:gd name="connsiteX6" fmla="*/ 253 w 4067467"/>
              <a:gd name="connsiteY6" fmla="*/ 4452573 h 5172041"/>
              <a:gd name="connsiteX7" fmla="*/ 247592 w 4067467"/>
              <a:gd name="connsiteY7" fmla="*/ 360258 h 5172041"/>
              <a:gd name="connsiteX0" fmla="*/ 247592 w 4067467"/>
              <a:gd name="connsiteY0" fmla="*/ 360258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47592 w 4067467"/>
              <a:gd name="connsiteY8" fmla="*/ 360258 h 5172041"/>
              <a:gd name="connsiteX0" fmla="*/ 262582 w 4067467"/>
              <a:gd name="connsiteY0" fmla="*/ 555131 h 5172041"/>
              <a:gd name="connsiteX1" fmla="*/ 599859 w 4067467"/>
              <a:gd name="connsiteY1" fmla="*/ 195366 h 5172041"/>
              <a:gd name="connsiteX2" fmla="*/ 3181916 w 4067467"/>
              <a:gd name="connsiteY2" fmla="*/ 494 h 5172041"/>
              <a:gd name="connsiteX3" fmla="*/ 3927677 w 4067467"/>
              <a:gd name="connsiteY3" fmla="*/ 884915 h 5172041"/>
              <a:gd name="connsiteX4" fmla="*/ 3447991 w 4067467"/>
              <a:gd name="connsiteY4" fmla="*/ 2743698 h 5172041"/>
              <a:gd name="connsiteX5" fmla="*/ 3181916 w 4067467"/>
              <a:gd name="connsiteY5" fmla="*/ 5142120 h 5172041"/>
              <a:gd name="connsiteX6" fmla="*/ 270077 w 4067467"/>
              <a:gd name="connsiteY6" fmla="*/ 4947251 h 5172041"/>
              <a:gd name="connsiteX7" fmla="*/ 253 w 4067467"/>
              <a:gd name="connsiteY7" fmla="*/ 4452573 h 5172041"/>
              <a:gd name="connsiteX8" fmla="*/ 262582 w 4067467"/>
              <a:gd name="connsiteY8" fmla="*/ 555131 h 5172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467" h="5172041">
                <a:moveTo>
                  <a:pt x="262582" y="555131"/>
                </a:moveTo>
                <a:cubicBezTo>
                  <a:pt x="380004" y="530147"/>
                  <a:pt x="482437" y="220350"/>
                  <a:pt x="599859" y="195366"/>
                </a:cubicBezTo>
                <a:lnTo>
                  <a:pt x="3181916" y="494"/>
                </a:lnTo>
                <a:cubicBezTo>
                  <a:pt x="3807755" y="-16994"/>
                  <a:pt x="3950787" y="432712"/>
                  <a:pt x="3927677" y="884915"/>
                </a:cubicBezTo>
                <a:cubicBezTo>
                  <a:pt x="3904567" y="1337118"/>
                  <a:pt x="3572284" y="2034164"/>
                  <a:pt x="3447991" y="2743698"/>
                </a:cubicBezTo>
                <a:cubicBezTo>
                  <a:pt x="3323698" y="3453232"/>
                  <a:pt x="5075700" y="5142120"/>
                  <a:pt x="3181916" y="5142120"/>
                </a:cubicBezTo>
                <a:cubicBezTo>
                  <a:pt x="2161336" y="5072166"/>
                  <a:pt x="1604202" y="5351985"/>
                  <a:pt x="270077" y="4947251"/>
                </a:cubicBezTo>
                <a:cubicBezTo>
                  <a:pt x="280070" y="4847317"/>
                  <a:pt x="-9740" y="4552507"/>
                  <a:pt x="253" y="4452573"/>
                </a:cubicBezTo>
                <a:lnTo>
                  <a:pt x="262582" y="555131"/>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ACE57A8-EE8D-41EE-933E-DEAF94375A6B}"/>
              </a:ext>
            </a:extLst>
          </p:cNvPr>
          <p:cNvSpPr/>
          <p:nvPr/>
        </p:nvSpPr>
        <p:spPr>
          <a:xfrm>
            <a:off x="3768466" y="212731"/>
            <a:ext cx="2408032" cy="707886"/>
          </a:xfrm>
          <a:prstGeom prst="rect">
            <a:avLst/>
          </a:prstGeom>
        </p:spPr>
        <p:txBody>
          <a:bodyPr wrap="none">
            <a:spAutoFit/>
          </a:bodyPr>
          <a:lstStyle/>
          <a:p>
            <a:pPr algn="ctr"/>
            <a:r>
              <a:rPr lang="vi-VN" sz="4000" dirty="0">
                <a:solidFill>
                  <a:srgbClr val="00B050"/>
                </a:solidFill>
                <a:latin typeface="#9Slide03 Source Sans Pro Black" panose="020B0803030403020204" pitchFamily="34" charset="0"/>
              </a:rPr>
              <a:t>Chú thích</a:t>
            </a:r>
            <a:endParaRPr lang="en-US" sz="4000" dirty="0">
              <a:solidFill>
                <a:srgbClr val="00B050"/>
              </a:solidFill>
              <a:latin typeface="#9Slide03 Source Sans Pro Black" panose="020B0803030403020204" pitchFamily="34" charset="0"/>
            </a:endParaRPr>
          </a:p>
        </p:txBody>
      </p:sp>
      <p:pic>
        <p:nvPicPr>
          <p:cNvPr id="8198" name="Picture 6" descr="Bài 46. Năng lượng và sự truyền năng lượng - Hoc24">
            <a:extLst>
              <a:ext uri="{FF2B5EF4-FFF2-40B4-BE49-F238E27FC236}">
                <a16:creationId xmlns:a16="http://schemas.microsoft.com/office/drawing/2014/main" id="{840D9828-1695-4478-BF19-D21BCF9ACAA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38" y="687913"/>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1FE885D-AA29-4879-A6F1-8AD105EB9A43}"/>
              </a:ext>
            </a:extLst>
          </p:cNvPr>
          <p:cNvSpPr/>
          <p:nvPr/>
        </p:nvSpPr>
        <p:spPr>
          <a:xfrm>
            <a:off x="1292829" y="866945"/>
            <a:ext cx="1394934"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Tế nhị</a:t>
            </a:r>
            <a:endParaRPr lang="en-US" sz="4000" dirty="0">
              <a:solidFill>
                <a:srgbClr val="FF0000"/>
              </a:solidFill>
              <a:latin typeface="Pattaya" panose="00000500000000000000" pitchFamily="2" charset="-34"/>
              <a:cs typeface="Pattaya" panose="00000500000000000000" pitchFamily="2" charset="-34"/>
            </a:endParaRPr>
          </a:p>
        </p:txBody>
      </p:sp>
      <p:sp>
        <p:nvSpPr>
          <p:cNvPr id="9" name="TextBox 8">
            <a:extLst>
              <a:ext uri="{FF2B5EF4-FFF2-40B4-BE49-F238E27FC236}">
                <a16:creationId xmlns:a16="http://schemas.microsoft.com/office/drawing/2014/main" id="{C2D0722A-3BE9-407C-9D8D-13060F9E433A}"/>
              </a:ext>
            </a:extLst>
          </p:cNvPr>
          <p:cNvSpPr txBox="1"/>
          <p:nvPr/>
        </p:nvSpPr>
        <p:spPr>
          <a:xfrm>
            <a:off x="1400480" y="1633571"/>
            <a:ext cx="7110029" cy="430887"/>
          </a:xfrm>
          <a:prstGeom prst="rect">
            <a:avLst/>
          </a:prstGeom>
          <a:noFill/>
        </p:spPr>
        <p:txBody>
          <a:bodyPr wrap="square" lIns="0" tIns="0" rIns="0" bIns="0" rtlCol="0">
            <a:spAutoFit/>
          </a:bodyPr>
          <a:lstStyle/>
          <a:p>
            <a:pPr algn="just"/>
            <a:r>
              <a:rPr lang="vi-VN" sz="2800" b="1">
                <a:solidFill>
                  <a:srgbClr val="002060"/>
                </a:solidFill>
                <a:latin typeface="AvantGarde" panose="00000400000000000000" pitchFamily="2" charset="0"/>
                <a:ea typeface="AvantGarde" panose="00000400000000000000" pitchFamily="2" charset="0"/>
                <a:cs typeface="AvantGarde" panose="00000400000000000000" pitchFamily="2" charset="0"/>
              </a:rPr>
              <a:t>Ý nói nhã nhặn, lịch sự</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1" name="Picture 6" descr="Bài 46. Năng lượng và sự truyền năng lượng - Hoc24">
            <a:extLst>
              <a:ext uri="{FF2B5EF4-FFF2-40B4-BE49-F238E27FC236}">
                <a16:creationId xmlns:a16="http://schemas.microsoft.com/office/drawing/2014/main" id="{1ADDF6A7-C21F-4752-B1A5-CA8B32C2622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4249" y="2284762"/>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6668B5E7-9C0A-4DFB-902A-4DCC8FFBC567}"/>
              </a:ext>
            </a:extLst>
          </p:cNvPr>
          <p:cNvSpPr/>
          <p:nvPr/>
        </p:nvSpPr>
        <p:spPr>
          <a:xfrm>
            <a:off x="1818775" y="2478423"/>
            <a:ext cx="2898550"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Xanh hồ thủy</a:t>
            </a:r>
            <a:endParaRPr lang="en-US" sz="4000" dirty="0">
              <a:solidFill>
                <a:srgbClr val="FF0000"/>
              </a:solidFill>
              <a:latin typeface="Pattaya" panose="00000500000000000000" pitchFamily="2" charset="-34"/>
              <a:cs typeface="Pattaya" panose="00000500000000000000" pitchFamily="2" charset="-34"/>
            </a:endParaRPr>
          </a:p>
        </p:txBody>
      </p:sp>
      <p:sp>
        <p:nvSpPr>
          <p:cNvPr id="13" name="TextBox 12">
            <a:extLst>
              <a:ext uri="{FF2B5EF4-FFF2-40B4-BE49-F238E27FC236}">
                <a16:creationId xmlns:a16="http://schemas.microsoft.com/office/drawing/2014/main" id="{66BC66AC-7DFE-41F1-8866-3210CE26064F}"/>
              </a:ext>
            </a:extLst>
          </p:cNvPr>
          <p:cNvSpPr txBox="1"/>
          <p:nvPr/>
        </p:nvSpPr>
        <p:spPr>
          <a:xfrm>
            <a:off x="1980767" y="3230420"/>
            <a:ext cx="7110029" cy="430887"/>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Xanh như màu nước hồ (xanh nhạt)</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11266" name="Picture 2" descr="quan họ Bắc Ninh - Nhà Đất Bắc Ninh - BACNINH.CITY">
            <a:extLst>
              <a:ext uri="{FF2B5EF4-FFF2-40B4-BE49-F238E27FC236}">
                <a16:creationId xmlns:a16="http://schemas.microsoft.com/office/drawing/2014/main" id="{CC290BBD-C46C-462E-9BA8-5835245BF9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12453">
            <a:off x="2201133" y="3854520"/>
            <a:ext cx="4109726" cy="27398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6" descr="Bài 46. Năng lượng và sự truyền năng lượng - Hoc24">
            <a:extLst>
              <a:ext uri="{FF2B5EF4-FFF2-40B4-BE49-F238E27FC236}">
                <a16:creationId xmlns:a16="http://schemas.microsoft.com/office/drawing/2014/main" id="{AA1F6262-63A8-424F-8BAA-0AD6FC42054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577" y="3822542"/>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A5F8907-E643-4656-9E27-81F4F114F626}"/>
              </a:ext>
            </a:extLst>
          </p:cNvPr>
          <p:cNvSpPr/>
          <p:nvPr/>
        </p:nvSpPr>
        <p:spPr>
          <a:xfrm>
            <a:off x="2264869" y="4016403"/>
            <a:ext cx="1827744" cy="707886"/>
          </a:xfrm>
          <a:prstGeom prst="rect">
            <a:avLst/>
          </a:prstGeom>
        </p:spPr>
        <p:txBody>
          <a:bodyPr wrap="none">
            <a:spAutoFit/>
          </a:bodyPr>
          <a:lstStyle/>
          <a:p>
            <a:pPr algn="ctr"/>
            <a:r>
              <a:rPr lang="vi-VN" sz="4000">
                <a:solidFill>
                  <a:srgbClr val="FF0000"/>
                </a:solidFill>
                <a:latin typeface="Pattaya" panose="00000500000000000000" pitchFamily="2" charset="-34"/>
                <a:cs typeface="Pattaya" panose="00000500000000000000" pitchFamily="2" charset="-34"/>
              </a:rPr>
              <a:t>Tân thời</a:t>
            </a:r>
            <a:endParaRPr lang="en-US" sz="4000" dirty="0">
              <a:solidFill>
                <a:srgbClr val="FF0000"/>
              </a:solidFill>
              <a:latin typeface="Pattaya" panose="00000500000000000000" pitchFamily="2" charset="-34"/>
              <a:cs typeface="Pattaya" panose="00000500000000000000" pitchFamily="2" charset="-34"/>
            </a:endParaRPr>
          </a:p>
        </p:txBody>
      </p:sp>
      <p:sp>
        <p:nvSpPr>
          <p:cNvPr id="19" name="TextBox 18">
            <a:extLst>
              <a:ext uri="{FF2B5EF4-FFF2-40B4-BE49-F238E27FC236}">
                <a16:creationId xmlns:a16="http://schemas.microsoft.com/office/drawing/2014/main" id="{19B73241-830D-4AA4-A29E-7E7A8EDD5769}"/>
              </a:ext>
            </a:extLst>
          </p:cNvPr>
          <p:cNvSpPr txBox="1"/>
          <p:nvPr/>
        </p:nvSpPr>
        <p:spPr>
          <a:xfrm>
            <a:off x="2328095" y="4768200"/>
            <a:ext cx="7110029" cy="430887"/>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Kiểu mới</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pic>
        <p:nvPicPr>
          <p:cNvPr id="20" name="Picture 6" descr="Bài 46. Năng lượng và sự truyền năng lượng - Hoc24">
            <a:extLst>
              <a:ext uri="{FF2B5EF4-FFF2-40B4-BE49-F238E27FC236}">
                <a16:creationId xmlns:a16="http://schemas.microsoft.com/office/drawing/2014/main" id="{28E80284-E782-40F3-B078-2BCF0F7D646F}"/>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1245" y="5231070"/>
            <a:ext cx="1496518" cy="149651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22D4F24-EE85-4A9D-8853-75F70DF28539}"/>
              </a:ext>
            </a:extLst>
          </p:cNvPr>
          <p:cNvSpPr/>
          <p:nvPr/>
        </p:nvSpPr>
        <p:spPr>
          <a:xfrm>
            <a:off x="2753580" y="5424931"/>
            <a:ext cx="1569661" cy="707886"/>
          </a:xfrm>
          <a:prstGeom prst="rect">
            <a:avLst/>
          </a:prstGeom>
        </p:spPr>
        <p:txBody>
          <a:bodyPr wrap="none">
            <a:spAutoFit/>
          </a:bodyPr>
          <a:lstStyle/>
          <a:p>
            <a:pPr algn="ctr"/>
            <a:r>
              <a:rPr lang="vi-VN" sz="4000" dirty="0">
                <a:solidFill>
                  <a:srgbClr val="FF0000"/>
                </a:solidFill>
                <a:latin typeface="Pattaya" panose="00000500000000000000" pitchFamily="2" charset="-34"/>
                <a:cs typeface="Pattaya" panose="00000500000000000000" pitchFamily="2" charset="-34"/>
              </a:rPr>
              <a:t>Y phục</a:t>
            </a:r>
            <a:endParaRPr lang="en-US" sz="4000" dirty="0">
              <a:solidFill>
                <a:srgbClr val="FF0000"/>
              </a:solidFill>
              <a:latin typeface="Pattaya" panose="00000500000000000000" pitchFamily="2" charset="-34"/>
              <a:cs typeface="Pattaya" panose="00000500000000000000" pitchFamily="2" charset="-34"/>
            </a:endParaRPr>
          </a:p>
        </p:txBody>
      </p:sp>
      <p:sp>
        <p:nvSpPr>
          <p:cNvPr id="22" name="TextBox 21">
            <a:extLst>
              <a:ext uri="{FF2B5EF4-FFF2-40B4-BE49-F238E27FC236}">
                <a16:creationId xmlns:a16="http://schemas.microsoft.com/office/drawing/2014/main" id="{C3D10FFE-5D1C-4607-AE44-FCB2E89994C3}"/>
              </a:ext>
            </a:extLst>
          </p:cNvPr>
          <p:cNvSpPr txBox="1"/>
          <p:nvPr/>
        </p:nvSpPr>
        <p:spPr>
          <a:xfrm>
            <a:off x="2687763" y="6176728"/>
            <a:ext cx="7110029" cy="430887"/>
          </a:xfrm>
          <a:prstGeom prst="rect">
            <a:avLst/>
          </a:prstGeom>
          <a:noFill/>
        </p:spPr>
        <p:txBody>
          <a:bodyPr wrap="square" lIns="0" tIns="0" rIns="0" bIns="0" rtlCol="0">
            <a:spAutoFit/>
          </a:bodyPr>
          <a:lstStyle/>
          <a:p>
            <a:pPr algn="just"/>
            <a:r>
              <a:rPr lang="vi-VN" sz="2800" b="1" dirty="0">
                <a:solidFill>
                  <a:srgbClr val="002060"/>
                </a:solidFill>
                <a:latin typeface="AvantGarde" panose="00000400000000000000" pitchFamily="2" charset="0"/>
                <a:ea typeface="AvantGarde" panose="00000400000000000000" pitchFamily="2" charset="0"/>
                <a:cs typeface="AvantGarde" panose="00000400000000000000" pitchFamily="2" charset="0"/>
              </a:rPr>
              <a:t>Quần áo, đồ mặc</a:t>
            </a:r>
            <a:endParaRPr lang="en-US" sz="4400" b="1" dirty="0">
              <a:solidFill>
                <a:srgbClr val="002060"/>
              </a:solidFill>
              <a:latin typeface="AvantGarde" panose="00000400000000000000" pitchFamily="2"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10991964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60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60000">
                                          <p:cBhvr additive="base">
                                            <p:cTn id="17" dur="13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10" presetClass="entr" presetSubtype="0" fill="hold" grpId="0" nodeType="withEffect">
                                      <p:stCondLst>
                                        <p:cond delay="1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14:presetBounceEnd="60000">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14:bounceEnd="60000">
                                          <p:cBhvr additive="base">
                                            <p:cTn id="33" dur="13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34"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266"/>
                                            </p:tgtEl>
                                            <p:attrNameLst>
                                              <p:attrName>style.visibility</p:attrName>
                                            </p:attrNameLst>
                                          </p:cBhvr>
                                          <p:to>
                                            <p:strVal val="visible"/>
                                          </p:to>
                                        </p:set>
                                        <p:animEffect transition="in" filter="fade">
                                          <p:cBhvr>
                                            <p:cTn id="39" dur="500"/>
                                            <p:tgtEl>
                                              <p:spTgt spid="1126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1" presetClass="exit" presetSubtype="0" fill="hold" nodeType="withEffect">
                                      <p:stCondLst>
                                        <p:cond delay="0"/>
                                      </p:stCondLst>
                                      <p:childTnLst>
                                        <p:set>
                                          <p:cBhvr>
                                            <p:cTn id="48" dur="1" fill="hold">
                                              <p:stCondLst>
                                                <p:cond delay="0"/>
                                              </p:stCondLst>
                                            </p:cTn>
                                            <p:tgtEl>
                                              <p:spTgt spid="11266"/>
                                            </p:tgtEl>
                                            <p:attrNameLst>
                                              <p:attrName>style.visibility</p:attrName>
                                            </p:attrNameLst>
                                          </p:cBhvr>
                                          <p:to>
                                            <p:strVal val="hidden"/>
                                          </p:to>
                                        </p:set>
                                      </p:childTnLst>
                                    </p:cTn>
                                  </p:par>
                                  <p:par>
                                    <p:cTn id="49" presetID="10" presetClass="entr" presetSubtype="0" fill="hold" grpId="0" nodeType="withEffect">
                                      <p:stCondLst>
                                        <p:cond delay="10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14:presetBounceEnd="60000">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14:bounceEnd="60000">
                                          <p:cBhvr additive="base">
                                            <p:cTn id="56" dur="1300" fill="hold"/>
                                            <p:tgtEl>
                                              <p:spTgt spid="19"/>
                                            </p:tgtEl>
                                            <p:attrNameLst>
                                              <p:attrName>ppt_x</p:attrName>
                                            </p:attrNameLst>
                                          </p:cBhvr>
                                          <p:tavLst>
                                            <p:tav tm="0">
                                              <p:val>
                                                <p:strVal val="0-#ppt_w/2"/>
                                              </p:val>
                                            </p:tav>
                                            <p:tav tm="100000">
                                              <p:val>
                                                <p:strVal val="#ppt_x"/>
                                              </p:val>
                                            </p:tav>
                                          </p:tavLst>
                                        </p:anim>
                                        <p:anim calcmode="lin" valueType="num" p14:bounceEnd="60000">
                                          <p:cBhvr additive="base">
                                            <p:cTn id="57" dur="13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10" presetClass="entr" presetSubtype="0" fill="hold" grpId="0" nodeType="withEffect">
                                      <p:stCondLst>
                                        <p:cond delay="100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14:presetBounceEnd="60000">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14:bounceEnd="60000">
                                          <p:cBhvr additive="base">
                                            <p:cTn id="72" dur="1300" fill="hold"/>
                                            <p:tgtEl>
                                              <p:spTgt spid="22"/>
                                            </p:tgtEl>
                                            <p:attrNameLst>
                                              <p:attrName>ppt_x</p:attrName>
                                            </p:attrNameLst>
                                          </p:cBhvr>
                                          <p:tavLst>
                                            <p:tav tm="0">
                                              <p:val>
                                                <p:strVal val="0-#ppt_w/2"/>
                                              </p:val>
                                            </p:tav>
                                            <p:tav tm="100000">
                                              <p:val>
                                                <p:strVal val="#ppt_x"/>
                                              </p:val>
                                            </p:tav>
                                          </p:tavLst>
                                        </p:anim>
                                        <p:anim calcmode="lin" valueType="num" p14:bounceEnd="60000">
                                          <p:cBhvr additive="base">
                                            <p:cTn id="73" dur="1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8" grpId="0"/>
          <p:bldP spid="19" grpId="0"/>
          <p:bldP spid="21" grpId="0"/>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fade">
                                          <p:cBhvr>
                                            <p:cTn id="7" dur="1000"/>
                                            <p:tgtEl>
                                              <p:spTgt spid="8198"/>
                                            </p:tgtEl>
                                          </p:cBhvr>
                                        </p:animEffect>
                                        <p:anim calcmode="lin" valueType="num">
                                          <p:cBhvr>
                                            <p:cTn id="8" dur="1000" fill="hold"/>
                                            <p:tgtEl>
                                              <p:spTgt spid="8198"/>
                                            </p:tgtEl>
                                            <p:attrNameLst>
                                              <p:attrName>ppt_x</p:attrName>
                                            </p:attrNameLst>
                                          </p:cBhvr>
                                          <p:tavLst>
                                            <p:tav tm="0">
                                              <p:val>
                                                <p:strVal val="#ppt_x"/>
                                              </p:val>
                                            </p:tav>
                                            <p:tav tm="100000">
                                              <p:val>
                                                <p:strVal val="#ppt_x"/>
                                              </p:val>
                                            </p:tav>
                                          </p:tavLst>
                                        </p:anim>
                                        <p:anim calcmode="lin" valueType="num">
                                          <p:cBhvr>
                                            <p:cTn id="9" dur="1000" fill="hold"/>
                                            <p:tgtEl>
                                              <p:spTgt spid="819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300" fill="hold"/>
                                            <p:tgtEl>
                                              <p:spTgt spid="9"/>
                                            </p:tgtEl>
                                            <p:attrNameLst>
                                              <p:attrName>ppt_x</p:attrName>
                                            </p:attrNameLst>
                                          </p:cBhvr>
                                          <p:tavLst>
                                            <p:tav tm="0">
                                              <p:val>
                                                <p:strVal val="0-#ppt_w/2"/>
                                              </p:val>
                                            </p:tav>
                                            <p:tav tm="100000">
                                              <p:val>
                                                <p:strVal val="#ppt_x"/>
                                              </p:val>
                                            </p:tav>
                                          </p:tavLst>
                                        </p:anim>
                                        <p:anim calcmode="lin" valueType="num">
                                          <p:cBhvr additive="base">
                                            <p:cTn id="18" dur="13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10" presetClass="entr" presetSubtype="0" fill="hold" grpId="0" nodeType="withEffect">
                                      <p:stCondLst>
                                        <p:cond delay="10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1300" fill="hold"/>
                                            <p:tgtEl>
                                              <p:spTgt spid="13"/>
                                            </p:tgtEl>
                                            <p:attrNameLst>
                                              <p:attrName>ppt_x</p:attrName>
                                            </p:attrNameLst>
                                          </p:cBhvr>
                                          <p:tavLst>
                                            <p:tav tm="0">
                                              <p:val>
                                                <p:strVal val="0-#ppt_w/2"/>
                                              </p:val>
                                            </p:tav>
                                            <p:tav tm="100000">
                                              <p:val>
                                                <p:strVal val="#ppt_x"/>
                                              </p:val>
                                            </p:tav>
                                          </p:tavLst>
                                        </p:anim>
                                        <p:anim calcmode="lin" valueType="num">
                                          <p:cBhvr additive="base">
                                            <p:cTn id="34" dur="13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266"/>
                                            </p:tgtEl>
                                            <p:attrNameLst>
                                              <p:attrName>style.visibility</p:attrName>
                                            </p:attrNameLst>
                                          </p:cBhvr>
                                          <p:to>
                                            <p:strVal val="visible"/>
                                          </p:to>
                                        </p:set>
                                        <p:animEffect transition="in" filter="fade">
                                          <p:cBhvr>
                                            <p:cTn id="39" dur="500"/>
                                            <p:tgtEl>
                                              <p:spTgt spid="1126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par>
                                    <p:cTn id="47" presetID="1" presetClass="exit" presetSubtype="0" fill="hold" nodeType="withEffect">
                                      <p:stCondLst>
                                        <p:cond delay="0"/>
                                      </p:stCondLst>
                                      <p:childTnLst>
                                        <p:set>
                                          <p:cBhvr>
                                            <p:cTn id="48" dur="1" fill="hold">
                                              <p:stCondLst>
                                                <p:cond delay="0"/>
                                              </p:stCondLst>
                                            </p:cTn>
                                            <p:tgtEl>
                                              <p:spTgt spid="11266"/>
                                            </p:tgtEl>
                                            <p:attrNameLst>
                                              <p:attrName>style.visibility</p:attrName>
                                            </p:attrNameLst>
                                          </p:cBhvr>
                                          <p:to>
                                            <p:strVal val="hidden"/>
                                          </p:to>
                                        </p:set>
                                      </p:childTnLst>
                                    </p:cTn>
                                  </p:par>
                                  <p:par>
                                    <p:cTn id="49" presetID="10" presetClass="entr" presetSubtype="0" fill="hold" grpId="0" nodeType="withEffect">
                                      <p:stCondLst>
                                        <p:cond delay="100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1300" fill="hold"/>
                                            <p:tgtEl>
                                              <p:spTgt spid="19"/>
                                            </p:tgtEl>
                                            <p:attrNameLst>
                                              <p:attrName>ppt_x</p:attrName>
                                            </p:attrNameLst>
                                          </p:cBhvr>
                                          <p:tavLst>
                                            <p:tav tm="0">
                                              <p:val>
                                                <p:strVal val="0-#ppt_w/2"/>
                                              </p:val>
                                            </p:tav>
                                            <p:tav tm="100000">
                                              <p:val>
                                                <p:strVal val="#ppt_x"/>
                                              </p:val>
                                            </p:tav>
                                          </p:tavLst>
                                        </p:anim>
                                        <p:anim calcmode="lin" valueType="num">
                                          <p:cBhvr additive="base">
                                            <p:cTn id="57" dur="13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10" presetClass="entr" presetSubtype="0" fill="hold" grpId="0" nodeType="withEffect">
                                      <p:stCondLst>
                                        <p:cond delay="100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 calcmode="lin" valueType="num">
                                          <p:cBhvr additive="base">
                                            <p:cTn id="72" dur="1300" fill="hold"/>
                                            <p:tgtEl>
                                              <p:spTgt spid="22"/>
                                            </p:tgtEl>
                                            <p:attrNameLst>
                                              <p:attrName>ppt_x</p:attrName>
                                            </p:attrNameLst>
                                          </p:cBhvr>
                                          <p:tavLst>
                                            <p:tav tm="0">
                                              <p:val>
                                                <p:strVal val="0-#ppt_w/2"/>
                                              </p:val>
                                            </p:tav>
                                            <p:tav tm="100000">
                                              <p:val>
                                                <p:strVal val="#ppt_x"/>
                                              </p:val>
                                            </p:tav>
                                          </p:tavLst>
                                        </p:anim>
                                        <p:anim calcmode="lin" valueType="num">
                                          <p:cBhvr additive="base">
                                            <p:cTn id="73" dur="13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8" grpId="0"/>
          <p:bldP spid="19" grpId="0"/>
          <p:bldP spid="21" grpId="0"/>
          <p:bldP spid="22"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F2D5"/>
        </a:solidFill>
        <a:effectLst/>
      </p:bgPr>
    </p:bg>
    <p:spTree>
      <p:nvGrpSpPr>
        <p:cNvPr id="1" name=""/>
        <p:cNvGrpSpPr/>
        <p:nvPr/>
      </p:nvGrpSpPr>
      <p:grpSpPr>
        <a:xfrm>
          <a:off x="0" y="0"/>
          <a:ext cx="0" cy="0"/>
          <a:chOff x="0" y="0"/>
          <a:chExt cx="0" cy="0"/>
        </a:xfrm>
      </p:grpSpPr>
      <p:pic>
        <p:nvPicPr>
          <p:cNvPr id="15362" name="Picture 2" descr="hoi an Da Nang vietnam saigon Food  book kid hello vietnam bookcover">
            <a:extLst>
              <a:ext uri="{FF2B5EF4-FFF2-40B4-BE49-F238E27FC236}">
                <a16:creationId xmlns:a16="http://schemas.microsoft.com/office/drawing/2014/main" id="{075E926D-9A0F-4E66-A798-3BEB464E8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43" t="14948" r="6109" b="19564"/>
          <a:stretch/>
        </p:blipFill>
        <p:spPr bwMode="auto">
          <a:xfrm>
            <a:off x="0" y="-36699"/>
            <a:ext cx="7525062" cy="68946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oi an Da Nang vietnam saigon Food  book kid hello vietnam bookcover">
            <a:extLst>
              <a:ext uri="{FF2B5EF4-FFF2-40B4-BE49-F238E27FC236}">
                <a16:creationId xmlns:a16="http://schemas.microsoft.com/office/drawing/2014/main" id="{9AACDDE7-A485-4E0F-AAFF-31EC4EB90F5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3016" b="81667" l="89800" r="95100">
                        <a14:foregroundMark x1="92918" y1="62548" x2="93500" y2="78413"/>
                        <a14:foregroundMark x1="92359" y1="47304" x2="92860" y2="60952"/>
                        <a14:foregroundMark x1="91900" y1="64340" x2="91900" y2="81667"/>
                        <a14:foregroundMark x1="91900" y1="62999" x2="91900" y2="63846"/>
                        <a14:foregroundMark x1="91900" y1="81667" x2="89800" y2="79444"/>
                        <a14:foregroundMark x1="94100" y1="79048" x2="93700" y2="80556"/>
                        <a14:backgroundMark x1="93900" y1="43175" x2="89900" y2="47222"/>
                        <a14:backgroundMark x1="89900" y1="47222" x2="89000" y2="51508"/>
                        <a14:backgroundMark x1="91400" y1="44286" x2="88900" y2="46587"/>
                        <a14:backgroundMark x1="93700" y1="43016" x2="93700" y2="43016"/>
                        <a14:backgroundMark x1="93000" y1="42698" x2="87500" y2="46667"/>
                        <a14:backgroundMark x1="87500" y1="46667" x2="90700" y2="42302"/>
                        <a14:backgroundMark x1="90700" y1="42302" x2="89700" y2="47222"/>
                        <a14:backgroundMark x1="89700" y1="47222" x2="92200" y2="43016"/>
                        <a14:backgroundMark x1="92200" y1="43016" x2="89500" y2="48889"/>
                        <a14:backgroundMark x1="89500" y1="48889" x2="90100" y2="41270"/>
                        <a14:backgroundMark x1="95100" y1="41111" x2="88800" y2="44762"/>
                        <a14:backgroundMark x1="88800" y1="44762" x2="86500" y2="49286"/>
                        <a14:backgroundMark x1="86500" y1="49286" x2="90700" y2="43651"/>
                        <a14:backgroundMark x1="90700" y1="43651" x2="88800" y2="54444"/>
                        <a14:backgroundMark x1="88800" y1="54444" x2="88500" y2="49683"/>
                        <a14:backgroundMark x1="88500" y1="49683" x2="86700" y2="70794"/>
                        <a14:backgroundMark x1="96600" y1="40714" x2="89300" y2="48254"/>
                        <a14:backgroundMark x1="89300" y1="48254" x2="88700" y2="50000"/>
                        <a14:backgroundMark x1="89400" y1="52222" x2="89400" y2="52222"/>
                        <a14:backgroundMark x1="89400" y1="52222" x2="89400" y2="52222"/>
                        <a14:backgroundMark x1="89600" y1="56984" x2="90800" y2="61508"/>
                        <a14:backgroundMark x1="90800" y1="61508" x2="85100" y2="64603"/>
                        <a14:backgroundMark x1="91400" y1="60238" x2="88500" y2="53810"/>
                        <a14:backgroundMark x1="88500" y1="53810" x2="89900" y2="63095"/>
                        <a14:backgroundMark x1="89900" y1="63095" x2="89800" y2="54683"/>
                        <a14:backgroundMark x1="89800" y1="54683" x2="87400" y2="70714"/>
                        <a14:backgroundMark x1="87400" y1="70714" x2="88000" y2="65635"/>
                        <a14:backgroundMark x1="88000" y1="65635" x2="85600" y2="77143"/>
                        <a14:backgroundMark x1="91400" y1="61190" x2="87400" y2="63810"/>
                        <a14:backgroundMark x1="93000" y1="61190" x2="89400" y2="59365"/>
                        <a14:backgroundMark x1="92600" y1="61190" x2="87400" y2="63492"/>
                        <a14:backgroundMark x1="91900" y1="61111" x2="86500" y2="61667"/>
                        <a14:backgroundMark x1="91600" y1="63333" x2="87800" y2="61349"/>
                        <a14:backgroundMark x1="91200" y1="62778" x2="92100" y2="61349"/>
                        <a14:backgroundMark x1="90300" y1="62540" x2="86900" y2="68651"/>
                      </a14:backgroundRemoval>
                    </a14:imgEffect>
                  </a14:imgLayer>
                </a14:imgProps>
              </a:ext>
              <a:ext uri="{28A0092B-C50C-407E-A947-70E740481C1C}">
                <a14:useLocalDpi xmlns:a14="http://schemas.microsoft.com/office/drawing/2010/main" val="0"/>
              </a:ext>
            </a:extLst>
          </a:blip>
          <a:srcRect l="90125" t="43282" r="6108" b="19564"/>
          <a:stretch/>
        </p:blipFill>
        <p:spPr bwMode="auto">
          <a:xfrm flipH="1">
            <a:off x="7525062" y="2953062"/>
            <a:ext cx="314794" cy="391165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DE6D58D-A7FA-49EE-9832-5A8D4E9DC47C}"/>
              </a:ext>
            </a:extLst>
          </p:cNvPr>
          <p:cNvSpPr txBox="1"/>
          <p:nvPr/>
        </p:nvSpPr>
        <p:spPr>
          <a:xfrm>
            <a:off x="7929301" y="588205"/>
            <a:ext cx="3717256" cy="3693319"/>
          </a:xfrm>
          <a:prstGeom prst="rect">
            <a:avLst/>
          </a:prstGeom>
          <a:noFill/>
        </p:spPr>
        <p:txBody>
          <a:bodyPr wrap="square" lIns="0" tIns="0" rIns="0" bIns="0" rtlCol="0">
            <a:spAutoFit/>
          </a:bodyPr>
          <a:lstStyle/>
          <a:p>
            <a:pPr algn="ctr"/>
            <a:r>
              <a:rPr lang="vi-VN" sz="8000" dirty="0">
                <a:solidFill>
                  <a:srgbClr val="7030A0"/>
                </a:solidFill>
                <a:latin typeface="#9Slide03 Source Sans Pro Black" panose="020B0803030403020204" pitchFamily="34" charset="0"/>
                <a:cs typeface="Pattaya" panose="00000500000000000000" pitchFamily="2" charset="-34"/>
              </a:rPr>
              <a:t>Tìm </a:t>
            </a:r>
          </a:p>
          <a:p>
            <a:pPr algn="ctr"/>
            <a:r>
              <a:rPr lang="vi-VN" sz="8000" dirty="0">
                <a:solidFill>
                  <a:srgbClr val="7030A0"/>
                </a:solidFill>
                <a:latin typeface="#9Slide03 Source Sans Pro Black" panose="020B0803030403020204" pitchFamily="34" charset="0"/>
                <a:cs typeface="Pattaya" panose="00000500000000000000" pitchFamily="2" charset="-34"/>
              </a:rPr>
              <a:t>hiểu </a:t>
            </a:r>
          </a:p>
          <a:p>
            <a:pPr algn="ctr"/>
            <a:r>
              <a:rPr lang="vi-VN" sz="8000" dirty="0">
                <a:solidFill>
                  <a:srgbClr val="7030A0"/>
                </a:solidFill>
                <a:latin typeface="#9Slide03 Source Sans Pro Black" panose="020B0803030403020204" pitchFamily="34" charset="0"/>
                <a:cs typeface="Pattaya" panose="00000500000000000000" pitchFamily="2" charset="-34"/>
              </a:rPr>
              <a:t>bài</a:t>
            </a:r>
          </a:p>
        </p:txBody>
      </p:sp>
      <p:pic>
        <p:nvPicPr>
          <p:cNvPr id="11" name="Picture 19">
            <a:extLst>
              <a:ext uri="{FF2B5EF4-FFF2-40B4-BE49-F238E27FC236}">
                <a16:creationId xmlns:a16="http://schemas.microsoft.com/office/drawing/2014/main" id="{EA1106F0-AE43-42D4-9DB6-5C0210483C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195279" y="3712312"/>
            <a:ext cx="5649821" cy="3520440"/>
          </a:xfrm>
          <a:prstGeom prst="rect">
            <a:avLst/>
          </a:prstGeom>
        </p:spPr>
      </p:pic>
    </p:spTree>
    <p:extLst>
      <p:ext uri="{BB962C8B-B14F-4D97-AF65-F5344CB8AC3E}">
        <p14:creationId xmlns:p14="http://schemas.microsoft.com/office/powerpoint/2010/main" val="997792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11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100" fill="hold"/>
                                            <p:tgtEl>
                                              <p:spTgt spid="10"/>
                                            </p:tgtEl>
                                            <p:attrNameLst>
                                              <p:attrName>ppt_x</p:attrName>
                                            </p:attrNameLst>
                                          </p:cBhvr>
                                          <p:tavLst>
                                            <p:tav tm="0">
                                              <p:val>
                                                <p:strVal val="#ppt_x"/>
                                              </p:val>
                                            </p:tav>
                                            <p:tav tm="100000">
                                              <p:val>
                                                <p:strVal val="#ppt_x"/>
                                              </p:val>
                                            </p:tav>
                                          </p:tavLst>
                                        </p:anim>
                                        <p:anim calcmode="lin" valueType="num">
                                          <p:cBhvr additive="base">
                                            <p:cTn id="8" dur="11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A2A9A0-6C5C-48EB-BECA-66B494C366E9}"/>
              </a:ext>
            </a:extLst>
          </p:cNvPr>
          <p:cNvSpPr/>
          <p:nvPr/>
        </p:nvSpPr>
        <p:spPr>
          <a:xfrm>
            <a:off x="2295989" y="2604416"/>
            <a:ext cx="7600013" cy="3046988"/>
          </a:xfrm>
          <a:prstGeom prst="rect">
            <a:avLst/>
          </a:prstGeom>
        </p:spPr>
        <p:txBody>
          <a:bodyPr wrap="square">
            <a:spAutoFit/>
          </a:bodyPr>
          <a:lstStyle/>
          <a:p>
            <a:pPr algn="just"/>
            <a:r>
              <a:rPr lang="vi-VN" sz="3200" b="1" dirty="0">
                <a:solidFill>
                  <a:srgbClr val="002060"/>
                </a:solidFill>
                <a:latin typeface="OpenSans"/>
              </a:rPr>
              <a:t>Phụ nữ Việt Nam xưa hay mặc áo dài thẫm màu, phủ ra bên ngoài những lớp áo cánh nhiều màu bên trong. </a:t>
            </a:r>
          </a:p>
          <a:p>
            <a:pPr algn="just"/>
            <a:endParaRPr lang="vi-VN" sz="3200" b="1" dirty="0">
              <a:solidFill>
                <a:srgbClr val="002060"/>
              </a:solidFill>
              <a:latin typeface="OpenSans"/>
            </a:endParaRPr>
          </a:p>
          <a:p>
            <a:pPr algn="just"/>
            <a:r>
              <a:rPr lang="vi-VN" sz="3200" b="1" i="1" dirty="0">
                <a:solidFill>
                  <a:srgbClr val="FF0000"/>
                </a:solidFill>
                <a:latin typeface="OpenSans"/>
              </a:rPr>
              <a:t>=&gt; Chiếc áo dài làm cho phụ nữ trở nên tế nhị, kín đáo.</a:t>
            </a:r>
          </a:p>
        </p:txBody>
      </p:sp>
      <p:pic>
        <p:nvPicPr>
          <p:cNvPr id="13" name="Picture 12">
            <a:extLst>
              <a:ext uri="{FF2B5EF4-FFF2-40B4-BE49-F238E27FC236}">
                <a16:creationId xmlns:a16="http://schemas.microsoft.com/office/drawing/2014/main" id="{502D5AC2-9D56-4E70-9581-E4E0C6268D9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83" b="93201" l="9362" r="89362">
                        <a14:foregroundMark x1="23404" y1="10482" x2="60426" y2="8215"/>
                        <a14:foregroundMark x1="60426" y1="8215" x2="71489" y2="8215"/>
                        <a14:foregroundMark x1="45106" y1="3683" x2="59574" y2="4249"/>
                        <a14:foregroundMark x1="38298" y1="92068" x2="55745" y2="93201"/>
                        <a14:foregroundMark x1="55745" y1="93201" x2="59574" y2="92635"/>
                        <a14:foregroundMark x1="88511" y1="55241" x2="88511" y2="55241"/>
                        <a14:foregroundMark x1="85106" y1="56091" x2="85106" y2="56091"/>
                        <a14:foregroundMark x1="19149" y1="11898" x2="19149" y2="11898"/>
                        <a14:foregroundMark x1="26809" y1="7082" x2="26809" y2="7082"/>
                        <a14:foregroundMark x1="32766" y1="5099" x2="32766" y2="5099"/>
                        <a14:foregroundMark x1="40426" y1="4249" x2="40426" y2="4249"/>
                      </a14:backgroundRemoval>
                    </a14:imgEffect>
                  </a14:imgLayer>
                </a14:imgProps>
              </a:ext>
              <a:ext uri="{28A0092B-C50C-407E-A947-70E740481C1C}">
                <a14:useLocalDpi xmlns:a14="http://schemas.microsoft.com/office/drawing/2010/main" val="0"/>
              </a:ext>
            </a:extLst>
          </a:blip>
          <a:stretch>
            <a:fillRect/>
          </a:stretch>
        </p:blipFill>
        <p:spPr>
          <a:xfrm>
            <a:off x="9550793" y="2448451"/>
            <a:ext cx="2955566" cy="4439637"/>
          </a:xfrm>
          <a:prstGeom prst="rect">
            <a:avLst/>
          </a:prstGeom>
        </p:spPr>
      </p:pic>
      <p:pic>
        <p:nvPicPr>
          <p:cNvPr id="14" name="Picture 13">
            <a:extLst>
              <a:ext uri="{FF2B5EF4-FFF2-40B4-BE49-F238E27FC236}">
                <a16:creationId xmlns:a16="http://schemas.microsoft.com/office/drawing/2014/main" id="{C862B59B-5345-417E-8232-351385B9355E}"/>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866" b="96356" l="9759" r="89785">
                        <a14:foregroundMark x1="21210" y1="5553" x2="74821" y2="6681"/>
                        <a14:foregroundMark x1="48731" y1="1866" x2="48731" y2="1866"/>
                        <a14:foregroundMark x1="30189" y1="94837" x2="36890" y2="83210"/>
                        <a14:foregroundMark x1="50748" y1="96356" x2="56018" y2="93839"/>
                        <a14:foregroundMark x1="55433" y1="90759" x2="55433" y2="86117"/>
                      </a14:backgroundRemoval>
                    </a14:imgEffect>
                  </a14:imgLayer>
                </a14:imgProps>
              </a:ext>
              <a:ext uri="{28A0092B-C50C-407E-A947-70E740481C1C}">
                <a14:useLocalDpi xmlns:a14="http://schemas.microsoft.com/office/drawing/2010/main" val="0"/>
              </a:ext>
            </a:extLst>
          </a:blip>
          <a:stretch>
            <a:fillRect/>
          </a:stretch>
        </p:blipFill>
        <p:spPr>
          <a:xfrm>
            <a:off x="-214931" y="2771116"/>
            <a:ext cx="2745244" cy="4116972"/>
          </a:xfrm>
          <a:prstGeom prst="rect">
            <a:avLst/>
          </a:prstGeom>
        </p:spPr>
      </p:pic>
      <p:sp>
        <p:nvSpPr>
          <p:cNvPr id="16" name="Rectangle 15">
            <a:extLst>
              <a:ext uri="{FF2B5EF4-FFF2-40B4-BE49-F238E27FC236}">
                <a16:creationId xmlns:a16="http://schemas.microsoft.com/office/drawing/2014/main" id="{BA101EC2-00CB-40AC-8BA0-C011A8BC7EB4}"/>
              </a:ext>
            </a:extLst>
          </p:cNvPr>
          <p:cNvSpPr/>
          <p:nvPr/>
        </p:nvSpPr>
        <p:spPr>
          <a:xfrm>
            <a:off x="1071524" y="936364"/>
            <a:ext cx="10048945"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1. Chiếc áo dài có vai trò như thế nào trong trang phục của phụ nữ Việt Nam xưa? </a:t>
            </a:r>
            <a:endParaRPr lang="en-US" sz="3200" dirty="0">
              <a:solidFill>
                <a:srgbClr val="7030A0"/>
              </a:solidFill>
              <a:latin typeface="#9Slide03 Source Sans Pro Black" panose="020B0803030403020204" pitchFamily="34" charset="0"/>
            </a:endParaRPr>
          </a:p>
        </p:txBody>
      </p:sp>
    </p:spTree>
    <p:extLst>
      <p:ext uri="{BB962C8B-B14F-4D97-AF65-F5344CB8AC3E}">
        <p14:creationId xmlns:p14="http://schemas.microsoft.com/office/powerpoint/2010/main" val="2750628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sp>
        <p:nvSpPr>
          <p:cNvPr id="8" name="TextBox 7">
            <a:extLst>
              <a:ext uri="{FF2B5EF4-FFF2-40B4-BE49-F238E27FC236}">
                <a16:creationId xmlns:a16="http://schemas.microsoft.com/office/drawing/2014/main" id="{CFDC8696-186B-475A-8388-63A2F7EEB262}"/>
              </a:ext>
            </a:extLst>
          </p:cNvPr>
          <p:cNvSpPr txBox="1"/>
          <p:nvPr/>
        </p:nvSpPr>
        <p:spPr>
          <a:xfrm>
            <a:off x="4593997" y="1256073"/>
            <a:ext cx="3000821" cy="923330"/>
          </a:xfrm>
          <a:prstGeom prst="rect">
            <a:avLst/>
          </a:prstGeom>
          <a:noFill/>
        </p:spPr>
        <p:txBody>
          <a:bodyPr wrap="none" lIns="0" tIns="0" rIns="0" bIns="0" rtlCol="0">
            <a:spAutoFit/>
          </a:bodyPr>
          <a:lstStyle/>
          <a:p>
            <a:pPr algn="ctr"/>
            <a:r>
              <a:rPr lang="vi-VN" sz="6000" dirty="0">
                <a:solidFill>
                  <a:srgbClr val="FF0000"/>
                </a:solidFill>
                <a:latin typeface="#9Slide03 Source Sans Pro Black" panose="020B0803030403020204" pitchFamily="34" charset="0"/>
                <a:cs typeface="Pattaya" panose="00000500000000000000" pitchFamily="2" charset="-34"/>
              </a:rPr>
              <a:t>Mục tiêu</a:t>
            </a:r>
            <a:endParaRPr lang="en-US" sz="6000" dirty="0">
              <a:solidFill>
                <a:srgbClr val="FF0000"/>
              </a:solidFill>
              <a:latin typeface="#9Slide03 Source Sans Pro Black" panose="020B0803030403020204" pitchFamily="34" charset="0"/>
              <a:cs typeface="Pattaya" panose="00000500000000000000" pitchFamily="2" charset="-34"/>
            </a:endParaRPr>
          </a:p>
        </p:txBody>
      </p:sp>
      <p:sp>
        <p:nvSpPr>
          <p:cNvPr id="9" name="TextBox 8">
            <a:extLst>
              <a:ext uri="{FF2B5EF4-FFF2-40B4-BE49-F238E27FC236}">
                <a16:creationId xmlns:a16="http://schemas.microsoft.com/office/drawing/2014/main" id="{6E062201-D45C-4EB7-9090-4230BC5DE162}"/>
              </a:ext>
            </a:extLst>
          </p:cNvPr>
          <p:cNvSpPr txBox="1"/>
          <p:nvPr/>
        </p:nvSpPr>
        <p:spPr>
          <a:xfrm>
            <a:off x="1406269" y="2582897"/>
            <a:ext cx="9725558" cy="553998"/>
          </a:xfrm>
          <a:prstGeom prst="rect">
            <a:avLst/>
          </a:prstGeom>
          <a:noFill/>
        </p:spPr>
        <p:txBody>
          <a:bodyPr wrap="square" lIns="0" tIns="0" rIns="0" bIns="0" rtlCol="0">
            <a:spAutoFit/>
          </a:bodyPr>
          <a:lstStyle/>
          <a:p>
            <a:pPr marL="514350" indent="-514350" algn="just">
              <a:buAutoNum type="arabicParenR"/>
            </a:pPr>
            <a:r>
              <a:rPr lang="vi-VN"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Đọc</a:t>
            </a:r>
            <a:r>
              <a:rPr lang="en-SG"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 </a:t>
            </a:r>
            <a:r>
              <a:rPr lang="vi-VN"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đúng, trôi chảy; đọc diễn cảm bài đọc.</a:t>
            </a:r>
            <a:endParaRPr lang="en-US"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endParaRPr>
          </a:p>
        </p:txBody>
      </p:sp>
      <p:sp>
        <p:nvSpPr>
          <p:cNvPr id="10" name="TextBox 9">
            <a:extLst>
              <a:ext uri="{FF2B5EF4-FFF2-40B4-BE49-F238E27FC236}">
                <a16:creationId xmlns:a16="http://schemas.microsoft.com/office/drawing/2014/main" id="{7D7CB1DE-6DE6-476C-9891-41B43E922173}"/>
              </a:ext>
            </a:extLst>
          </p:cNvPr>
          <p:cNvSpPr txBox="1"/>
          <p:nvPr/>
        </p:nvSpPr>
        <p:spPr>
          <a:xfrm>
            <a:off x="1339247" y="3505268"/>
            <a:ext cx="9859602" cy="553998"/>
          </a:xfrm>
          <a:prstGeom prst="rect">
            <a:avLst/>
          </a:prstGeom>
          <a:noFill/>
        </p:spPr>
        <p:txBody>
          <a:bodyPr wrap="square" lIns="0" tIns="0" rIns="0" bIns="0" rtlCol="0">
            <a:spAutoFit/>
          </a:bodyPr>
          <a:lstStyle/>
          <a:p>
            <a:pPr algn="just"/>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2)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Trình</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bày</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đ</a:t>
            </a:r>
            <a:r>
              <a:rPr lang="vi-VN"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ược</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nội</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dung, ý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nghĩa</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của</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vi-VN"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bài.</a:t>
            </a:r>
            <a:endParaRPr lang="en-US"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endParaRPr>
          </a:p>
        </p:txBody>
      </p:sp>
    </p:spTree>
    <p:extLst>
      <p:ext uri="{BB962C8B-B14F-4D97-AF65-F5344CB8AC3E}">
        <p14:creationId xmlns:p14="http://schemas.microsoft.com/office/powerpoint/2010/main" val="9312009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1" fill="hold" grpId="0" nodeType="afterEffect" p14:presetBounceEnd="6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60000">
                                          <p:cBhvr additive="base">
                                            <p:cTn id="11" dur="11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12"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100" fill="hold"/>
                                            <p:tgtEl>
                                              <p:spTgt spid="8"/>
                                            </p:tgtEl>
                                            <p:attrNameLst>
                                              <p:attrName>ppt_x</p:attrName>
                                            </p:attrNameLst>
                                          </p:cBhvr>
                                          <p:tavLst>
                                            <p:tav tm="0">
                                              <p:val>
                                                <p:strVal val="#ppt_x"/>
                                              </p:val>
                                            </p:tav>
                                            <p:tav tm="100000">
                                              <p:val>
                                                <p:strVal val="#ppt_x"/>
                                              </p:val>
                                            </p:tav>
                                          </p:tavLst>
                                        </p:anim>
                                        <p:anim calcmode="lin" valueType="num">
                                          <p:cBhvr additive="base">
                                            <p:cTn id="12" dur="11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80">
                                              <p:stCondLst>
                                                <p:cond delay="0"/>
                                              </p:stCondLst>
                                            </p:cTn>
                                            <p:tgtEl>
                                              <p:spTgt spid="9"/>
                                            </p:tgtEl>
                                          </p:cBhvr>
                                        </p:animEffect>
                                        <p:anim calcmode="lin" valueType="num">
                                          <p:cBhvr>
                                            <p:cTn id="1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3" dur="26">
                                              <p:stCondLst>
                                                <p:cond delay="650"/>
                                              </p:stCondLst>
                                            </p:cTn>
                                            <p:tgtEl>
                                              <p:spTgt spid="9"/>
                                            </p:tgtEl>
                                          </p:cBhvr>
                                          <p:to x="100000" y="60000"/>
                                        </p:animScale>
                                        <p:animScale>
                                          <p:cBhvr>
                                            <p:cTn id="24" dur="166" decel="50000">
                                              <p:stCondLst>
                                                <p:cond delay="676"/>
                                              </p:stCondLst>
                                            </p:cTn>
                                            <p:tgtEl>
                                              <p:spTgt spid="9"/>
                                            </p:tgtEl>
                                          </p:cBhvr>
                                          <p:to x="100000" y="100000"/>
                                        </p:animScale>
                                        <p:animScale>
                                          <p:cBhvr>
                                            <p:cTn id="25" dur="26">
                                              <p:stCondLst>
                                                <p:cond delay="1312"/>
                                              </p:stCondLst>
                                            </p:cTn>
                                            <p:tgtEl>
                                              <p:spTgt spid="9"/>
                                            </p:tgtEl>
                                          </p:cBhvr>
                                          <p:to x="100000" y="80000"/>
                                        </p:animScale>
                                        <p:animScale>
                                          <p:cBhvr>
                                            <p:cTn id="26" dur="166" decel="50000">
                                              <p:stCondLst>
                                                <p:cond delay="1338"/>
                                              </p:stCondLst>
                                            </p:cTn>
                                            <p:tgtEl>
                                              <p:spTgt spid="9"/>
                                            </p:tgtEl>
                                          </p:cBhvr>
                                          <p:to x="100000" y="100000"/>
                                        </p:animScale>
                                        <p:animScale>
                                          <p:cBhvr>
                                            <p:cTn id="27" dur="26">
                                              <p:stCondLst>
                                                <p:cond delay="1642"/>
                                              </p:stCondLst>
                                            </p:cTn>
                                            <p:tgtEl>
                                              <p:spTgt spid="9"/>
                                            </p:tgtEl>
                                          </p:cBhvr>
                                          <p:to x="100000" y="90000"/>
                                        </p:animScale>
                                        <p:animScale>
                                          <p:cBhvr>
                                            <p:cTn id="28" dur="166" decel="50000">
                                              <p:stCondLst>
                                                <p:cond delay="1668"/>
                                              </p:stCondLst>
                                            </p:cTn>
                                            <p:tgtEl>
                                              <p:spTgt spid="9"/>
                                            </p:tgtEl>
                                          </p:cBhvr>
                                          <p:to x="100000" y="100000"/>
                                        </p:animScale>
                                        <p:animScale>
                                          <p:cBhvr>
                                            <p:cTn id="29" dur="26">
                                              <p:stCondLst>
                                                <p:cond delay="1808"/>
                                              </p:stCondLst>
                                            </p:cTn>
                                            <p:tgtEl>
                                              <p:spTgt spid="9"/>
                                            </p:tgtEl>
                                          </p:cBhvr>
                                          <p:to x="100000" y="95000"/>
                                        </p:animScale>
                                        <p:animScale>
                                          <p:cBhvr>
                                            <p:cTn id="30" dur="166" decel="50000">
                                              <p:stCondLst>
                                                <p:cond delay="1834"/>
                                              </p:stCondLst>
                                            </p:cTn>
                                            <p:tgtEl>
                                              <p:spTgt spid="9"/>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80">
                                              <p:stCondLst>
                                                <p:cond delay="0"/>
                                              </p:stCondLst>
                                            </p:cTn>
                                            <p:tgtEl>
                                              <p:spTgt spid="10"/>
                                            </p:tgtEl>
                                          </p:cBhvr>
                                        </p:animEffect>
                                        <p:anim calcmode="lin" valueType="num">
                                          <p:cBhvr>
                                            <p:cTn id="3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1" dur="26">
                                              <p:stCondLst>
                                                <p:cond delay="650"/>
                                              </p:stCondLst>
                                            </p:cTn>
                                            <p:tgtEl>
                                              <p:spTgt spid="10"/>
                                            </p:tgtEl>
                                          </p:cBhvr>
                                          <p:to x="100000" y="60000"/>
                                        </p:animScale>
                                        <p:animScale>
                                          <p:cBhvr>
                                            <p:cTn id="42" dur="166" decel="50000">
                                              <p:stCondLst>
                                                <p:cond delay="676"/>
                                              </p:stCondLst>
                                            </p:cTn>
                                            <p:tgtEl>
                                              <p:spTgt spid="10"/>
                                            </p:tgtEl>
                                          </p:cBhvr>
                                          <p:to x="100000" y="100000"/>
                                        </p:animScale>
                                        <p:animScale>
                                          <p:cBhvr>
                                            <p:cTn id="43" dur="26">
                                              <p:stCondLst>
                                                <p:cond delay="1312"/>
                                              </p:stCondLst>
                                            </p:cTn>
                                            <p:tgtEl>
                                              <p:spTgt spid="10"/>
                                            </p:tgtEl>
                                          </p:cBhvr>
                                          <p:to x="100000" y="80000"/>
                                        </p:animScale>
                                        <p:animScale>
                                          <p:cBhvr>
                                            <p:cTn id="44" dur="166" decel="50000">
                                              <p:stCondLst>
                                                <p:cond delay="1338"/>
                                              </p:stCondLst>
                                            </p:cTn>
                                            <p:tgtEl>
                                              <p:spTgt spid="10"/>
                                            </p:tgtEl>
                                          </p:cBhvr>
                                          <p:to x="100000" y="100000"/>
                                        </p:animScale>
                                        <p:animScale>
                                          <p:cBhvr>
                                            <p:cTn id="45" dur="26">
                                              <p:stCondLst>
                                                <p:cond delay="1642"/>
                                              </p:stCondLst>
                                            </p:cTn>
                                            <p:tgtEl>
                                              <p:spTgt spid="10"/>
                                            </p:tgtEl>
                                          </p:cBhvr>
                                          <p:to x="100000" y="90000"/>
                                        </p:animScale>
                                        <p:animScale>
                                          <p:cBhvr>
                                            <p:cTn id="46" dur="166" decel="50000">
                                              <p:stCondLst>
                                                <p:cond delay="1668"/>
                                              </p:stCondLst>
                                            </p:cTn>
                                            <p:tgtEl>
                                              <p:spTgt spid="10"/>
                                            </p:tgtEl>
                                          </p:cBhvr>
                                          <p:to x="100000" y="100000"/>
                                        </p:animScale>
                                        <p:animScale>
                                          <p:cBhvr>
                                            <p:cTn id="47" dur="26">
                                              <p:stCondLst>
                                                <p:cond delay="1808"/>
                                              </p:stCondLst>
                                            </p:cTn>
                                            <p:tgtEl>
                                              <p:spTgt spid="10"/>
                                            </p:tgtEl>
                                          </p:cBhvr>
                                          <p:to x="100000" y="95000"/>
                                        </p:animScale>
                                        <p:animScale>
                                          <p:cBhvr>
                                            <p:cTn id="4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0"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DCE0E70-A934-4976-8AB7-CE40934283F0}"/>
              </a:ext>
            </a:extLst>
          </p:cNvPr>
          <p:cNvSpPr/>
          <p:nvPr/>
        </p:nvSpPr>
        <p:spPr>
          <a:xfrm>
            <a:off x="314358" y="348156"/>
            <a:ext cx="11506581"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77DA54E4-25CF-4B61-BC67-AC4C965A2C6C}"/>
              </a:ext>
            </a:extLst>
          </p:cNvPr>
          <p:cNvSpPr/>
          <p:nvPr/>
        </p:nvSpPr>
        <p:spPr>
          <a:xfrm>
            <a:off x="1103136" y="531630"/>
            <a:ext cx="9704773"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2. Chiếc áo dài tân thời có gì khác so với chiếc áo dài cổ truyền? </a:t>
            </a:r>
            <a:endParaRPr lang="en-US" sz="3200" dirty="0">
              <a:solidFill>
                <a:srgbClr val="7030A0"/>
              </a:solidFill>
              <a:latin typeface="#9Slide03 Source Sans Pro Black" panose="020B0803030403020204" pitchFamily="34" charset="0"/>
            </a:endParaRPr>
          </a:p>
        </p:txBody>
      </p:sp>
      <p:sp>
        <p:nvSpPr>
          <p:cNvPr id="16" name="Flowchart: Terminator 15">
            <a:extLst>
              <a:ext uri="{FF2B5EF4-FFF2-40B4-BE49-F238E27FC236}">
                <a16:creationId xmlns:a16="http://schemas.microsoft.com/office/drawing/2014/main" id="{3BA8E460-2B83-493B-9D65-D0F162A643D2}"/>
              </a:ext>
            </a:extLst>
          </p:cNvPr>
          <p:cNvSpPr/>
          <p:nvPr/>
        </p:nvSpPr>
        <p:spPr>
          <a:xfrm>
            <a:off x="1290166" y="1666054"/>
            <a:ext cx="3520985" cy="822305"/>
          </a:xfrm>
          <a:prstGeom prst="flowChartTerminator">
            <a:avLst/>
          </a:prstGeom>
          <a:ln w="57150">
            <a:solidFill>
              <a:srgbClr val="C00000"/>
            </a:solidFill>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vi-VN" sz="3200" b="1" i="1" dirty="0">
                <a:solidFill>
                  <a:srgbClr val="FF0000"/>
                </a:solidFill>
                <a:latin typeface="OpenSans"/>
              </a:rPr>
              <a:t>Áo dài cổ truyền</a:t>
            </a:r>
          </a:p>
        </p:txBody>
      </p:sp>
      <p:sp>
        <p:nvSpPr>
          <p:cNvPr id="17" name="Flowchart: Terminator 16">
            <a:extLst>
              <a:ext uri="{FF2B5EF4-FFF2-40B4-BE49-F238E27FC236}">
                <a16:creationId xmlns:a16="http://schemas.microsoft.com/office/drawing/2014/main" id="{E9C5EEB2-76B3-4381-910A-554DB30F0797}"/>
              </a:ext>
            </a:extLst>
          </p:cNvPr>
          <p:cNvSpPr/>
          <p:nvPr/>
        </p:nvSpPr>
        <p:spPr>
          <a:xfrm>
            <a:off x="7108419" y="1676144"/>
            <a:ext cx="3520985" cy="822305"/>
          </a:xfrm>
          <a:prstGeom prst="flowChartTerminator">
            <a:avLst/>
          </a:prstGeom>
          <a:ln w="57150">
            <a:solidFill>
              <a:srgbClr val="0070C0"/>
            </a:solidFill>
            <a:prstDash val="dashDot"/>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r>
              <a:rPr lang="vi-VN" sz="3200" b="1" i="1" dirty="0">
                <a:solidFill>
                  <a:srgbClr val="00B0F0"/>
                </a:solidFill>
                <a:latin typeface="OpenSans"/>
              </a:rPr>
              <a:t>Áo dài tân thời</a:t>
            </a:r>
          </a:p>
        </p:txBody>
      </p:sp>
      <p:grpSp>
        <p:nvGrpSpPr>
          <p:cNvPr id="12" name="Group 11">
            <a:extLst>
              <a:ext uri="{FF2B5EF4-FFF2-40B4-BE49-F238E27FC236}">
                <a16:creationId xmlns:a16="http://schemas.microsoft.com/office/drawing/2014/main" id="{358C90E2-FE78-4199-A694-831753121DEA}"/>
              </a:ext>
            </a:extLst>
          </p:cNvPr>
          <p:cNvGrpSpPr/>
          <p:nvPr/>
        </p:nvGrpSpPr>
        <p:grpSpPr>
          <a:xfrm>
            <a:off x="790785" y="2683423"/>
            <a:ext cx="2524125" cy="3721387"/>
            <a:chOff x="790785" y="2683423"/>
            <a:chExt cx="2524125" cy="3721387"/>
          </a:xfrm>
        </p:grpSpPr>
        <p:pic>
          <p:nvPicPr>
            <p:cNvPr id="1034" name="Picture 10" descr="ArtStation - Ao tu than - Vietnamese ancient">
              <a:extLst>
                <a:ext uri="{FF2B5EF4-FFF2-40B4-BE49-F238E27FC236}">
                  <a16:creationId xmlns:a16="http://schemas.microsoft.com/office/drawing/2014/main" id="{C6F2C034-AC3B-4090-BB7C-52B49436713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394" b="89954" l="10000" r="92240">
                          <a14:foregroundMark x1="28438" y1="73888" x2="25990" y2="88113"/>
                          <a14:foregroundMark x1="25990" y1="88113" x2="54271" y2="89417"/>
                          <a14:foregroundMark x1="92240" y1="69517" x2="92240" y2="69517"/>
                          <a14:foregroundMark x1="22188" y1="11580" x2="16927" y2="18021"/>
                          <a14:foregroundMark x1="16927" y1="18021" x2="14479" y2="25192"/>
                          <a14:foregroundMark x1="14479" y1="25192" x2="14740" y2="30176"/>
                          <a14:foregroundMark x1="27813" y1="9394" x2="36719" y2="9624"/>
                        </a14:backgroundRemoval>
                      </a14:imgEffect>
                    </a14:imgLayer>
                  </a14:imgProps>
                </a:ext>
                <a:ext uri="{28A0092B-C50C-407E-A947-70E740481C1C}">
                  <a14:useLocalDpi xmlns:a14="http://schemas.microsoft.com/office/drawing/2010/main" val="0"/>
                </a:ext>
              </a:extLst>
            </a:blip>
            <a:srcRect/>
            <a:stretch>
              <a:fillRect/>
            </a:stretch>
          </p:blipFill>
          <p:spPr bwMode="auto">
            <a:xfrm>
              <a:off x="790785" y="2683423"/>
              <a:ext cx="2524125" cy="3429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E97C738-1BBB-4D80-A730-62DD6F8EC64A}"/>
                </a:ext>
              </a:extLst>
            </p:cNvPr>
            <p:cNvSpPr/>
            <p:nvPr/>
          </p:nvSpPr>
          <p:spPr>
            <a:xfrm>
              <a:off x="1023867" y="5820035"/>
              <a:ext cx="2024913" cy="584775"/>
            </a:xfrm>
            <a:prstGeom prst="rect">
              <a:avLst/>
            </a:prstGeom>
          </p:spPr>
          <p:txBody>
            <a:bodyPr wrap="none">
              <a:spAutoFit/>
            </a:bodyPr>
            <a:lstStyle/>
            <a:p>
              <a:pPr algn="just"/>
              <a:r>
                <a:rPr lang="vi-VN" sz="3200" b="1" i="1" dirty="0">
                  <a:solidFill>
                    <a:srgbClr val="FF0000"/>
                  </a:solidFill>
                  <a:latin typeface="OpenSans"/>
                </a:rPr>
                <a:t>Áo tứ thân</a:t>
              </a:r>
            </a:p>
          </p:txBody>
        </p:sp>
      </p:grpSp>
      <p:grpSp>
        <p:nvGrpSpPr>
          <p:cNvPr id="13" name="Group 12">
            <a:extLst>
              <a:ext uri="{FF2B5EF4-FFF2-40B4-BE49-F238E27FC236}">
                <a16:creationId xmlns:a16="http://schemas.microsoft.com/office/drawing/2014/main" id="{00724681-8D32-468B-89F3-D81D488B0DC7}"/>
              </a:ext>
            </a:extLst>
          </p:cNvPr>
          <p:cNvGrpSpPr/>
          <p:nvPr/>
        </p:nvGrpSpPr>
        <p:grpSpPr>
          <a:xfrm>
            <a:off x="3314910" y="2743844"/>
            <a:ext cx="2390398" cy="3691540"/>
            <a:chOff x="3314910" y="2743844"/>
            <a:chExt cx="2390398" cy="3691540"/>
          </a:xfrm>
        </p:grpSpPr>
        <p:pic>
          <p:nvPicPr>
            <p:cNvPr id="1036" name="Picture 12" descr="Chàng trai minh họa cổ phục Việt thời Nguyễn bằng nét vẽ chibi | Văn hóa |  PLO">
              <a:extLst>
                <a:ext uri="{FF2B5EF4-FFF2-40B4-BE49-F238E27FC236}">
                  <a16:creationId xmlns:a16="http://schemas.microsoft.com/office/drawing/2014/main" id="{94D1068F-1E15-4DFF-8EB6-A49BBE39D80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9500" b="96000" l="8500" r="43375">
                          <a14:foregroundMark x1="10750" y1="39750" x2="13250" y2="32750"/>
                          <a14:foregroundMark x1="13250" y1="32750" x2="18875" y2="28500"/>
                          <a14:foregroundMark x1="18875" y1="28500" x2="28000" y2="27875"/>
                          <a14:foregroundMark x1="28000" y1="27875" x2="34750" y2="32625"/>
                          <a14:foregroundMark x1="34750" y1="32625" x2="35875" y2="34500"/>
                          <a14:foregroundMark x1="11000" y1="32750" x2="15125" y2="24250"/>
                          <a14:foregroundMark x1="15125" y1="24250" x2="20875" y2="19875"/>
                          <a14:foregroundMark x1="20875" y1="19875" x2="29000" y2="19500"/>
                          <a14:foregroundMark x1="29000" y1="19500" x2="35125" y2="24125"/>
                          <a14:foregroundMark x1="35125" y1="24125" x2="39125" y2="32750"/>
                          <a14:foregroundMark x1="8750" y1="31750" x2="8500" y2="35875"/>
                          <a14:foregroundMark x1="13375" y1="94375" x2="19750" y2="89000"/>
                          <a14:foregroundMark x1="19750" y1="89000" x2="21625" y2="83750"/>
                          <a14:foregroundMark x1="28250" y1="96000" x2="33000" y2="92875"/>
                        </a14:backgroundRemoval>
                      </a14:imgEffect>
                    </a14:imgLayer>
                  </a14:imgProps>
                </a:ext>
                <a:ext uri="{28A0092B-C50C-407E-A947-70E740481C1C}">
                  <a14:useLocalDpi xmlns:a14="http://schemas.microsoft.com/office/drawing/2010/main" val="0"/>
                </a:ext>
              </a:extLst>
            </a:blip>
            <a:srcRect l="5264" t="15957" r="52386" b="2401"/>
            <a:stretch/>
          </p:blipFill>
          <p:spPr bwMode="auto">
            <a:xfrm>
              <a:off x="3715212" y="2743844"/>
              <a:ext cx="1678898" cy="323659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3C8C5B0-6E10-49C7-B26F-9ED15CF3927E}"/>
                </a:ext>
              </a:extLst>
            </p:cNvPr>
            <p:cNvSpPr/>
            <p:nvPr/>
          </p:nvSpPr>
          <p:spPr>
            <a:xfrm>
              <a:off x="3314910" y="5850609"/>
              <a:ext cx="2390398" cy="584775"/>
            </a:xfrm>
            <a:prstGeom prst="rect">
              <a:avLst/>
            </a:prstGeom>
          </p:spPr>
          <p:txBody>
            <a:bodyPr wrap="none">
              <a:spAutoFit/>
            </a:bodyPr>
            <a:lstStyle/>
            <a:p>
              <a:pPr algn="just"/>
              <a:r>
                <a:rPr lang="vi-VN" sz="3200" b="1" i="1">
                  <a:solidFill>
                    <a:srgbClr val="FF0000"/>
                  </a:solidFill>
                  <a:latin typeface="OpenSans"/>
                </a:rPr>
                <a:t>Áo năm </a:t>
              </a:r>
              <a:r>
                <a:rPr lang="vi-VN" sz="3200" b="1" i="1" dirty="0">
                  <a:solidFill>
                    <a:srgbClr val="FF0000"/>
                  </a:solidFill>
                  <a:latin typeface="OpenSans"/>
                </a:rPr>
                <a:t>thân</a:t>
              </a:r>
            </a:p>
          </p:txBody>
        </p:sp>
      </p:grpSp>
      <p:pic>
        <p:nvPicPr>
          <p:cNvPr id="18" name="Picture 17">
            <a:extLst>
              <a:ext uri="{FF2B5EF4-FFF2-40B4-BE49-F238E27FC236}">
                <a16:creationId xmlns:a16="http://schemas.microsoft.com/office/drawing/2014/main" id="{3BA4BAD4-AA07-4869-8871-1DF2CD95484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2900" l="10000" r="90000">
                        <a14:foregroundMark x1="46150" y1="10067" x2="40950" y2="16433"/>
                        <a14:foregroundMark x1="40950" y1="16433" x2="39600" y2="31467"/>
                        <a14:foregroundMark x1="58950" y1="15533" x2="62550" y2="39133"/>
                        <a14:foregroundMark x1="44850" y1="20533" x2="56350" y2="20533"/>
                        <a14:foregroundMark x1="47800" y1="10500" x2="58300" y2="12100"/>
                        <a14:foregroundMark x1="58300" y1="12100" x2="58950" y2="12667"/>
                        <a14:foregroundMark x1="37650" y1="30600" x2="34000" y2="44767"/>
                        <a14:foregroundMark x1="34000" y1="44767" x2="36000" y2="46567"/>
                        <a14:foregroundMark x1="39950" y1="46333" x2="39950" y2="46333"/>
                        <a14:foregroundMark x1="41250" y1="45467" x2="46850" y2="40667"/>
                        <a14:foregroundMark x1="33050" y1="41533" x2="35850" y2="34600"/>
                        <a14:foregroundMark x1="35850" y1="34600" x2="36000" y2="34533"/>
                        <a14:foregroundMark x1="63200" y1="30600" x2="66850" y2="37200"/>
                        <a14:foregroundMark x1="66850" y1="37200" x2="66350" y2="44367"/>
                        <a14:foregroundMark x1="66350" y1="44367" x2="65200" y2="46333"/>
                        <a14:foregroundMark x1="33700" y1="92900" x2="34700" y2="87433"/>
                        <a14:foregroundMark x1="53050" y1="92667" x2="55050" y2="88100"/>
                        <a14:foregroundMark x1="34700" y1="33000" x2="32800" y2="40000"/>
                        <a14:foregroundMark x1="32800" y1="40000" x2="34700" y2="42833"/>
                      </a14:backgroundRemoval>
                    </a14:imgEffect>
                  </a14:imgLayer>
                </a14:imgProps>
              </a:ext>
              <a:ext uri="{28A0092B-C50C-407E-A947-70E740481C1C}">
                <a14:useLocalDpi xmlns:a14="http://schemas.microsoft.com/office/drawing/2010/main" val="0"/>
              </a:ext>
            </a:extLst>
          </a:blip>
          <a:stretch>
            <a:fillRect/>
          </a:stretch>
        </p:blipFill>
        <p:spPr>
          <a:xfrm>
            <a:off x="7333276" y="2392407"/>
            <a:ext cx="2815652" cy="4223478"/>
          </a:xfrm>
          <a:prstGeom prst="rect">
            <a:avLst/>
          </a:prstGeom>
        </p:spPr>
      </p:pic>
    </p:spTree>
    <p:extLst>
      <p:ext uri="{BB962C8B-B14F-4D97-AF65-F5344CB8AC3E}">
        <p14:creationId xmlns:p14="http://schemas.microsoft.com/office/powerpoint/2010/main" val="71810781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bg/>
                                          </p:spTgt>
                                        </p:tgtEl>
                                        <p:attrNameLst>
                                          <p:attrName>style.visibility</p:attrName>
                                        </p:attrNameLst>
                                      </p:cBhvr>
                                      <p:to>
                                        <p:strVal val="visible"/>
                                      </p:to>
                                    </p:set>
                                    <p:animEffect transition="in" filter="fade">
                                      <p:cBhvr>
                                        <p:cTn id="18" dur="500"/>
                                        <p:tgtEl>
                                          <p:spTgt spid="17">
                                            <p:bg/>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7">
                                            <p:txEl>
                                              <p:pRg st="0" end="0"/>
                                            </p:txEl>
                                          </p:spTgt>
                                        </p:tgtEl>
                                        <p:attrNameLst>
                                          <p:attrName>style.visibility</p:attrName>
                                        </p:attrNameLst>
                                      </p:cBhvr>
                                      <p:to>
                                        <p:strVal val="visible"/>
                                      </p:to>
                                    </p:set>
                                    <p:animEffect transition="in" filter="fade">
                                      <p:cBhvr>
                                        <p:cTn id="23" dur="500"/>
                                        <p:tgtEl>
                                          <p:spTgt spid="1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DCE0E70-A934-4976-8AB7-CE40934283F0}"/>
              </a:ext>
            </a:extLst>
          </p:cNvPr>
          <p:cNvSpPr/>
          <p:nvPr/>
        </p:nvSpPr>
        <p:spPr>
          <a:xfrm>
            <a:off x="231738" y="348156"/>
            <a:ext cx="11728524"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Terminator 15">
            <a:extLst>
              <a:ext uri="{FF2B5EF4-FFF2-40B4-BE49-F238E27FC236}">
                <a16:creationId xmlns:a16="http://schemas.microsoft.com/office/drawing/2014/main" id="{3BA8E460-2B83-493B-9D65-D0F162A643D2}"/>
              </a:ext>
            </a:extLst>
          </p:cNvPr>
          <p:cNvSpPr/>
          <p:nvPr/>
        </p:nvSpPr>
        <p:spPr>
          <a:xfrm>
            <a:off x="2204646" y="1122155"/>
            <a:ext cx="3265367" cy="822305"/>
          </a:xfrm>
          <a:prstGeom prst="flowChartTerminator">
            <a:avLst/>
          </a:prstGeom>
          <a:ln w="57150">
            <a:solidFill>
              <a:srgbClr val="C00000"/>
            </a:solidFill>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200" b="1" i="1" dirty="0">
                <a:solidFill>
                  <a:srgbClr val="FF0000"/>
                </a:solidFill>
                <a:latin typeface="OpenSans"/>
              </a:rPr>
              <a:t>Áo dài cổ truyền</a:t>
            </a:r>
          </a:p>
        </p:txBody>
      </p:sp>
      <p:sp>
        <p:nvSpPr>
          <p:cNvPr id="17" name="Flowchart: Terminator 16">
            <a:extLst>
              <a:ext uri="{FF2B5EF4-FFF2-40B4-BE49-F238E27FC236}">
                <a16:creationId xmlns:a16="http://schemas.microsoft.com/office/drawing/2014/main" id="{E9C5EEB2-76B3-4381-910A-554DB30F0797}"/>
              </a:ext>
            </a:extLst>
          </p:cNvPr>
          <p:cNvSpPr/>
          <p:nvPr/>
        </p:nvSpPr>
        <p:spPr>
          <a:xfrm>
            <a:off x="8207334" y="401189"/>
            <a:ext cx="3265367" cy="822305"/>
          </a:xfrm>
          <a:prstGeom prst="flowChartTerminator">
            <a:avLst/>
          </a:prstGeom>
          <a:ln w="57150">
            <a:solidFill>
              <a:srgbClr val="0070C0"/>
            </a:solidFill>
            <a:prstDash val="dashDot"/>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a:r>
              <a:rPr lang="vi-VN" sz="3200" b="1" i="1" dirty="0">
                <a:solidFill>
                  <a:srgbClr val="00B0F0"/>
                </a:solidFill>
                <a:latin typeface="OpenSans"/>
              </a:rPr>
              <a:t>Áo dài tân thời</a:t>
            </a:r>
          </a:p>
        </p:txBody>
      </p:sp>
      <p:grpSp>
        <p:nvGrpSpPr>
          <p:cNvPr id="12" name="Group 11">
            <a:extLst>
              <a:ext uri="{FF2B5EF4-FFF2-40B4-BE49-F238E27FC236}">
                <a16:creationId xmlns:a16="http://schemas.microsoft.com/office/drawing/2014/main" id="{358C90E2-FE78-4199-A694-831753121DEA}"/>
              </a:ext>
            </a:extLst>
          </p:cNvPr>
          <p:cNvGrpSpPr/>
          <p:nvPr/>
        </p:nvGrpSpPr>
        <p:grpSpPr>
          <a:xfrm>
            <a:off x="1063961" y="1522027"/>
            <a:ext cx="1566629" cy="2379514"/>
            <a:chOff x="157193" y="1612575"/>
            <a:chExt cx="3157717" cy="4792235"/>
          </a:xfrm>
        </p:grpSpPr>
        <p:pic>
          <p:nvPicPr>
            <p:cNvPr id="1034" name="Picture 10" descr="ArtStation - Ao tu than - Vietnamese ancient">
              <a:extLst>
                <a:ext uri="{FF2B5EF4-FFF2-40B4-BE49-F238E27FC236}">
                  <a16:creationId xmlns:a16="http://schemas.microsoft.com/office/drawing/2014/main" id="{C6F2C034-AC3B-4090-BB7C-52B49436713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394" b="89954" l="10000" r="92240">
                          <a14:foregroundMark x1="28438" y1="73888" x2="25990" y2="88113"/>
                          <a14:foregroundMark x1="25990" y1="88113" x2="54271" y2="89417"/>
                          <a14:foregroundMark x1="92240" y1="69517" x2="92240" y2="69517"/>
                          <a14:foregroundMark x1="22188" y1="11580" x2="16927" y2="18021"/>
                          <a14:foregroundMark x1="16927" y1="18021" x2="14479" y2="25192"/>
                          <a14:foregroundMark x1="14479" y1="25192" x2="14740" y2="30176"/>
                          <a14:foregroundMark x1="27813" y1="9394" x2="36719" y2="9624"/>
                        </a14:backgroundRemoval>
                      </a14:imgEffect>
                    </a14:imgLayer>
                  </a14:imgProps>
                </a:ext>
                <a:ext uri="{28A0092B-C50C-407E-A947-70E740481C1C}">
                  <a14:useLocalDpi xmlns:a14="http://schemas.microsoft.com/office/drawing/2010/main" val="0"/>
                </a:ext>
              </a:extLst>
            </a:blip>
            <a:srcRect/>
            <a:stretch>
              <a:fillRect/>
            </a:stretch>
          </p:blipFill>
          <p:spPr bwMode="auto">
            <a:xfrm>
              <a:off x="790785" y="1612575"/>
              <a:ext cx="2524125" cy="449984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FE97C738-1BBB-4D80-A730-62DD6F8EC64A}"/>
                </a:ext>
              </a:extLst>
            </p:cNvPr>
            <p:cNvSpPr/>
            <p:nvPr/>
          </p:nvSpPr>
          <p:spPr>
            <a:xfrm>
              <a:off x="157193" y="5820036"/>
              <a:ext cx="2024912" cy="584774"/>
            </a:xfrm>
            <a:prstGeom prst="rect">
              <a:avLst/>
            </a:prstGeom>
          </p:spPr>
          <p:txBody>
            <a:bodyPr wrap="none">
              <a:spAutoFit/>
            </a:bodyPr>
            <a:lstStyle/>
            <a:p>
              <a:pPr algn="just"/>
              <a:r>
                <a:rPr lang="vi-VN" sz="3200" b="1" i="1" dirty="0">
                  <a:solidFill>
                    <a:srgbClr val="FF0000"/>
                  </a:solidFill>
                  <a:latin typeface="OpenSans"/>
                </a:rPr>
                <a:t>Áo tứ thân</a:t>
              </a:r>
            </a:p>
          </p:txBody>
        </p:sp>
      </p:grpSp>
      <p:grpSp>
        <p:nvGrpSpPr>
          <p:cNvPr id="13" name="Group 12">
            <a:extLst>
              <a:ext uri="{FF2B5EF4-FFF2-40B4-BE49-F238E27FC236}">
                <a16:creationId xmlns:a16="http://schemas.microsoft.com/office/drawing/2014/main" id="{00724681-8D32-468B-89F3-D81D488B0DC7}"/>
              </a:ext>
            </a:extLst>
          </p:cNvPr>
          <p:cNvGrpSpPr/>
          <p:nvPr/>
        </p:nvGrpSpPr>
        <p:grpSpPr>
          <a:xfrm>
            <a:off x="5000824" y="1689373"/>
            <a:ext cx="1465264" cy="2219799"/>
            <a:chOff x="2642423" y="1752346"/>
            <a:chExt cx="2796932" cy="4812863"/>
          </a:xfrm>
        </p:grpSpPr>
        <p:pic>
          <p:nvPicPr>
            <p:cNvPr id="1036" name="Picture 12" descr="Chàng trai minh họa cổ phục Việt thời Nguyễn bằng nét vẽ chibi | Văn hóa |  PLO">
              <a:extLst>
                <a:ext uri="{FF2B5EF4-FFF2-40B4-BE49-F238E27FC236}">
                  <a16:creationId xmlns:a16="http://schemas.microsoft.com/office/drawing/2014/main" id="{94D1068F-1E15-4DFF-8EB6-A49BBE39D80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9500" b="96000" l="8500" r="43375">
                          <a14:foregroundMark x1="10750" y1="39750" x2="13250" y2="32750"/>
                          <a14:foregroundMark x1="13250" y1="32750" x2="18875" y2="28500"/>
                          <a14:foregroundMark x1="18875" y1="28500" x2="28000" y2="27875"/>
                          <a14:foregroundMark x1="28000" y1="27875" x2="34750" y2="32625"/>
                          <a14:foregroundMark x1="34750" y1="32625" x2="35875" y2="34500"/>
                          <a14:foregroundMark x1="11000" y1="32750" x2="15125" y2="24250"/>
                          <a14:foregroundMark x1="15125" y1="24250" x2="20875" y2="19875"/>
                          <a14:foregroundMark x1="20875" y1="19875" x2="29000" y2="19500"/>
                          <a14:foregroundMark x1="29000" y1="19500" x2="35125" y2="24125"/>
                          <a14:foregroundMark x1="35125" y1="24125" x2="39125" y2="32750"/>
                          <a14:foregroundMark x1="8750" y1="31750" x2="8500" y2="35875"/>
                          <a14:foregroundMark x1="13375" y1="94375" x2="19750" y2="89000"/>
                          <a14:foregroundMark x1="19750" y1="89000" x2="21625" y2="83750"/>
                          <a14:foregroundMark x1="28250" y1="96000" x2="33000" y2="92875"/>
                        </a14:backgroundRemoval>
                      </a14:imgEffect>
                    </a14:imgLayer>
                  </a14:imgProps>
                </a:ext>
                <a:ext uri="{28A0092B-C50C-407E-A947-70E740481C1C}">
                  <a14:useLocalDpi xmlns:a14="http://schemas.microsoft.com/office/drawing/2010/main" val="0"/>
                </a:ext>
              </a:extLst>
            </a:blip>
            <a:srcRect l="5264" t="15957" r="52386" b="2401"/>
            <a:stretch/>
          </p:blipFill>
          <p:spPr bwMode="auto">
            <a:xfrm>
              <a:off x="3760458" y="1752346"/>
              <a:ext cx="1678897" cy="4520477"/>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3C8C5B0-6E10-49C7-B26F-9ED15CF3927E}"/>
                </a:ext>
              </a:extLst>
            </p:cNvPr>
            <p:cNvSpPr/>
            <p:nvPr/>
          </p:nvSpPr>
          <p:spPr>
            <a:xfrm>
              <a:off x="2642423" y="5980434"/>
              <a:ext cx="2390398" cy="584775"/>
            </a:xfrm>
            <a:prstGeom prst="rect">
              <a:avLst/>
            </a:prstGeom>
          </p:spPr>
          <p:txBody>
            <a:bodyPr wrap="none">
              <a:spAutoFit/>
            </a:bodyPr>
            <a:lstStyle/>
            <a:p>
              <a:pPr algn="just"/>
              <a:r>
                <a:rPr lang="vi-VN" sz="3200" b="1" i="1" dirty="0">
                  <a:solidFill>
                    <a:srgbClr val="FF0000"/>
                  </a:solidFill>
                  <a:latin typeface="OpenSans"/>
                </a:rPr>
                <a:t>Áo năm thân</a:t>
              </a:r>
            </a:p>
          </p:txBody>
        </p:sp>
      </p:grpSp>
      <p:pic>
        <p:nvPicPr>
          <p:cNvPr id="18" name="Picture 17">
            <a:extLst>
              <a:ext uri="{FF2B5EF4-FFF2-40B4-BE49-F238E27FC236}">
                <a16:creationId xmlns:a16="http://schemas.microsoft.com/office/drawing/2014/main" id="{3BA4BAD4-AA07-4869-8871-1DF2CD95484A}"/>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2900" l="10000" r="90000">
                        <a14:foregroundMark x1="46150" y1="10067" x2="40950" y2="16433"/>
                        <a14:foregroundMark x1="40950" y1="16433" x2="39600" y2="31467"/>
                        <a14:foregroundMark x1="58950" y1="15533" x2="62550" y2="39133"/>
                        <a14:foregroundMark x1="44850" y1="20533" x2="56350" y2="20533"/>
                        <a14:foregroundMark x1="47800" y1="10500" x2="58300" y2="12100"/>
                        <a14:foregroundMark x1="58300" y1="12100" x2="58950" y2="12667"/>
                        <a14:foregroundMark x1="37650" y1="30600" x2="34000" y2="44767"/>
                        <a14:foregroundMark x1="34000" y1="44767" x2="36000" y2="46567"/>
                        <a14:foregroundMark x1="39950" y1="46333" x2="39950" y2="46333"/>
                        <a14:foregroundMark x1="41250" y1="45467" x2="46850" y2="40667"/>
                        <a14:foregroundMark x1="33050" y1="41533" x2="35850" y2="34600"/>
                        <a14:foregroundMark x1="35850" y1="34600" x2="36000" y2="34533"/>
                        <a14:foregroundMark x1="63200" y1="30600" x2="66850" y2="37200"/>
                        <a14:foregroundMark x1="66850" y1="37200" x2="66350" y2="44367"/>
                        <a14:foregroundMark x1="66350" y1="44367" x2="65200" y2="46333"/>
                        <a14:foregroundMark x1="33700" y1="92900" x2="34700" y2="87433"/>
                        <a14:foregroundMark x1="53050" y1="92667" x2="55050" y2="88100"/>
                        <a14:foregroundMark x1="34700" y1="33000" x2="32800" y2="40000"/>
                        <a14:foregroundMark x1="32800" y1="40000" x2="34700" y2="42833"/>
                      </a14:backgroundRemoval>
                    </a14:imgEffect>
                  </a14:imgLayer>
                </a14:imgProps>
              </a:ext>
              <a:ext uri="{28A0092B-C50C-407E-A947-70E740481C1C}">
                <a14:useLocalDpi xmlns:a14="http://schemas.microsoft.com/office/drawing/2010/main" val="0"/>
              </a:ext>
            </a:extLst>
          </a:blip>
          <a:stretch>
            <a:fillRect/>
          </a:stretch>
        </p:blipFill>
        <p:spPr>
          <a:xfrm>
            <a:off x="8998561" y="904632"/>
            <a:ext cx="1682911" cy="2524367"/>
          </a:xfrm>
          <a:prstGeom prst="rect">
            <a:avLst/>
          </a:prstGeom>
        </p:spPr>
      </p:pic>
      <p:sp>
        <p:nvSpPr>
          <p:cNvPr id="14" name="Rectangle 13">
            <a:extLst>
              <a:ext uri="{FF2B5EF4-FFF2-40B4-BE49-F238E27FC236}">
                <a16:creationId xmlns:a16="http://schemas.microsoft.com/office/drawing/2014/main" id="{BA39C2C0-E9E1-4D89-B55C-BB9F48E9E7A3}"/>
              </a:ext>
            </a:extLst>
          </p:cNvPr>
          <p:cNvSpPr/>
          <p:nvPr/>
        </p:nvSpPr>
        <p:spPr>
          <a:xfrm>
            <a:off x="231738" y="4083250"/>
            <a:ext cx="4081018" cy="1938992"/>
          </a:xfrm>
          <a:prstGeom prst="rect">
            <a:avLst/>
          </a:prstGeom>
        </p:spPr>
        <p:txBody>
          <a:bodyPr wrap="square">
            <a:spAutoFit/>
          </a:bodyPr>
          <a:lstStyle/>
          <a:p>
            <a:pPr algn="just"/>
            <a:r>
              <a:rPr lang="vi-VN" sz="2400" b="1" i="1" dirty="0">
                <a:solidFill>
                  <a:srgbClr val="7E2F2B"/>
                </a:solidFill>
                <a:latin typeface="OpenSans"/>
              </a:rPr>
              <a:t>được may từ bốn mảnh vải, hai mảnh sau ghép liền giữa sống lưng, đằng trước là hai vạt áo, không có khuy, khi mặc bỏ buông hoặc thắt vào nhau</a:t>
            </a:r>
          </a:p>
        </p:txBody>
      </p:sp>
      <p:sp>
        <p:nvSpPr>
          <p:cNvPr id="19" name="Rectangle 18">
            <a:extLst>
              <a:ext uri="{FF2B5EF4-FFF2-40B4-BE49-F238E27FC236}">
                <a16:creationId xmlns:a16="http://schemas.microsoft.com/office/drawing/2014/main" id="{115ADFD2-7503-4218-A8C1-38833B283508}"/>
              </a:ext>
            </a:extLst>
          </p:cNvPr>
          <p:cNvSpPr/>
          <p:nvPr/>
        </p:nvSpPr>
        <p:spPr>
          <a:xfrm>
            <a:off x="4425579" y="4083250"/>
            <a:ext cx="3453667" cy="1569660"/>
          </a:xfrm>
          <a:prstGeom prst="rect">
            <a:avLst/>
          </a:prstGeom>
        </p:spPr>
        <p:txBody>
          <a:bodyPr wrap="square">
            <a:spAutoFit/>
          </a:bodyPr>
          <a:lstStyle/>
          <a:p>
            <a:pPr algn="just"/>
            <a:r>
              <a:rPr lang="vi-VN" sz="2400" b="1" i="1" dirty="0">
                <a:solidFill>
                  <a:srgbClr val="002060"/>
                </a:solidFill>
                <a:latin typeface="OpenSans"/>
              </a:rPr>
              <a:t>như áo tứ thân, nhưng vạt trước bên trái may ghép từ hai thân vải nên rộng gấp đôi vạt phải.</a:t>
            </a:r>
            <a:endParaRPr lang="vi-VN" sz="2400" b="1" i="1" dirty="0">
              <a:solidFill>
                <a:srgbClr val="FF0000"/>
              </a:solidFill>
              <a:latin typeface="OpenSans"/>
            </a:endParaRPr>
          </a:p>
        </p:txBody>
      </p:sp>
      <p:pic>
        <p:nvPicPr>
          <p:cNvPr id="4100" name="Picture 4" descr="Pin en Png">
            <a:extLst>
              <a:ext uri="{FF2B5EF4-FFF2-40B4-BE49-F238E27FC236}">
                <a16:creationId xmlns:a16="http://schemas.microsoft.com/office/drawing/2014/main" id="{DD134029-8D9B-478B-BF52-8FAAB758A6F9}"/>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64360" b="87443" l="13343" r="42559"/>
                    </a14:imgEffect>
                  </a14:imgLayer>
                </a14:imgProps>
              </a:ext>
              <a:ext uri="{28A0092B-C50C-407E-A947-70E740481C1C}">
                <a14:useLocalDpi xmlns:a14="http://schemas.microsoft.com/office/drawing/2010/main" val="0"/>
              </a:ext>
            </a:extLst>
          </a:blip>
          <a:srcRect l="9691" t="61475" r="53789" b="9672"/>
          <a:stretch/>
        </p:blipFill>
        <p:spPr bwMode="auto">
          <a:xfrm rot="7921193">
            <a:off x="6632527" y="1276866"/>
            <a:ext cx="1731336" cy="1367815"/>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A0753EEB-B681-476A-82E3-D1CA89B70BEA}"/>
              </a:ext>
            </a:extLst>
          </p:cNvPr>
          <p:cNvSpPr/>
          <p:nvPr/>
        </p:nvSpPr>
        <p:spPr>
          <a:xfrm>
            <a:off x="8057929" y="3196543"/>
            <a:ext cx="3902333" cy="3046988"/>
          </a:xfrm>
          <a:prstGeom prst="rect">
            <a:avLst/>
          </a:prstGeom>
        </p:spPr>
        <p:txBody>
          <a:bodyPr wrap="square">
            <a:spAutoFit/>
          </a:bodyPr>
          <a:lstStyle/>
          <a:p>
            <a:pPr algn="just"/>
            <a:r>
              <a:rPr lang="vi-VN" sz="2400" b="1" i="1" dirty="0">
                <a:solidFill>
                  <a:srgbClr val="FFC000"/>
                </a:solidFill>
                <a:latin typeface="OpenSans"/>
              </a:rPr>
              <a:t>là chiếc áo dài cổ truyền được cải tiến, chỉ gồm hai thân vải phía trước và phía sau. Chiếc áo tân thời vừa giữ được phong cách dân tộc tế nhị, kín đáo; vừa mang phong cách hiện đại phương Tây.</a:t>
            </a:r>
          </a:p>
        </p:txBody>
      </p:sp>
    </p:spTree>
    <p:extLst>
      <p:ext uri="{BB962C8B-B14F-4D97-AF65-F5344CB8AC3E}">
        <p14:creationId xmlns:p14="http://schemas.microsoft.com/office/powerpoint/2010/main" val="36701462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wipe(down)">
                                      <p:cBhvr>
                                        <p:cTn id="17" dur="500"/>
                                        <p:tgtEl>
                                          <p:spTgt spid="410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xEl>
                                              <p:pRg st="0" end="0"/>
                                            </p:txEl>
                                          </p:spTgt>
                                        </p:tgtEl>
                                        <p:attrNameLst>
                                          <p:attrName>style.visibility</p:attrName>
                                        </p:attrNameLst>
                                      </p:cBhvr>
                                      <p:to>
                                        <p:strVal val="visible"/>
                                      </p:to>
                                    </p:set>
                                    <p:animEffect transition="in" filter="fade">
                                      <p:cBhvr>
                                        <p:cTn id="30"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uiExpand="1" build="p"/>
      <p:bldP spid="19" grpId="0" uiExpand="1" build="p"/>
      <p:bldP spid="20"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DCE0E70-A934-4976-8AB7-CE40934283F0}"/>
              </a:ext>
            </a:extLst>
          </p:cNvPr>
          <p:cNvSpPr/>
          <p:nvPr/>
        </p:nvSpPr>
        <p:spPr>
          <a:xfrm>
            <a:off x="314358" y="348156"/>
            <a:ext cx="11506581"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Single Corner Snipped 2">
            <a:extLst>
              <a:ext uri="{FF2B5EF4-FFF2-40B4-BE49-F238E27FC236}">
                <a16:creationId xmlns:a16="http://schemas.microsoft.com/office/drawing/2014/main" id="{B16EBDD7-10FE-4D0F-8FB7-EBD6A37688E1}"/>
              </a:ext>
            </a:extLst>
          </p:cNvPr>
          <p:cNvSpPr/>
          <p:nvPr/>
        </p:nvSpPr>
        <p:spPr>
          <a:xfrm>
            <a:off x="208339" y="348156"/>
            <a:ext cx="3697690" cy="6304435"/>
          </a:xfrm>
          <a:custGeom>
            <a:avLst/>
            <a:gdLst>
              <a:gd name="connsiteX0" fmla="*/ 0 w 4176215"/>
              <a:gd name="connsiteY0" fmla="*/ 0 h 6858000"/>
              <a:gd name="connsiteX1" fmla="*/ 2088108 w 4176215"/>
              <a:gd name="connsiteY1" fmla="*/ 0 h 6858000"/>
              <a:gd name="connsiteX2" fmla="*/ 4176216 w 4176215"/>
              <a:gd name="connsiteY2" fmla="*/ 3429000 h 6858000"/>
              <a:gd name="connsiteX3" fmla="*/ 2088108 w 4176215"/>
              <a:gd name="connsiteY3" fmla="*/ 6858000 h 6858000"/>
              <a:gd name="connsiteX4" fmla="*/ 0 w 4176215"/>
              <a:gd name="connsiteY4" fmla="*/ 6858000 h 6858000"/>
              <a:gd name="connsiteX5" fmla="*/ 0 w 4176215"/>
              <a:gd name="connsiteY5"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249857"/>
              <a:gd name="connsiteY0" fmla="*/ 0 h 6858000"/>
              <a:gd name="connsiteX1" fmla="*/ 2088108 w 4249857"/>
              <a:gd name="connsiteY1" fmla="*/ 0 h 6858000"/>
              <a:gd name="connsiteX2" fmla="*/ 3084395 w 4249857"/>
              <a:gd name="connsiteY2" fmla="*/ 600500 h 6858000"/>
              <a:gd name="connsiteX3" fmla="*/ 4230807 w 4249857"/>
              <a:gd name="connsiteY3" fmla="*/ 3756547 h 6858000"/>
              <a:gd name="connsiteX4" fmla="*/ 2088108 w 4249857"/>
              <a:gd name="connsiteY4" fmla="*/ 6858000 h 6858000"/>
              <a:gd name="connsiteX5" fmla="*/ 0 w 4249857"/>
              <a:gd name="connsiteY5" fmla="*/ 6858000 h 6858000"/>
              <a:gd name="connsiteX6" fmla="*/ 0 w 4249857"/>
              <a:gd name="connsiteY6"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2088108 w 4253809"/>
              <a:gd name="connsiteY5" fmla="*/ 6858000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603839"/>
              <a:gd name="connsiteX1" fmla="*/ 2088108 w 4253809"/>
              <a:gd name="connsiteY1" fmla="*/ 0 h 6603839"/>
              <a:gd name="connsiteX2" fmla="*/ 3084395 w 4253809"/>
              <a:gd name="connsiteY2" fmla="*/ 600500 h 6603839"/>
              <a:gd name="connsiteX3" fmla="*/ 4230807 w 4253809"/>
              <a:gd name="connsiteY3" fmla="*/ 3756547 h 6603839"/>
              <a:gd name="connsiteX4" fmla="*/ 3712191 w 4253809"/>
              <a:gd name="connsiteY4" fmla="*/ 5977718 h 6603839"/>
              <a:gd name="connsiteX5" fmla="*/ 1733267 w 4253809"/>
              <a:gd name="connsiteY5" fmla="*/ 6598692 h 6603839"/>
              <a:gd name="connsiteX6" fmla="*/ 168319 w 4253809"/>
              <a:gd name="connsiteY6" fmla="*/ 6478656 h 6603839"/>
              <a:gd name="connsiteX7" fmla="*/ 0 w 4253809"/>
              <a:gd name="connsiteY7" fmla="*/ 0 h 6603839"/>
              <a:gd name="connsiteX0" fmla="*/ 0 w 4253809"/>
              <a:gd name="connsiteY0" fmla="*/ 0 h 6627685"/>
              <a:gd name="connsiteX1" fmla="*/ 2088108 w 4253809"/>
              <a:gd name="connsiteY1" fmla="*/ 0 h 6627685"/>
              <a:gd name="connsiteX2" fmla="*/ 3084395 w 4253809"/>
              <a:gd name="connsiteY2" fmla="*/ 600500 h 6627685"/>
              <a:gd name="connsiteX3" fmla="*/ 4230807 w 4253809"/>
              <a:gd name="connsiteY3" fmla="*/ 3756547 h 6627685"/>
              <a:gd name="connsiteX4" fmla="*/ 3712191 w 4253809"/>
              <a:gd name="connsiteY4" fmla="*/ 5977718 h 6627685"/>
              <a:gd name="connsiteX5" fmla="*/ 1733267 w 4253809"/>
              <a:gd name="connsiteY5" fmla="*/ 6598692 h 6627685"/>
              <a:gd name="connsiteX6" fmla="*/ 42079 w 4253809"/>
              <a:gd name="connsiteY6" fmla="*/ 6627685 h 6627685"/>
              <a:gd name="connsiteX7" fmla="*/ 0 w 4253809"/>
              <a:gd name="connsiteY7" fmla="*/ 0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122343 w 4291993"/>
              <a:gd name="connsiteY0" fmla="*/ 94837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22343 w 4291993"/>
              <a:gd name="connsiteY8" fmla="*/ 94837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220529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220529 w 4291993"/>
              <a:gd name="connsiteY8" fmla="*/ 203221 h 6627685"/>
              <a:gd name="connsiteX0" fmla="*/ 318715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318715 w 4291993"/>
              <a:gd name="connsiteY8" fmla="*/ 203221 h 6627685"/>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318715 w 4291993"/>
              <a:gd name="connsiteY9" fmla="*/ 236476 h 6660940"/>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112227 w 4291993"/>
              <a:gd name="connsiteY9" fmla="*/ 512860 h 6660940"/>
              <a:gd name="connsiteX10" fmla="*/ 318715 w 4291993"/>
              <a:gd name="connsiteY10" fmla="*/ 236476 h 6660940"/>
              <a:gd name="connsiteX0" fmla="*/ 318715 w 4291993"/>
              <a:gd name="connsiteY0" fmla="*/ 232607 h 6657071"/>
              <a:gd name="connsiteX1" fmla="*/ 434838 w 4291993"/>
              <a:gd name="connsiteY1" fmla="*/ 116100 h 6657071"/>
              <a:gd name="connsiteX2" fmla="*/ 715369 w 4291993"/>
              <a:gd name="connsiteY2" fmla="*/ 75456 h 6657071"/>
              <a:gd name="connsiteX3" fmla="*/ 2126292 w 4291993"/>
              <a:gd name="connsiteY3" fmla="*/ 29386 h 6657071"/>
              <a:gd name="connsiteX4" fmla="*/ 3122579 w 4291993"/>
              <a:gd name="connsiteY4" fmla="*/ 629886 h 6657071"/>
              <a:gd name="connsiteX5" fmla="*/ 4268991 w 4291993"/>
              <a:gd name="connsiteY5" fmla="*/ 3785933 h 6657071"/>
              <a:gd name="connsiteX6" fmla="*/ 3750375 w 4291993"/>
              <a:gd name="connsiteY6" fmla="*/ 6007104 h 6657071"/>
              <a:gd name="connsiteX7" fmla="*/ 1771451 w 4291993"/>
              <a:gd name="connsiteY7" fmla="*/ 6628078 h 6657071"/>
              <a:gd name="connsiteX8" fmla="*/ 80263 w 4291993"/>
              <a:gd name="connsiteY8" fmla="*/ 6657071 h 6657071"/>
              <a:gd name="connsiteX9" fmla="*/ 15 w 4291993"/>
              <a:gd name="connsiteY9" fmla="*/ 973686 h 6657071"/>
              <a:gd name="connsiteX10" fmla="*/ 112227 w 4291993"/>
              <a:gd name="connsiteY10" fmla="*/ 508991 h 6657071"/>
              <a:gd name="connsiteX11" fmla="*/ 318715 w 4291993"/>
              <a:gd name="connsiteY11" fmla="*/ 232607 h 6657071"/>
              <a:gd name="connsiteX0" fmla="*/ 318712 w 4291990"/>
              <a:gd name="connsiteY0" fmla="*/ 232606 h 6657070"/>
              <a:gd name="connsiteX1" fmla="*/ 434835 w 4291990"/>
              <a:gd name="connsiteY1" fmla="*/ 116099 h 6657070"/>
              <a:gd name="connsiteX2" fmla="*/ 715366 w 4291990"/>
              <a:gd name="connsiteY2" fmla="*/ 75455 h 6657070"/>
              <a:gd name="connsiteX3" fmla="*/ 2126289 w 4291990"/>
              <a:gd name="connsiteY3" fmla="*/ 29385 h 6657070"/>
              <a:gd name="connsiteX4" fmla="*/ 3122576 w 4291990"/>
              <a:gd name="connsiteY4" fmla="*/ 629885 h 6657070"/>
              <a:gd name="connsiteX5" fmla="*/ 4268988 w 4291990"/>
              <a:gd name="connsiteY5" fmla="*/ 3785932 h 6657070"/>
              <a:gd name="connsiteX6" fmla="*/ 3750372 w 4291990"/>
              <a:gd name="connsiteY6" fmla="*/ 6007103 h 6657070"/>
              <a:gd name="connsiteX7" fmla="*/ 1771448 w 4291990"/>
              <a:gd name="connsiteY7" fmla="*/ 6628077 h 6657070"/>
              <a:gd name="connsiteX8" fmla="*/ 108313 w 4291990"/>
              <a:gd name="connsiteY8" fmla="*/ 6657070 h 6657070"/>
              <a:gd name="connsiteX9" fmla="*/ 12 w 4291990"/>
              <a:gd name="connsiteY9" fmla="*/ 973685 h 6657070"/>
              <a:gd name="connsiteX10" fmla="*/ 112224 w 4291990"/>
              <a:gd name="connsiteY10" fmla="*/ 508990 h 6657070"/>
              <a:gd name="connsiteX11" fmla="*/ 318712 w 4291990"/>
              <a:gd name="connsiteY11" fmla="*/ 232606 h 6657070"/>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434834 w 4291990"/>
              <a:gd name="connsiteY8" fmla="*/ 6713971 h 6713971"/>
              <a:gd name="connsiteX9" fmla="*/ 108313 w 4291990"/>
              <a:gd name="connsiteY9" fmla="*/ 6657070 h 6713971"/>
              <a:gd name="connsiteX10" fmla="*/ 12 w 4291990"/>
              <a:gd name="connsiteY10" fmla="*/ 973685 h 6713971"/>
              <a:gd name="connsiteX11" fmla="*/ 112224 w 4291990"/>
              <a:gd name="connsiteY11" fmla="*/ 508990 h 6713971"/>
              <a:gd name="connsiteX12" fmla="*/ 318712 w 4291990"/>
              <a:gd name="connsiteY12" fmla="*/ 232606 h 6713971"/>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1080056 w 4291990"/>
              <a:gd name="connsiteY8" fmla="*/ 6686874 h 6713971"/>
              <a:gd name="connsiteX9" fmla="*/ 434834 w 4291990"/>
              <a:gd name="connsiteY9" fmla="*/ 6713971 h 6713971"/>
              <a:gd name="connsiteX10" fmla="*/ 108313 w 4291990"/>
              <a:gd name="connsiteY10" fmla="*/ 6657070 h 6713971"/>
              <a:gd name="connsiteX11" fmla="*/ 12 w 4291990"/>
              <a:gd name="connsiteY11" fmla="*/ 973685 h 6713971"/>
              <a:gd name="connsiteX12" fmla="*/ 112224 w 4291990"/>
              <a:gd name="connsiteY12" fmla="*/ 508990 h 6713971"/>
              <a:gd name="connsiteX13" fmla="*/ 318712 w 4291990"/>
              <a:gd name="connsiteY13" fmla="*/ 232606 h 6713971"/>
              <a:gd name="connsiteX0" fmla="*/ 319054 w 4292332"/>
              <a:gd name="connsiteY0" fmla="*/ 232606 h 6867423"/>
              <a:gd name="connsiteX1" fmla="*/ 435177 w 4292332"/>
              <a:gd name="connsiteY1" fmla="*/ 116099 h 6867423"/>
              <a:gd name="connsiteX2" fmla="*/ 715708 w 4292332"/>
              <a:gd name="connsiteY2" fmla="*/ 75455 h 6867423"/>
              <a:gd name="connsiteX3" fmla="*/ 2126631 w 4292332"/>
              <a:gd name="connsiteY3" fmla="*/ 29385 h 6867423"/>
              <a:gd name="connsiteX4" fmla="*/ 3122918 w 4292332"/>
              <a:gd name="connsiteY4" fmla="*/ 629885 h 6867423"/>
              <a:gd name="connsiteX5" fmla="*/ 4269330 w 4292332"/>
              <a:gd name="connsiteY5" fmla="*/ 3785932 h 6867423"/>
              <a:gd name="connsiteX6" fmla="*/ 3750714 w 4292332"/>
              <a:gd name="connsiteY6" fmla="*/ 6007103 h 6867423"/>
              <a:gd name="connsiteX7" fmla="*/ 1771790 w 4292332"/>
              <a:gd name="connsiteY7" fmla="*/ 6628077 h 6867423"/>
              <a:gd name="connsiteX8" fmla="*/ 1080398 w 4292332"/>
              <a:gd name="connsiteY8" fmla="*/ 6686874 h 6867423"/>
              <a:gd name="connsiteX9" fmla="*/ 435176 w 4292332"/>
              <a:gd name="connsiteY9" fmla="*/ 6713971 h 6867423"/>
              <a:gd name="connsiteX10" fmla="*/ 108655 w 4292332"/>
              <a:gd name="connsiteY10" fmla="*/ 6657070 h 6867423"/>
              <a:gd name="connsiteX11" fmla="*/ 56459 w 4292332"/>
              <a:gd name="connsiteY11" fmla="*/ 6375270 h 6867423"/>
              <a:gd name="connsiteX12" fmla="*/ 354 w 4292332"/>
              <a:gd name="connsiteY12" fmla="*/ 973685 h 6867423"/>
              <a:gd name="connsiteX13" fmla="*/ 112566 w 4292332"/>
              <a:gd name="connsiteY13" fmla="*/ 508990 h 6867423"/>
              <a:gd name="connsiteX14" fmla="*/ 319054 w 4292332"/>
              <a:gd name="connsiteY14" fmla="*/ 232606 h 6867423"/>
              <a:gd name="connsiteX0" fmla="*/ 319054 w 4292332"/>
              <a:gd name="connsiteY0" fmla="*/ 232606 h 6848864"/>
              <a:gd name="connsiteX1" fmla="*/ 435177 w 4292332"/>
              <a:gd name="connsiteY1" fmla="*/ 116099 h 6848864"/>
              <a:gd name="connsiteX2" fmla="*/ 715708 w 4292332"/>
              <a:gd name="connsiteY2" fmla="*/ 75455 h 6848864"/>
              <a:gd name="connsiteX3" fmla="*/ 2126631 w 4292332"/>
              <a:gd name="connsiteY3" fmla="*/ 29385 h 6848864"/>
              <a:gd name="connsiteX4" fmla="*/ 3122918 w 4292332"/>
              <a:gd name="connsiteY4" fmla="*/ 629885 h 6848864"/>
              <a:gd name="connsiteX5" fmla="*/ 4269330 w 4292332"/>
              <a:gd name="connsiteY5" fmla="*/ 3785932 h 6848864"/>
              <a:gd name="connsiteX6" fmla="*/ 3750714 w 4292332"/>
              <a:gd name="connsiteY6" fmla="*/ 6007103 h 6848864"/>
              <a:gd name="connsiteX7" fmla="*/ 1771790 w 4292332"/>
              <a:gd name="connsiteY7" fmla="*/ 6628077 h 6848864"/>
              <a:gd name="connsiteX8" fmla="*/ 1080398 w 4292332"/>
              <a:gd name="connsiteY8" fmla="*/ 6686874 h 6848864"/>
              <a:gd name="connsiteX9" fmla="*/ 435176 w 4292332"/>
              <a:gd name="connsiteY9" fmla="*/ 6713971 h 6848864"/>
              <a:gd name="connsiteX10" fmla="*/ 136708 w 4292332"/>
              <a:gd name="connsiteY10" fmla="*/ 6602878 h 6848864"/>
              <a:gd name="connsiteX11" fmla="*/ 56459 w 4292332"/>
              <a:gd name="connsiteY11" fmla="*/ 6375270 h 6848864"/>
              <a:gd name="connsiteX12" fmla="*/ 354 w 4292332"/>
              <a:gd name="connsiteY12" fmla="*/ 973685 h 6848864"/>
              <a:gd name="connsiteX13" fmla="*/ 112566 w 4292332"/>
              <a:gd name="connsiteY13" fmla="*/ 508990 h 6848864"/>
              <a:gd name="connsiteX14" fmla="*/ 319054 w 4292332"/>
              <a:gd name="connsiteY14" fmla="*/ 232606 h 68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92332" h="6848864">
                <a:moveTo>
                  <a:pt x="319054" y="232606"/>
                </a:moveTo>
                <a:cubicBezTo>
                  <a:pt x="372823" y="162608"/>
                  <a:pt x="369068" y="142291"/>
                  <a:pt x="435177" y="116099"/>
                </a:cubicBezTo>
                <a:cubicBezTo>
                  <a:pt x="501286" y="89907"/>
                  <a:pt x="433799" y="85391"/>
                  <a:pt x="715708" y="75455"/>
                </a:cubicBezTo>
                <a:cubicBezTo>
                  <a:pt x="997617" y="65519"/>
                  <a:pt x="1725429" y="-53988"/>
                  <a:pt x="2126631" y="29385"/>
                </a:cubicBezTo>
                <a:cubicBezTo>
                  <a:pt x="2611127" y="74877"/>
                  <a:pt x="2761252" y="385931"/>
                  <a:pt x="3122918" y="629885"/>
                </a:cubicBezTo>
                <a:cubicBezTo>
                  <a:pt x="3470936" y="1419749"/>
                  <a:pt x="4164697" y="2889729"/>
                  <a:pt x="4269330" y="3785932"/>
                </a:cubicBezTo>
                <a:cubicBezTo>
                  <a:pt x="4373963" y="4682135"/>
                  <a:pt x="4107831" y="5490194"/>
                  <a:pt x="3750714" y="6007103"/>
                </a:cubicBezTo>
                <a:cubicBezTo>
                  <a:pt x="3393597" y="6524012"/>
                  <a:pt x="2216843" y="6521556"/>
                  <a:pt x="1771790" y="6628077"/>
                </a:cubicBezTo>
                <a:cubicBezTo>
                  <a:pt x="1326737" y="6734598"/>
                  <a:pt x="1303167" y="6672558"/>
                  <a:pt x="1080398" y="6686874"/>
                </a:cubicBezTo>
                <a:cubicBezTo>
                  <a:pt x="857629" y="6701190"/>
                  <a:pt x="597133" y="6712165"/>
                  <a:pt x="435176" y="6713971"/>
                </a:cubicBezTo>
                <a:lnTo>
                  <a:pt x="136708" y="6602878"/>
                </a:lnTo>
                <a:cubicBezTo>
                  <a:pt x="78264" y="6546428"/>
                  <a:pt x="74509" y="7322501"/>
                  <a:pt x="56459" y="6375270"/>
                </a:cubicBezTo>
                <a:cubicBezTo>
                  <a:pt x="38409" y="5428039"/>
                  <a:pt x="-4321" y="1951398"/>
                  <a:pt x="354" y="973685"/>
                </a:cubicBezTo>
                <a:cubicBezTo>
                  <a:pt x="61136" y="818787"/>
                  <a:pt x="51784" y="663888"/>
                  <a:pt x="112566" y="508990"/>
                </a:cubicBezTo>
                <a:lnTo>
                  <a:pt x="319054" y="232606"/>
                </a:lnTo>
                <a:close/>
              </a:path>
            </a:pathLst>
          </a:cu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BE3475-5ECB-49D1-937D-EA1B8742CFBE}"/>
              </a:ext>
            </a:extLst>
          </p:cNvPr>
          <p:cNvSpPr/>
          <p:nvPr/>
        </p:nvSpPr>
        <p:spPr>
          <a:xfrm>
            <a:off x="3261382" y="1375805"/>
            <a:ext cx="8665576"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3. Vì sao áo dài được coi là biểu tượng cho y phục truyền thống của Việt Nam?</a:t>
            </a:r>
            <a:endParaRPr lang="en-US" sz="3200" dirty="0">
              <a:solidFill>
                <a:srgbClr val="7030A0"/>
              </a:solidFill>
              <a:latin typeface="#9Slide03 Source Sans Pro Black" panose="020B0803030403020204" pitchFamily="34" charset="0"/>
            </a:endParaRPr>
          </a:p>
        </p:txBody>
      </p:sp>
      <p:sp>
        <p:nvSpPr>
          <p:cNvPr id="6" name="Rectangle 5">
            <a:extLst>
              <a:ext uri="{FF2B5EF4-FFF2-40B4-BE49-F238E27FC236}">
                <a16:creationId xmlns:a16="http://schemas.microsoft.com/office/drawing/2014/main" id="{16D6A46E-B921-408F-BB6C-2FA0F71CF923}"/>
              </a:ext>
            </a:extLst>
          </p:cNvPr>
          <p:cNvSpPr/>
          <p:nvPr/>
        </p:nvSpPr>
        <p:spPr>
          <a:xfrm>
            <a:off x="4012048" y="2911803"/>
            <a:ext cx="7600013" cy="2554545"/>
          </a:xfrm>
          <a:prstGeom prst="rect">
            <a:avLst/>
          </a:prstGeom>
        </p:spPr>
        <p:txBody>
          <a:bodyPr wrap="square">
            <a:spAutoFit/>
          </a:bodyPr>
          <a:lstStyle/>
          <a:p>
            <a:pPr algn="just"/>
            <a:r>
              <a:rPr lang="vi-VN" sz="3200" b="1" i="1" dirty="0">
                <a:solidFill>
                  <a:schemeClr val="accent4"/>
                </a:solidFill>
                <a:latin typeface="OpenSans"/>
              </a:rPr>
              <a:t>Chiếc áo dài có từ xa xưa, được phụ nữ Việt Nam rất yêu thích vì hợp với tầm vóc, dáng vẻ của phụ nữ Việt Nam. Mặc chiếc áo dài, phụ nữ Việt Nam như đẹp hơn, duyên dáng hơn.</a:t>
            </a:r>
          </a:p>
        </p:txBody>
      </p:sp>
    </p:spTree>
    <p:extLst>
      <p:ext uri="{BB962C8B-B14F-4D97-AF65-F5344CB8AC3E}">
        <p14:creationId xmlns:p14="http://schemas.microsoft.com/office/powerpoint/2010/main" val="10659310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him Hoạt Hình Nền Trời Vàng Mây, đám Mây, Sương Mù, Thành Phần Hình nền  Vector để tải xuống miễn phí">
            <a:extLst>
              <a:ext uri="{FF2B5EF4-FFF2-40B4-BE49-F238E27FC236}">
                <a16:creationId xmlns:a16="http://schemas.microsoft.com/office/drawing/2014/main" id="{B8BBFDAA-4CBC-4AE5-977B-8D6E298377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902"/>
          <a:stretch/>
        </p:blipFill>
        <p:spPr bwMode="auto">
          <a:xfrm>
            <a:off x="-1" y="0"/>
            <a:ext cx="12192001" cy="683496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1DCE0E70-A934-4976-8AB7-CE40934283F0}"/>
              </a:ext>
            </a:extLst>
          </p:cNvPr>
          <p:cNvSpPr/>
          <p:nvPr/>
        </p:nvSpPr>
        <p:spPr>
          <a:xfrm>
            <a:off x="314358" y="348156"/>
            <a:ext cx="11506581" cy="6161687"/>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5CBE3475-5ECB-49D1-937D-EA1B8742CFBE}"/>
              </a:ext>
            </a:extLst>
          </p:cNvPr>
          <p:cNvSpPr/>
          <p:nvPr/>
        </p:nvSpPr>
        <p:spPr>
          <a:xfrm>
            <a:off x="4055599" y="1423627"/>
            <a:ext cx="7555478" cy="1077218"/>
          </a:xfrm>
          <a:prstGeom prst="rect">
            <a:avLst/>
          </a:prstGeom>
        </p:spPr>
        <p:txBody>
          <a:bodyPr wrap="square">
            <a:spAutoFit/>
          </a:bodyPr>
          <a:lstStyle/>
          <a:p>
            <a:pPr algn="ctr"/>
            <a:r>
              <a:rPr lang="vi-VN" sz="3200" dirty="0">
                <a:solidFill>
                  <a:srgbClr val="7030A0"/>
                </a:solidFill>
                <a:latin typeface="#9Slide03 Source Sans Pro Black" panose="020B0803030403020204" pitchFamily="34" charset="0"/>
              </a:rPr>
              <a:t>Câu 4. Em có cảm nhận gì về vẻ đẹp của người phụ nữ trong tà áo dài?</a:t>
            </a:r>
            <a:endParaRPr lang="en-US" sz="3200" dirty="0">
              <a:solidFill>
                <a:srgbClr val="7030A0"/>
              </a:solidFill>
              <a:latin typeface="#9Slide03 Source Sans Pro Black" panose="020B0803030403020204" pitchFamily="34" charset="0"/>
            </a:endParaRPr>
          </a:p>
        </p:txBody>
      </p:sp>
      <p:sp>
        <p:nvSpPr>
          <p:cNvPr id="6" name="Rectangle 5">
            <a:extLst>
              <a:ext uri="{FF2B5EF4-FFF2-40B4-BE49-F238E27FC236}">
                <a16:creationId xmlns:a16="http://schemas.microsoft.com/office/drawing/2014/main" id="{16D6A46E-B921-408F-BB6C-2FA0F71CF923}"/>
              </a:ext>
            </a:extLst>
          </p:cNvPr>
          <p:cNvSpPr/>
          <p:nvPr/>
        </p:nvSpPr>
        <p:spPr>
          <a:xfrm>
            <a:off x="5165686" y="2976151"/>
            <a:ext cx="5964889" cy="1200329"/>
          </a:xfrm>
          <a:prstGeom prst="rect">
            <a:avLst/>
          </a:prstGeom>
        </p:spPr>
        <p:txBody>
          <a:bodyPr wrap="square">
            <a:spAutoFit/>
          </a:bodyPr>
          <a:lstStyle/>
          <a:p>
            <a:pPr algn="ctr"/>
            <a:r>
              <a:rPr lang="vi-VN" sz="3600" b="1" i="1" dirty="0">
                <a:solidFill>
                  <a:schemeClr val="accent4"/>
                </a:solidFill>
                <a:latin typeface="OpenSans"/>
              </a:rPr>
              <a:t>Phụ nữ mặc áo dài trông thướt tha, duyên dáng hơn.</a:t>
            </a:r>
          </a:p>
        </p:txBody>
      </p:sp>
      <p:sp>
        <p:nvSpPr>
          <p:cNvPr id="11" name="Rectangle: Single Corner Snipped 2">
            <a:extLst>
              <a:ext uri="{FF2B5EF4-FFF2-40B4-BE49-F238E27FC236}">
                <a16:creationId xmlns:a16="http://schemas.microsoft.com/office/drawing/2014/main" id="{63E5A44F-3B16-4D70-B006-A194B2647ADF}"/>
              </a:ext>
            </a:extLst>
          </p:cNvPr>
          <p:cNvSpPr/>
          <p:nvPr/>
        </p:nvSpPr>
        <p:spPr>
          <a:xfrm>
            <a:off x="314358" y="276781"/>
            <a:ext cx="4370827" cy="6233062"/>
          </a:xfrm>
          <a:custGeom>
            <a:avLst/>
            <a:gdLst>
              <a:gd name="connsiteX0" fmla="*/ 0 w 4176215"/>
              <a:gd name="connsiteY0" fmla="*/ 0 h 6858000"/>
              <a:gd name="connsiteX1" fmla="*/ 2088108 w 4176215"/>
              <a:gd name="connsiteY1" fmla="*/ 0 h 6858000"/>
              <a:gd name="connsiteX2" fmla="*/ 4176216 w 4176215"/>
              <a:gd name="connsiteY2" fmla="*/ 3429000 h 6858000"/>
              <a:gd name="connsiteX3" fmla="*/ 2088108 w 4176215"/>
              <a:gd name="connsiteY3" fmla="*/ 6858000 h 6858000"/>
              <a:gd name="connsiteX4" fmla="*/ 0 w 4176215"/>
              <a:gd name="connsiteY4" fmla="*/ 6858000 h 6858000"/>
              <a:gd name="connsiteX5" fmla="*/ 0 w 4176215"/>
              <a:gd name="connsiteY5"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196264"/>
              <a:gd name="connsiteY0" fmla="*/ 0 h 6858000"/>
              <a:gd name="connsiteX1" fmla="*/ 2088108 w 4196264"/>
              <a:gd name="connsiteY1" fmla="*/ 0 h 6858000"/>
              <a:gd name="connsiteX2" fmla="*/ 3084395 w 4196264"/>
              <a:gd name="connsiteY2" fmla="*/ 600500 h 6858000"/>
              <a:gd name="connsiteX3" fmla="*/ 4176216 w 4196264"/>
              <a:gd name="connsiteY3" fmla="*/ 3429000 h 6858000"/>
              <a:gd name="connsiteX4" fmla="*/ 2088108 w 4196264"/>
              <a:gd name="connsiteY4" fmla="*/ 6858000 h 6858000"/>
              <a:gd name="connsiteX5" fmla="*/ 0 w 4196264"/>
              <a:gd name="connsiteY5" fmla="*/ 6858000 h 6858000"/>
              <a:gd name="connsiteX6" fmla="*/ 0 w 4196264"/>
              <a:gd name="connsiteY6" fmla="*/ 0 h 6858000"/>
              <a:gd name="connsiteX0" fmla="*/ 0 w 4249857"/>
              <a:gd name="connsiteY0" fmla="*/ 0 h 6858000"/>
              <a:gd name="connsiteX1" fmla="*/ 2088108 w 4249857"/>
              <a:gd name="connsiteY1" fmla="*/ 0 h 6858000"/>
              <a:gd name="connsiteX2" fmla="*/ 3084395 w 4249857"/>
              <a:gd name="connsiteY2" fmla="*/ 600500 h 6858000"/>
              <a:gd name="connsiteX3" fmla="*/ 4230807 w 4249857"/>
              <a:gd name="connsiteY3" fmla="*/ 3756547 h 6858000"/>
              <a:gd name="connsiteX4" fmla="*/ 2088108 w 4249857"/>
              <a:gd name="connsiteY4" fmla="*/ 6858000 h 6858000"/>
              <a:gd name="connsiteX5" fmla="*/ 0 w 4249857"/>
              <a:gd name="connsiteY5" fmla="*/ 6858000 h 6858000"/>
              <a:gd name="connsiteX6" fmla="*/ 0 w 4249857"/>
              <a:gd name="connsiteY6"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2088108 w 4253809"/>
              <a:gd name="connsiteY5" fmla="*/ 6858000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858000"/>
              <a:gd name="connsiteX1" fmla="*/ 2088108 w 4253809"/>
              <a:gd name="connsiteY1" fmla="*/ 0 h 6858000"/>
              <a:gd name="connsiteX2" fmla="*/ 3084395 w 4253809"/>
              <a:gd name="connsiteY2" fmla="*/ 600500 h 6858000"/>
              <a:gd name="connsiteX3" fmla="*/ 4230807 w 4253809"/>
              <a:gd name="connsiteY3" fmla="*/ 3756547 h 6858000"/>
              <a:gd name="connsiteX4" fmla="*/ 3712191 w 4253809"/>
              <a:gd name="connsiteY4" fmla="*/ 5977718 h 6858000"/>
              <a:gd name="connsiteX5" fmla="*/ 1733267 w 4253809"/>
              <a:gd name="connsiteY5" fmla="*/ 6598692 h 6858000"/>
              <a:gd name="connsiteX6" fmla="*/ 0 w 4253809"/>
              <a:gd name="connsiteY6" fmla="*/ 6858000 h 6858000"/>
              <a:gd name="connsiteX7" fmla="*/ 0 w 4253809"/>
              <a:gd name="connsiteY7" fmla="*/ 0 h 6858000"/>
              <a:gd name="connsiteX0" fmla="*/ 0 w 4253809"/>
              <a:gd name="connsiteY0" fmla="*/ 0 h 6603839"/>
              <a:gd name="connsiteX1" fmla="*/ 2088108 w 4253809"/>
              <a:gd name="connsiteY1" fmla="*/ 0 h 6603839"/>
              <a:gd name="connsiteX2" fmla="*/ 3084395 w 4253809"/>
              <a:gd name="connsiteY2" fmla="*/ 600500 h 6603839"/>
              <a:gd name="connsiteX3" fmla="*/ 4230807 w 4253809"/>
              <a:gd name="connsiteY3" fmla="*/ 3756547 h 6603839"/>
              <a:gd name="connsiteX4" fmla="*/ 3712191 w 4253809"/>
              <a:gd name="connsiteY4" fmla="*/ 5977718 h 6603839"/>
              <a:gd name="connsiteX5" fmla="*/ 1733267 w 4253809"/>
              <a:gd name="connsiteY5" fmla="*/ 6598692 h 6603839"/>
              <a:gd name="connsiteX6" fmla="*/ 168319 w 4253809"/>
              <a:gd name="connsiteY6" fmla="*/ 6478656 h 6603839"/>
              <a:gd name="connsiteX7" fmla="*/ 0 w 4253809"/>
              <a:gd name="connsiteY7" fmla="*/ 0 h 6603839"/>
              <a:gd name="connsiteX0" fmla="*/ 0 w 4253809"/>
              <a:gd name="connsiteY0" fmla="*/ 0 h 6627685"/>
              <a:gd name="connsiteX1" fmla="*/ 2088108 w 4253809"/>
              <a:gd name="connsiteY1" fmla="*/ 0 h 6627685"/>
              <a:gd name="connsiteX2" fmla="*/ 3084395 w 4253809"/>
              <a:gd name="connsiteY2" fmla="*/ 600500 h 6627685"/>
              <a:gd name="connsiteX3" fmla="*/ 4230807 w 4253809"/>
              <a:gd name="connsiteY3" fmla="*/ 3756547 h 6627685"/>
              <a:gd name="connsiteX4" fmla="*/ 3712191 w 4253809"/>
              <a:gd name="connsiteY4" fmla="*/ 5977718 h 6627685"/>
              <a:gd name="connsiteX5" fmla="*/ 1733267 w 4253809"/>
              <a:gd name="connsiteY5" fmla="*/ 6598692 h 6627685"/>
              <a:gd name="connsiteX6" fmla="*/ 42079 w 4253809"/>
              <a:gd name="connsiteY6" fmla="*/ 6627685 h 6627685"/>
              <a:gd name="connsiteX7" fmla="*/ 0 w 4253809"/>
              <a:gd name="connsiteY7" fmla="*/ 0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42080 w 4211730"/>
              <a:gd name="connsiteY0" fmla="*/ 94837 h 6627685"/>
              <a:gd name="connsiteX1" fmla="*/ 2046029 w 4211730"/>
              <a:gd name="connsiteY1" fmla="*/ 0 h 6627685"/>
              <a:gd name="connsiteX2" fmla="*/ 3042316 w 4211730"/>
              <a:gd name="connsiteY2" fmla="*/ 600500 h 6627685"/>
              <a:gd name="connsiteX3" fmla="*/ 4188728 w 4211730"/>
              <a:gd name="connsiteY3" fmla="*/ 3756547 h 6627685"/>
              <a:gd name="connsiteX4" fmla="*/ 3670112 w 4211730"/>
              <a:gd name="connsiteY4" fmla="*/ 5977718 h 6627685"/>
              <a:gd name="connsiteX5" fmla="*/ 1691188 w 4211730"/>
              <a:gd name="connsiteY5" fmla="*/ 6598692 h 6627685"/>
              <a:gd name="connsiteX6" fmla="*/ 0 w 4211730"/>
              <a:gd name="connsiteY6" fmla="*/ 6627685 h 6627685"/>
              <a:gd name="connsiteX7" fmla="*/ 42080 w 4211730"/>
              <a:gd name="connsiteY7" fmla="*/ 94837 h 6627685"/>
              <a:gd name="connsiteX0" fmla="*/ 122343 w 4291993"/>
              <a:gd name="connsiteY0" fmla="*/ 94837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22343 w 4291993"/>
              <a:gd name="connsiteY8" fmla="*/ 94837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192476 w 4291993"/>
              <a:gd name="connsiteY0" fmla="*/ 176125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192476 w 4291993"/>
              <a:gd name="connsiteY8" fmla="*/ 176125 h 6627685"/>
              <a:gd name="connsiteX0" fmla="*/ 220529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220529 w 4291993"/>
              <a:gd name="connsiteY8" fmla="*/ 203221 h 6627685"/>
              <a:gd name="connsiteX0" fmla="*/ 318715 w 4291993"/>
              <a:gd name="connsiteY0" fmla="*/ 203221 h 6627685"/>
              <a:gd name="connsiteX1" fmla="*/ 2126292 w 4291993"/>
              <a:gd name="connsiteY1" fmla="*/ 0 h 6627685"/>
              <a:gd name="connsiteX2" fmla="*/ 3122579 w 4291993"/>
              <a:gd name="connsiteY2" fmla="*/ 600500 h 6627685"/>
              <a:gd name="connsiteX3" fmla="*/ 4268991 w 4291993"/>
              <a:gd name="connsiteY3" fmla="*/ 3756547 h 6627685"/>
              <a:gd name="connsiteX4" fmla="*/ 3750375 w 4291993"/>
              <a:gd name="connsiteY4" fmla="*/ 5977718 h 6627685"/>
              <a:gd name="connsiteX5" fmla="*/ 1771451 w 4291993"/>
              <a:gd name="connsiteY5" fmla="*/ 6598692 h 6627685"/>
              <a:gd name="connsiteX6" fmla="*/ 80263 w 4291993"/>
              <a:gd name="connsiteY6" fmla="*/ 6627685 h 6627685"/>
              <a:gd name="connsiteX7" fmla="*/ 15 w 4291993"/>
              <a:gd name="connsiteY7" fmla="*/ 944300 h 6627685"/>
              <a:gd name="connsiteX8" fmla="*/ 318715 w 4291993"/>
              <a:gd name="connsiteY8" fmla="*/ 203221 h 6627685"/>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318715 w 4291993"/>
              <a:gd name="connsiteY9" fmla="*/ 236476 h 6660940"/>
              <a:gd name="connsiteX0" fmla="*/ 318715 w 4291993"/>
              <a:gd name="connsiteY0" fmla="*/ 236476 h 6660940"/>
              <a:gd name="connsiteX1" fmla="*/ 715369 w 4291993"/>
              <a:gd name="connsiteY1" fmla="*/ 79325 h 6660940"/>
              <a:gd name="connsiteX2" fmla="*/ 2126292 w 4291993"/>
              <a:gd name="connsiteY2" fmla="*/ 33255 h 6660940"/>
              <a:gd name="connsiteX3" fmla="*/ 3122579 w 4291993"/>
              <a:gd name="connsiteY3" fmla="*/ 633755 h 6660940"/>
              <a:gd name="connsiteX4" fmla="*/ 4268991 w 4291993"/>
              <a:gd name="connsiteY4" fmla="*/ 3789802 h 6660940"/>
              <a:gd name="connsiteX5" fmla="*/ 3750375 w 4291993"/>
              <a:gd name="connsiteY5" fmla="*/ 6010973 h 6660940"/>
              <a:gd name="connsiteX6" fmla="*/ 1771451 w 4291993"/>
              <a:gd name="connsiteY6" fmla="*/ 6631947 h 6660940"/>
              <a:gd name="connsiteX7" fmla="*/ 80263 w 4291993"/>
              <a:gd name="connsiteY7" fmla="*/ 6660940 h 6660940"/>
              <a:gd name="connsiteX8" fmla="*/ 15 w 4291993"/>
              <a:gd name="connsiteY8" fmla="*/ 977555 h 6660940"/>
              <a:gd name="connsiteX9" fmla="*/ 112227 w 4291993"/>
              <a:gd name="connsiteY9" fmla="*/ 512860 h 6660940"/>
              <a:gd name="connsiteX10" fmla="*/ 318715 w 4291993"/>
              <a:gd name="connsiteY10" fmla="*/ 236476 h 6660940"/>
              <a:gd name="connsiteX0" fmla="*/ 318715 w 4291993"/>
              <a:gd name="connsiteY0" fmla="*/ 232607 h 6657071"/>
              <a:gd name="connsiteX1" fmla="*/ 434838 w 4291993"/>
              <a:gd name="connsiteY1" fmla="*/ 116100 h 6657071"/>
              <a:gd name="connsiteX2" fmla="*/ 715369 w 4291993"/>
              <a:gd name="connsiteY2" fmla="*/ 75456 h 6657071"/>
              <a:gd name="connsiteX3" fmla="*/ 2126292 w 4291993"/>
              <a:gd name="connsiteY3" fmla="*/ 29386 h 6657071"/>
              <a:gd name="connsiteX4" fmla="*/ 3122579 w 4291993"/>
              <a:gd name="connsiteY4" fmla="*/ 629886 h 6657071"/>
              <a:gd name="connsiteX5" fmla="*/ 4268991 w 4291993"/>
              <a:gd name="connsiteY5" fmla="*/ 3785933 h 6657071"/>
              <a:gd name="connsiteX6" fmla="*/ 3750375 w 4291993"/>
              <a:gd name="connsiteY6" fmla="*/ 6007104 h 6657071"/>
              <a:gd name="connsiteX7" fmla="*/ 1771451 w 4291993"/>
              <a:gd name="connsiteY7" fmla="*/ 6628078 h 6657071"/>
              <a:gd name="connsiteX8" fmla="*/ 80263 w 4291993"/>
              <a:gd name="connsiteY8" fmla="*/ 6657071 h 6657071"/>
              <a:gd name="connsiteX9" fmla="*/ 15 w 4291993"/>
              <a:gd name="connsiteY9" fmla="*/ 973686 h 6657071"/>
              <a:gd name="connsiteX10" fmla="*/ 112227 w 4291993"/>
              <a:gd name="connsiteY10" fmla="*/ 508991 h 6657071"/>
              <a:gd name="connsiteX11" fmla="*/ 318715 w 4291993"/>
              <a:gd name="connsiteY11" fmla="*/ 232607 h 6657071"/>
              <a:gd name="connsiteX0" fmla="*/ 318712 w 4291990"/>
              <a:gd name="connsiteY0" fmla="*/ 232606 h 6657070"/>
              <a:gd name="connsiteX1" fmla="*/ 434835 w 4291990"/>
              <a:gd name="connsiteY1" fmla="*/ 116099 h 6657070"/>
              <a:gd name="connsiteX2" fmla="*/ 715366 w 4291990"/>
              <a:gd name="connsiteY2" fmla="*/ 75455 h 6657070"/>
              <a:gd name="connsiteX3" fmla="*/ 2126289 w 4291990"/>
              <a:gd name="connsiteY3" fmla="*/ 29385 h 6657070"/>
              <a:gd name="connsiteX4" fmla="*/ 3122576 w 4291990"/>
              <a:gd name="connsiteY4" fmla="*/ 629885 h 6657070"/>
              <a:gd name="connsiteX5" fmla="*/ 4268988 w 4291990"/>
              <a:gd name="connsiteY5" fmla="*/ 3785932 h 6657070"/>
              <a:gd name="connsiteX6" fmla="*/ 3750372 w 4291990"/>
              <a:gd name="connsiteY6" fmla="*/ 6007103 h 6657070"/>
              <a:gd name="connsiteX7" fmla="*/ 1771448 w 4291990"/>
              <a:gd name="connsiteY7" fmla="*/ 6628077 h 6657070"/>
              <a:gd name="connsiteX8" fmla="*/ 108313 w 4291990"/>
              <a:gd name="connsiteY8" fmla="*/ 6657070 h 6657070"/>
              <a:gd name="connsiteX9" fmla="*/ 12 w 4291990"/>
              <a:gd name="connsiteY9" fmla="*/ 973685 h 6657070"/>
              <a:gd name="connsiteX10" fmla="*/ 112224 w 4291990"/>
              <a:gd name="connsiteY10" fmla="*/ 508990 h 6657070"/>
              <a:gd name="connsiteX11" fmla="*/ 318712 w 4291990"/>
              <a:gd name="connsiteY11" fmla="*/ 232606 h 6657070"/>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434834 w 4291990"/>
              <a:gd name="connsiteY8" fmla="*/ 6713971 h 6713971"/>
              <a:gd name="connsiteX9" fmla="*/ 108313 w 4291990"/>
              <a:gd name="connsiteY9" fmla="*/ 6657070 h 6713971"/>
              <a:gd name="connsiteX10" fmla="*/ 12 w 4291990"/>
              <a:gd name="connsiteY10" fmla="*/ 973685 h 6713971"/>
              <a:gd name="connsiteX11" fmla="*/ 112224 w 4291990"/>
              <a:gd name="connsiteY11" fmla="*/ 508990 h 6713971"/>
              <a:gd name="connsiteX12" fmla="*/ 318712 w 4291990"/>
              <a:gd name="connsiteY12" fmla="*/ 232606 h 6713971"/>
              <a:gd name="connsiteX0" fmla="*/ 318712 w 4291990"/>
              <a:gd name="connsiteY0" fmla="*/ 232606 h 6713971"/>
              <a:gd name="connsiteX1" fmla="*/ 434835 w 4291990"/>
              <a:gd name="connsiteY1" fmla="*/ 116099 h 6713971"/>
              <a:gd name="connsiteX2" fmla="*/ 715366 w 4291990"/>
              <a:gd name="connsiteY2" fmla="*/ 75455 h 6713971"/>
              <a:gd name="connsiteX3" fmla="*/ 2126289 w 4291990"/>
              <a:gd name="connsiteY3" fmla="*/ 29385 h 6713971"/>
              <a:gd name="connsiteX4" fmla="*/ 3122576 w 4291990"/>
              <a:gd name="connsiteY4" fmla="*/ 629885 h 6713971"/>
              <a:gd name="connsiteX5" fmla="*/ 4268988 w 4291990"/>
              <a:gd name="connsiteY5" fmla="*/ 3785932 h 6713971"/>
              <a:gd name="connsiteX6" fmla="*/ 3750372 w 4291990"/>
              <a:gd name="connsiteY6" fmla="*/ 6007103 h 6713971"/>
              <a:gd name="connsiteX7" fmla="*/ 1771448 w 4291990"/>
              <a:gd name="connsiteY7" fmla="*/ 6628077 h 6713971"/>
              <a:gd name="connsiteX8" fmla="*/ 1080056 w 4291990"/>
              <a:gd name="connsiteY8" fmla="*/ 6686874 h 6713971"/>
              <a:gd name="connsiteX9" fmla="*/ 434834 w 4291990"/>
              <a:gd name="connsiteY9" fmla="*/ 6713971 h 6713971"/>
              <a:gd name="connsiteX10" fmla="*/ 108313 w 4291990"/>
              <a:gd name="connsiteY10" fmla="*/ 6657070 h 6713971"/>
              <a:gd name="connsiteX11" fmla="*/ 12 w 4291990"/>
              <a:gd name="connsiteY11" fmla="*/ 973685 h 6713971"/>
              <a:gd name="connsiteX12" fmla="*/ 112224 w 4291990"/>
              <a:gd name="connsiteY12" fmla="*/ 508990 h 6713971"/>
              <a:gd name="connsiteX13" fmla="*/ 318712 w 4291990"/>
              <a:gd name="connsiteY13" fmla="*/ 232606 h 6713971"/>
              <a:gd name="connsiteX0" fmla="*/ 319054 w 4292332"/>
              <a:gd name="connsiteY0" fmla="*/ 232606 h 6867423"/>
              <a:gd name="connsiteX1" fmla="*/ 435177 w 4292332"/>
              <a:gd name="connsiteY1" fmla="*/ 116099 h 6867423"/>
              <a:gd name="connsiteX2" fmla="*/ 715708 w 4292332"/>
              <a:gd name="connsiteY2" fmla="*/ 75455 h 6867423"/>
              <a:gd name="connsiteX3" fmla="*/ 2126631 w 4292332"/>
              <a:gd name="connsiteY3" fmla="*/ 29385 h 6867423"/>
              <a:gd name="connsiteX4" fmla="*/ 3122918 w 4292332"/>
              <a:gd name="connsiteY4" fmla="*/ 629885 h 6867423"/>
              <a:gd name="connsiteX5" fmla="*/ 4269330 w 4292332"/>
              <a:gd name="connsiteY5" fmla="*/ 3785932 h 6867423"/>
              <a:gd name="connsiteX6" fmla="*/ 3750714 w 4292332"/>
              <a:gd name="connsiteY6" fmla="*/ 6007103 h 6867423"/>
              <a:gd name="connsiteX7" fmla="*/ 1771790 w 4292332"/>
              <a:gd name="connsiteY7" fmla="*/ 6628077 h 6867423"/>
              <a:gd name="connsiteX8" fmla="*/ 1080398 w 4292332"/>
              <a:gd name="connsiteY8" fmla="*/ 6686874 h 6867423"/>
              <a:gd name="connsiteX9" fmla="*/ 435176 w 4292332"/>
              <a:gd name="connsiteY9" fmla="*/ 6713971 h 6867423"/>
              <a:gd name="connsiteX10" fmla="*/ 108655 w 4292332"/>
              <a:gd name="connsiteY10" fmla="*/ 6657070 h 6867423"/>
              <a:gd name="connsiteX11" fmla="*/ 56459 w 4292332"/>
              <a:gd name="connsiteY11" fmla="*/ 6375270 h 6867423"/>
              <a:gd name="connsiteX12" fmla="*/ 354 w 4292332"/>
              <a:gd name="connsiteY12" fmla="*/ 973685 h 6867423"/>
              <a:gd name="connsiteX13" fmla="*/ 112566 w 4292332"/>
              <a:gd name="connsiteY13" fmla="*/ 508990 h 6867423"/>
              <a:gd name="connsiteX14" fmla="*/ 319054 w 4292332"/>
              <a:gd name="connsiteY14" fmla="*/ 232606 h 6867423"/>
              <a:gd name="connsiteX0" fmla="*/ 319054 w 4292332"/>
              <a:gd name="connsiteY0" fmla="*/ 232606 h 6848864"/>
              <a:gd name="connsiteX1" fmla="*/ 435177 w 4292332"/>
              <a:gd name="connsiteY1" fmla="*/ 116099 h 6848864"/>
              <a:gd name="connsiteX2" fmla="*/ 715708 w 4292332"/>
              <a:gd name="connsiteY2" fmla="*/ 75455 h 6848864"/>
              <a:gd name="connsiteX3" fmla="*/ 2126631 w 4292332"/>
              <a:gd name="connsiteY3" fmla="*/ 29385 h 6848864"/>
              <a:gd name="connsiteX4" fmla="*/ 3122918 w 4292332"/>
              <a:gd name="connsiteY4" fmla="*/ 629885 h 6848864"/>
              <a:gd name="connsiteX5" fmla="*/ 4269330 w 4292332"/>
              <a:gd name="connsiteY5" fmla="*/ 3785932 h 6848864"/>
              <a:gd name="connsiteX6" fmla="*/ 3750714 w 4292332"/>
              <a:gd name="connsiteY6" fmla="*/ 6007103 h 6848864"/>
              <a:gd name="connsiteX7" fmla="*/ 1771790 w 4292332"/>
              <a:gd name="connsiteY7" fmla="*/ 6628077 h 6848864"/>
              <a:gd name="connsiteX8" fmla="*/ 1080398 w 4292332"/>
              <a:gd name="connsiteY8" fmla="*/ 6686874 h 6848864"/>
              <a:gd name="connsiteX9" fmla="*/ 435176 w 4292332"/>
              <a:gd name="connsiteY9" fmla="*/ 6713971 h 6848864"/>
              <a:gd name="connsiteX10" fmla="*/ 136708 w 4292332"/>
              <a:gd name="connsiteY10" fmla="*/ 6602878 h 6848864"/>
              <a:gd name="connsiteX11" fmla="*/ 56459 w 4292332"/>
              <a:gd name="connsiteY11" fmla="*/ 6375270 h 6848864"/>
              <a:gd name="connsiteX12" fmla="*/ 354 w 4292332"/>
              <a:gd name="connsiteY12" fmla="*/ 973685 h 6848864"/>
              <a:gd name="connsiteX13" fmla="*/ 112566 w 4292332"/>
              <a:gd name="connsiteY13" fmla="*/ 508990 h 6848864"/>
              <a:gd name="connsiteX14" fmla="*/ 319054 w 4292332"/>
              <a:gd name="connsiteY14" fmla="*/ 232606 h 684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92332" h="6848864">
                <a:moveTo>
                  <a:pt x="319054" y="232606"/>
                </a:moveTo>
                <a:cubicBezTo>
                  <a:pt x="372823" y="162608"/>
                  <a:pt x="369068" y="142291"/>
                  <a:pt x="435177" y="116099"/>
                </a:cubicBezTo>
                <a:cubicBezTo>
                  <a:pt x="501286" y="89907"/>
                  <a:pt x="433799" y="85391"/>
                  <a:pt x="715708" y="75455"/>
                </a:cubicBezTo>
                <a:cubicBezTo>
                  <a:pt x="997617" y="65519"/>
                  <a:pt x="1725429" y="-53988"/>
                  <a:pt x="2126631" y="29385"/>
                </a:cubicBezTo>
                <a:cubicBezTo>
                  <a:pt x="2611127" y="74877"/>
                  <a:pt x="2761252" y="385931"/>
                  <a:pt x="3122918" y="629885"/>
                </a:cubicBezTo>
                <a:cubicBezTo>
                  <a:pt x="3470936" y="1419749"/>
                  <a:pt x="4164697" y="2889729"/>
                  <a:pt x="4269330" y="3785932"/>
                </a:cubicBezTo>
                <a:cubicBezTo>
                  <a:pt x="4373963" y="4682135"/>
                  <a:pt x="4107831" y="5490194"/>
                  <a:pt x="3750714" y="6007103"/>
                </a:cubicBezTo>
                <a:cubicBezTo>
                  <a:pt x="3393597" y="6524012"/>
                  <a:pt x="2216843" y="6521556"/>
                  <a:pt x="1771790" y="6628077"/>
                </a:cubicBezTo>
                <a:cubicBezTo>
                  <a:pt x="1326737" y="6734598"/>
                  <a:pt x="1303167" y="6672558"/>
                  <a:pt x="1080398" y="6686874"/>
                </a:cubicBezTo>
                <a:cubicBezTo>
                  <a:pt x="857629" y="6701190"/>
                  <a:pt x="597133" y="6712165"/>
                  <a:pt x="435176" y="6713971"/>
                </a:cubicBezTo>
                <a:lnTo>
                  <a:pt x="136708" y="6602878"/>
                </a:lnTo>
                <a:cubicBezTo>
                  <a:pt x="78264" y="6546428"/>
                  <a:pt x="74509" y="7322501"/>
                  <a:pt x="56459" y="6375270"/>
                </a:cubicBezTo>
                <a:cubicBezTo>
                  <a:pt x="38409" y="5428039"/>
                  <a:pt x="-4321" y="1951398"/>
                  <a:pt x="354" y="973685"/>
                </a:cubicBezTo>
                <a:cubicBezTo>
                  <a:pt x="61136" y="818787"/>
                  <a:pt x="51784" y="663888"/>
                  <a:pt x="112566" y="508990"/>
                </a:cubicBezTo>
                <a:lnTo>
                  <a:pt x="319054" y="232606"/>
                </a:lnTo>
                <a:close/>
              </a:path>
            </a:pathLst>
          </a:cu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48239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fade">
                                      <p:cBhvr>
                                        <p:cTn id="13"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1126761" y="1498862"/>
            <a:ext cx="9938478" cy="4347302"/>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CE772F0-ACE3-4E60-A7C2-F6A5179C7F8A}"/>
              </a:ext>
            </a:extLst>
          </p:cNvPr>
          <p:cNvSpPr/>
          <p:nvPr/>
        </p:nvSpPr>
        <p:spPr>
          <a:xfrm>
            <a:off x="4745309" y="1630659"/>
            <a:ext cx="2701381" cy="830997"/>
          </a:xfrm>
          <a:prstGeom prst="rect">
            <a:avLst/>
          </a:prstGeom>
        </p:spPr>
        <p:txBody>
          <a:bodyPr wrap="none">
            <a:spAutoFit/>
          </a:bodyPr>
          <a:lstStyle/>
          <a:p>
            <a:pPr algn="ctr"/>
            <a:r>
              <a:rPr lang="vi-VN" sz="4800" dirty="0">
                <a:solidFill>
                  <a:srgbClr val="7030A0"/>
                </a:solidFill>
                <a:latin typeface="#9Slide03 Source Sans Pro Black" panose="020B0803030403020204" pitchFamily="34" charset="0"/>
              </a:rPr>
              <a:t>Nội dung</a:t>
            </a:r>
            <a:endParaRPr lang="en-US" sz="4800" dirty="0">
              <a:solidFill>
                <a:srgbClr val="7030A0"/>
              </a:solidFill>
              <a:latin typeface="#9Slide03 Source Sans Pro Black" panose="020B0803030403020204" pitchFamily="34" charset="0"/>
            </a:endParaRPr>
          </a:p>
        </p:txBody>
      </p:sp>
      <p:sp>
        <p:nvSpPr>
          <p:cNvPr id="3" name="Rectangle 2">
            <a:extLst>
              <a:ext uri="{FF2B5EF4-FFF2-40B4-BE49-F238E27FC236}">
                <a16:creationId xmlns:a16="http://schemas.microsoft.com/office/drawing/2014/main" id="{119DA65A-0E06-4372-8498-23AB606B3193}"/>
              </a:ext>
            </a:extLst>
          </p:cNvPr>
          <p:cNvSpPr/>
          <p:nvPr/>
        </p:nvSpPr>
        <p:spPr>
          <a:xfrm>
            <a:off x="1479029" y="2593453"/>
            <a:ext cx="9233941" cy="2800767"/>
          </a:xfrm>
          <a:prstGeom prst="rect">
            <a:avLst/>
          </a:prstGeom>
        </p:spPr>
        <p:txBody>
          <a:bodyPr wrap="square">
            <a:spAutoFit/>
          </a:bodyPr>
          <a:lstStyle/>
          <a:p>
            <a:pPr algn="ctr"/>
            <a:r>
              <a:rPr lang="vi-VN" sz="4400" b="1" dirty="0">
                <a:solidFill>
                  <a:srgbClr val="FF0000"/>
                </a:solidFill>
                <a:latin typeface="Pattaya" panose="00000500000000000000" pitchFamily="2" charset="-34"/>
                <a:cs typeface="Pattaya" panose="00000500000000000000" pitchFamily="2" charset="-34"/>
              </a:rPr>
              <a:t>Bài văn giới thiệu chiếc áo dài cổ truyền, áo dài hiện đại và sự duyên dáng, thanh thoát của người phụ nữ Việt Nam trong chiếc áo dài.</a:t>
            </a:r>
            <a:endParaRPr lang="en-US" sz="4400" dirty="0">
              <a:latin typeface="Pattaya" panose="00000500000000000000" pitchFamily="2" charset="-34"/>
              <a:cs typeface="Pattaya" panose="00000500000000000000" pitchFamily="2" charset="-34"/>
            </a:endParaRPr>
          </a:p>
        </p:txBody>
      </p:sp>
    </p:spTree>
    <p:extLst>
      <p:ext uri="{BB962C8B-B14F-4D97-AF65-F5344CB8AC3E}">
        <p14:creationId xmlns:p14="http://schemas.microsoft.com/office/powerpoint/2010/main" val="335171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85521"/>
        </a:solidFill>
        <a:effectLst/>
      </p:bgPr>
    </p:bg>
    <p:spTree>
      <p:nvGrpSpPr>
        <p:cNvPr id="1" name=""/>
        <p:cNvGrpSpPr/>
        <p:nvPr/>
      </p:nvGrpSpPr>
      <p:grpSpPr>
        <a:xfrm>
          <a:off x="0" y="0"/>
          <a:ext cx="0" cy="0"/>
          <a:chOff x="0" y="0"/>
          <a:chExt cx="0" cy="0"/>
        </a:xfrm>
      </p:grpSpPr>
      <p:pic>
        <p:nvPicPr>
          <p:cNvPr id="11266" name="Picture 2" descr="hoi an Da Nang vietnam saigon Food  book kid hello vietnam bookcover">
            <a:extLst>
              <a:ext uri="{FF2B5EF4-FFF2-40B4-BE49-F238E27FC236}">
                <a16:creationId xmlns:a16="http://schemas.microsoft.com/office/drawing/2014/main" id="{9F596976-99A5-4CA0-BDD1-9BB178F9E0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4" t="8962" r="4420" b="19126"/>
          <a:stretch/>
        </p:blipFill>
        <p:spPr bwMode="auto">
          <a:xfrm>
            <a:off x="4382125" y="0"/>
            <a:ext cx="7809876" cy="68808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oi an Da Nang vietnam saigon Food  book kid hello vietnam bookcover">
            <a:extLst>
              <a:ext uri="{FF2B5EF4-FFF2-40B4-BE49-F238E27FC236}">
                <a16:creationId xmlns:a16="http://schemas.microsoft.com/office/drawing/2014/main" id="{FC21F167-E5A9-4F0D-BCB9-5F0227C00B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94" t="8962" r="93003" b="19126"/>
          <a:stretch/>
        </p:blipFill>
        <p:spPr bwMode="auto">
          <a:xfrm flipH="1">
            <a:off x="4024859" y="0"/>
            <a:ext cx="357265" cy="688084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4F44F50-6DBE-4942-89D1-599DC581994E}"/>
              </a:ext>
            </a:extLst>
          </p:cNvPr>
          <p:cNvSpPr txBox="1"/>
          <p:nvPr/>
        </p:nvSpPr>
        <p:spPr>
          <a:xfrm>
            <a:off x="0" y="978209"/>
            <a:ext cx="3717256" cy="4924425"/>
          </a:xfrm>
          <a:prstGeom prst="rect">
            <a:avLst/>
          </a:prstGeom>
          <a:noFill/>
        </p:spPr>
        <p:txBody>
          <a:bodyPr wrap="square" lIns="0" tIns="0" rIns="0" bIns="0" rtlCol="0">
            <a:spAutoFit/>
          </a:bodyPr>
          <a:lstStyle/>
          <a:p>
            <a:pPr algn="ctr"/>
            <a:r>
              <a:rPr lang="vi-VN" sz="8000" dirty="0">
                <a:solidFill>
                  <a:schemeClr val="bg1"/>
                </a:solidFill>
                <a:latin typeface="#9Slide03 Source Sans Pro Black" panose="020B0803030403020204" pitchFamily="34" charset="0"/>
                <a:cs typeface="Pattaya" panose="00000500000000000000" pitchFamily="2" charset="-34"/>
              </a:rPr>
              <a:t>Luyện</a:t>
            </a:r>
          </a:p>
          <a:p>
            <a:pPr algn="ctr"/>
            <a:r>
              <a:rPr lang="vi-VN" sz="8000" dirty="0">
                <a:solidFill>
                  <a:schemeClr val="bg1"/>
                </a:solidFill>
                <a:latin typeface="#9Slide03 Source Sans Pro Black" panose="020B0803030403020204" pitchFamily="34" charset="0"/>
                <a:cs typeface="Pattaya" panose="00000500000000000000" pitchFamily="2" charset="-34"/>
              </a:rPr>
              <a:t>đọc</a:t>
            </a:r>
          </a:p>
          <a:p>
            <a:pPr algn="ctr"/>
            <a:r>
              <a:rPr lang="vi-VN" sz="8000" dirty="0">
                <a:solidFill>
                  <a:schemeClr val="bg1"/>
                </a:solidFill>
                <a:latin typeface="#9Slide03 Source Sans Pro Black" panose="020B0803030403020204" pitchFamily="34" charset="0"/>
                <a:cs typeface="Pattaya" panose="00000500000000000000" pitchFamily="2" charset="-34"/>
              </a:rPr>
              <a:t>diễn </a:t>
            </a:r>
          </a:p>
          <a:p>
            <a:pPr algn="ctr"/>
            <a:r>
              <a:rPr lang="vi-VN" sz="8000" dirty="0">
                <a:solidFill>
                  <a:schemeClr val="bg1"/>
                </a:solidFill>
                <a:latin typeface="#9Slide03 Source Sans Pro Black" panose="020B0803030403020204" pitchFamily="34" charset="0"/>
                <a:cs typeface="Pattaya" panose="00000500000000000000" pitchFamily="2" charset="-34"/>
              </a:rPr>
              <a:t>cảm</a:t>
            </a:r>
          </a:p>
        </p:txBody>
      </p:sp>
    </p:spTree>
    <p:extLst>
      <p:ext uri="{BB962C8B-B14F-4D97-AF65-F5344CB8AC3E}">
        <p14:creationId xmlns:p14="http://schemas.microsoft.com/office/powerpoint/2010/main" val="226907605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11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100" fill="hold"/>
                                            <p:tgtEl>
                                              <p:spTgt spid="6"/>
                                            </p:tgtEl>
                                            <p:attrNameLst>
                                              <p:attrName>ppt_x</p:attrName>
                                            </p:attrNameLst>
                                          </p:cBhvr>
                                          <p:tavLst>
                                            <p:tav tm="0">
                                              <p:val>
                                                <p:strVal val="#ppt_x"/>
                                              </p:val>
                                            </p:tav>
                                            <p:tav tm="100000">
                                              <p:val>
                                                <p:strVal val="#ppt_x"/>
                                              </p:val>
                                            </p:tav>
                                          </p:tavLst>
                                        </p:anim>
                                        <p:anim calcmode="lin" valueType="num">
                                          <p:cBhvr additive="base">
                                            <p:cTn id="8" dur="11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oi an Da Nang vietnam saigon Food  book kid hello vietnam bookcover">
            <a:extLst>
              <a:ext uri="{FF2B5EF4-FFF2-40B4-BE49-F238E27FC236}">
                <a16:creationId xmlns:a16="http://schemas.microsoft.com/office/drawing/2014/main" id="{3D0B984C-9411-418A-8A7C-D306FD2816B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2381" b="95159" l="4400" r="92500">
                        <a14:foregroundMark x1="5100" y1="12937" x2="25900" y2="45317"/>
                        <a14:foregroundMark x1="25900" y1="45317" x2="60300" y2="65714"/>
                        <a14:foregroundMark x1="60300" y1="65714" x2="66300" y2="68413"/>
                        <a14:foregroundMark x1="32800" y1="24921" x2="15300" y2="53968"/>
                        <a14:foregroundMark x1="15300" y1="53968" x2="12600" y2="64127"/>
                        <a14:foregroundMark x1="7700" y1="25397" x2="11100" y2="70873"/>
                        <a14:foregroundMark x1="5900" y1="19444" x2="25900" y2="28571"/>
                        <a14:foregroundMark x1="7500" y1="12381" x2="36600" y2="16349"/>
                        <a14:foregroundMark x1="36600" y1="16349" x2="45900" y2="19048"/>
                        <a14:foregroundMark x1="45900" y1="19048" x2="59400" y2="30238"/>
                        <a14:foregroundMark x1="59400" y1="30238" x2="67000" y2="39841"/>
                        <a14:foregroundMark x1="67000" y1="39841" x2="67000" y2="39841"/>
                        <a14:foregroundMark x1="18800" y1="19603" x2="45200" y2="28889"/>
                        <a14:foregroundMark x1="34100" y1="18016" x2="29700" y2="22143"/>
                        <a14:foregroundMark x1="29700" y1="22143" x2="35900" y2="43413"/>
                        <a14:foregroundMark x1="23100" y1="12540" x2="23100" y2="12540"/>
                        <a14:foregroundMark x1="35300" y1="12937" x2="26200" y2="12540"/>
                        <a14:foregroundMark x1="20400" y1="12698" x2="8900" y2="12698"/>
                        <a14:foregroundMark x1="5500" y1="77778" x2="34100" y2="75159"/>
                        <a14:foregroundMark x1="34100" y1="75159" x2="36800" y2="74206"/>
                        <a14:foregroundMark x1="8800" y1="75635" x2="8800" y2="75635"/>
                        <a14:foregroundMark x1="27100" y1="53095" x2="24200" y2="67381"/>
                        <a14:foregroundMark x1="8000" y1="68968" x2="4400" y2="76508"/>
                        <a14:foregroundMark x1="36600" y1="19762" x2="42400" y2="25079"/>
                        <a14:foregroundMark x1="68400" y1="24683" x2="68400" y2="24683"/>
                        <a14:foregroundMark x1="53200" y1="22540" x2="53200" y2="22540"/>
                        <a14:foregroundMark x1="74100" y1="44206" x2="75400" y2="44921"/>
                        <a14:foregroundMark x1="80100" y1="61667" x2="89500" y2="81111"/>
                        <a14:foregroundMark x1="81500" y1="62063" x2="87500" y2="68095"/>
                        <a14:foregroundMark x1="87500" y1="68095" x2="92500" y2="78254"/>
                        <a14:foregroundMark x1="84100" y1="72063" x2="25000" y2="75476"/>
                        <a14:foregroundMark x1="17700" y1="76984" x2="33500" y2="77937"/>
                        <a14:foregroundMark x1="33500" y1="77937" x2="57000" y2="76667"/>
                        <a14:foregroundMark x1="57000" y1="76667" x2="79600" y2="76667"/>
                        <a14:foregroundMark x1="79600" y1="76667" x2="86500" y2="76349"/>
                        <a14:foregroundMark x1="86500" y1="76349" x2="88500" y2="76349"/>
                        <a14:foregroundMark x1="83500" y1="76825" x2="83500" y2="76825"/>
                        <a14:foregroundMark x1="13300" y1="77778" x2="66600" y2="80238"/>
                        <a14:foregroundMark x1="66600" y1="80238" x2="73800" y2="85873"/>
                        <a14:foregroundMark x1="73800" y1="85873" x2="76300" y2="95159"/>
                        <a14:backgroundMark x1="71500" y1="23492" x2="83900" y2="26429"/>
                        <a14:backgroundMark x1="81400" y1="31905" x2="81400" y2="31905"/>
                        <a14:backgroundMark x1="82300" y1="28889" x2="96500" y2="57143"/>
                        <a14:backgroundMark x1="87000" y1="52698" x2="96800" y2="70317"/>
                        <a14:backgroundMark x1="94300" y1="71349" x2="95700" y2="77937"/>
                        <a14:backgroundMark x1="58400" y1="26825" x2="58800" y2="25397"/>
                      </a14:backgroundRemoval>
                    </a14:imgEffect>
                  </a14:imgLayer>
                </a14:imgProps>
              </a:ext>
              <a:ext uri="{28A0092B-C50C-407E-A947-70E740481C1C}">
                <a14:useLocalDpi xmlns:a14="http://schemas.microsoft.com/office/drawing/2010/main" val="0"/>
              </a:ext>
            </a:extLst>
          </a:blip>
          <a:srcRect l="4395" t="12022" r="3905" b="21966"/>
          <a:stretch/>
        </p:blipFill>
        <p:spPr bwMode="auto">
          <a:xfrm>
            <a:off x="0" y="6279"/>
            <a:ext cx="7555043" cy="68517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25DD5D2-B6A3-4FFD-BE49-01A09F12560A}"/>
              </a:ext>
            </a:extLst>
          </p:cNvPr>
          <p:cNvSpPr/>
          <p:nvPr/>
        </p:nvSpPr>
        <p:spPr>
          <a:xfrm>
            <a:off x="7921558" y="926121"/>
            <a:ext cx="2914580" cy="830997"/>
          </a:xfrm>
          <a:prstGeom prst="rect">
            <a:avLst/>
          </a:prstGeom>
        </p:spPr>
        <p:txBody>
          <a:bodyPr wrap="none">
            <a:spAutoFit/>
          </a:bodyPr>
          <a:lstStyle/>
          <a:p>
            <a:pPr algn="ctr"/>
            <a:r>
              <a:rPr lang="vi-VN" sz="4800" dirty="0">
                <a:solidFill>
                  <a:srgbClr val="7030A0"/>
                </a:solidFill>
                <a:latin typeface="#9Slide03 Source Sans Pro Black" panose="020B0803030403020204" pitchFamily="34" charset="0"/>
              </a:rPr>
              <a:t>Giọng đọc</a:t>
            </a:r>
            <a:endParaRPr lang="en-US" sz="4800" dirty="0">
              <a:solidFill>
                <a:srgbClr val="7030A0"/>
              </a:solidFill>
              <a:latin typeface="#9Slide03 Source Sans Pro Black" panose="020B0803030403020204" pitchFamily="34" charset="0"/>
            </a:endParaRPr>
          </a:p>
        </p:txBody>
      </p:sp>
      <p:sp>
        <p:nvSpPr>
          <p:cNvPr id="5" name="Rectangle 4">
            <a:extLst>
              <a:ext uri="{FF2B5EF4-FFF2-40B4-BE49-F238E27FC236}">
                <a16:creationId xmlns:a16="http://schemas.microsoft.com/office/drawing/2014/main" id="{14B0DE3E-2FB0-41C9-8CF9-D756EC1E8B36}"/>
              </a:ext>
            </a:extLst>
          </p:cNvPr>
          <p:cNvSpPr/>
          <p:nvPr/>
        </p:nvSpPr>
        <p:spPr>
          <a:xfrm>
            <a:off x="6096000" y="1966980"/>
            <a:ext cx="5813685" cy="2554545"/>
          </a:xfrm>
          <a:prstGeom prst="rect">
            <a:avLst/>
          </a:prstGeom>
        </p:spPr>
        <p:txBody>
          <a:bodyPr wrap="square">
            <a:spAutoFit/>
          </a:bodyPr>
          <a:lstStyle/>
          <a:p>
            <a:pPr marL="571500" indent="-571500" algn="just">
              <a:buFontTx/>
              <a:buChar char="-"/>
            </a:pPr>
            <a:r>
              <a:rPr lang="vi-VN" sz="3200" b="1" i="1" dirty="0">
                <a:solidFill>
                  <a:srgbClr val="EB4A42"/>
                </a:solidFill>
                <a:latin typeface="OpenSans"/>
              </a:rPr>
              <a:t>Toàn bài đọc với giọng nhẹ nhàng, cảm hứng ca ngợi, tự hào về chiếc áo dài Việt Nam.</a:t>
            </a:r>
          </a:p>
          <a:p>
            <a:pPr marL="571500" indent="-571500" algn="just">
              <a:buFontTx/>
              <a:buChar char="-"/>
            </a:pPr>
            <a:r>
              <a:rPr lang="vi-VN" sz="3200" b="1" i="1" dirty="0">
                <a:solidFill>
                  <a:srgbClr val="EB4A42"/>
                </a:solidFill>
                <a:latin typeface="OpenSans"/>
              </a:rPr>
              <a:t>Nhấn giọng ở những từ ngữ gợi tả, gợi cảm.</a:t>
            </a:r>
          </a:p>
        </p:txBody>
      </p:sp>
    </p:spTree>
    <p:extLst>
      <p:ext uri="{BB962C8B-B14F-4D97-AF65-F5344CB8AC3E}">
        <p14:creationId xmlns:p14="http://schemas.microsoft.com/office/powerpoint/2010/main" val="24741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oi an Da Nang vietnam saigon Food  book kid hello vietnam bookcover">
            <a:extLst>
              <a:ext uri="{FF2B5EF4-FFF2-40B4-BE49-F238E27FC236}">
                <a16:creationId xmlns:a16="http://schemas.microsoft.com/office/drawing/2014/main" id="{2830E5F1-7322-407C-86A2-A4E385E7FC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70" t="31219" r="4457" b="19562"/>
          <a:stretch/>
        </p:blipFill>
        <p:spPr bwMode="auto">
          <a:xfrm>
            <a:off x="0" y="0"/>
            <a:ext cx="12192000" cy="688048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B0599928-1BBA-41AB-9A15-8719BD192B13}"/>
              </a:ext>
            </a:extLst>
          </p:cNvPr>
          <p:cNvSpPr/>
          <p:nvPr/>
        </p:nvSpPr>
        <p:spPr>
          <a:xfrm>
            <a:off x="314793" y="329783"/>
            <a:ext cx="11527436" cy="6235909"/>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dirty="0">
              <a:solidFill>
                <a:srgbClr val="C00000"/>
              </a:solidFill>
              <a:latin typeface="#9Slide03 Source Sans Pro Black" panose="020B0803030403020204" pitchFamily="34" charset="0"/>
            </a:endParaRPr>
          </a:p>
        </p:txBody>
      </p:sp>
      <p:sp>
        <p:nvSpPr>
          <p:cNvPr id="4" name="Rectangle 3">
            <a:extLst>
              <a:ext uri="{FF2B5EF4-FFF2-40B4-BE49-F238E27FC236}">
                <a16:creationId xmlns:a16="http://schemas.microsoft.com/office/drawing/2014/main" id="{1A66C9D2-3C4B-4012-A250-2ED2A69A7D6A}"/>
              </a:ext>
            </a:extLst>
          </p:cNvPr>
          <p:cNvSpPr/>
          <p:nvPr/>
        </p:nvSpPr>
        <p:spPr>
          <a:xfrm>
            <a:off x="2508477" y="521566"/>
            <a:ext cx="7728398" cy="923330"/>
          </a:xfrm>
          <a:prstGeom prst="rect">
            <a:avLst/>
          </a:prstGeom>
          <a:noFill/>
        </p:spPr>
        <p:txBody>
          <a:bodyPr wrap="none" lIns="91440" tIns="45720" rIns="91440" bIns="45720">
            <a:spAutoFit/>
          </a:bodyPr>
          <a:lstStyle/>
          <a:p>
            <a:pPr algn="ctr"/>
            <a:r>
              <a:rPr lang="vi-VN"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Tiêu chí đọc</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và</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nhận</a:t>
            </a:r>
            <a:r>
              <a:rPr lang="en-SG"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 </a:t>
            </a:r>
            <a:r>
              <a:rPr lang="en-SG" sz="5400" b="1" cap="none" spc="0" dirty="0" err="1">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rPr>
              <a:t>xét</a:t>
            </a:r>
            <a:endParaRPr lang="en-US" sz="5400" b="1" cap="none" spc="0" dirty="0">
              <a:ln w="13462">
                <a:solidFill>
                  <a:schemeClr val="bg1"/>
                </a:solidFill>
                <a:prstDash val="solid"/>
              </a:ln>
              <a:solidFill>
                <a:srgbClr val="C00000"/>
              </a:solidFill>
              <a:effectLst>
                <a:outerShdw dist="38100" dir="2700000" algn="bl" rotWithShape="0">
                  <a:schemeClr val="accent5"/>
                </a:outerShdw>
              </a:effectLst>
              <a:latin typeface="#9Slide03 Source Sans Pro Black" panose="020B0803030403020204" pitchFamily="34" charset="0"/>
            </a:endParaRPr>
          </a:p>
        </p:txBody>
      </p:sp>
      <p:sp>
        <p:nvSpPr>
          <p:cNvPr id="5" name="Rectangle: Rounded Corners 4">
            <a:extLst>
              <a:ext uri="{FF2B5EF4-FFF2-40B4-BE49-F238E27FC236}">
                <a16:creationId xmlns:a16="http://schemas.microsoft.com/office/drawing/2014/main" id="{6D505574-A5A4-4723-BCA2-B0B85D37208F}"/>
              </a:ext>
            </a:extLst>
          </p:cNvPr>
          <p:cNvSpPr/>
          <p:nvPr/>
        </p:nvSpPr>
        <p:spPr>
          <a:xfrm>
            <a:off x="349771" y="2133036"/>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Đọc</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tiếng</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đúng</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p>
          <a:p>
            <a:pPr algn="ct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l</a:t>
            </a:r>
            <a:r>
              <a:rPr lang="vi-VN"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ưu</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loát</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mạch</a:t>
            </a:r>
            <a:r>
              <a:rPr lang="en-SG" sz="2800" b="1" dirty="0">
                <a:solidFill>
                  <a:srgbClr val="EB4A42"/>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EB4A42"/>
                </a:solidFill>
                <a:latin typeface="AvantGarde" panose="00000400000000000000" pitchFamily="2" charset="0"/>
                <a:ea typeface="AvantGarde" panose="00000400000000000000" pitchFamily="2" charset="0"/>
                <a:cs typeface="AvantGarde" panose="00000400000000000000" pitchFamily="2" charset="0"/>
              </a:rPr>
              <a:t>lạc</a:t>
            </a:r>
            <a:endParaRPr lang="en-US" sz="2800" b="1" dirty="0">
              <a:solidFill>
                <a:srgbClr val="EB4A42"/>
              </a:solidFill>
              <a:latin typeface="AvantGarde" panose="00000400000000000000" pitchFamily="2" charset="0"/>
              <a:ea typeface="AvantGarde" panose="00000400000000000000" pitchFamily="2" charset="0"/>
              <a:cs typeface="AvantGarde" panose="00000400000000000000" pitchFamily="2" charset="0"/>
            </a:endParaRPr>
          </a:p>
        </p:txBody>
      </p:sp>
      <p:sp>
        <p:nvSpPr>
          <p:cNvPr id="6" name="Rectangle: Rounded Corners 5">
            <a:extLst>
              <a:ext uri="{FF2B5EF4-FFF2-40B4-BE49-F238E27FC236}">
                <a16:creationId xmlns:a16="http://schemas.microsoft.com/office/drawing/2014/main" id="{667DED56-434D-4533-9A09-237BA1FA0F6E}"/>
              </a:ext>
            </a:extLst>
          </p:cNvPr>
          <p:cNvSpPr/>
          <p:nvPr/>
        </p:nvSpPr>
        <p:spPr>
          <a:xfrm>
            <a:off x="349771" y="32552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Ngắt, nghỉ hơi đúng ở các dấu câu,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cụm</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từ</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rõ</a:t>
            </a:r>
            <a:r>
              <a:rPr lang="en-SG" sz="2800" b="1" dirty="0">
                <a:solidFill>
                  <a:srgbClr val="7030A0"/>
                </a:solidFill>
                <a:latin typeface="AvantGarde" panose="00000400000000000000" pitchFamily="2" charset="0"/>
                <a:ea typeface="AvantGarde" panose="00000400000000000000" pitchFamily="2" charset="0"/>
                <a:cs typeface="AvantGarde" panose="00000400000000000000" pitchFamily="2" charset="0"/>
              </a:rPr>
              <a:t> </a:t>
            </a:r>
            <a:r>
              <a:rPr lang="en-SG" sz="2800" b="1" dirty="0" err="1">
                <a:solidFill>
                  <a:srgbClr val="7030A0"/>
                </a:solidFill>
                <a:latin typeface="AvantGarde" panose="00000400000000000000" pitchFamily="2" charset="0"/>
                <a:ea typeface="AvantGarde" panose="00000400000000000000" pitchFamily="2" charset="0"/>
                <a:cs typeface="AvantGarde" panose="00000400000000000000" pitchFamily="2" charset="0"/>
              </a:rPr>
              <a:t>nghĩa</a:t>
            </a:r>
            <a:endParaRPr lang="vi-VN" sz="2800" b="1" dirty="0">
              <a:solidFill>
                <a:srgbClr val="7030A0"/>
              </a:solidFill>
              <a:latin typeface="AvantGarde" panose="00000400000000000000" pitchFamily="2" charset="0"/>
              <a:ea typeface="AvantGarde" panose="00000400000000000000" pitchFamily="2" charset="0"/>
              <a:cs typeface="AvantGarde" panose="00000400000000000000" pitchFamily="2" charset="0"/>
            </a:endParaRPr>
          </a:p>
        </p:txBody>
      </p:sp>
      <p:sp>
        <p:nvSpPr>
          <p:cNvPr id="7" name="Rectangle: Rounded Corners 6">
            <a:extLst>
              <a:ext uri="{FF2B5EF4-FFF2-40B4-BE49-F238E27FC236}">
                <a16:creationId xmlns:a16="http://schemas.microsoft.com/office/drawing/2014/main" id="{2B99CEB8-A1CF-4D3C-8682-144E895A605F}"/>
              </a:ext>
            </a:extLst>
          </p:cNvPr>
          <p:cNvSpPr/>
          <p:nvPr/>
        </p:nvSpPr>
        <p:spPr>
          <a:xfrm>
            <a:off x="349771" y="446523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70C0"/>
                </a:solidFill>
                <a:latin typeface="AvantGarde" panose="00000400000000000000" pitchFamily="2" charset="0"/>
                <a:ea typeface="AvantGarde" panose="00000400000000000000" pitchFamily="2" charset="0"/>
                <a:cs typeface="AvantGarde" panose="00000400000000000000" pitchFamily="2" charset="0"/>
              </a:rPr>
              <a:t>Cường độ đọc, tốc độ đọc đạt yêu cầu</a:t>
            </a:r>
          </a:p>
        </p:txBody>
      </p:sp>
      <p:sp>
        <p:nvSpPr>
          <p:cNvPr id="8" name="TextBox 7">
            <a:extLst>
              <a:ext uri="{FF2B5EF4-FFF2-40B4-BE49-F238E27FC236}">
                <a16:creationId xmlns:a16="http://schemas.microsoft.com/office/drawing/2014/main" id="{13AB504A-E52F-4C60-89DC-88E6059C7DFF}"/>
              </a:ext>
            </a:extLst>
          </p:cNvPr>
          <p:cNvSpPr txBox="1"/>
          <p:nvPr/>
        </p:nvSpPr>
        <p:spPr>
          <a:xfrm>
            <a:off x="1705004" y="1599506"/>
            <a:ext cx="2819399" cy="553998"/>
          </a:xfrm>
          <a:prstGeom prst="rect">
            <a:avLst/>
          </a:prstGeom>
          <a:noFill/>
        </p:spPr>
        <p:txBody>
          <a:bodyPr wrap="square" lIns="0" tIns="0" rIns="0" bIns="0" rtlCol="0">
            <a:spAutoFit/>
          </a:bodyPr>
          <a:lstStyle/>
          <a:p>
            <a:pPr algn="ctr"/>
            <a:r>
              <a:rPr lang="en-SG" sz="3600" b="1" dirty="0">
                <a:solidFill>
                  <a:srgbClr val="00B050"/>
                </a:solidFill>
                <a:latin typeface="Quicksand" panose="00000500000000000000" pitchFamily="2" charset="0"/>
                <a:cs typeface="Calibri" panose="020F0502020204030204" pitchFamily="34" charset="0"/>
              </a:rPr>
              <a:t>TIÊU CHÍ</a:t>
            </a:r>
            <a:endParaRPr lang="en-US" sz="3600" b="1" dirty="0">
              <a:solidFill>
                <a:srgbClr val="00B050"/>
              </a:solidFill>
              <a:latin typeface="Quicksand" panose="00000500000000000000" pitchFamily="2" charset="0"/>
              <a:cs typeface="Calibri" panose="020F0502020204030204" pitchFamily="34" charset="0"/>
            </a:endParaRPr>
          </a:p>
        </p:txBody>
      </p:sp>
      <p:sp>
        <p:nvSpPr>
          <p:cNvPr id="9" name="TextBox 8">
            <a:extLst>
              <a:ext uri="{FF2B5EF4-FFF2-40B4-BE49-F238E27FC236}">
                <a16:creationId xmlns:a16="http://schemas.microsoft.com/office/drawing/2014/main" id="{FC31A915-EF05-4F71-960C-F09184AD67D0}"/>
              </a:ext>
            </a:extLst>
          </p:cNvPr>
          <p:cNvSpPr txBox="1"/>
          <p:nvPr/>
        </p:nvSpPr>
        <p:spPr>
          <a:xfrm>
            <a:off x="5560891" y="1669414"/>
            <a:ext cx="2819399"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Bình</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th</a:t>
            </a:r>
            <a:r>
              <a:rPr lang="vi-VN" sz="2800" b="1" dirty="0">
                <a:solidFill>
                  <a:srgbClr val="00B050"/>
                </a:solidFill>
                <a:latin typeface="Quicksand" panose="00000500000000000000" pitchFamily="2" charset="0"/>
                <a:cs typeface="Calibri" panose="020F0502020204030204" pitchFamily="34" charset="0"/>
              </a:rPr>
              <a:t>ường</a:t>
            </a:r>
            <a:endParaRPr lang="en-US" sz="2800" b="1" dirty="0">
              <a:solidFill>
                <a:srgbClr val="00B050"/>
              </a:solidFill>
              <a:latin typeface="Quicksand" panose="00000500000000000000" pitchFamily="2" charset="0"/>
              <a:cs typeface="Calibri" panose="020F0502020204030204" pitchFamily="34" charset="0"/>
            </a:endParaRPr>
          </a:p>
        </p:txBody>
      </p:sp>
      <p:sp>
        <p:nvSpPr>
          <p:cNvPr id="10" name="TextBox 9">
            <a:extLst>
              <a:ext uri="{FF2B5EF4-FFF2-40B4-BE49-F238E27FC236}">
                <a16:creationId xmlns:a16="http://schemas.microsoft.com/office/drawing/2014/main" id="{7E76A28A-C233-4494-80F2-D73D4FCE9466}"/>
              </a:ext>
            </a:extLst>
          </p:cNvPr>
          <p:cNvSpPr txBox="1"/>
          <p:nvPr/>
        </p:nvSpPr>
        <p:spPr>
          <a:xfrm>
            <a:off x="8227890" y="1702149"/>
            <a:ext cx="1249679" cy="430887"/>
          </a:xfrm>
          <a:prstGeom prst="rect">
            <a:avLst/>
          </a:prstGeom>
          <a:noFill/>
        </p:spPr>
        <p:txBody>
          <a:bodyPr wrap="square" lIns="0" tIns="0" rIns="0" bIns="0" rtlCol="0">
            <a:spAutoFit/>
          </a:bodyPr>
          <a:lstStyle/>
          <a:p>
            <a:pPr algn="ctr"/>
            <a:r>
              <a:rPr lang="en-SG" sz="2800" b="1">
                <a:solidFill>
                  <a:srgbClr val="00B050"/>
                </a:solidFill>
                <a:latin typeface="Quicksand" panose="00000500000000000000" pitchFamily="2" charset="0"/>
                <a:cs typeface="Calibri" panose="020F0502020204030204" pitchFamily="34" charset="0"/>
              </a:rPr>
              <a:t>Tốt</a:t>
            </a:r>
            <a:endParaRPr lang="en-US" sz="2800" b="1">
              <a:solidFill>
                <a:srgbClr val="00B050"/>
              </a:solidFill>
              <a:latin typeface="Quicksand" panose="00000500000000000000" pitchFamily="2" charset="0"/>
              <a:cs typeface="Calibri" panose="020F0502020204030204" pitchFamily="34" charset="0"/>
            </a:endParaRPr>
          </a:p>
        </p:txBody>
      </p:sp>
      <p:sp>
        <p:nvSpPr>
          <p:cNvPr id="11" name="TextBox 10">
            <a:extLst>
              <a:ext uri="{FF2B5EF4-FFF2-40B4-BE49-F238E27FC236}">
                <a16:creationId xmlns:a16="http://schemas.microsoft.com/office/drawing/2014/main" id="{A2BC2BA1-6592-4864-9B4F-9CD80D550BC4}"/>
              </a:ext>
            </a:extLst>
          </p:cNvPr>
          <p:cNvSpPr txBox="1"/>
          <p:nvPr/>
        </p:nvSpPr>
        <p:spPr>
          <a:xfrm>
            <a:off x="9758656" y="1669414"/>
            <a:ext cx="1946204" cy="430887"/>
          </a:xfrm>
          <a:prstGeom prst="rect">
            <a:avLst/>
          </a:prstGeom>
          <a:noFill/>
        </p:spPr>
        <p:txBody>
          <a:bodyPr wrap="square" lIns="0" tIns="0" rIns="0" bIns="0" rtlCol="0">
            <a:spAutoFit/>
          </a:bodyPr>
          <a:lstStyle/>
          <a:p>
            <a:pPr algn="ctr"/>
            <a:r>
              <a:rPr lang="en-SG" sz="2800" b="1" dirty="0" err="1">
                <a:solidFill>
                  <a:srgbClr val="00B050"/>
                </a:solidFill>
                <a:latin typeface="Quicksand" panose="00000500000000000000" pitchFamily="2" charset="0"/>
                <a:cs typeface="Calibri" panose="020F0502020204030204" pitchFamily="34" charset="0"/>
              </a:rPr>
              <a:t>Rất</a:t>
            </a:r>
            <a:r>
              <a:rPr lang="en-SG" sz="2800" b="1" dirty="0">
                <a:solidFill>
                  <a:srgbClr val="00B050"/>
                </a:solidFill>
                <a:latin typeface="Quicksand" panose="00000500000000000000" pitchFamily="2" charset="0"/>
                <a:cs typeface="Calibri" panose="020F0502020204030204" pitchFamily="34" charset="0"/>
              </a:rPr>
              <a:t> </a:t>
            </a:r>
            <a:r>
              <a:rPr lang="en-SG" sz="2800" b="1" dirty="0" err="1">
                <a:solidFill>
                  <a:srgbClr val="00B050"/>
                </a:solidFill>
                <a:latin typeface="Quicksand" panose="00000500000000000000" pitchFamily="2" charset="0"/>
                <a:cs typeface="Calibri" panose="020F0502020204030204" pitchFamily="34" charset="0"/>
              </a:rPr>
              <a:t>tốt</a:t>
            </a:r>
            <a:endParaRPr lang="en-US" sz="2800" b="1" dirty="0">
              <a:solidFill>
                <a:srgbClr val="00B050"/>
              </a:solidFill>
              <a:latin typeface="Quicksand" panose="00000500000000000000" pitchFamily="2" charset="0"/>
              <a:cs typeface="Calibri" panose="020F0502020204030204" pitchFamily="34" charset="0"/>
            </a:endParaRPr>
          </a:p>
        </p:txBody>
      </p:sp>
      <p:sp>
        <p:nvSpPr>
          <p:cNvPr id="12" name="Rectangle: Rounded Corners 11">
            <a:extLst>
              <a:ext uri="{FF2B5EF4-FFF2-40B4-BE49-F238E27FC236}">
                <a16:creationId xmlns:a16="http://schemas.microsoft.com/office/drawing/2014/main" id="{94492959-1A86-4BBD-99F4-C67923E12BC9}"/>
              </a:ext>
            </a:extLst>
          </p:cNvPr>
          <p:cNvSpPr/>
          <p:nvPr/>
        </p:nvSpPr>
        <p:spPr>
          <a:xfrm>
            <a:off x="827419" y="5554677"/>
            <a:ext cx="3974255" cy="817079"/>
          </a:xfrm>
          <a:prstGeom prst="roundRect">
            <a:avLst>
              <a:gd name="adj" fmla="val 50000"/>
            </a:avLst>
          </a:prstGeom>
          <a:noFill/>
          <a:ln w="38100">
            <a:noFill/>
            <a:prstDash val="sysDash"/>
            <a:extLst>
              <a:ext uri="{C807C97D-BFC1-408E-A445-0C87EB9F89A2}">
                <ask:lineSketchStyleProps xmlns:ask="http://schemas.microsoft.com/office/drawing/2018/sketchyshape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FF9900"/>
                </a:solidFill>
                <a:latin typeface="AvantGarde" panose="00000400000000000000" pitchFamily="2" charset="0"/>
                <a:ea typeface="AvantGarde" panose="00000400000000000000" pitchFamily="2" charset="0"/>
                <a:cs typeface="AvantGarde" panose="00000400000000000000" pitchFamily="2" charset="0"/>
              </a:rPr>
              <a:t>Giọng đọc phù hợp</a:t>
            </a:r>
          </a:p>
        </p:txBody>
      </p:sp>
      <p:grpSp>
        <p:nvGrpSpPr>
          <p:cNvPr id="13" name="Group 12">
            <a:extLst>
              <a:ext uri="{FF2B5EF4-FFF2-40B4-BE49-F238E27FC236}">
                <a16:creationId xmlns:a16="http://schemas.microsoft.com/office/drawing/2014/main" id="{CE83CA1A-FAAD-4950-B180-43BDF2F1319C}"/>
              </a:ext>
            </a:extLst>
          </p:cNvPr>
          <p:cNvGrpSpPr/>
          <p:nvPr/>
        </p:nvGrpSpPr>
        <p:grpSpPr>
          <a:xfrm>
            <a:off x="6254333" y="2121205"/>
            <a:ext cx="5083237" cy="1121738"/>
            <a:chOff x="6254333" y="2121205"/>
            <a:chExt cx="5083237" cy="1121738"/>
          </a:xfrm>
        </p:grpSpPr>
        <p:grpSp>
          <p:nvGrpSpPr>
            <p:cNvPr id="2" name="Group 1">
              <a:extLst>
                <a:ext uri="{FF2B5EF4-FFF2-40B4-BE49-F238E27FC236}">
                  <a16:creationId xmlns:a16="http://schemas.microsoft.com/office/drawing/2014/main" id="{4D81C34A-9A48-48DF-8CBD-A04BF6F1D62E}"/>
                </a:ext>
              </a:extLst>
            </p:cNvPr>
            <p:cNvGrpSpPr/>
            <p:nvPr/>
          </p:nvGrpSpPr>
          <p:grpSpPr>
            <a:xfrm>
              <a:off x="6254333" y="2153504"/>
              <a:ext cx="1089439" cy="1089439"/>
              <a:chOff x="6254333" y="2153504"/>
              <a:chExt cx="1089439" cy="1089439"/>
            </a:xfrm>
          </p:grpSpPr>
          <p:pic>
            <p:nvPicPr>
              <p:cNvPr id="13318" name="Picture 6" descr="164,777 Cartoon Stars Stock Photos, Pictures &amp; Royalty-Free Images - iStock">
                <a:extLst>
                  <a:ext uri="{FF2B5EF4-FFF2-40B4-BE49-F238E27FC236}">
                    <a16:creationId xmlns:a16="http://schemas.microsoft.com/office/drawing/2014/main" id="{039DFB42-409B-49F2-8A2F-46136461E5DE}"/>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2756309-A33F-4DA4-ADC3-6CB267E2943E}"/>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17" name="Group 16">
              <a:extLst>
                <a:ext uri="{FF2B5EF4-FFF2-40B4-BE49-F238E27FC236}">
                  <a16:creationId xmlns:a16="http://schemas.microsoft.com/office/drawing/2014/main" id="{F4A41C30-5332-4332-AF3C-1921ED6BE98B}"/>
                </a:ext>
              </a:extLst>
            </p:cNvPr>
            <p:cNvGrpSpPr/>
            <p:nvPr/>
          </p:nvGrpSpPr>
          <p:grpSpPr>
            <a:xfrm>
              <a:off x="8308009" y="2121205"/>
              <a:ext cx="1089439" cy="1089439"/>
              <a:chOff x="6254333" y="2153504"/>
              <a:chExt cx="1089439" cy="1089439"/>
            </a:xfrm>
          </p:grpSpPr>
          <p:pic>
            <p:nvPicPr>
              <p:cNvPr id="18" name="Picture 6" descr="164,777 Cartoon Stars Stock Photos, Pictures &amp; Royalty-Free Images - iStock">
                <a:extLst>
                  <a:ext uri="{FF2B5EF4-FFF2-40B4-BE49-F238E27FC236}">
                    <a16:creationId xmlns:a16="http://schemas.microsoft.com/office/drawing/2014/main" id="{D29837B0-4805-4399-94EB-EA97EE066BA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714273B3-58E9-4D5B-B1F9-D0BBFDF229CF}"/>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20" name="Group 19">
              <a:extLst>
                <a:ext uri="{FF2B5EF4-FFF2-40B4-BE49-F238E27FC236}">
                  <a16:creationId xmlns:a16="http://schemas.microsoft.com/office/drawing/2014/main" id="{211BB658-DAD3-48F2-B09D-D0775868DD41}"/>
                </a:ext>
              </a:extLst>
            </p:cNvPr>
            <p:cNvGrpSpPr/>
            <p:nvPr/>
          </p:nvGrpSpPr>
          <p:grpSpPr>
            <a:xfrm>
              <a:off x="10248131" y="2153504"/>
              <a:ext cx="1089439" cy="1089439"/>
              <a:chOff x="6254333" y="2153504"/>
              <a:chExt cx="1089439" cy="1089439"/>
            </a:xfrm>
          </p:grpSpPr>
          <p:pic>
            <p:nvPicPr>
              <p:cNvPr id="21" name="Picture 6" descr="164,777 Cartoon Stars Stock Photos, Pictures &amp; Royalty-Free Images - iStock">
                <a:extLst>
                  <a:ext uri="{FF2B5EF4-FFF2-40B4-BE49-F238E27FC236}">
                    <a16:creationId xmlns:a16="http://schemas.microsoft.com/office/drawing/2014/main" id="{A861FAFF-5A5C-44B5-B8AF-AC555210063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E0D0BF6-B06B-4E50-A1A0-84829B2350F5}"/>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grpSp>
        <p:nvGrpSpPr>
          <p:cNvPr id="24" name="Group 23">
            <a:extLst>
              <a:ext uri="{FF2B5EF4-FFF2-40B4-BE49-F238E27FC236}">
                <a16:creationId xmlns:a16="http://schemas.microsoft.com/office/drawing/2014/main" id="{58380A9E-02CF-411A-93A9-6A7F24F566E6}"/>
              </a:ext>
            </a:extLst>
          </p:cNvPr>
          <p:cNvGrpSpPr/>
          <p:nvPr/>
        </p:nvGrpSpPr>
        <p:grpSpPr>
          <a:xfrm>
            <a:off x="6254333" y="3166104"/>
            <a:ext cx="5083237" cy="1121738"/>
            <a:chOff x="6254333" y="2121205"/>
            <a:chExt cx="5083237" cy="1121738"/>
          </a:xfrm>
        </p:grpSpPr>
        <p:grpSp>
          <p:nvGrpSpPr>
            <p:cNvPr id="25" name="Group 24">
              <a:extLst>
                <a:ext uri="{FF2B5EF4-FFF2-40B4-BE49-F238E27FC236}">
                  <a16:creationId xmlns:a16="http://schemas.microsoft.com/office/drawing/2014/main" id="{7EF45056-EBC1-4838-9951-D3A8CA103491}"/>
                </a:ext>
              </a:extLst>
            </p:cNvPr>
            <p:cNvGrpSpPr/>
            <p:nvPr/>
          </p:nvGrpSpPr>
          <p:grpSpPr>
            <a:xfrm>
              <a:off x="6254333" y="2153504"/>
              <a:ext cx="1089439" cy="1089439"/>
              <a:chOff x="6254333" y="2153504"/>
              <a:chExt cx="1089439" cy="1089439"/>
            </a:xfrm>
          </p:grpSpPr>
          <p:pic>
            <p:nvPicPr>
              <p:cNvPr id="32" name="Picture 6" descr="164,777 Cartoon Stars Stock Photos, Pictures &amp; Royalty-Free Images - iStock">
                <a:extLst>
                  <a:ext uri="{FF2B5EF4-FFF2-40B4-BE49-F238E27FC236}">
                    <a16:creationId xmlns:a16="http://schemas.microsoft.com/office/drawing/2014/main" id="{FF61F199-4680-49A4-9CD6-DF6051D7ECD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69A3B628-C4D5-48D2-8EC1-CDDAB5464C70}"/>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26" name="Group 25">
              <a:extLst>
                <a:ext uri="{FF2B5EF4-FFF2-40B4-BE49-F238E27FC236}">
                  <a16:creationId xmlns:a16="http://schemas.microsoft.com/office/drawing/2014/main" id="{02998EA5-06FD-4AE6-8B27-A9666625A62D}"/>
                </a:ext>
              </a:extLst>
            </p:cNvPr>
            <p:cNvGrpSpPr/>
            <p:nvPr/>
          </p:nvGrpSpPr>
          <p:grpSpPr>
            <a:xfrm>
              <a:off x="8308009" y="2121205"/>
              <a:ext cx="1089439" cy="1089439"/>
              <a:chOff x="6254333" y="2153504"/>
              <a:chExt cx="1089439" cy="1089439"/>
            </a:xfrm>
          </p:grpSpPr>
          <p:pic>
            <p:nvPicPr>
              <p:cNvPr id="30" name="Picture 6" descr="164,777 Cartoon Stars Stock Photos, Pictures &amp; Royalty-Free Images - iStock">
                <a:extLst>
                  <a:ext uri="{FF2B5EF4-FFF2-40B4-BE49-F238E27FC236}">
                    <a16:creationId xmlns:a16="http://schemas.microsoft.com/office/drawing/2014/main" id="{A03A0844-6731-4CAA-953B-F62FB642D07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7AF41CF7-768D-4974-A6DD-E86B177C740B}"/>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dirty="0">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27" name="Group 26">
              <a:extLst>
                <a:ext uri="{FF2B5EF4-FFF2-40B4-BE49-F238E27FC236}">
                  <a16:creationId xmlns:a16="http://schemas.microsoft.com/office/drawing/2014/main" id="{7D12094A-FA38-43A0-B9EB-383EB0DAC67C}"/>
                </a:ext>
              </a:extLst>
            </p:cNvPr>
            <p:cNvGrpSpPr/>
            <p:nvPr/>
          </p:nvGrpSpPr>
          <p:grpSpPr>
            <a:xfrm>
              <a:off x="10248131" y="2153504"/>
              <a:ext cx="1089439" cy="1089439"/>
              <a:chOff x="6254333" y="2153504"/>
              <a:chExt cx="1089439" cy="1089439"/>
            </a:xfrm>
          </p:grpSpPr>
          <p:pic>
            <p:nvPicPr>
              <p:cNvPr id="28" name="Picture 6" descr="164,777 Cartoon Stars Stock Photos, Pictures &amp; Royalty-Free Images - iStock">
                <a:extLst>
                  <a:ext uri="{FF2B5EF4-FFF2-40B4-BE49-F238E27FC236}">
                    <a16:creationId xmlns:a16="http://schemas.microsoft.com/office/drawing/2014/main" id="{D7AD9C5D-2A89-46E8-8293-95997900B02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4E45FD0F-27B2-42F3-B456-F19BDE79C44A}"/>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grpSp>
        <p:nvGrpSpPr>
          <p:cNvPr id="34" name="Group 33">
            <a:extLst>
              <a:ext uri="{FF2B5EF4-FFF2-40B4-BE49-F238E27FC236}">
                <a16:creationId xmlns:a16="http://schemas.microsoft.com/office/drawing/2014/main" id="{87417657-DC28-466A-8EE2-8BF0B6D83149}"/>
              </a:ext>
            </a:extLst>
          </p:cNvPr>
          <p:cNvGrpSpPr/>
          <p:nvPr/>
        </p:nvGrpSpPr>
        <p:grpSpPr>
          <a:xfrm>
            <a:off x="6311108" y="4305029"/>
            <a:ext cx="5083237" cy="1121738"/>
            <a:chOff x="6254333" y="2121205"/>
            <a:chExt cx="5083237" cy="1121738"/>
          </a:xfrm>
        </p:grpSpPr>
        <p:grpSp>
          <p:nvGrpSpPr>
            <p:cNvPr id="35" name="Group 34">
              <a:extLst>
                <a:ext uri="{FF2B5EF4-FFF2-40B4-BE49-F238E27FC236}">
                  <a16:creationId xmlns:a16="http://schemas.microsoft.com/office/drawing/2014/main" id="{943C1556-CFA1-434D-9D4D-8BA24061864E}"/>
                </a:ext>
              </a:extLst>
            </p:cNvPr>
            <p:cNvGrpSpPr/>
            <p:nvPr/>
          </p:nvGrpSpPr>
          <p:grpSpPr>
            <a:xfrm>
              <a:off x="6254333" y="2153504"/>
              <a:ext cx="1089439" cy="1089439"/>
              <a:chOff x="6254333" y="2153504"/>
              <a:chExt cx="1089439" cy="1089439"/>
            </a:xfrm>
          </p:grpSpPr>
          <p:pic>
            <p:nvPicPr>
              <p:cNvPr id="42" name="Picture 6" descr="164,777 Cartoon Stars Stock Photos, Pictures &amp; Royalty-Free Images - iStock">
                <a:extLst>
                  <a:ext uri="{FF2B5EF4-FFF2-40B4-BE49-F238E27FC236}">
                    <a16:creationId xmlns:a16="http://schemas.microsoft.com/office/drawing/2014/main" id="{88283F02-C636-43F6-8903-6D0BD43612F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1E5DD45-3575-421A-B7C3-30CB181904F7}"/>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36" name="Group 35">
              <a:extLst>
                <a:ext uri="{FF2B5EF4-FFF2-40B4-BE49-F238E27FC236}">
                  <a16:creationId xmlns:a16="http://schemas.microsoft.com/office/drawing/2014/main" id="{35810E4F-1F6B-493A-8D56-FA99E765F710}"/>
                </a:ext>
              </a:extLst>
            </p:cNvPr>
            <p:cNvGrpSpPr/>
            <p:nvPr/>
          </p:nvGrpSpPr>
          <p:grpSpPr>
            <a:xfrm>
              <a:off x="8308009" y="2121205"/>
              <a:ext cx="1089439" cy="1089439"/>
              <a:chOff x="6254333" y="2153504"/>
              <a:chExt cx="1089439" cy="1089439"/>
            </a:xfrm>
          </p:grpSpPr>
          <p:pic>
            <p:nvPicPr>
              <p:cNvPr id="40" name="Picture 6" descr="164,777 Cartoon Stars Stock Photos, Pictures &amp; Royalty-Free Images - iStock">
                <a:extLst>
                  <a:ext uri="{FF2B5EF4-FFF2-40B4-BE49-F238E27FC236}">
                    <a16:creationId xmlns:a16="http://schemas.microsoft.com/office/drawing/2014/main" id="{4C8C84A5-2A97-4A71-A377-2371B7402FF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76A53BC2-A8D5-42DA-9ACE-49B39AC21A21}"/>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dirty="0">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37" name="Group 36">
              <a:extLst>
                <a:ext uri="{FF2B5EF4-FFF2-40B4-BE49-F238E27FC236}">
                  <a16:creationId xmlns:a16="http://schemas.microsoft.com/office/drawing/2014/main" id="{278323DE-A460-44C9-9E75-9E00F6C57BC7}"/>
                </a:ext>
              </a:extLst>
            </p:cNvPr>
            <p:cNvGrpSpPr/>
            <p:nvPr/>
          </p:nvGrpSpPr>
          <p:grpSpPr>
            <a:xfrm>
              <a:off x="10248131" y="2153504"/>
              <a:ext cx="1089439" cy="1089439"/>
              <a:chOff x="6254333" y="2153504"/>
              <a:chExt cx="1089439" cy="1089439"/>
            </a:xfrm>
          </p:grpSpPr>
          <p:pic>
            <p:nvPicPr>
              <p:cNvPr id="38" name="Picture 6" descr="164,777 Cartoon Stars Stock Photos, Pictures &amp; Royalty-Free Images - iStock">
                <a:extLst>
                  <a:ext uri="{FF2B5EF4-FFF2-40B4-BE49-F238E27FC236}">
                    <a16:creationId xmlns:a16="http://schemas.microsoft.com/office/drawing/2014/main" id="{2012C5E6-7D8A-4D8C-9B2C-CF31DBD4880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60267466-50B6-4012-BA01-F407D7271CBA}"/>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grpSp>
        <p:nvGrpSpPr>
          <p:cNvPr id="44" name="Group 43">
            <a:extLst>
              <a:ext uri="{FF2B5EF4-FFF2-40B4-BE49-F238E27FC236}">
                <a16:creationId xmlns:a16="http://schemas.microsoft.com/office/drawing/2014/main" id="{990281C9-7F86-4A8B-90E3-5E8141FFFD50}"/>
              </a:ext>
            </a:extLst>
          </p:cNvPr>
          <p:cNvGrpSpPr/>
          <p:nvPr/>
        </p:nvGrpSpPr>
        <p:grpSpPr>
          <a:xfrm>
            <a:off x="6281344" y="5316600"/>
            <a:ext cx="5083237" cy="1121738"/>
            <a:chOff x="6254333" y="2121205"/>
            <a:chExt cx="5083237" cy="1121738"/>
          </a:xfrm>
        </p:grpSpPr>
        <p:grpSp>
          <p:nvGrpSpPr>
            <p:cNvPr id="45" name="Group 44">
              <a:extLst>
                <a:ext uri="{FF2B5EF4-FFF2-40B4-BE49-F238E27FC236}">
                  <a16:creationId xmlns:a16="http://schemas.microsoft.com/office/drawing/2014/main" id="{DF708B2C-BC8D-4A38-A081-C822FC4C6B5D}"/>
                </a:ext>
              </a:extLst>
            </p:cNvPr>
            <p:cNvGrpSpPr/>
            <p:nvPr/>
          </p:nvGrpSpPr>
          <p:grpSpPr>
            <a:xfrm>
              <a:off x="6254333" y="2153504"/>
              <a:ext cx="1089439" cy="1089439"/>
              <a:chOff x="6254333" y="2153504"/>
              <a:chExt cx="1089439" cy="1089439"/>
            </a:xfrm>
          </p:grpSpPr>
          <p:pic>
            <p:nvPicPr>
              <p:cNvPr id="52" name="Picture 6" descr="164,777 Cartoon Stars Stock Photos, Pictures &amp; Royalty-Free Images - iStock">
                <a:extLst>
                  <a:ext uri="{FF2B5EF4-FFF2-40B4-BE49-F238E27FC236}">
                    <a16:creationId xmlns:a16="http://schemas.microsoft.com/office/drawing/2014/main" id="{EDC4629A-7C22-46AA-9E29-CF8335C6A6D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0656285F-979E-4915-B754-2C64481E4E16}"/>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1</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46" name="Group 45">
              <a:extLst>
                <a:ext uri="{FF2B5EF4-FFF2-40B4-BE49-F238E27FC236}">
                  <a16:creationId xmlns:a16="http://schemas.microsoft.com/office/drawing/2014/main" id="{311F1AA0-B11A-4A5D-A0B1-FC200877ABE5}"/>
                </a:ext>
              </a:extLst>
            </p:cNvPr>
            <p:cNvGrpSpPr/>
            <p:nvPr/>
          </p:nvGrpSpPr>
          <p:grpSpPr>
            <a:xfrm>
              <a:off x="8308009" y="2121205"/>
              <a:ext cx="1089439" cy="1089439"/>
              <a:chOff x="6254333" y="2153504"/>
              <a:chExt cx="1089439" cy="1089439"/>
            </a:xfrm>
          </p:grpSpPr>
          <p:pic>
            <p:nvPicPr>
              <p:cNvPr id="50" name="Picture 6" descr="164,777 Cartoon Stars Stock Photos, Pictures &amp; Royalty-Free Images - iStock">
                <a:extLst>
                  <a:ext uri="{FF2B5EF4-FFF2-40B4-BE49-F238E27FC236}">
                    <a16:creationId xmlns:a16="http://schemas.microsoft.com/office/drawing/2014/main" id="{79565214-F2AE-4155-8DD1-AB1AF6A88E6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910A696F-28A7-42E6-BDF0-2EBDA7F693F8}"/>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dirty="0">
                    <a:solidFill>
                      <a:srgbClr val="002060"/>
                    </a:solidFill>
                    <a:latin typeface="Quicksand" panose="00000500000000000000" pitchFamily="2" charset="0"/>
                    <a:cs typeface="Calibri" panose="020F0502020204030204" pitchFamily="34" charset="0"/>
                  </a:rPr>
                  <a:t>2</a:t>
                </a:r>
                <a:endParaRPr lang="en-US" sz="3600" b="1" dirty="0">
                  <a:solidFill>
                    <a:srgbClr val="002060"/>
                  </a:solidFill>
                  <a:latin typeface="Quicksand" panose="00000500000000000000" pitchFamily="2" charset="0"/>
                  <a:cs typeface="Calibri" panose="020F0502020204030204" pitchFamily="34" charset="0"/>
                </a:endParaRPr>
              </a:p>
            </p:txBody>
          </p:sp>
        </p:grpSp>
        <p:grpSp>
          <p:nvGrpSpPr>
            <p:cNvPr id="47" name="Group 46">
              <a:extLst>
                <a:ext uri="{FF2B5EF4-FFF2-40B4-BE49-F238E27FC236}">
                  <a16:creationId xmlns:a16="http://schemas.microsoft.com/office/drawing/2014/main" id="{978FEE6A-469E-48B0-9F2C-46FD6D239693}"/>
                </a:ext>
              </a:extLst>
            </p:cNvPr>
            <p:cNvGrpSpPr/>
            <p:nvPr/>
          </p:nvGrpSpPr>
          <p:grpSpPr>
            <a:xfrm>
              <a:off x="10248131" y="2153504"/>
              <a:ext cx="1089439" cy="1089439"/>
              <a:chOff x="6254333" y="2153504"/>
              <a:chExt cx="1089439" cy="1089439"/>
            </a:xfrm>
          </p:grpSpPr>
          <p:pic>
            <p:nvPicPr>
              <p:cNvPr id="48" name="Picture 6" descr="164,777 Cartoon Stars Stock Photos, Pictures &amp; Royalty-Free Images - iStock">
                <a:extLst>
                  <a:ext uri="{FF2B5EF4-FFF2-40B4-BE49-F238E27FC236}">
                    <a16:creationId xmlns:a16="http://schemas.microsoft.com/office/drawing/2014/main" id="{42C00084-3AF4-4EEF-8E80-5A0E91B3D5D5}"/>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529" y1="24673" x2="45261" y2="33660"/>
                            <a14:foregroundMark x1="45261" y1="33660" x2="38072" y2="40033"/>
                            <a14:foregroundMark x1="38072" y1="40033" x2="28758" y2="42157"/>
                          </a14:backgroundRemoval>
                        </a14:imgEffect>
                      </a14:imgLayer>
                    </a14:imgProps>
                  </a:ext>
                  <a:ext uri="{28A0092B-C50C-407E-A947-70E740481C1C}">
                    <a14:useLocalDpi xmlns:a14="http://schemas.microsoft.com/office/drawing/2010/main" val="0"/>
                  </a:ext>
                </a:extLst>
              </a:blip>
              <a:srcRect/>
              <a:stretch>
                <a:fillRect/>
              </a:stretch>
            </p:blipFill>
            <p:spPr bwMode="auto">
              <a:xfrm>
                <a:off x="6254333" y="2153504"/>
                <a:ext cx="1089439" cy="1089439"/>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F1A218D8-B67D-43F2-B0D9-85A65446C347}"/>
                  </a:ext>
                </a:extLst>
              </p:cNvPr>
              <p:cNvSpPr txBox="1"/>
              <p:nvPr/>
            </p:nvSpPr>
            <p:spPr>
              <a:xfrm>
                <a:off x="6597215" y="2388926"/>
                <a:ext cx="403673" cy="553998"/>
              </a:xfrm>
              <a:prstGeom prst="rect">
                <a:avLst/>
              </a:prstGeom>
              <a:noFill/>
            </p:spPr>
            <p:txBody>
              <a:bodyPr wrap="square" lIns="0" tIns="0" rIns="0" bIns="0" rtlCol="0">
                <a:spAutoFit/>
              </a:bodyPr>
              <a:lstStyle/>
              <a:p>
                <a:pPr algn="ctr"/>
                <a:r>
                  <a:rPr lang="vi-VN" sz="3600" b="1">
                    <a:solidFill>
                      <a:srgbClr val="002060"/>
                    </a:solidFill>
                    <a:latin typeface="Quicksand" panose="00000500000000000000" pitchFamily="2" charset="0"/>
                    <a:cs typeface="Calibri" panose="020F0502020204030204" pitchFamily="34" charset="0"/>
                  </a:rPr>
                  <a:t>3</a:t>
                </a:r>
                <a:endParaRPr lang="en-US" sz="3600" b="1" dirty="0">
                  <a:solidFill>
                    <a:srgbClr val="002060"/>
                  </a:solidFill>
                  <a:latin typeface="Quicksand" panose="00000500000000000000" pitchFamily="2" charset="0"/>
                  <a:cs typeface="Calibri" panose="020F0502020204030204" pitchFamily="34" charset="0"/>
                </a:endParaRPr>
              </a:p>
            </p:txBody>
          </p:sp>
        </p:grpSp>
      </p:grpSp>
    </p:spTree>
    <p:extLst>
      <p:ext uri="{BB962C8B-B14F-4D97-AF65-F5344CB8AC3E}">
        <p14:creationId xmlns:p14="http://schemas.microsoft.com/office/powerpoint/2010/main" val="26280475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par>
                                <p:cTn id="30" presetID="26"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80">
                                          <p:stCondLst>
                                            <p:cond delay="0"/>
                                          </p:stCondLst>
                                        </p:cTn>
                                        <p:tgtEl>
                                          <p:spTgt spid="6"/>
                                        </p:tgtEl>
                                      </p:cBhvr>
                                    </p:animEffect>
                                    <p:anim calcmode="lin" valueType="num">
                                      <p:cBhvr>
                                        <p:cTn id="3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8" dur="26">
                                          <p:stCondLst>
                                            <p:cond delay="650"/>
                                          </p:stCondLst>
                                        </p:cTn>
                                        <p:tgtEl>
                                          <p:spTgt spid="6"/>
                                        </p:tgtEl>
                                      </p:cBhvr>
                                      <p:to x="100000" y="60000"/>
                                    </p:animScale>
                                    <p:animScale>
                                      <p:cBhvr>
                                        <p:cTn id="39" dur="166" decel="50000">
                                          <p:stCondLst>
                                            <p:cond delay="676"/>
                                          </p:stCondLst>
                                        </p:cTn>
                                        <p:tgtEl>
                                          <p:spTgt spid="6"/>
                                        </p:tgtEl>
                                      </p:cBhvr>
                                      <p:to x="100000" y="100000"/>
                                    </p:animScale>
                                    <p:animScale>
                                      <p:cBhvr>
                                        <p:cTn id="40" dur="26">
                                          <p:stCondLst>
                                            <p:cond delay="1312"/>
                                          </p:stCondLst>
                                        </p:cTn>
                                        <p:tgtEl>
                                          <p:spTgt spid="6"/>
                                        </p:tgtEl>
                                      </p:cBhvr>
                                      <p:to x="100000" y="80000"/>
                                    </p:animScale>
                                    <p:animScale>
                                      <p:cBhvr>
                                        <p:cTn id="41" dur="166" decel="50000">
                                          <p:stCondLst>
                                            <p:cond delay="1338"/>
                                          </p:stCondLst>
                                        </p:cTn>
                                        <p:tgtEl>
                                          <p:spTgt spid="6"/>
                                        </p:tgtEl>
                                      </p:cBhvr>
                                      <p:to x="100000" y="100000"/>
                                    </p:animScale>
                                    <p:animScale>
                                      <p:cBhvr>
                                        <p:cTn id="42" dur="26">
                                          <p:stCondLst>
                                            <p:cond delay="1642"/>
                                          </p:stCondLst>
                                        </p:cTn>
                                        <p:tgtEl>
                                          <p:spTgt spid="6"/>
                                        </p:tgtEl>
                                      </p:cBhvr>
                                      <p:to x="100000" y="90000"/>
                                    </p:animScale>
                                    <p:animScale>
                                      <p:cBhvr>
                                        <p:cTn id="43" dur="166" decel="50000">
                                          <p:stCondLst>
                                            <p:cond delay="1668"/>
                                          </p:stCondLst>
                                        </p:cTn>
                                        <p:tgtEl>
                                          <p:spTgt spid="6"/>
                                        </p:tgtEl>
                                      </p:cBhvr>
                                      <p:to x="100000" y="100000"/>
                                    </p:animScale>
                                    <p:animScale>
                                      <p:cBhvr>
                                        <p:cTn id="44" dur="26">
                                          <p:stCondLst>
                                            <p:cond delay="1808"/>
                                          </p:stCondLst>
                                        </p:cTn>
                                        <p:tgtEl>
                                          <p:spTgt spid="6"/>
                                        </p:tgtEl>
                                      </p:cBhvr>
                                      <p:to x="100000" y="95000"/>
                                    </p:animScale>
                                    <p:animScale>
                                      <p:cBhvr>
                                        <p:cTn id="45" dur="166" decel="50000">
                                          <p:stCondLst>
                                            <p:cond delay="1834"/>
                                          </p:stCondLst>
                                        </p:cTn>
                                        <p:tgtEl>
                                          <p:spTgt spid="6"/>
                                        </p:tgtEl>
                                      </p:cBhvr>
                                      <p:to x="100000" y="100000"/>
                                    </p:animScale>
                                  </p:childTnLst>
                                </p:cTn>
                              </p:par>
                              <p:par>
                                <p:cTn id="46" presetID="26"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80">
                                          <p:stCondLst>
                                            <p:cond delay="0"/>
                                          </p:stCondLst>
                                        </p:cTn>
                                        <p:tgtEl>
                                          <p:spTgt spid="7"/>
                                        </p:tgtEl>
                                      </p:cBhvr>
                                    </p:animEffect>
                                    <p:anim calcmode="lin" valueType="num">
                                      <p:cBhvr>
                                        <p:cTn id="4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4" dur="26">
                                          <p:stCondLst>
                                            <p:cond delay="650"/>
                                          </p:stCondLst>
                                        </p:cTn>
                                        <p:tgtEl>
                                          <p:spTgt spid="7"/>
                                        </p:tgtEl>
                                      </p:cBhvr>
                                      <p:to x="100000" y="60000"/>
                                    </p:animScale>
                                    <p:animScale>
                                      <p:cBhvr>
                                        <p:cTn id="55" dur="166" decel="50000">
                                          <p:stCondLst>
                                            <p:cond delay="676"/>
                                          </p:stCondLst>
                                        </p:cTn>
                                        <p:tgtEl>
                                          <p:spTgt spid="7"/>
                                        </p:tgtEl>
                                      </p:cBhvr>
                                      <p:to x="100000" y="100000"/>
                                    </p:animScale>
                                    <p:animScale>
                                      <p:cBhvr>
                                        <p:cTn id="56" dur="26">
                                          <p:stCondLst>
                                            <p:cond delay="1312"/>
                                          </p:stCondLst>
                                        </p:cTn>
                                        <p:tgtEl>
                                          <p:spTgt spid="7"/>
                                        </p:tgtEl>
                                      </p:cBhvr>
                                      <p:to x="100000" y="80000"/>
                                    </p:animScale>
                                    <p:animScale>
                                      <p:cBhvr>
                                        <p:cTn id="57" dur="166" decel="50000">
                                          <p:stCondLst>
                                            <p:cond delay="1338"/>
                                          </p:stCondLst>
                                        </p:cTn>
                                        <p:tgtEl>
                                          <p:spTgt spid="7"/>
                                        </p:tgtEl>
                                      </p:cBhvr>
                                      <p:to x="100000" y="100000"/>
                                    </p:animScale>
                                    <p:animScale>
                                      <p:cBhvr>
                                        <p:cTn id="58" dur="26">
                                          <p:stCondLst>
                                            <p:cond delay="1642"/>
                                          </p:stCondLst>
                                        </p:cTn>
                                        <p:tgtEl>
                                          <p:spTgt spid="7"/>
                                        </p:tgtEl>
                                      </p:cBhvr>
                                      <p:to x="100000" y="90000"/>
                                    </p:animScale>
                                    <p:animScale>
                                      <p:cBhvr>
                                        <p:cTn id="59" dur="166" decel="50000">
                                          <p:stCondLst>
                                            <p:cond delay="1668"/>
                                          </p:stCondLst>
                                        </p:cTn>
                                        <p:tgtEl>
                                          <p:spTgt spid="7"/>
                                        </p:tgtEl>
                                      </p:cBhvr>
                                      <p:to x="100000" y="100000"/>
                                    </p:animScale>
                                    <p:animScale>
                                      <p:cBhvr>
                                        <p:cTn id="60" dur="26">
                                          <p:stCondLst>
                                            <p:cond delay="1808"/>
                                          </p:stCondLst>
                                        </p:cTn>
                                        <p:tgtEl>
                                          <p:spTgt spid="7"/>
                                        </p:tgtEl>
                                      </p:cBhvr>
                                      <p:to x="100000" y="95000"/>
                                    </p:animScale>
                                    <p:animScale>
                                      <p:cBhvr>
                                        <p:cTn id="61" dur="166" decel="50000">
                                          <p:stCondLst>
                                            <p:cond delay="1834"/>
                                          </p:stCondLst>
                                        </p:cTn>
                                        <p:tgtEl>
                                          <p:spTgt spid="7"/>
                                        </p:tgtEl>
                                      </p:cBhvr>
                                      <p:to x="100000" y="100000"/>
                                    </p:animScale>
                                  </p:childTnLst>
                                </p:cTn>
                              </p:par>
                              <p:par>
                                <p:cTn id="62" presetID="26" presetClass="entr" presetSubtype="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down)">
                                      <p:cBhvr>
                                        <p:cTn id="64" dur="580">
                                          <p:stCondLst>
                                            <p:cond delay="0"/>
                                          </p:stCondLst>
                                        </p:cTn>
                                        <p:tgtEl>
                                          <p:spTgt spid="12"/>
                                        </p:tgtEl>
                                      </p:cBhvr>
                                    </p:animEffect>
                                    <p:anim calcmode="lin" valueType="num">
                                      <p:cBhvr>
                                        <p:cTn id="6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0" dur="26">
                                          <p:stCondLst>
                                            <p:cond delay="650"/>
                                          </p:stCondLst>
                                        </p:cTn>
                                        <p:tgtEl>
                                          <p:spTgt spid="12"/>
                                        </p:tgtEl>
                                      </p:cBhvr>
                                      <p:to x="100000" y="60000"/>
                                    </p:animScale>
                                    <p:animScale>
                                      <p:cBhvr>
                                        <p:cTn id="71" dur="166" decel="50000">
                                          <p:stCondLst>
                                            <p:cond delay="676"/>
                                          </p:stCondLst>
                                        </p:cTn>
                                        <p:tgtEl>
                                          <p:spTgt spid="12"/>
                                        </p:tgtEl>
                                      </p:cBhvr>
                                      <p:to x="100000" y="100000"/>
                                    </p:animScale>
                                    <p:animScale>
                                      <p:cBhvr>
                                        <p:cTn id="72" dur="26">
                                          <p:stCondLst>
                                            <p:cond delay="1312"/>
                                          </p:stCondLst>
                                        </p:cTn>
                                        <p:tgtEl>
                                          <p:spTgt spid="12"/>
                                        </p:tgtEl>
                                      </p:cBhvr>
                                      <p:to x="100000" y="80000"/>
                                    </p:animScale>
                                    <p:animScale>
                                      <p:cBhvr>
                                        <p:cTn id="73" dur="166" decel="50000">
                                          <p:stCondLst>
                                            <p:cond delay="1338"/>
                                          </p:stCondLst>
                                        </p:cTn>
                                        <p:tgtEl>
                                          <p:spTgt spid="12"/>
                                        </p:tgtEl>
                                      </p:cBhvr>
                                      <p:to x="100000" y="100000"/>
                                    </p:animScale>
                                    <p:animScale>
                                      <p:cBhvr>
                                        <p:cTn id="74" dur="26">
                                          <p:stCondLst>
                                            <p:cond delay="1642"/>
                                          </p:stCondLst>
                                        </p:cTn>
                                        <p:tgtEl>
                                          <p:spTgt spid="12"/>
                                        </p:tgtEl>
                                      </p:cBhvr>
                                      <p:to x="100000" y="90000"/>
                                    </p:animScale>
                                    <p:animScale>
                                      <p:cBhvr>
                                        <p:cTn id="75" dur="166" decel="50000">
                                          <p:stCondLst>
                                            <p:cond delay="1668"/>
                                          </p:stCondLst>
                                        </p:cTn>
                                        <p:tgtEl>
                                          <p:spTgt spid="12"/>
                                        </p:tgtEl>
                                      </p:cBhvr>
                                      <p:to x="100000" y="100000"/>
                                    </p:animScale>
                                    <p:animScale>
                                      <p:cBhvr>
                                        <p:cTn id="76" dur="26">
                                          <p:stCondLst>
                                            <p:cond delay="1808"/>
                                          </p:stCondLst>
                                        </p:cTn>
                                        <p:tgtEl>
                                          <p:spTgt spid="12"/>
                                        </p:tgtEl>
                                      </p:cBhvr>
                                      <p:to x="100000" y="95000"/>
                                    </p:animScale>
                                    <p:animScale>
                                      <p:cBhvr>
                                        <p:cTn id="77" dur="166" decel="50000">
                                          <p:stCondLst>
                                            <p:cond delay="1834"/>
                                          </p:stCondLst>
                                        </p:cTn>
                                        <p:tgtEl>
                                          <p:spTgt spid="12"/>
                                        </p:tgtEl>
                                      </p:cBhvr>
                                      <p:to x="100000" y="100000"/>
                                    </p:animScale>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fade">
                                      <p:cBhvr>
                                        <p:cTn id="82" dur="1000"/>
                                        <p:tgtEl>
                                          <p:spTgt spid="9"/>
                                        </p:tgtEl>
                                      </p:cBhvr>
                                    </p:animEffect>
                                    <p:anim calcmode="lin" valueType="num">
                                      <p:cBhvr>
                                        <p:cTn id="83" dur="1000" fill="hold"/>
                                        <p:tgtEl>
                                          <p:spTgt spid="9"/>
                                        </p:tgtEl>
                                        <p:attrNameLst>
                                          <p:attrName>ppt_x</p:attrName>
                                        </p:attrNameLst>
                                      </p:cBhvr>
                                      <p:tavLst>
                                        <p:tav tm="0">
                                          <p:val>
                                            <p:strVal val="#ppt_x"/>
                                          </p:val>
                                        </p:tav>
                                        <p:tav tm="100000">
                                          <p:val>
                                            <p:strVal val="#ppt_x"/>
                                          </p:val>
                                        </p:tav>
                                      </p:tavLst>
                                    </p:anim>
                                    <p:anim calcmode="lin" valueType="num">
                                      <p:cBhvr>
                                        <p:cTn id="84" dur="1000" fill="hold"/>
                                        <p:tgtEl>
                                          <p:spTgt spid="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1000"/>
                                        <p:tgtEl>
                                          <p:spTgt spid="10"/>
                                        </p:tgtEl>
                                      </p:cBhvr>
                                    </p:animEffect>
                                    <p:anim calcmode="lin" valueType="num">
                                      <p:cBhvr>
                                        <p:cTn id="88" dur="1000" fill="hold"/>
                                        <p:tgtEl>
                                          <p:spTgt spid="10"/>
                                        </p:tgtEl>
                                        <p:attrNameLst>
                                          <p:attrName>ppt_x</p:attrName>
                                        </p:attrNameLst>
                                      </p:cBhvr>
                                      <p:tavLst>
                                        <p:tav tm="0">
                                          <p:val>
                                            <p:strVal val="#ppt_x"/>
                                          </p:val>
                                        </p:tav>
                                        <p:tav tm="100000">
                                          <p:val>
                                            <p:strVal val="#ppt_x"/>
                                          </p:val>
                                        </p:tav>
                                      </p:tavLst>
                                    </p:anim>
                                    <p:anim calcmode="lin" valueType="num">
                                      <p:cBhvr>
                                        <p:cTn id="89" dur="1000" fill="hold"/>
                                        <p:tgtEl>
                                          <p:spTgt spid="1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11"/>
                                        </p:tgtEl>
                                        <p:attrNameLst>
                                          <p:attrName>style.visibility</p:attrName>
                                        </p:attrNameLst>
                                      </p:cBhvr>
                                      <p:to>
                                        <p:strVal val="visible"/>
                                      </p:to>
                                    </p:set>
                                    <p:animEffect transition="in" filter="fade">
                                      <p:cBhvr>
                                        <p:cTn id="92" dur="1000"/>
                                        <p:tgtEl>
                                          <p:spTgt spid="11"/>
                                        </p:tgtEl>
                                      </p:cBhvr>
                                    </p:animEffect>
                                    <p:anim calcmode="lin" valueType="num">
                                      <p:cBhvr>
                                        <p:cTn id="93" dur="1000" fill="hold"/>
                                        <p:tgtEl>
                                          <p:spTgt spid="11"/>
                                        </p:tgtEl>
                                        <p:attrNameLst>
                                          <p:attrName>ppt_x</p:attrName>
                                        </p:attrNameLst>
                                      </p:cBhvr>
                                      <p:tavLst>
                                        <p:tav tm="0">
                                          <p:val>
                                            <p:strVal val="#ppt_x"/>
                                          </p:val>
                                        </p:tav>
                                        <p:tav tm="100000">
                                          <p:val>
                                            <p:strVal val="#ppt_x"/>
                                          </p:val>
                                        </p:tav>
                                      </p:tavLst>
                                    </p:anim>
                                    <p:anim calcmode="lin" valueType="num">
                                      <p:cBhvr>
                                        <p:cTn id="9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nodeType="clickEffect">
                                  <p:stCondLst>
                                    <p:cond delay="0"/>
                                  </p:stCondLst>
                                  <p:childTnLst>
                                    <p:set>
                                      <p:cBhvr>
                                        <p:cTn id="98" dur="1" fill="hold">
                                          <p:stCondLst>
                                            <p:cond delay="0"/>
                                          </p:stCondLst>
                                        </p:cTn>
                                        <p:tgtEl>
                                          <p:spTgt spid="13"/>
                                        </p:tgtEl>
                                        <p:attrNameLst>
                                          <p:attrName>style.visibility</p:attrName>
                                        </p:attrNameLst>
                                      </p:cBhvr>
                                      <p:to>
                                        <p:strVal val="visible"/>
                                      </p:to>
                                    </p:set>
                                    <p:animEffect transition="in" filter="fade">
                                      <p:cBhvr>
                                        <p:cTn id="99" dur="500"/>
                                        <p:tgtEl>
                                          <p:spTgt spid="13"/>
                                        </p:tgtEl>
                                      </p:cBhvr>
                                    </p:animEffect>
                                  </p:childTnLst>
                                </p:cTn>
                              </p:par>
                              <p:par>
                                <p:cTn id="100" presetID="10" presetClass="entr" presetSubtype="0" fill="hold" nodeType="with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fade">
                                      <p:cBhvr>
                                        <p:cTn id="102" dur="500"/>
                                        <p:tgtEl>
                                          <p:spTgt spid="24"/>
                                        </p:tgtEl>
                                      </p:cBhvr>
                                    </p:animEffect>
                                  </p:childTnLst>
                                </p:cTn>
                              </p:par>
                              <p:par>
                                <p:cTn id="103" presetID="10" presetClass="entr" presetSubtype="0" fill="hold" nodeType="with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fade">
                                      <p:cBhvr>
                                        <p:cTn id="105" dur="500"/>
                                        <p:tgtEl>
                                          <p:spTgt spid="34"/>
                                        </p:tgtEl>
                                      </p:cBhvr>
                                    </p:animEffect>
                                  </p:childTnLst>
                                </p:cTn>
                              </p:par>
                              <p:par>
                                <p:cTn id="106" presetID="10" presetClass="entr" presetSubtype="0" fill="hold" nodeType="withEffect">
                                  <p:stCondLst>
                                    <p:cond delay="0"/>
                                  </p:stCondLst>
                                  <p:childTnLst>
                                    <p:set>
                                      <p:cBhvr>
                                        <p:cTn id="107" dur="1" fill="hold">
                                          <p:stCondLst>
                                            <p:cond delay="0"/>
                                          </p:stCondLst>
                                        </p:cTn>
                                        <p:tgtEl>
                                          <p:spTgt spid="44"/>
                                        </p:tgtEl>
                                        <p:attrNameLst>
                                          <p:attrName>style.visibility</p:attrName>
                                        </p:attrNameLst>
                                      </p:cBhvr>
                                      <p:to>
                                        <p:strVal val="visible"/>
                                      </p:to>
                                    </p:set>
                                    <p:animEffect transition="in" filter="fade">
                                      <p:cBhvr>
                                        <p:cTn id="10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6" grpId="0"/>
      <p:bldP spid="7" grpId="0"/>
      <p:bldP spid="8" grpId="0"/>
      <p:bldP spid="9" grpId="0"/>
      <p:bldP spid="10" grpId="0"/>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5 Travel Scams To Look Out For In Vietnam | Neue">
            <a:extLst>
              <a:ext uri="{FF2B5EF4-FFF2-40B4-BE49-F238E27FC236}">
                <a16:creationId xmlns:a16="http://schemas.microsoft.com/office/drawing/2014/main" id="{9F60B7AD-17CA-47E7-B979-7C6FEDF8D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202429" cy="68580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A2D7A1C4-208C-4E44-A0D7-9D2DDDF86E58}"/>
              </a:ext>
            </a:extLst>
          </p:cNvPr>
          <p:cNvSpPr/>
          <p:nvPr/>
        </p:nvSpPr>
        <p:spPr>
          <a:xfrm>
            <a:off x="299802" y="164737"/>
            <a:ext cx="11722309" cy="655850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A2A9A0-6C5C-48EB-BECA-66B494C366E9}"/>
              </a:ext>
            </a:extLst>
          </p:cNvPr>
          <p:cNvSpPr/>
          <p:nvPr/>
        </p:nvSpPr>
        <p:spPr>
          <a:xfrm>
            <a:off x="444711" y="951398"/>
            <a:ext cx="11447487" cy="4955203"/>
          </a:xfrm>
          <a:prstGeom prst="rect">
            <a:avLst/>
          </a:prstGeom>
        </p:spPr>
        <p:txBody>
          <a:bodyPr wrap="square">
            <a:spAutoFit/>
          </a:bodyPr>
          <a:lstStyle/>
          <a:p>
            <a:pPr algn="ctr"/>
            <a:r>
              <a:rPr lang="vi-VN" sz="4800" b="1" dirty="0">
                <a:solidFill>
                  <a:srgbClr val="C00000"/>
                </a:solidFill>
                <a:latin typeface="Fleur De Leah" pitchFamily="2" charset="0"/>
              </a:rPr>
              <a:t>Tà áo dài Việt Nam</a:t>
            </a:r>
          </a:p>
          <a:p>
            <a:pPr algn="just"/>
            <a:r>
              <a:rPr lang="vi-VN" sz="3200" dirty="0">
                <a:solidFill>
                  <a:srgbClr val="000000"/>
                </a:solidFill>
                <a:latin typeface="OpenSans"/>
              </a:rPr>
              <a:t>    </a:t>
            </a:r>
            <a:r>
              <a:rPr lang="vi-VN" sz="2800" dirty="0">
                <a:solidFill>
                  <a:srgbClr val="000000"/>
                </a:solidFill>
                <a:latin typeface="OpenSans"/>
              </a:rPr>
              <a:t>Phụ nữ Việt Nam xưa hay mặc áo lối mớ ba, mớ bảy, tức là mặc nhiều áo cánh lồng vào nhau. Tuy nhiên, với phong cách tế nhị, kín đáo, người phụ nữ Việt thường mặc chiếc áo dài thẫm màu bên ngoài, lấp ló bên trong mới là các lớp áo cánh nhiều màu (vàng mỡ gà, vàng chanh, hồng cánh sen, hồng đào, xanh hồ thủy,…)</a:t>
            </a:r>
          </a:p>
          <a:p>
            <a:pPr algn="just"/>
            <a:r>
              <a:rPr lang="vi-VN" sz="2800" dirty="0">
                <a:solidFill>
                  <a:srgbClr val="000000"/>
                </a:solidFill>
                <a:latin typeface="OpenSans"/>
              </a:rPr>
              <a:t>    Áo dài trở thành biểu tượng cho y phục truyền thống của Việt Nam. Trong tà áo dài, hình ảnh người phụ nữ Việt Nam như đẹp hơn, tự nhiên, mềm mại và thanh thoát hơn.</a:t>
            </a:r>
          </a:p>
          <a:p>
            <a:pPr algn="just"/>
            <a:endParaRPr lang="vi-VN" sz="2800" dirty="0">
              <a:solidFill>
                <a:srgbClr val="000000"/>
              </a:solidFill>
              <a:latin typeface="OpenSans"/>
            </a:endParaRPr>
          </a:p>
        </p:txBody>
      </p:sp>
      <p:pic>
        <p:nvPicPr>
          <p:cNvPr id="20" name="Picture 4" descr="Colorful numbers with clouds Container sticker - TenStickers">
            <a:extLst>
              <a:ext uri="{FF2B5EF4-FFF2-40B4-BE49-F238E27FC236}">
                <a16:creationId xmlns:a16="http://schemas.microsoft.com/office/drawing/2014/main" id="{45175506-37BA-4DD3-8A97-E264B92918FE}"/>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095" b="30447" l="3250" r="29500">
                        <a14:foregroundMark x1="21500" y1="2095" x2="21500" y2="2095"/>
                      </a14:backgroundRemoval>
                    </a14:imgEffect>
                  </a14:imgLayer>
                </a14:imgProps>
              </a:ext>
              <a:ext uri="{28A0092B-C50C-407E-A947-70E740481C1C}">
                <a14:useLocalDpi xmlns:a14="http://schemas.microsoft.com/office/drawing/2010/main" val="0"/>
              </a:ext>
            </a:extLst>
          </a:blip>
          <a:srcRect r="67113" b="66150"/>
          <a:stretch/>
        </p:blipFill>
        <p:spPr bwMode="auto">
          <a:xfrm>
            <a:off x="444711" y="1719818"/>
            <a:ext cx="578433" cy="5328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olorful numbers with clouds Container sticker - TenStickers">
            <a:extLst>
              <a:ext uri="{FF2B5EF4-FFF2-40B4-BE49-F238E27FC236}">
                <a16:creationId xmlns:a16="http://schemas.microsoft.com/office/drawing/2014/main" id="{50B86207-515D-4657-B408-34FB94AA4071}"/>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6872" b="66341" l="0" r="22625">
                        <a14:foregroundMark x1="1625" y1="54749" x2="1625" y2="54749"/>
                        <a14:foregroundMark x1="0" y1="53911" x2="0" y2="53911"/>
                      </a14:backgroundRemoval>
                    </a14:imgEffect>
                  </a14:imgLayer>
                </a14:imgProps>
              </a:ext>
              <a:ext uri="{28A0092B-C50C-407E-A947-70E740481C1C}">
                <a14:useLocalDpi xmlns:a14="http://schemas.microsoft.com/office/drawing/2010/main" val="0"/>
              </a:ext>
            </a:extLst>
          </a:blip>
          <a:srcRect l="39" t="33251" r="74863" b="29835"/>
          <a:stretch/>
        </p:blipFill>
        <p:spPr bwMode="auto">
          <a:xfrm>
            <a:off x="488068" y="3727470"/>
            <a:ext cx="535076" cy="70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6257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926129" y="706398"/>
            <a:ext cx="10497245" cy="5249635"/>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0E9B673-762A-4A4A-94FD-C8A4324A270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6250" b="82292" l="11201" r="44363">
                        <a14:foregroundMark x1="11786" y1="57292" x2="11713" y2="74089"/>
                        <a14:foregroundMark x1="11713" y1="74089" x2="18960" y2="80078"/>
                        <a14:foregroundMark x1="18960" y1="80078" x2="24012" y2="81901"/>
                        <a14:foregroundMark x1="12445" y1="58464" x2="11201" y2="79948"/>
                        <a14:foregroundMark x1="35359" y1="80208" x2="38580" y2="79036"/>
                        <a14:foregroundMark x1="38580" y1="79036" x2="40044" y2="77214"/>
                        <a14:foregroundMark x1="40849" y1="75130" x2="43631" y2="79688"/>
                        <a14:foregroundMark x1="43631" y1="79688" x2="44363" y2="82292"/>
                        <a14:foregroundMark x1="39605" y1="79167" x2="42460" y2="80208"/>
                        <a14:backgroundMark x1="18009" y1="56771" x2="24524" y2="63281"/>
                        <a14:backgroundMark x1="24524" y1="63281" x2="36896" y2="65755"/>
                        <a14:backgroundMark x1="36896" y1="65755" x2="40776" y2="67839"/>
                        <a14:backgroundMark x1="36823" y1="71354" x2="40337" y2="72135"/>
                        <a14:backgroundMark x1="40337" y1="72135" x2="41288" y2="71094"/>
                        <a14:backgroundMark x1="40776" y1="71745" x2="43411" y2="73177"/>
                        <a14:backgroundMark x1="17350" y1="57422" x2="24158" y2="64974"/>
                        <a14:backgroundMark x1="24158" y1="64974" x2="24671" y2="64974"/>
                      </a14:backgroundRemoval>
                    </a14:imgEffect>
                  </a14:imgLayer>
                </a14:imgProps>
              </a:ext>
            </a:extLst>
          </a:blip>
          <a:srcRect l="10971" t="53423" r="52784" b="16999"/>
          <a:stretch/>
        </p:blipFill>
        <p:spPr>
          <a:xfrm>
            <a:off x="0" y="3571461"/>
            <a:ext cx="5744817" cy="3286539"/>
          </a:xfrm>
          <a:prstGeom prst="rect">
            <a:avLst/>
          </a:prstGeom>
        </p:spPr>
      </p:pic>
      <p:sp>
        <p:nvSpPr>
          <p:cNvPr id="8" name="TextBox 7">
            <a:extLst>
              <a:ext uri="{FF2B5EF4-FFF2-40B4-BE49-F238E27FC236}">
                <a16:creationId xmlns:a16="http://schemas.microsoft.com/office/drawing/2014/main" id="{CFDC8696-186B-475A-8388-63A2F7EEB262}"/>
              </a:ext>
            </a:extLst>
          </p:cNvPr>
          <p:cNvSpPr txBox="1"/>
          <p:nvPr/>
        </p:nvSpPr>
        <p:spPr>
          <a:xfrm>
            <a:off x="2999810" y="1118190"/>
            <a:ext cx="6189195" cy="923330"/>
          </a:xfrm>
          <a:prstGeom prst="rect">
            <a:avLst/>
          </a:prstGeom>
          <a:noFill/>
        </p:spPr>
        <p:txBody>
          <a:bodyPr wrap="none" lIns="0" tIns="0" rIns="0" bIns="0" rtlCol="0">
            <a:spAutoFit/>
          </a:bodyPr>
          <a:lstStyle/>
          <a:p>
            <a:pPr algn="ctr"/>
            <a:r>
              <a:rPr lang="vi-VN" sz="6000" dirty="0">
                <a:solidFill>
                  <a:srgbClr val="FF0000"/>
                </a:solidFill>
                <a:latin typeface="#9Slide03 Source Sans Pro Black" panose="020B0803030403020204" pitchFamily="34" charset="0"/>
                <a:cs typeface="Pattaya" panose="00000500000000000000" pitchFamily="2" charset="-34"/>
              </a:rPr>
              <a:t>Đánh giá mục tiêu</a:t>
            </a:r>
            <a:endParaRPr lang="en-US" sz="6000" dirty="0">
              <a:solidFill>
                <a:srgbClr val="FF0000"/>
              </a:solidFill>
              <a:latin typeface="#9Slide03 Source Sans Pro Black" panose="020B0803030403020204" pitchFamily="34" charset="0"/>
              <a:cs typeface="Pattaya" panose="00000500000000000000" pitchFamily="2" charset="-34"/>
            </a:endParaRPr>
          </a:p>
        </p:txBody>
      </p:sp>
      <p:sp>
        <p:nvSpPr>
          <p:cNvPr id="9" name="TextBox 8">
            <a:extLst>
              <a:ext uri="{FF2B5EF4-FFF2-40B4-BE49-F238E27FC236}">
                <a16:creationId xmlns:a16="http://schemas.microsoft.com/office/drawing/2014/main" id="{6E062201-D45C-4EB7-9090-4230BC5DE162}"/>
              </a:ext>
            </a:extLst>
          </p:cNvPr>
          <p:cNvSpPr txBox="1"/>
          <p:nvPr/>
        </p:nvSpPr>
        <p:spPr>
          <a:xfrm>
            <a:off x="1406269" y="2582897"/>
            <a:ext cx="9725558" cy="553998"/>
          </a:xfrm>
          <a:prstGeom prst="rect">
            <a:avLst/>
          </a:prstGeom>
          <a:noFill/>
        </p:spPr>
        <p:txBody>
          <a:bodyPr wrap="square" lIns="0" tIns="0" rIns="0" bIns="0" rtlCol="0">
            <a:spAutoFit/>
          </a:bodyPr>
          <a:lstStyle/>
          <a:p>
            <a:pPr marL="514350" indent="-514350" algn="just">
              <a:buAutoNum type="arabicParenR"/>
            </a:pPr>
            <a:r>
              <a:rPr lang="vi-VN"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Đọc</a:t>
            </a:r>
            <a:r>
              <a:rPr lang="en-SG"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 </a:t>
            </a:r>
            <a:r>
              <a:rPr lang="vi-VN"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rPr>
              <a:t>đúng, trôi chảy; đọc diễn cảm bài đọc.</a:t>
            </a:r>
            <a:endParaRPr lang="en-US" sz="3600" b="1" dirty="0">
              <a:solidFill>
                <a:schemeClr val="accent4"/>
              </a:solidFill>
              <a:latin typeface="#9Slide03 Source Sans Pro Black" panose="020B0803030403020204" pitchFamily="34" charset="0"/>
              <a:ea typeface="AvantGarde" panose="00000400000000000000" pitchFamily="2" charset="0"/>
              <a:cs typeface="AvantGarde" panose="00000400000000000000" pitchFamily="2" charset="0"/>
            </a:endParaRPr>
          </a:p>
        </p:txBody>
      </p:sp>
      <p:sp>
        <p:nvSpPr>
          <p:cNvPr id="10" name="TextBox 9">
            <a:extLst>
              <a:ext uri="{FF2B5EF4-FFF2-40B4-BE49-F238E27FC236}">
                <a16:creationId xmlns:a16="http://schemas.microsoft.com/office/drawing/2014/main" id="{7D7CB1DE-6DE6-476C-9891-41B43E922173}"/>
              </a:ext>
            </a:extLst>
          </p:cNvPr>
          <p:cNvSpPr txBox="1"/>
          <p:nvPr/>
        </p:nvSpPr>
        <p:spPr>
          <a:xfrm>
            <a:off x="1339247" y="3505268"/>
            <a:ext cx="9859602" cy="553998"/>
          </a:xfrm>
          <a:prstGeom prst="rect">
            <a:avLst/>
          </a:prstGeom>
          <a:noFill/>
        </p:spPr>
        <p:txBody>
          <a:bodyPr wrap="square" lIns="0" tIns="0" rIns="0" bIns="0" rtlCol="0">
            <a:spAutoFit/>
          </a:bodyPr>
          <a:lstStyle/>
          <a:p>
            <a:pPr algn="just"/>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2)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Trình</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bày</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đ</a:t>
            </a:r>
            <a:r>
              <a:rPr lang="vi-VN"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ược</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nội</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dung, ý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nghĩa</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en-SG" sz="3600" b="1" dirty="0" err="1">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của</a:t>
            </a:r>
            <a:r>
              <a:rPr lang="en-SG"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 </a:t>
            </a:r>
            <a:r>
              <a:rPr lang="vi-VN"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rPr>
              <a:t>bài.</a:t>
            </a:r>
            <a:endParaRPr lang="en-US" sz="3600" b="1" dirty="0">
              <a:solidFill>
                <a:srgbClr val="00B050"/>
              </a:solidFill>
              <a:latin typeface="#9Slide03 Source Sans Pro Black" panose="020B0803030403020204" pitchFamily="34" charset="0"/>
              <a:ea typeface="AvantGarde" panose="00000400000000000000" pitchFamily="2" charset="0"/>
              <a:cs typeface="AvantGarde" panose="00000400000000000000" pitchFamily="2" charset="0"/>
            </a:endParaRPr>
          </a:p>
        </p:txBody>
      </p:sp>
      <p:pic>
        <p:nvPicPr>
          <p:cNvPr id="11" name="Picture 12" descr="15 Vector ideas | vector, vector free, kids icon">
            <a:extLst>
              <a:ext uri="{FF2B5EF4-FFF2-40B4-BE49-F238E27FC236}">
                <a16:creationId xmlns:a16="http://schemas.microsoft.com/office/drawing/2014/main" id="{B20B703C-5C4B-409B-868F-B946E85F49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04991" y="1689491"/>
            <a:ext cx="948238" cy="14625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15 Vector ideas | vector, vector free, kids icon">
            <a:extLst>
              <a:ext uri="{FF2B5EF4-FFF2-40B4-BE49-F238E27FC236}">
                <a16:creationId xmlns:a16="http://schemas.microsoft.com/office/drawing/2014/main" id="{092CF841-7E11-46BB-A437-BEB351655F9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59904" y="3152069"/>
            <a:ext cx="948238" cy="1462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5151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B16AEE-14CC-4C67-9D0C-5DF8EA44BAD9}"/>
              </a:ext>
            </a:extLst>
          </p:cNvPr>
          <p:cNvPicPr>
            <a:picLocks noChangeAspect="1"/>
          </p:cNvPicPr>
          <p:nvPr/>
        </p:nvPicPr>
        <p:blipFill rotWithShape="1">
          <a:blip r:embed="rId2"/>
          <a:srcRect l="10971" t="21280" r="12127" b="16999"/>
          <a:stretch/>
        </p:blipFill>
        <p:spPr>
          <a:xfrm>
            <a:off x="0" y="0"/>
            <a:ext cx="12188816" cy="6858000"/>
          </a:xfrm>
          <a:prstGeom prst="rect">
            <a:avLst/>
          </a:prstGeom>
        </p:spPr>
      </p:pic>
      <p:pic>
        <p:nvPicPr>
          <p:cNvPr id="2050"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4267B4E8-9183-4792-9907-22628AB4B450}"/>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a:off x="1924332" y="-272955"/>
            <a:ext cx="5036025" cy="11464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Vẽ Tay Phim Hoạt Hình Bầu Trời Xanh Và Những đám Mây Trắng Khóa  Miễn Phí, Bầu Trời Xanh, Mây Trắng, Vẽ Tay Trời Xanh miễn phí tải tập tin">
            <a:extLst>
              <a:ext uri="{FF2B5EF4-FFF2-40B4-BE49-F238E27FC236}">
                <a16:creationId xmlns:a16="http://schemas.microsoft.com/office/drawing/2014/main" id="{0CB90E25-0CEC-41CD-B956-AD55CF92D19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42" b="29384" l="71319" r="99540">
                        <a14:foregroundMark x1="72853" y1="20616" x2="72853" y2="20616"/>
                        <a14:foregroundMark x1="73160" y1="21327" x2="81902" y2="21327"/>
                        <a14:foregroundMark x1="81902" y1="21327" x2="98466" y2="17299"/>
                        <a14:foregroundMark x1="98466" y1="17299" x2="98620" y2="17299"/>
                        <a14:foregroundMark x1="88344" y1="9479" x2="96626" y2="9242"/>
                        <a14:foregroundMark x1="96626" y1="9242" x2="99693" y2="9242"/>
                        <a14:foregroundMark x1="75153" y1="26066" x2="84049" y2="25829"/>
                        <a14:foregroundMark x1="84049" y1="25829" x2="85736" y2="24882"/>
                        <a14:foregroundMark x1="73620" y1="25118" x2="81595" y2="27488"/>
                        <a14:foregroundMark x1="81595" y1="27488" x2="88497" y2="21327"/>
                        <a14:foregroundMark x1="75153" y1="25118" x2="82669" y2="27962"/>
                        <a14:foregroundMark x1="82669" y1="27962" x2="86963" y2="24882"/>
                        <a14:foregroundMark x1="75767" y1="27251" x2="81442" y2="27962"/>
                        <a14:foregroundMark x1="76687" y1="27962" x2="85429" y2="27962"/>
                        <a14:foregroundMark x1="85429" y1="27962" x2="86503" y2="26777"/>
                        <a14:foregroundMark x1="89571" y1="25355" x2="73620" y2="26777"/>
                        <a14:foregroundMark x1="73620" y1="26777" x2="74080" y2="20142"/>
                        <a14:foregroundMark x1="71319" y1="22512" x2="76840" y2="26540"/>
                        <a14:foregroundMark x1="72853" y1="25118" x2="80828" y2="28910"/>
                        <a14:foregroundMark x1="80828" y1="28910" x2="87423" y2="26066"/>
                      </a14:backgroundRemoval>
                    </a14:imgEffect>
                  </a14:imgLayer>
                </a14:imgProps>
              </a:ext>
              <a:ext uri="{28A0092B-C50C-407E-A947-70E740481C1C}">
                <a14:useLocalDpi xmlns:a14="http://schemas.microsoft.com/office/drawing/2010/main" val="0"/>
              </a:ext>
            </a:extLst>
          </a:blip>
          <a:srcRect l="70291" t="7473" b="68080"/>
          <a:stretch/>
        </p:blipFill>
        <p:spPr bwMode="auto">
          <a:xfrm rot="10800000">
            <a:off x="6960357" y="-573206"/>
            <a:ext cx="3307311" cy="114641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F60B9456-4F61-4243-8518-C987737B20AE}"/>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C0FA630-C4B4-471F-9A7E-2D80D9DF0C0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768" b="98893" l="7391" r="96522">
                        <a14:foregroundMark x1="8043" y1="47786" x2="56739" y2="24908"/>
                        <a14:foregroundMark x1="56739" y1="24908" x2="61739" y2="17159"/>
                        <a14:foregroundMark x1="49130" y1="7934" x2="61304" y2="5535"/>
                        <a14:foregroundMark x1="61304" y1="5535" x2="76957" y2="11624"/>
                        <a14:foregroundMark x1="76957" y1="11624" x2="89783" y2="26937"/>
                        <a14:foregroundMark x1="89783" y1="26937" x2="92391" y2="36900"/>
                        <a14:foregroundMark x1="92391" y1="36900" x2="68913" y2="11070"/>
                        <a14:foregroundMark x1="68913" y1="11070" x2="50435" y2="6827"/>
                        <a14:foregroundMark x1="50435" y1="6827" x2="36957" y2="11070"/>
                        <a14:foregroundMark x1="36957" y1="11070" x2="52391" y2="21033"/>
                        <a14:foregroundMark x1="52391" y1="21033" x2="75000" y2="18450"/>
                        <a14:foregroundMark x1="75000" y1="18450" x2="43261" y2="35793"/>
                        <a14:foregroundMark x1="43261" y1="35793" x2="38043" y2="51107"/>
                        <a14:foregroundMark x1="38043" y1="51107" x2="46304" y2="59594"/>
                        <a14:foregroundMark x1="46304" y1="59594" x2="62609" y2="57011"/>
                        <a14:foregroundMark x1="62609" y1="57011" x2="74348" y2="44465"/>
                        <a14:foregroundMark x1="74348" y1="44465" x2="78913" y2="26937"/>
                        <a14:foregroundMark x1="78913" y1="26937" x2="72826" y2="18819"/>
                        <a14:foregroundMark x1="72826" y1="18819" x2="56087" y2="22325"/>
                        <a14:foregroundMark x1="56087" y1="22325" x2="44130" y2="36716"/>
                        <a14:foregroundMark x1="44130" y1="36716" x2="45870" y2="45941"/>
                        <a14:foregroundMark x1="45870" y1="45941" x2="58261" y2="50369"/>
                        <a14:foregroundMark x1="58261" y1="50369" x2="75000" y2="47417"/>
                        <a14:foregroundMark x1="75000" y1="47417" x2="84565" y2="30627"/>
                        <a14:foregroundMark x1="84565" y1="30627" x2="84348" y2="16605"/>
                        <a14:foregroundMark x1="84348" y1="16605" x2="70217" y2="14576"/>
                        <a14:foregroundMark x1="70217" y1="14576" x2="53478" y2="26015"/>
                        <a14:foregroundMark x1="53478" y1="26015" x2="47826" y2="39852"/>
                        <a14:foregroundMark x1="47826" y1="39852" x2="68261" y2="42620"/>
                        <a14:foregroundMark x1="68261" y1="42620" x2="84783" y2="21587"/>
                        <a14:foregroundMark x1="84783" y1="21587" x2="85000" y2="5904"/>
                        <a14:foregroundMark x1="85000" y1="5904" x2="72391" y2="2768"/>
                        <a14:foregroundMark x1="72391" y1="2768" x2="53261" y2="15498"/>
                        <a14:foregroundMark x1="53261" y1="15498" x2="45652" y2="33026"/>
                        <a14:foregroundMark x1="45652" y1="33026" x2="56304" y2="41882"/>
                        <a14:foregroundMark x1="56304" y1="41882" x2="88913" y2="33395"/>
                        <a14:foregroundMark x1="88913" y1="33395" x2="96522" y2="28229"/>
                        <a14:foregroundMark x1="99565" y1="22878" x2="76304" y2="9041"/>
                        <a14:foregroundMark x1="76304" y1="9041" x2="59565" y2="12362"/>
                        <a14:foregroundMark x1="59565" y1="12362" x2="63261" y2="3137"/>
                        <a14:foregroundMark x1="63261" y1="3137" x2="50217" y2="4244"/>
                        <a14:foregroundMark x1="50217" y1="4244" x2="63478" y2="2030"/>
                        <a14:foregroundMark x1="63478" y1="2030" x2="43913" y2="16236"/>
                        <a14:foregroundMark x1="43913" y1="16236" x2="60000" y2="11624"/>
                        <a14:foregroundMark x1="60000" y1="11624" x2="35652" y2="20111"/>
                        <a14:foregroundMark x1="35652" y1="20111" x2="65870" y2="2952"/>
                        <a14:foregroundMark x1="65870" y1="2952" x2="31739" y2="24908"/>
                        <a14:foregroundMark x1="31739" y1="24908" x2="48478" y2="16052"/>
                        <a14:foregroundMark x1="48478" y1="16052" x2="47174" y2="22140"/>
                        <a14:foregroundMark x1="43043" y1="92435" x2="48261" y2="86531"/>
                        <a14:foregroundMark x1="72391" y1="97786" x2="69348" y2="76199"/>
                        <a14:foregroundMark x1="68043" y1="94649" x2="79348" y2="95018"/>
                        <a14:foregroundMark x1="79348" y1="95018" x2="65000" y2="93911"/>
                        <a14:foregroundMark x1="65000" y1="93911" x2="77826" y2="95387"/>
                        <a14:foregroundMark x1="77826" y1="95387" x2="73261" y2="91328"/>
                        <a14:foregroundMark x1="15000" y1="90406" x2="21739" y2="82472"/>
                        <a14:foregroundMark x1="21739" y1="82472" x2="23913" y2="85793"/>
                        <a14:foregroundMark x1="69130" y1="97786" x2="79130" y2="98524"/>
                        <a14:foregroundMark x1="79130" y1="98893" x2="68478" y2="98524"/>
                        <a14:foregroundMark x1="11522" y1="52399" x2="14130" y2="93173"/>
                        <a14:foregroundMark x1="14130" y1="93173" x2="18478" y2="67343"/>
                        <a14:foregroundMark x1="18478" y1="67343" x2="20217" y2="83579"/>
                        <a14:foregroundMark x1="20217" y1="83579" x2="20870" y2="57934"/>
                        <a14:foregroundMark x1="20870" y1="57934" x2="18478" y2="73985"/>
                        <a14:foregroundMark x1="18478" y1="73985" x2="16087" y2="54428"/>
                        <a14:foregroundMark x1="46739" y1="59225" x2="32609" y2="83764"/>
                        <a14:foregroundMark x1="32609" y1="83764" x2="60217" y2="58303"/>
                        <a14:foregroundMark x1="60217" y1="58303" x2="46522" y2="78229"/>
                        <a14:foregroundMark x1="46522" y1="78229" x2="53478" y2="66236"/>
                        <a14:foregroundMark x1="53478" y1="66236" x2="36957" y2="79336"/>
                        <a14:foregroundMark x1="36957" y1="79336" x2="51957" y2="66974"/>
                        <a14:foregroundMark x1="51957" y1="66974" x2="42609" y2="72509"/>
                        <a14:foregroundMark x1="42609" y1="72509" x2="59130" y2="60517"/>
                        <a14:foregroundMark x1="54130" y1="40775" x2="43696" y2="95941"/>
                        <a14:foregroundMark x1="43696" y1="95941" x2="43478" y2="83026"/>
                        <a14:foregroundMark x1="43478" y1="83026" x2="43043" y2="85424"/>
                        <a14:foregroundMark x1="63043" y1="42066" x2="75000" y2="51476"/>
                        <a14:foregroundMark x1="75000" y1="51476" x2="83261" y2="63284"/>
                        <a14:foregroundMark x1="83261" y1="63284" x2="84783" y2="46125"/>
                        <a14:foregroundMark x1="84783" y1="46125" x2="83913" y2="56642"/>
                        <a14:foregroundMark x1="83913" y1="56642" x2="83261" y2="44649"/>
                        <a14:foregroundMark x1="83261" y1="44649" x2="86522" y2="33395"/>
                        <a14:foregroundMark x1="86522" y1="33395" x2="91957" y2="56827"/>
                        <a14:foregroundMark x1="91957" y1="56827" x2="93043" y2="45203"/>
                        <a14:foregroundMark x1="93043" y1="45203" x2="90870" y2="57196"/>
                        <a14:foregroundMark x1="90870" y1="57196" x2="90000" y2="36162"/>
                        <a14:foregroundMark x1="85652" y1="27306" x2="74783" y2="61255"/>
                        <a14:foregroundMark x1="74783" y1="61255" x2="80000" y2="69557"/>
                        <a14:foregroundMark x1="80000" y1="69557" x2="92174" y2="54428"/>
                        <a14:foregroundMark x1="92174" y1="54428" x2="91957" y2="32841"/>
                        <a14:foregroundMark x1="91957" y1="32841" x2="79783" y2="21218"/>
                        <a14:foregroundMark x1="79783" y1="21218" x2="62826" y2="21956"/>
                        <a14:foregroundMark x1="62826" y1="21956" x2="43913" y2="36716"/>
                        <a14:foregroundMark x1="43913" y1="36716" x2="38261" y2="50185"/>
                        <a14:foregroundMark x1="38261" y1="50185" x2="43261" y2="59225"/>
                        <a14:foregroundMark x1="43261" y1="59225" x2="55652" y2="59594"/>
                        <a14:foregroundMark x1="55652" y1="59594" x2="68043" y2="47048"/>
                        <a14:foregroundMark x1="68043" y1="47048" x2="76522" y2="23985"/>
                        <a14:foregroundMark x1="76522" y1="23985" x2="75000" y2="10701"/>
                        <a14:foregroundMark x1="75000" y1="10701" x2="55000" y2="12915"/>
                        <a14:foregroundMark x1="55000" y1="12915" x2="29565" y2="35424"/>
                        <a14:foregroundMark x1="29565" y1="35424" x2="22609" y2="52768"/>
                        <a14:foregroundMark x1="22609" y1="52768" x2="27174" y2="61439"/>
                        <a14:foregroundMark x1="27174" y1="61439" x2="42174" y2="62362"/>
                        <a14:foregroundMark x1="42174" y1="62362" x2="58913" y2="48708"/>
                        <a14:foregroundMark x1="58913" y1="48708" x2="65000" y2="28967"/>
                        <a14:foregroundMark x1="65000" y1="28967" x2="58913" y2="19557"/>
                        <a14:foregroundMark x1="58913" y1="19557" x2="35652" y2="26937"/>
                        <a14:foregroundMark x1="35652" y1="26937" x2="15652" y2="48708"/>
                        <a14:foregroundMark x1="15652" y1="48708" x2="12174" y2="63653"/>
                        <a14:foregroundMark x1="12174" y1="63653" x2="22609" y2="69004"/>
                        <a14:foregroundMark x1="22609" y1="69004" x2="45000" y2="58856"/>
                        <a14:foregroundMark x1="45000" y1="58856" x2="61522" y2="37823"/>
                        <a14:foregroundMark x1="61522" y1="37823" x2="63043" y2="26015"/>
                        <a14:foregroundMark x1="63043" y1="26015" x2="51087" y2="23432"/>
                        <a14:foregroundMark x1="51087" y1="23432" x2="23043" y2="40775"/>
                        <a14:foregroundMark x1="23043" y1="40775" x2="8261" y2="62177"/>
                        <a14:foregroundMark x1="8261" y1="62177" x2="46739" y2="57196"/>
                        <a14:foregroundMark x1="46739" y1="57196" x2="57826" y2="50554"/>
                        <a14:foregroundMark x1="8043" y1="49631" x2="13913" y2="61255"/>
                        <a14:foregroundMark x1="13913" y1="61255" x2="7391" y2="50369"/>
                        <a14:foregroundMark x1="7391" y1="50369" x2="13696" y2="73985"/>
                        <a14:foregroundMark x1="13696" y1="73985" x2="17391" y2="61993"/>
                        <a14:foregroundMark x1="17391" y1="61993" x2="11304" y2="86716"/>
                        <a14:foregroundMark x1="13043" y1="44649" x2="33478" y2="73616"/>
                        <a14:foregroundMark x1="33478" y1="73616" x2="36522" y2="83948"/>
                        <a14:foregroundMark x1="36522" y1="83948" x2="47609" y2="86531"/>
                        <a14:foregroundMark x1="47609" y1="86531" x2="48478" y2="89114"/>
                        <a14:foregroundMark x1="48478" y1="89114" x2="75435" y2="74723"/>
                        <a14:foregroundMark x1="70000" y1="85793" x2="70217" y2="89852"/>
                        <a14:foregroundMark x1="12174" y1="43727" x2="23913" y2="40037"/>
                        <a14:foregroundMark x1="23913" y1="40037" x2="12609" y2="47786"/>
                        <a14:foregroundMark x1="12609" y1="47786" x2="24348" y2="42620"/>
                        <a14:foregroundMark x1="24348" y1="42620" x2="36522" y2="49262"/>
                        <a14:foregroundMark x1="36522" y1="49262" x2="36739" y2="59779"/>
                        <a14:foregroundMark x1="36739" y1="59779" x2="32826" y2="70111"/>
                        <a14:foregroundMark x1="32826" y1="70111" x2="40217" y2="79151"/>
                        <a14:foregroundMark x1="40217" y1="79151" x2="36522" y2="88192"/>
                        <a14:foregroundMark x1="36522" y1="88192" x2="26304" y2="92066"/>
                        <a14:foregroundMark x1="26304" y1="92066" x2="38261" y2="84871"/>
                        <a14:foregroundMark x1="38261" y1="84871" x2="36739" y2="83210"/>
                        <a14:foregroundMark x1="7609" y1="46125" x2="7174" y2="56458"/>
                        <a14:foregroundMark x1="7174" y1="56458" x2="8261" y2="57565"/>
                        <a14:foregroundMark x1="41739" y1="88376" x2="41304" y2="94280"/>
                        <a14:foregroundMark x1="46739" y1="91882" x2="47826" y2="90590"/>
                        <a14:foregroundMark x1="47826" y1="90590" x2="61087" y2="79151"/>
                        <a14:foregroundMark x1="61087" y1="79151" x2="66087" y2="77306"/>
                        <a14:foregroundMark x1="66087" y1="77306" x2="84783" y2="61624"/>
                        <a14:foregroundMark x1="90217" y1="11624" x2="65435" y2="23432"/>
                        <a14:foregroundMark x1="65435" y1="23432" x2="89130" y2="13100"/>
                        <a14:foregroundMark x1="89130" y1="13100" x2="28261" y2="32841"/>
                        <a14:foregroundMark x1="12609" y1="88561" x2="33696" y2="91882"/>
                        <a14:foregroundMark x1="33696" y1="91882" x2="16522" y2="91144"/>
                        <a14:foregroundMark x1="78043" y1="97232" x2="78478" y2="95941"/>
                      </a14:backgroundRemoval>
                    </a14:imgEffect>
                  </a14:imgLayer>
                </a14:imgProps>
              </a:ext>
              <a:ext uri="{28A0092B-C50C-407E-A947-70E740481C1C}">
                <a14:useLocalDpi xmlns:a14="http://schemas.microsoft.com/office/drawing/2010/main" val="0"/>
              </a:ext>
            </a:extLst>
          </a:blip>
          <a:stretch>
            <a:fillRect/>
          </a:stretch>
        </p:blipFill>
        <p:spPr>
          <a:xfrm>
            <a:off x="7965153" y="1768390"/>
            <a:ext cx="4319595" cy="5089610"/>
          </a:xfrm>
          <a:prstGeom prst="rect">
            <a:avLst/>
          </a:prstGeom>
        </p:spPr>
      </p:pic>
      <p:grpSp>
        <p:nvGrpSpPr>
          <p:cNvPr id="8" name="Group 7">
            <a:extLst>
              <a:ext uri="{FF2B5EF4-FFF2-40B4-BE49-F238E27FC236}">
                <a16:creationId xmlns:a16="http://schemas.microsoft.com/office/drawing/2014/main" id="{39B59E9F-BD57-4963-859C-E87C30ECE688}"/>
              </a:ext>
            </a:extLst>
          </p:cNvPr>
          <p:cNvGrpSpPr/>
          <p:nvPr/>
        </p:nvGrpSpPr>
        <p:grpSpPr>
          <a:xfrm>
            <a:off x="682010" y="612445"/>
            <a:ext cx="3717711" cy="5695591"/>
            <a:chOff x="682010" y="612445"/>
            <a:chExt cx="3717711" cy="5695591"/>
          </a:xfrm>
        </p:grpSpPr>
        <p:pic>
          <p:nvPicPr>
            <p:cNvPr id="5" name="Picture 2" descr="3 week Vietnam itinerary with a map itfeelsgoodtobelost.com | Vietnam  itinerary, Vietnam map, Vietnam art">
              <a:extLst>
                <a:ext uri="{FF2B5EF4-FFF2-40B4-BE49-F238E27FC236}">
                  <a16:creationId xmlns:a16="http://schemas.microsoft.com/office/drawing/2014/main" id="{639F3C15-C233-4A33-9AB0-E0582778041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342" r="10663" b="3415"/>
            <a:stretch/>
          </p:blipFill>
          <p:spPr bwMode="auto">
            <a:xfrm>
              <a:off x="682010" y="612445"/>
              <a:ext cx="3717711" cy="56955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E6DEA99C-170F-46C5-BCD5-D273B262A133}"/>
                </a:ext>
              </a:extLst>
            </p:cNvPr>
            <p:cNvSpPr/>
            <p:nvPr/>
          </p:nvSpPr>
          <p:spPr>
            <a:xfrm>
              <a:off x="755373" y="3531233"/>
              <a:ext cx="2147571" cy="1531097"/>
            </a:xfrm>
            <a:prstGeom prst="round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a:extLst>
              <a:ext uri="{FF2B5EF4-FFF2-40B4-BE49-F238E27FC236}">
                <a16:creationId xmlns:a16="http://schemas.microsoft.com/office/drawing/2014/main" id="{CF4386D6-9770-4D9A-BD93-2A8E8F84551A}"/>
              </a:ext>
            </a:extLst>
          </p:cNvPr>
          <p:cNvGrpSpPr/>
          <p:nvPr/>
        </p:nvGrpSpPr>
        <p:grpSpPr>
          <a:xfrm>
            <a:off x="4217489" y="715778"/>
            <a:ext cx="5485736" cy="2705724"/>
            <a:chOff x="4040599" y="344774"/>
            <a:chExt cx="5485736" cy="2705724"/>
          </a:xfrm>
        </p:grpSpPr>
        <p:pic>
          <p:nvPicPr>
            <p:cNvPr id="13" name="Picture 5">
              <a:extLst>
                <a:ext uri="{FF2B5EF4-FFF2-40B4-BE49-F238E27FC236}">
                  <a16:creationId xmlns:a16="http://schemas.microsoft.com/office/drawing/2014/main" id="{B33BC034-21D0-4CA5-8D83-DD5C4441F46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4040599" y="344774"/>
              <a:ext cx="5485736" cy="2705724"/>
            </a:xfrm>
            <a:prstGeom prst="rect">
              <a:avLst/>
            </a:prstGeom>
          </p:spPr>
        </p:pic>
        <p:sp>
          <p:nvSpPr>
            <p:cNvPr id="14" name="TextBox 13">
              <a:extLst>
                <a:ext uri="{FF2B5EF4-FFF2-40B4-BE49-F238E27FC236}">
                  <a16:creationId xmlns:a16="http://schemas.microsoft.com/office/drawing/2014/main" id="{D27971DE-78D6-435D-8E51-7E83535035E8}"/>
                </a:ext>
              </a:extLst>
            </p:cNvPr>
            <p:cNvSpPr txBox="1"/>
            <p:nvPr/>
          </p:nvSpPr>
          <p:spPr>
            <a:xfrm>
              <a:off x="4265454" y="1077456"/>
              <a:ext cx="5036025" cy="1292662"/>
            </a:xfrm>
            <a:prstGeom prst="rect">
              <a:avLst/>
            </a:prstGeom>
            <a:noFill/>
          </p:spPr>
          <p:txBody>
            <a:bodyPr wrap="square" lIns="0" tIns="0" rIns="0" bIns="0" rtlCol="0">
              <a:spAutoFit/>
            </a:bodyPr>
            <a:lstStyle/>
            <a:p>
              <a:pPr algn="ctr"/>
              <a:r>
                <a:rPr lang="vi-VN" sz="2800" dirty="0">
                  <a:solidFill>
                    <a:srgbClr val="002060"/>
                  </a:solidFill>
                  <a:latin typeface="#9Slide03 Source Sans Pro Black" panose="020B0803030403020204" pitchFamily="34" charset="0"/>
                  <a:cs typeface="Pattaya" panose="00000500000000000000" pitchFamily="2" charset="-34"/>
                </a:rPr>
                <a:t>Hãy khám phá nét đẹp văn hóa của đất nước Việt Nam chúng mình bạn nhé!</a:t>
              </a:r>
              <a:endParaRPr lang="en-US" sz="2800" dirty="0">
                <a:solidFill>
                  <a:srgbClr val="002060"/>
                </a:solidFill>
                <a:latin typeface="#9Slide03 Source Sans Pro Black" panose="020B0803030403020204" pitchFamily="34" charset="0"/>
                <a:cs typeface="Pattaya" panose="00000500000000000000" pitchFamily="2" charset="-34"/>
              </a:endParaRPr>
            </a:p>
          </p:txBody>
        </p:sp>
      </p:grpSp>
    </p:spTree>
    <p:extLst>
      <p:ext uri="{BB962C8B-B14F-4D97-AF65-F5344CB8AC3E}">
        <p14:creationId xmlns:p14="http://schemas.microsoft.com/office/powerpoint/2010/main" val="24858078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2FDF4"/>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67BC7E1-A9B2-489F-A76E-B70330B10FB5}"/>
              </a:ext>
            </a:extLst>
          </p:cNvPr>
          <p:cNvGrpSpPr/>
          <p:nvPr/>
        </p:nvGrpSpPr>
        <p:grpSpPr>
          <a:xfrm>
            <a:off x="5351489" y="-23258"/>
            <a:ext cx="6840511" cy="6881258"/>
            <a:chOff x="5351489" y="-23258"/>
            <a:chExt cx="6840511" cy="6881258"/>
          </a:xfrm>
        </p:grpSpPr>
        <p:pic>
          <p:nvPicPr>
            <p:cNvPr id="14338" name="Picture 2" descr="hoi an Da Nang vietnam saigon Food  book kid hello vietnam bookcover">
              <a:extLst>
                <a:ext uri="{FF2B5EF4-FFF2-40B4-BE49-F238E27FC236}">
                  <a16:creationId xmlns:a16="http://schemas.microsoft.com/office/drawing/2014/main" id="{CD94A0B7-F68A-424E-9B1A-4E4432CBEE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18" t="6776" r="5008" b="15191"/>
            <a:stretch/>
          </p:blipFill>
          <p:spPr bwMode="auto">
            <a:xfrm>
              <a:off x="5831174" y="-23257"/>
              <a:ext cx="6360826" cy="688125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oi an Da Nang vietnam saigon Food  book kid hello vietnam bookcover">
              <a:extLst>
                <a:ext uri="{FF2B5EF4-FFF2-40B4-BE49-F238E27FC236}">
                  <a16:creationId xmlns:a16="http://schemas.microsoft.com/office/drawing/2014/main" id="{3EF479A1-CCE3-4624-896C-4785388D5F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18" t="6776" r="92705" b="15191"/>
            <a:stretch/>
          </p:blipFill>
          <p:spPr bwMode="auto">
            <a:xfrm>
              <a:off x="5351489" y="-23258"/>
              <a:ext cx="702039" cy="688125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2" descr="hoi an Da Nang vietnam saigon Food  book kid hello vietnam bookcover">
            <a:extLst>
              <a:ext uri="{FF2B5EF4-FFF2-40B4-BE49-F238E27FC236}">
                <a16:creationId xmlns:a16="http://schemas.microsoft.com/office/drawing/2014/main" id="{2B175221-6417-42CF-94CA-8A9273509D1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317" b="25159" l="4900" r="26400">
                        <a14:foregroundMark x1="4900" y1="9206" x2="5088" y2="18268"/>
                        <a14:foregroundMark x1="6400" y1="12619" x2="13300" y2="12143"/>
                        <a14:foregroundMark x1="13300" y1="12143" x2="19100" y2="14524"/>
                        <a14:foregroundMark x1="8600" y1="9921" x2="23200" y2="8571"/>
                        <a14:foregroundMark x1="23200" y1="8571" x2="24456" y2="8571"/>
                        <a14:foregroundMark x1="9000" y1="8333" x2="16800" y2="5476"/>
                        <a14:foregroundMark x1="16800" y1="5476" x2="20942" y2="6538"/>
                        <a14:foregroundMark x1="5600" y1="8016" x2="19571" y2="6130"/>
                        <a14:foregroundMark x1="22300" y1="19444" x2="22300" y2="19444"/>
                        <a14:backgroundMark x1="12000" y1="16667" x2="18400" y2="23492"/>
                        <a14:backgroundMark x1="25300" y1="8333" x2="22700" y2="5952"/>
                        <a14:backgroundMark x1="25100" y1="8016" x2="18900" y2="5000"/>
                        <a14:backgroundMark x1="18900" y1="5000" x2="18900" y2="5000"/>
                        <a14:backgroundMark x1="21200" y1="6190" x2="26600" y2="5635"/>
                        <a14:backgroundMark x1="7300" y1="25873" x2="7300" y2="21667"/>
                        <a14:backgroundMark x1="5700" y1="18333" x2="4600" y2="24762"/>
                      </a14:backgroundRemoval>
                    </a14:imgEffect>
                  </a14:imgLayer>
                </a14:imgProps>
              </a:ext>
              <a:ext uri="{28A0092B-C50C-407E-A947-70E740481C1C}">
                <a14:useLocalDpi xmlns:a14="http://schemas.microsoft.com/office/drawing/2010/main" val="0"/>
              </a:ext>
            </a:extLst>
          </a:blip>
          <a:srcRect l="4117" t="6776" r="73003" b="72590"/>
          <a:stretch/>
        </p:blipFill>
        <p:spPr bwMode="auto">
          <a:xfrm flipH="1">
            <a:off x="2928077" y="0"/>
            <a:ext cx="2423412" cy="181957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C9B2485-5141-437F-9FF1-C173723789F2}"/>
              </a:ext>
            </a:extLst>
          </p:cNvPr>
          <p:cNvSpPr/>
          <p:nvPr/>
        </p:nvSpPr>
        <p:spPr>
          <a:xfrm>
            <a:off x="1881155" y="1851641"/>
            <a:ext cx="2093843" cy="830997"/>
          </a:xfrm>
          <a:prstGeom prst="rect">
            <a:avLst/>
          </a:prstGeom>
        </p:spPr>
        <p:txBody>
          <a:bodyPr wrap="none">
            <a:spAutoFit/>
          </a:bodyPr>
          <a:lstStyle/>
          <a:p>
            <a:pPr algn="ctr"/>
            <a:r>
              <a:rPr lang="vi-VN" sz="4800" dirty="0">
                <a:solidFill>
                  <a:schemeClr val="accent6">
                    <a:lumMod val="50000"/>
                  </a:schemeClr>
                </a:solidFill>
                <a:latin typeface="#9Slide03 Source Sans Pro Black" panose="020B0803030403020204" pitchFamily="34" charset="0"/>
              </a:rPr>
              <a:t>Dặn dò</a:t>
            </a:r>
            <a:endParaRPr lang="en-US" sz="4800" dirty="0">
              <a:solidFill>
                <a:schemeClr val="accent6">
                  <a:lumMod val="50000"/>
                </a:schemeClr>
              </a:solidFill>
              <a:latin typeface="#9Slide03 Source Sans Pro Black" panose="020B0803030403020204" pitchFamily="34" charset="0"/>
            </a:endParaRPr>
          </a:p>
        </p:txBody>
      </p:sp>
      <p:sp>
        <p:nvSpPr>
          <p:cNvPr id="11" name="Rectangle 10">
            <a:extLst>
              <a:ext uri="{FF2B5EF4-FFF2-40B4-BE49-F238E27FC236}">
                <a16:creationId xmlns:a16="http://schemas.microsoft.com/office/drawing/2014/main" id="{7D3B3EE8-1153-4059-A82E-59B7C12C0072}"/>
              </a:ext>
            </a:extLst>
          </p:cNvPr>
          <p:cNvSpPr/>
          <p:nvPr/>
        </p:nvSpPr>
        <p:spPr>
          <a:xfrm>
            <a:off x="29329" y="2769128"/>
            <a:ext cx="5082317" cy="1569660"/>
          </a:xfrm>
          <a:prstGeom prst="rect">
            <a:avLst/>
          </a:prstGeom>
        </p:spPr>
        <p:txBody>
          <a:bodyPr wrap="square">
            <a:spAutoFit/>
          </a:bodyPr>
          <a:lstStyle/>
          <a:p>
            <a:pPr marL="571500" indent="-571500" algn="just">
              <a:buFontTx/>
              <a:buChar char="-"/>
            </a:pPr>
            <a:r>
              <a:rPr lang="vi-VN" sz="3200" b="1" i="1" dirty="0">
                <a:solidFill>
                  <a:srgbClr val="00B050"/>
                </a:solidFill>
                <a:latin typeface="OpenSans"/>
              </a:rPr>
              <a:t>Đọc lại bài.</a:t>
            </a:r>
          </a:p>
          <a:p>
            <a:pPr marL="571500" indent="-571500" algn="just">
              <a:buFontTx/>
              <a:buChar char="-"/>
            </a:pPr>
            <a:r>
              <a:rPr lang="vi-VN" sz="3200" b="1" i="1" dirty="0">
                <a:solidFill>
                  <a:srgbClr val="00B050"/>
                </a:solidFill>
                <a:latin typeface="OpenSans"/>
              </a:rPr>
              <a:t>Soạn bài “Công việc đầu tiên”.</a:t>
            </a:r>
          </a:p>
        </p:txBody>
      </p:sp>
    </p:spTree>
    <p:extLst>
      <p:ext uri="{BB962C8B-B14F-4D97-AF65-F5344CB8AC3E}">
        <p14:creationId xmlns:p14="http://schemas.microsoft.com/office/powerpoint/2010/main" val="4092665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EA6E751-D850-4AB7-AF4B-12913E2E44BC}"/>
              </a:ext>
            </a:extLst>
          </p:cNvPr>
          <p:cNvSpPr txBox="1"/>
          <p:nvPr/>
        </p:nvSpPr>
        <p:spPr>
          <a:xfrm>
            <a:off x="3613635" y="716428"/>
            <a:ext cx="4964729" cy="738664"/>
          </a:xfrm>
          <a:prstGeom prst="rect">
            <a:avLst/>
          </a:prstGeom>
          <a:noFill/>
        </p:spPr>
        <p:txBody>
          <a:bodyPr wrap="square" lIns="0" tIns="0" rIns="0" bIns="0" rtlCol="0">
            <a:spAutoFit/>
          </a:bodyPr>
          <a:lstStyle/>
          <a:p>
            <a:pPr algn="ctr"/>
            <a:r>
              <a:rPr lang="vi-VN" sz="4800" dirty="0">
                <a:solidFill>
                  <a:srgbClr val="FFC000"/>
                </a:solidFill>
                <a:latin typeface="#9Slide03 Source Sans Pro Black" panose="020B0803030403020204" pitchFamily="34" charset="0"/>
                <a:cs typeface="Pattaya" panose="00000500000000000000" pitchFamily="2" charset="-34"/>
              </a:rPr>
              <a:t>Thử tài hiểu biết</a:t>
            </a:r>
            <a:endParaRPr lang="en-US" sz="4800" dirty="0">
              <a:solidFill>
                <a:srgbClr val="FFC000"/>
              </a:solidFill>
              <a:latin typeface="#9Slide03 Source Sans Pro Black" panose="020B0803030403020204" pitchFamily="34" charset="0"/>
              <a:cs typeface="Pattaya" panose="00000500000000000000" pitchFamily="2" charset="-34"/>
            </a:endParaRPr>
          </a:p>
        </p:txBody>
      </p:sp>
      <p:pic>
        <p:nvPicPr>
          <p:cNvPr id="5" name="Picture 4">
            <a:extLst>
              <a:ext uri="{FF2B5EF4-FFF2-40B4-BE49-F238E27FC236}">
                <a16:creationId xmlns:a16="http://schemas.microsoft.com/office/drawing/2014/main" id="{7E32C71E-888E-4144-BF83-ECEA6905E7DC}"/>
              </a:ext>
            </a:extLst>
          </p:cNvPr>
          <p:cNvPicPr>
            <a:picLocks noChangeAspect="1"/>
          </p:cNvPicPr>
          <p:nvPr/>
        </p:nvPicPr>
        <p:blipFill rotWithShape="1">
          <a:blip r:embed="rId4">
            <a:extLst>
              <a:ext uri="{28A0092B-C50C-407E-A947-70E740481C1C}">
                <a14:useLocalDpi xmlns:a14="http://schemas.microsoft.com/office/drawing/2010/main" val="0"/>
              </a:ext>
            </a:extLst>
          </a:blip>
          <a:srcRect l="20073" t="33289" b="14410"/>
          <a:stretch/>
        </p:blipFill>
        <p:spPr>
          <a:xfrm flipH="1">
            <a:off x="104930" y="1263139"/>
            <a:ext cx="5531371" cy="5332533"/>
          </a:xfrm>
          <a:prstGeom prst="rect">
            <a:avLst/>
          </a:prstGeom>
        </p:spPr>
      </p:pic>
      <p:grpSp>
        <p:nvGrpSpPr>
          <p:cNvPr id="10" name="Group 9">
            <a:extLst>
              <a:ext uri="{FF2B5EF4-FFF2-40B4-BE49-F238E27FC236}">
                <a16:creationId xmlns:a16="http://schemas.microsoft.com/office/drawing/2014/main" id="{0E6417B3-E895-43E6-AA77-32C1654F5832}"/>
              </a:ext>
            </a:extLst>
          </p:cNvPr>
          <p:cNvGrpSpPr/>
          <p:nvPr/>
        </p:nvGrpSpPr>
        <p:grpSpPr>
          <a:xfrm>
            <a:off x="5316905" y="1733662"/>
            <a:ext cx="2495106" cy="1723440"/>
            <a:chOff x="5316905" y="1733662"/>
            <a:chExt cx="2495106" cy="1723440"/>
          </a:xfrm>
        </p:grpSpPr>
        <p:sp>
          <p:nvSpPr>
            <p:cNvPr id="6" name="TextBox 5">
              <a:extLst>
                <a:ext uri="{FF2B5EF4-FFF2-40B4-BE49-F238E27FC236}">
                  <a16:creationId xmlns:a16="http://schemas.microsoft.com/office/drawing/2014/main" id="{A1660B96-AB49-423E-B5C2-7BD69438B1CC}"/>
                </a:ext>
              </a:extLst>
            </p:cNvPr>
            <p:cNvSpPr txBox="1"/>
            <p:nvPr/>
          </p:nvSpPr>
          <p:spPr>
            <a:xfrm>
              <a:off x="5316905" y="2964659"/>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Địa danh</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4" name="Picture 4" descr="Vietnam flat icon set Royalty Free Vector Image">
              <a:hlinkClick r:id="rId5" action="ppaction://hlinksldjump"/>
              <a:extLst>
                <a:ext uri="{FF2B5EF4-FFF2-40B4-BE49-F238E27FC236}">
                  <a16:creationId xmlns:a16="http://schemas.microsoft.com/office/drawing/2014/main" id="{E07136E5-9890-4513-835B-04AB14171F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3808" b="84947" l="52557" r="73017"/>
                      </a14:imgEffect>
                    </a14:imgLayer>
                  </a14:imgProps>
                </a:ext>
                <a:ext uri="{28A0092B-C50C-407E-A947-70E740481C1C}">
                  <a14:useLocalDpi xmlns:a14="http://schemas.microsoft.com/office/drawing/2010/main" val="0"/>
                </a:ext>
              </a:extLst>
            </a:blip>
            <a:srcRect l="50000" t="72416" r="24426" b="13661"/>
            <a:stretch/>
          </p:blipFill>
          <p:spPr bwMode="auto">
            <a:xfrm>
              <a:off x="5425960" y="1733662"/>
              <a:ext cx="2265257" cy="13319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40181420-129F-4214-9E4E-BC2A2CF2F01E}"/>
              </a:ext>
            </a:extLst>
          </p:cNvPr>
          <p:cNvGrpSpPr/>
          <p:nvPr/>
        </p:nvGrpSpPr>
        <p:grpSpPr>
          <a:xfrm>
            <a:off x="8747547" y="2005299"/>
            <a:ext cx="2495106" cy="1451802"/>
            <a:chOff x="8747547" y="2005299"/>
            <a:chExt cx="2495106" cy="1451802"/>
          </a:xfrm>
        </p:grpSpPr>
        <p:sp>
          <p:nvSpPr>
            <p:cNvPr id="7" name="TextBox 6">
              <a:extLst>
                <a:ext uri="{FF2B5EF4-FFF2-40B4-BE49-F238E27FC236}">
                  <a16:creationId xmlns:a16="http://schemas.microsoft.com/office/drawing/2014/main" id="{A9FCF3FA-53BD-4E01-9140-5044E39D72B3}"/>
                </a:ext>
              </a:extLst>
            </p:cNvPr>
            <p:cNvSpPr txBox="1"/>
            <p:nvPr/>
          </p:nvSpPr>
          <p:spPr>
            <a:xfrm>
              <a:off x="8747547" y="2964658"/>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Món ăn</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6" name="Picture 6" descr="51 Clipart-travel ideas | travel clipart, clip art, marketing graphics">
              <a:hlinkClick r:id="rId8" action="ppaction://hlinksldjump"/>
              <a:extLst>
                <a:ext uri="{FF2B5EF4-FFF2-40B4-BE49-F238E27FC236}">
                  <a16:creationId xmlns:a16="http://schemas.microsoft.com/office/drawing/2014/main" id="{6D67007A-8A25-4C8B-886B-8706364C0C5E}"/>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85390" b="98363" l="84131" r="98237">
                          <a14:foregroundMark x1="84131" y1="89798" x2="84131" y2="89798"/>
                          <a14:foregroundMark x1="92317" y1="85390" x2="92317" y2="85390"/>
                          <a14:foregroundMark x1="94458" y1="85390" x2="94458" y2="85390"/>
                          <a14:foregroundMark x1="89673" y1="85642" x2="89673" y2="85642"/>
                          <a14:foregroundMark x1="86146" y1="86776" x2="86146" y2="86776"/>
                          <a14:foregroundMark x1="84887" y1="88035" x2="84887" y2="88035"/>
                        </a14:backgroundRemoval>
                      </a14:imgEffect>
                    </a14:imgLayer>
                  </a14:imgProps>
                </a:ext>
                <a:ext uri="{28A0092B-C50C-407E-A947-70E740481C1C}">
                  <a14:useLocalDpi xmlns:a14="http://schemas.microsoft.com/office/drawing/2010/main" val="0"/>
                </a:ext>
              </a:extLst>
            </a:blip>
            <a:srcRect l="82423" t="84372"/>
            <a:stretch/>
          </p:blipFill>
          <p:spPr bwMode="auto">
            <a:xfrm>
              <a:off x="9452067" y="2005299"/>
              <a:ext cx="1205459" cy="10717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A3BD712B-4FE1-4887-AB3D-FF7FF25B7AAA}"/>
              </a:ext>
            </a:extLst>
          </p:cNvPr>
          <p:cNvGrpSpPr/>
          <p:nvPr/>
        </p:nvGrpSpPr>
        <p:grpSpPr>
          <a:xfrm>
            <a:off x="5446342" y="3719429"/>
            <a:ext cx="2495106" cy="2275964"/>
            <a:chOff x="5446342" y="3719429"/>
            <a:chExt cx="2495106" cy="2275964"/>
          </a:xfrm>
        </p:grpSpPr>
        <p:sp>
          <p:nvSpPr>
            <p:cNvPr id="8" name="TextBox 7">
              <a:extLst>
                <a:ext uri="{FF2B5EF4-FFF2-40B4-BE49-F238E27FC236}">
                  <a16:creationId xmlns:a16="http://schemas.microsoft.com/office/drawing/2014/main" id="{5FBC6311-61E9-4E2B-B58A-67DDE0B6D9EA}"/>
                </a:ext>
              </a:extLst>
            </p:cNvPr>
            <p:cNvSpPr txBox="1"/>
            <p:nvPr/>
          </p:nvSpPr>
          <p:spPr>
            <a:xfrm>
              <a:off x="5446342" y="5502950"/>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Biểu tượng</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8" name="Picture 8" descr="51 Clipart-travel ideas | travel clipart, clip art, marketing graphics">
              <a:hlinkClick r:id="rId11" action="ppaction://hlinksldjump"/>
              <a:extLst>
                <a:ext uri="{FF2B5EF4-FFF2-40B4-BE49-F238E27FC236}">
                  <a16:creationId xmlns:a16="http://schemas.microsoft.com/office/drawing/2014/main" id="{74665ECB-F961-4505-BCA7-5B487BF11621}"/>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48866" b="97229" l="27834" r="53149">
                          <a14:foregroundMark x1="27834" y1="60327" x2="33627" y2="60327"/>
                          <a14:foregroundMark x1="41058" y1="49118" x2="44584" y2="54030"/>
                          <a14:foregroundMark x1="52897" y1="59698" x2="53149" y2="59950"/>
                          <a14:foregroundMark x1="53149" y1="59950" x2="53149" y2="59950"/>
                          <a14:foregroundMark x1="35264" y1="81360" x2="36146" y2="85264"/>
                          <a14:foregroundMark x1="47607" y1="81486" x2="46851" y2="85894"/>
                          <a14:foregroundMark x1="39421" y1="89169" x2="39547" y2="97229"/>
                          <a14:foregroundMark x1="45466" y1="96977" x2="45466" y2="96977"/>
                        </a14:backgroundRemoval>
                      </a14:imgEffect>
                    </a14:imgLayer>
                  </a14:imgProps>
                </a:ext>
                <a:ext uri="{28A0092B-C50C-407E-A947-70E740481C1C}">
                  <a14:useLocalDpi xmlns:a14="http://schemas.microsoft.com/office/drawing/2010/main" val="0"/>
                </a:ext>
              </a:extLst>
            </a:blip>
            <a:srcRect l="26655" t="48611" r="44949" b="1639"/>
            <a:stretch/>
          </p:blipFill>
          <p:spPr bwMode="auto">
            <a:xfrm>
              <a:off x="6103916" y="3719429"/>
              <a:ext cx="1021303" cy="17893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9F882FDA-708A-4E5A-ACB7-F4981E35C3DE}"/>
              </a:ext>
            </a:extLst>
          </p:cNvPr>
          <p:cNvGrpSpPr/>
          <p:nvPr/>
        </p:nvGrpSpPr>
        <p:grpSpPr>
          <a:xfrm>
            <a:off x="8747547" y="3677036"/>
            <a:ext cx="2495106" cy="2318357"/>
            <a:chOff x="8747547" y="3677036"/>
            <a:chExt cx="2495106" cy="2318357"/>
          </a:xfrm>
        </p:grpSpPr>
        <p:sp>
          <p:nvSpPr>
            <p:cNvPr id="9" name="TextBox 8">
              <a:extLst>
                <a:ext uri="{FF2B5EF4-FFF2-40B4-BE49-F238E27FC236}">
                  <a16:creationId xmlns:a16="http://schemas.microsoft.com/office/drawing/2014/main" id="{26DD9FE6-7D0E-497F-BEFA-2C2AB2E726F1}"/>
                </a:ext>
              </a:extLst>
            </p:cNvPr>
            <p:cNvSpPr txBox="1"/>
            <p:nvPr/>
          </p:nvSpPr>
          <p:spPr>
            <a:xfrm>
              <a:off x="8747547" y="5502950"/>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Trang phục</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30" name="Picture 10" descr="51 Clipart-travel ideas | travel clipart, clip art, marketing graphics">
              <a:hlinkClick r:id="rId13" action="ppaction://hlinksldjump"/>
              <a:extLst>
                <a:ext uri="{FF2B5EF4-FFF2-40B4-BE49-F238E27FC236}">
                  <a16:creationId xmlns:a16="http://schemas.microsoft.com/office/drawing/2014/main" id="{CB48B52D-58A5-4823-95AC-72CE702EC7C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0">
                      <a14:imgEffect>
                        <a14:backgroundRemoval t="53149" b="97229" l="58438" r="78338">
                          <a14:foregroundMark x1="59068" y1="64106" x2="59068" y2="64106"/>
                          <a14:foregroundMark x1="63854" y1="53149" x2="63854" y2="53149"/>
                          <a14:foregroundMark x1="78715" y1="64232" x2="78715" y2="64232"/>
                          <a14:foregroundMark x1="66877" y1="67128" x2="70781" y2="67506"/>
                          <a14:foregroundMark x1="68262" y1="68010" x2="70025" y2="68136"/>
                          <a14:foregroundMark x1="62594" y1="63224" x2="62594" y2="63224"/>
                          <a14:foregroundMark x1="62594" y1="63224" x2="62594" y2="63224"/>
                          <a14:foregroundMark x1="62343" y1="81486" x2="63602" y2="87028"/>
                          <a14:foregroundMark x1="74055" y1="80479" x2="74055" y2="87028"/>
                          <a14:foregroundMark x1="65365" y1="86776" x2="66877" y2="95088"/>
                          <a14:foregroundMark x1="64232" y1="97103" x2="64232" y2="97103"/>
                          <a14:foregroundMark x1="73426" y1="97229" x2="73426" y2="97229"/>
                        </a14:backgroundRemoval>
                      </a14:imgEffect>
                    </a14:imgLayer>
                  </a14:imgProps>
                </a:ext>
                <a:ext uri="{28A0092B-C50C-407E-A947-70E740481C1C}">
                  <a14:useLocalDpi xmlns:a14="http://schemas.microsoft.com/office/drawing/2010/main" val="0"/>
                </a:ext>
              </a:extLst>
            </a:blip>
            <a:srcRect l="56939" t="48764" r="19860" b="1857"/>
            <a:stretch/>
          </p:blipFill>
          <p:spPr bwMode="auto">
            <a:xfrm>
              <a:off x="9665176" y="3677036"/>
              <a:ext cx="857919" cy="18259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78929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EA6E751-D850-4AB7-AF4B-12913E2E44BC}"/>
              </a:ext>
            </a:extLst>
          </p:cNvPr>
          <p:cNvSpPr txBox="1"/>
          <p:nvPr/>
        </p:nvSpPr>
        <p:spPr>
          <a:xfrm>
            <a:off x="1145964" y="562836"/>
            <a:ext cx="10912840" cy="984885"/>
          </a:xfrm>
          <a:prstGeom prst="rect">
            <a:avLst/>
          </a:prstGeom>
          <a:noFill/>
        </p:spPr>
        <p:txBody>
          <a:bodyPr wrap="square" lIns="0" tIns="0" rIns="0" bIns="0" rtlCol="0">
            <a:spAutoFit/>
          </a:bodyPr>
          <a:lstStyle/>
          <a:p>
            <a:pPr algn="ctr"/>
            <a:r>
              <a:rPr lang="vi-VN" sz="3200" dirty="0">
                <a:solidFill>
                  <a:srgbClr val="FF0000"/>
                </a:solidFill>
                <a:latin typeface="#9Slide03 Source Sans Pro Black" panose="020B0803030403020204" pitchFamily="34" charset="0"/>
                <a:cs typeface="Pattaya" panose="00000500000000000000" pitchFamily="2" charset="-34"/>
              </a:rPr>
              <a:t>Bãi biển nào ở Việt Nam được bình chọn là </a:t>
            </a:r>
          </a:p>
          <a:p>
            <a:pPr algn="ctr"/>
            <a:r>
              <a:rPr lang="vi-VN" sz="3200" dirty="0">
                <a:solidFill>
                  <a:srgbClr val="FF0000"/>
                </a:solidFill>
                <a:latin typeface="#9Slide03 Source Sans Pro Black" panose="020B0803030403020204" pitchFamily="34" charset="0"/>
                <a:cs typeface="Pattaya" panose="00000500000000000000" pitchFamily="2" charset="-34"/>
              </a:rPr>
              <a:t>bãi biển hoang sơ và đẹp nhất thế giới?</a:t>
            </a:r>
            <a:endParaRPr lang="en-US" sz="3200" dirty="0">
              <a:solidFill>
                <a:srgbClr val="FF0000"/>
              </a:solidFill>
              <a:latin typeface="#9Slide03 Source Sans Pro Black" panose="020B0803030403020204" pitchFamily="34" charset="0"/>
              <a:cs typeface="Pattaya" panose="00000500000000000000" pitchFamily="2" charset="-34"/>
            </a:endParaRPr>
          </a:p>
        </p:txBody>
      </p:sp>
      <p:grpSp>
        <p:nvGrpSpPr>
          <p:cNvPr id="10" name="Group 9">
            <a:extLst>
              <a:ext uri="{FF2B5EF4-FFF2-40B4-BE49-F238E27FC236}">
                <a16:creationId xmlns:a16="http://schemas.microsoft.com/office/drawing/2014/main" id="{0E6417B3-E895-43E6-AA77-32C1654F5832}"/>
              </a:ext>
            </a:extLst>
          </p:cNvPr>
          <p:cNvGrpSpPr/>
          <p:nvPr/>
        </p:nvGrpSpPr>
        <p:grpSpPr>
          <a:xfrm>
            <a:off x="24141" y="183313"/>
            <a:ext cx="2495106" cy="1723440"/>
            <a:chOff x="5316905" y="1733662"/>
            <a:chExt cx="2495106" cy="1723440"/>
          </a:xfrm>
        </p:grpSpPr>
        <p:sp>
          <p:nvSpPr>
            <p:cNvPr id="6" name="TextBox 5">
              <a:extLst>
                <a:ext uri="{FF2B5EF4-FFF2-40B4-BE49-F238E27FC236}">
                  <a16:creationId xmlns:a16="http://schemas.microsoft.com/office/drawing/2014/main" id="{A1660B96-AB49-423E-B5C2-7BD69438B1CC}"/>
                </a:ext>
              </a:extLst>
            </p:cNvPr>
            <p:cNvSpPr txBox="1"/>
            <p:nvPr/>
          </p:nvSpPr>
          <p:spPr>
            <a:xfrm>
              <a:off x="5316905" y="2964659"/>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Địa danh</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5124" name="Picture 4" descr="Vietnam flat icon set Royalty Free Vector Image">
              <a:hlinkClick r:id="rId4" action="ppaction://hlinksldjump"/>
              <a:extLst>
                <a:ext uri="{FF2B5EF4-FFF2-40B4-BE49-F238E27FC236}">
                  <a16:creationId xmlns:a16="http://schemas.microsoft.com/office/drawing/2014/main" id="{E07136E5-9890-4513-835B-04AB14171FC8}"/>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3808" b="84947" l="52557" r="73017"/>
                      </a14:imgEffect>
                    </a14:imgLayer>
                  </a14:imgProps>
                </a:ext>
                <a:ext uri="{28A0092B-C50C-407E-A947-70E740481C1C}">
                  <a14:useLocalDpi xmlns:a14="http://schemas.microsoft.com/office/drawing/2010/main" val="0"/>
                </a:ext>
              </a:extLst>
            </a:blip>
            <a:srcRect l="50000" t="72416" r="24426" b="13661"/>
            <a:stretch/>
          </p:blipFill>
          <p:spPr bwMode="auto">
            <a:xfrm>
              <a:off x="5425960" y="1733662"/>
              <a:ext cx="2265257" cy="1331952"/>
            </a:xfrm>
            <a:prstGeom prst="rect">
              <a:avLst/>
            </a:prstGeom>
            <a:noFill/>
            <a:extLst>
              <a:ext uri="{909E8E84-426E-40DD-AFC4-6F175D3DCCD1}">
                <a14:hiddenFill xmlns:a14="http://schemas.microsoft.com/office/drawing/2010/main">
                  <a:solidFill>
                    <a:srgbClr val="FFFFFF"/>
                  </a:solidFill>
                </a14:hiddenFill>
              </a:ext>
            </a:extLst>
          </p:spPr>
        </p:pic>
      </p:grpSp>
      <p:pic>
        <p:nvPicPr>
          <p:cNvPr id="6146" name="Picture 2" descr="Bãi biển Việt Nam">
            <a:extLst>
              <a:ext uri="{FF2B5EF4-FFF2-40B4-BE49-F238E27FC236}">
                <a16:creationId xmlns:a16="http://schemas.microsoft.com/office/drawing/2014/main" id="{F36F605A-8874-4AEF-ACC9-B4245DB927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65824" y="2078101"/>
            <a:ext cx="4447350" cy="271288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9" name="TextBox 18">
            <a:extLst>
              <a:ext uri="{FF2B5EF4-FFF2-40B4-BE49-F238E27FC236}">
                <a16:creationId xmlns:a16="http://schemas.microsoft.com/office/drawing/2014/main" id="{5EBAE7A6-FC5C-4EA3-93AB-5473885CE3CB}"/>
              </a:ext>
            </a:extLst>
          </p:cNvPr>
          <p:cNvSpPr txBox="1"/>
          <p:nvPr/>
        </p:nvSpPr>
        <p:spPr>
          <a:xfrm>
            <a:off x="659567" y="5269252"/>
            <a:ext cx="10912840" cy="1292662"/>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cs typeface="Calibri" panose="020F0502020204030204" pitchFamily="34" charset="0"/>
              </a:rPr>
              <a:t>Bãi Dài - Phú Quốc từng được chuyên trang du lịch Concierge và Hãng tin ABC News (Úc) bình chọn là một trong những bãi biển hoang sơ và đẹp nhất thế giới.</a:t>
            </a:r>
            <a:endParaRPr lang="en-US" sz="4400" b="1" i="1" dirty="0">
              <a:solidFill>
                <a:srgbClr val="002060"/>
              </a:solidFill>
              <a:latin typeface="Calibri" panose="020F0502020204030204" pitchFamily="34" charset="0"/>
              <a:cs typeface="Calibri" panose="020F0502020204030204" pitchFamily="34" charset="0"/>
            </a:endParaRPr>
          </a:p>
        </p:txBody>
      </p:sp>
      <p:pic>
        <p:nvPicPr>
          <p:cNvPr id="6148" name="Picture 4" descr="Phú Quốc sẵn sàng đón khách quốc tế: Cơ hội lớn để phục hồi du lịch">
            <a:extLst>
              <a:ext uri="{FF2B5EF4-FFF2-40B4-BE49-F238E27FC236}">
                <a16:creationId xmlns:a16="http://schemas.microsoft.com/office/drawing/2014/main" id="{F4222FF6-2B63-4D34-B5A2-36F4DE9D57F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695876">
            <a:off x="6657961" y="2026032"/>
            <a:ext cx="4224491" cy="280593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57801280"/>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14:presetBounceEnd="60000">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14:bounceEnd="60000">
                                          <p:cBhvr additive="base">
                                            <p:cTn id="23" dur="110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24"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48"/>
                                            </p:tgtEl>
                                            <p:attrNameLst>
                                              <p:attrName>style.visibility</p:attrName>
                                            </p:attrNameLst>
                                          </p:cBhvr>
                                          <p:to>
                                            <p:strVal val="visible"/>
                                          </p:to>
                                        </p:set>
                                        <p:animEffect transition="in" filter="fade">
                                          <p:cBhvr>
                                            <p:cTn id="18" dur="500"/>
                                            <p:tgtEl>
                                              <p:spTgt spid="614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1100" fill="hold"/>
                                            <p:tgtEl>
                                              <p:spTgt spid="19"/>
                                            </p:tgtEl>
                                            <p:attrNameLst>
                                              <p:attrName>ppt_x</p:attrName>
                                            </p:attrNameLst>
                                          </p:cBhvr>
                                          <p:tavLst>
                                            <p:tav tm="0">
                                              <p:val>
                                                <p:strVal val="#ppt_x"/>
                                              </p:val>
                                            </p:tav>
                                            <p:tav tm="100000">
                                              <p:val>
                                                <p:strVal val="#ppt_x"/>
                                              </p:val>
                                            </p:tav>
                                          </p:tavLst>
                                        </p:anim>
                                        <p:anim calcmode="lin" valueType="num">
                                          <p:cBhvr additive="base">
                                            <p:cTn id="24"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EA6E751-D850-4AB7-AF4B-12913E2E44BC}"/>
              </a:ext>
            </a:extLst>
          </p:cNvPr>
          <p:cNvSpPr txBox="1"/>
          <p:nvPr/>
        </p:nvSpPr>
        <p:spPr>
          <a:xfrm>
            <a:off x="1934120" y="592216"/>
            <a:ext cx="9215631" cy="984885"/>
          </a:xfrm>
          <a:prstGeom prst="rect">
            <a:avLst/>
          </a:prstGeom>
          <a:noFill/>
        </p:spPr>
        <p:txBody>
          <a:bodyPr wrap="square" lIns="0" tIns="0" rIns="0" bIns="0" rtlCol="0">
            <a:spAutoFit/>
          </a:bodyPr>
          <a:lstStyle/>
          <a:p>
            <a:pPr algn="ctr"/>
            <a:r>
              <a:rPr lang="vi-VN" sz="3200" dirty="0">
                <a:solidFill>
                  <a:srgbClr val="FF0000"/>
                </a:solidFill>
                <a:latin typeface="#9Slide03 Source Sans Pro Black" panose="020B0803030403020204" pitchFamily="34" charset="0"/>
                <a:cs typeface="Pattaya" panose="00000500000000000000" pitchFamily="2" charset="-34"/>
              </a:rPr>
              <a:t>Món ăn nào ở Hà Nội được bình chọn là một trong những món ăn ngon nhất thế giới?</a:t>
            </a:r>
            <a:endParaRPr lang="en-US" sz="3200" dirty="0">
              <a:solidFill>
                <a:srgbClr val="FF0000"/>
              </a:solidFill>
              <a:latin typeface="#9Slide03 Source Sans Pro Black" panose="020B0803030403020204" pitchFamily="34" charset="0"/>
              <a:cs typeface="Pattaya" panose="00000500000000000000" pitchFamily="2" charset="-34"/>
            </a:endParaRPr>
          </a:p>
        </p:txBody>
      </p:sp>
      <p:sp>
        <p:nvSpPr>
          <p:cNvPr id="19" name="TextBox 18">
            <a:extLst>
              <a:ext uri="{FF2B5EF4-FFF2-40B4-BE49-F238E27FC236}">
                <a16:creationId xmlns:a16="http://schemas.microsoft.com/office/drawing/2014/main" id="{5EBAE7A6-FC5C-4EA3-93AB-5473885CE3CB}"/>
              </a:ext>
            </a:extLst>
          </p:cNvPr>
          <p:cNvSpPr txBox="1"/>
          <p:nvPr/>
        </p:nvSpPr>
        <p:spPr>
          <a:xfrm>
            <a:off x="659567" y="5028745"/>
            <a:ext cx="10912840" cy="1292662"/>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cs typeface="Calibri" panose="020F0502020204030204" pitchFamily="34" charset="0"/>
              </a:rPr>
              <a:t>Theo trang Bussiness Insider, phở Việt Nam được bình chọn là một trong những món phải ăn một lần trong đời ở vị trí đầu tiên, trên hạng sushi (Nhật Bản) hay món súp Penang assam laksa (Malaysia) nổi tiếng.</a:t>
            </a:r>
            <a:endParaRPr lang="en-US" sz="6000" b="1" i="1"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267C98E1-6F13-4C37-A6AB-D59FF977184A}"/>
              </a:ext>
            </a:extLst>
          </p:cNvPr>
          <p:cNvGrpSpPr/>
          <p:nvPr/>
        </p:nvGrpSpPr>
        <p:grpSpPr>
          <a:xfrm>
            <a:off x="24141" y="344774"/>
            <a:ext cx="2495106" cy="1451802"/>
            <a:chOff x="8747547" y="2005299"/>
            <a:chExt cx="2495106" cy="1451802"/>
          </a:xfrm>
        </p:grpSpPr>
        <p:sp>
          <p:nvSpPr>
            <p:cNvPr id="12" name="TextBox 11">
              <a:extLst>
                <a:ext uri="{FF2B5EF4-FFF2-40B4-BE49-F238E27FC236}">
                  <a16:creationId xmlns:a16="http://schemas.microsoft.com/office/drawing/2014/main" id="{AF415588-E028-4C4B-A67F-B64E9C5EDC7A}"/>
                </a:ext>
              </a:extLst>
            </p:cNvPr>
            <p:cNvSpPr txBox="1"/>
            <p:nvPr/>
          </p:nvSpPr>
          <p:spPr>
            <a:xfrm>
              <a:off x="8747547" y="2964658"/>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Món ăn</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13" name="Picture 6" descr="51 Clipart-travel ideas | travel clipart, clip art, marketing graphics">
              <a:hlinkClick r:id="rId4" action="ppaction://hlinksldjump"/>
              <a:extLst>
                <a:ext uri="{FF2B5EF4-FFF2-40B4-BE49-F238E27FC236}">
                  <a16:creationId xmlns:a16="http://schemas.microsoft.com/office/drawing/2014/main" id="{454E815C-6290-42BD-8A1E-F7A14E8BA92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85390" b="98363" l="84131" r="98237">
                          <a14:foregroundMark x1="84131" y1="89798" x2="84131" y2="89798"/>
                          <a14:foregroundMark x1="92317" y1="85390" x2="92317" y2="85390"/>
                          <a14:foregroundMark x1="94458" y1="85390" x2="94458" y2="85390"/>
                          <a14:foregroundMark x1="89673" y1="85642" x2="89673" y2="85642"/>
                          <a14:foregroundMark x1="86146" y1="86776" x2="86146" y2="86776"/>
                          <a14:foregroundMark x1="84887" y1="88035" x2="84887" y2="88035"/>
                        </a14:backgroundRemoval>
                      </a14:imgEffect>
                    </a14:imgLayer>
                  </a14:imgProps>
                </a:ext>
                <a:ext uri="{28A0092B-C50C-407E-A947-70E740481C1C}">
                  <a14:useLocalDpi xmlns:a14="http://schemas.microsoft.com/office/drawing/2010/main" val="0"/>
                </a:ext>
              </a:extLst>
            </a:blip>
            <a:srcRect l="82423" t="84372"/>
            <a:stretch/>
          </p:blipFill>
          <p:spPr bwMode="auto">
            <a:xfrm>
              <a:off x="9452067" y="2005299"/>
              <a:ext cx="1205459" cy="1071797"/>
            </a:xfrm>
            <a:prstGeom prst="rect">
              <a:avLst/>
            </a:prstGeom>
            <a:noFill/>
            <a:extLst>
              <a:ext uri="{909E8E84-426E-40DD-AFC4-6F175D3DCCD1}">
                <a14:hiddenFill xmlns:a14="http://schemas.microsoft.com/office/drawing/2010/main">
                  <a:solidFill>
                    <a:srgbClr val="FFFFFF"/>
                  </a:solidFill>
                </a14:hiddenFill>
              </a:ext>
            </a:extLst>
          </p:spPr>
        </p:pic>
      </p:grpSp>
      <p:pic>
        <p:nvPicPr>
          <p:cNvPr id="7170" name="Picture 2" descr="Công thức nấu 4 món phở thơm ngon, cực chuẩn">
            <a:extLst>
              <a:ext uri="{FF2B5EF4-FFF2-40B4-BE49-F238E27FC236}">
                <a16:creationId xmlns:a16="http://schemas.microsoft.com/office/drawing/2014/main" id="{6B30EB1A-C731-45FE-9DDD-0326C59483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14433" y="2198797"/>
            <a:ext cx="3736299" cy="2490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2" name="Picture 4" descr="Cách nấu phở bò tại nhà bằng xương heo cho người bận rộn">
            <a:extLst>
              <a:ext uri="{FF2B5EF4-FFF2-40B4-BE49-F238E27FC236}">
                <a16:creationId xmlns:a16="http://schemas.microsoft.com/office/drawing/2014/main" id="{F3481324-9CB6-4A06-AE16-D9E03FDD08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06555" y="2170495"/>
            <a:ext cx="4478522" cy="2519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669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1000"/>
                                            <p:tgtEl>
                                              <p:spTgt spid="7170"/>
                                            </p:tgtEl>
                                          </p:cBhvr>
                                        </p:animEffect>
                                        <p:anim calcmode="lin" valueType="num">
                                          <p:cBhvr>
                                            <p:cTn id="14" dur="1000" fill="hold"/>
                                            <p:tgtEl>
                                              <p:spTgt spid="7170"/>
                                            </p:tgtEl>
                                            <p:attrNameLst>
                                              <p:attrName>ppt_x</p:attrName>
                                            </p:attrNameLst>
                                          </p:cBhvr>
                                          <p:tavLst>
                                            <p:tav tm="0">
                                              <p:val>
                                                <p:strVal val="#ppt_x"/>
                                              </p:val>
                                            </p:tav>
                                            <p:tav tm="100000">
                                              <p:val>
                                                <p:strVal val="#ppt_x"/>
                                              </p:val>
                                            </p:tav>
                                          </p:tavLst>
                                        </p:anim>
                                        <p:anim calcmode="lin" valueType="num">
                                          <p:cBhvr>
                                            <p:cTn id="15" dur="1000" fill="hold"/>
                                            <p:tgtEl>
                                              <p:spTgt spid="717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fade">
                                          <p:cBhvr>
                                            <p:cTn id="18" dur="1000"/>
                                            <p:tgtEl>
                                              <p:spTgt spid="7172"/>
                                            </p:tgtEl>
                                          </p:cBhvr>
                                        </p:animEffect>
                                        <p:anim calcmode="lin" valueType="num">
                                          <p:cBhvr>
                                            <p:cTn id="19" dur="1000" fill="hold"/>
                                            <p:tgtEl>
                                              <p:spTgt spid="7172"/>
                                            </p:tgtEl>
                                            <p:attrNameLst>
                                              <p:attrName>ppt_x</p:attrName>
                                            </p:attrNameLst>
                                          </p:cBhvr>
                                          <p:tavLst>
                                            <p:tav tm="0">
                                              <p:val>
                                                <p:strVal val="#ppt_x"/>
                                              </p:val>
                                            </p:tav>
                                            <p:tav tm="100000">
                                              <p:val>
                                                <p:strVal val="#ppt_x"/>
                                              </p:val>
                                            </p:tav>
                                          </p:tavLst>
                                        </p:anim>
                                        <p:anim calcmode="lin" valueType="num">
                                          <p:cBhvr>
                                            <p:cTn id="20"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14:presetBounceEnd="60000">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14:bounceEnd="60000">
                                          <p:cBhvr additive="base">
                                            <p:cTn id="25" dur="110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26"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1000"/>
                                            <p:tgtEl>
                                              <p:spTgt spid="7170"/>
                                            </p:tgtEl>
                                          </p:cBhvr>
                                        </p:animEffect>
                                        <p:anim calcmode="lin" valueType="num">
                                          <p:cBhvr>
                                            <p:cTn id="14" dur="1000" fill="hold"/>
                                            <p:tgtEl>
                                              <p:spTgt spid="7170"/>
                                            </p:tgtEl>
                                            <p:attrNameLst>
                                              <p:attrName>ppt_x</p:attrName>
                                            </p:attrNameLst>
                                          </p:cBhvr>
                                          <p:tavLst>
                                            <p:tav tm="0">
                                              <p:val>
                                                <p:strVal val="#ppt_x"/>
                                              </p:val>
                                            </p:tav>
                                            <p:tav tm="100000">
                                              <p:val>
                                                <p:strVal val="#ppt_x"/>
                                              </p:val>
                                            </p:tav>
                                          </p:tavLst>
                                        </p:anim>
                                        <p:anim calcmode="lin" valueType="num">
                                          <p:cBhvr>
                                            <p:cTn id="15" dur="1000" fill="hold"/>
                                            <p:tgtEl>
                                              <p:spTgt spid="717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fade">
                                          <p:cBhvr>
                                            <p:cTn id="18" dur="1000"/>
                                            <p:tgtEl>
                                              <p:spTgt spid="7172"/>
                                            </p:tgtEl>
                                          </p:cBhvr>
                                        </p:animEffect>
                                        <p:anim calcmode="lin" valueType="num">
                                          <p:cBhvr>
                                            <p:cTn id="19" dur="1000" fill="hold"/>
                                            <p:tgtEl>
                                              <p:spTgt spid="7172"/>
                                            </p:tgtEl>
                                            <p:attrNameLst>
                                              <p:attrName>ppt_x</p:attrName>
                                            </p:attrNameLst>
                                          </p:cBhvr>
                                          <p:tavLst>
                                            <p:tav tm="0">
                                              <p:val>
                                                <p:strVal val="#ppt_x"/>
                                              </p:val>
                                            </p:tav>
                                            <p:tav tm="100000">
                                              <p:val>
                                                <p:strVal val="#ppt_x"/>
                                              </p:val>
                                            </p:tav>
                                          </p:tavLst>
                                        </p:anim>
                                        <p:anim calcmode="lin" valueType="num">
                                          <p:cBhvr>
                                            <p:cTn id="20"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1100" fill="hold"/>
                                            <p:tgtEl>
                                              <p:spTgt spid="19"/>
                                            </p:tgtEl>
                                            <p:attrNameLst>
                                              <p:attrName>ppt_x</p:attrName>
                                            </p:attrNameLst>
                                          </p:cBhvr>
                                          <p:tavLst>
                                            <p:tav tm="0">
                                              <p:val>
                                                <p:strVal val="#ppt_x"/>
                                              </p:val>
                                            </p:tav>
                                            <p:tav tm="100000">
                                              <p:val>
                                                <p:strVal val="#ppt_x"/>
                                              </p:val>
                                            </p:tav>
                                          </p:tavLst>
                                        </p:anim>
                                        <p:anim calcmode="lin" valueType="num">
                                          <p:cBhvr additive="base">
                                            <p:cTn id="26" dur="11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9"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404735" y="34477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EA6E751-D850-4AB7-AF4B-12913E2E44BC}"/>
              </a:ext>
            </a:extLst>
          </p:cNvPr>
          <p:cNvSpPr txBox="1"/>
          <p:nvPr/>
        </p:nvSpPr>
        <p:spPr>
          <a:xfrm>
            <a:off x="1757218" y="816240"/>
            <a:ext cx="9215631" cy="553998"/>
          </a:xfrm>
          <a:prstGeom prst="rect">
            <a:avLst/>
          </a:prstGeom>
          <a:noFill/>
        </p:spPr>
        <p:txBody>
          <a:bodyPr wrap="square" lIns="0" tIns="0" rIns="0" bIns="0" rtlCol="0">
            <a:spAutoFit/>
          </a:bodyPr>
          <a:lstStyle/>
          <a:p>
            <a:pPr algn="ctr"/>
            <a:r>
              <a:rPr lang="vi-VN" sz="3600" dirty="0">
                <a:solidFill>
                  <a:srgbClr val="FF0000"/>
                </a:solidFill>
                <a:latin typeface="#9Slide03 Source Sans Pro Black" panose="020B0803030403020204" pitchFamily="34" charset="0"/>
                <a:cs typeface="Pattaya" panose="00000500000000000000" pitchFamily="2" charset="-34"/>
              </a:rPr>
              <a:t>Đâu là quốc hoa của Việt Nam?</a:t>
            </a:r>
            <a:endParaRPr lang="en-US" sz="3600" dirty="0">
              <a:solidFill>
                <a:srgbClr val="FF0000"/>
              </a:solidFill>
              <a:latin typeface="#9Slide03 Source Sans Pro Black" panose="020B0803030403020204" pitchFamily="34" charset="0"/>
              <a:cs typeface="Pattaya" panose="00000500000000000000" pitchFamily="2" charset="-34"/>
            </a:endParaRPr>
          </a:p>
        </p:txBody>
      </p:sp>
      <p:grpSp>
        <p:nvGrpSpPr>
          <p:cNvPr id="14" name="Group 13">
            <a:extLst>
              <a:ext uri="{FF2B5EF4-FFF2-40B4-BE49-F238E27FC236}">
                <a16:creationId xmlns:a16="http://schemas.microsoft.com/office/drawing/2014/main" id="{B33E55FE-C196-4AC1-AE28-506A97F74E25}"/>
              </a:ext>
            </a:extLst>
          </p:cNvPr>
          <p:cNvGrpSpPr/>
          <p:nvPr/>
        </p:nvGrpSpPr>
        <p:grpSpPr>
          <a:xfrm>
            <a:off x="548306" y="4441961"/>
            <a:ext cx="2083612" cy="1992581"/>
            <a:chOff x="5446342" y="3719429"/>
            <a:chExt cx="2495106" cy="2368989"/>
          </a:xfrm>
        </p:grpSpPr>
        <p:sp>
          <p:nvSpPr>
            <p:cNvPr id="15" name="TextBox 14">
              <a:extLst>
                <a:ext uri="{FF2B5EF4-FFF2-40B4-BE49-F238E27FC236}">
                  <a16:creationId xmlns:a16="http://schemas.microsoft.com/office/drawing/2014/main" id="{D2561C67-186F-4F2B-9584-4F84ED230AF2}"/>
                </a:ext>
              </a:extLst>
            </p:cNvPr>
            <p:cNvSpPr txBox="1"/>
            <p:nvPr/>
          </p:nvSpPr>
          <p:spPr>
            <a:xfrm>
              <a:off x="5446342" y="5502950"/>
              <a:ext cx="2495106" cy="585468"/>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Biểu tượng</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16" name="Picture 8" descr="51 Clipart-travel ideas | travel clipart, clip art, marketing graphics">
              <a:hlinkClick r:id="rId4" action="ppaction://hlinksldjump"/>
              <a:extLst>
                <a:ext uri="{FF2B5EF4-FFF2-40B4-BE49-F238E27FC236}">
                  <a16:creationId xmlns:a16="http://schemas.microsoft.com/office/drawing/2014/main" id="{638E15BB-083C-4E50-BFE1-94BFDFE1998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8866" b="97229" l="27834" r="53149">
                          <a14:foregroundMark x1="27834" y1="60327" x2="33627" y2="60327"/>
                          <a14:foregroundMark x1="41058" y1="49118" x2="44584" y2="54030"/>
                          <a14:foregroundMark x1="52897" y1="59698" x2="53149" y2="59950"/>
                          <a14:foregroundMark x1="53149" y1="59950" x2="53149" y2="59950"/>
                          <a14:foregroundMark x1="35264" y1="81360" x2="36146" y2="85264"/>
                          <a14:foregroundMark x1="47607" y1="81486" x2="46851" y2="85894"/>
                          <a14:foregroundMark x1="39421" y1="89169" x2="39547" y2="97229"/>
                          <a14:foregroundMark x1="45466" y1="96977" x2="45466" y2="96977"/>
                        </a14:backgroundRemoval>
                      </a14:imgEffect>
                    </a14:imgLayer>
                  </a14:imgProps>
                </a:ext>
                <a:ext uri="{28A0092B-C50C-407E-A947-70E740481C1C}">
                  <a14:useLocalDpi xmlns:a14="http://schemas.microsoft.com/office/drawing/2010/main" val="0"/>
                </a:ext>
              </a:extLst>
            </a:blip>
            <a:srcRect l="26655" t="48611" r="44949" b="1639"/>
            <a:stretch/>
          </p:blipFill>
          <p:spPr bwMode="auto">
            <a:xfrm>
              <a:off x="6103916" y="3719429"/>
              <a:ext cx="1021303" cy="1789336"/>
            </a:xfrm>
            <a:prstGeom prst="rect">
              <a:avLst/>
            </a:prstGeom>
            <a:noFill/>
            <a:extLst>
              <a:ext uri="{909E8E84-426E-40DD-AFC4-6F175D3DCCD1}">
                <a14:hiddenFill xmlns:a14="http://schemas.microsoft.com/office/drawing/2010/main">
                  <a:solidFill>
                    <a:srgbClr val="FFFFFF"/>
                  </a:solidFill>
                </a14:hiddenFill>
              </a:ext>
            </a:extLst>
          </p:spPr>
        </p:pic>
      </p:grpSp>
      <p:pic>
        <p:nvPicPr>
          <p:cNvPr id="8194" name="Picture 2" descr="Las Rosas De Jardín, De Dibujos Animados, Dibujo imagen png - imagen  transparente descarga gratuita">
            <a:extLst>
              <a:ext uri="{FF2B5EF4-FFF2-40B4-BE49-F238E27FC236}">
                <a16:creationId xmlns:a16="http://schemas.microsoft.com/office/drawing/2014/main" id="{89A16059-9E46-425A-B678-5933C60A2A2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250" b="99417" l="7000" r="93222">
                        <a14:foregroundMark x1="7000" y1="21417" x2="7000" y2="21417"/>
                        <a14:foregroundMark x1="41889" y1="9583" x2="57111" y2="5000"/>
                        <a14:foregroundMark x1="57111" y1="1333" x2="57111" y2="1333"/>
                        <a14:foregroundMark x1="51222" y1="91583" x2="57222" y2="97417"/>
                        <a14:foregroundMark x1="57222" y1="97417" x2="57333" y2="97500"/>
                        <a14:foregroundMark x1="69000" y1="97250" x2="72000" y2="99417"/>
                        <a14:foregroundMark x1="93222" y1="56417" x2="90889" y2="64250"/>
                        <a14:backgroundMark x1="54778" y1="80000" x2="54778" y2="80000"/>
                        <a14:backgroundMark x1="67556" y1="65167" x2="68778" y2="64083"/>
                        <a14:backgroundMark x1="53556" y1="20583" x2="54778" y2="21167"/>
                      </a14:backgroundRemoval>
                    </a14:imgEffect>
                  </a14:imgLayer>
                </a14:imgProps>
              </a:ext>
              <a:ext uri="{28A0092B-C50C-407E-A947-70E740481C1C}">
                <a14:useLocalDpi xmlns:a14="http://schemas.microsoft.com/office/drawing/2010/main" val="0"/>
              </a:ext>
            </a:extLst>
          </a:blip>
          <a:srcRect/>
          <a:stretch>
            <a:fillRect/>
          </a:stretch>
        </p:blipFill>
        <p:spPr bwMode="auto">
          <a:xfrm>
            <a:off x="2654157" y="2624659"/>
            <a:ext cx="2083611" cy="277814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Poster đàn hoa hướng dương vector - Free.Vector6.com">
            <a:extLst>
              <a:ext uri="{FF2B5EF4-FFF2-40B4-BE49-F238E27FC236}">
                <a16:creationId xmlns:a16="http://schemas.microsoft.com/office/drawing/2014/main" id="{F356ABBC-BD78-4738-8C5E-92CB35D552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40" b="93468" l="7668" r="91534">
                        <a14:foregroundMark x1="33387" y1="6348" x2="33387" y2="6348"/>
                        <a14:foregroundMark x1="43291" y1="4140" x2="48562" y2="9844"/>
                        <a14:foregroundMark x1="45208" y1="22723" x2="41374" y2="27783"/>
                        <a14:foregroundMark x1="91853" y1="23183" x2="91853" y2="23183"/>
                        <a14:foregroundMark x1="49681" y1="93560" x2="50479" y2="87856"/>
                        <a14:foregroundMark x1="7668" y1="28151" x2="7668" y2="28151"/>
                        <a14:foregroundMark x1="8786" y1="22263" x2="8786" y2="22263"/>
                      </a14:backgroundRemoval>
                    </a14:imgEffect>
                  </a14:imgLayer>
                </a14:imgProps>
              </a:ext>
              <a:ext uri="{28A0092B-C50C-407E-A947-70E740481C1C}">
                <a14:useLocalDpi xmlns:a14="http://schemas.microsoft.com/office/drawing/2010/main" val="0"/>
              </a:ext>
            </a:extLst>
          </a:blip>
          <a:srcRect/>
          <a:stretch>
            <a:fillRect/>
          </a:stretch>
        </p:blipFill>
        <p:spPr bwMode="auto">
          <a:xfrm>
            <a:off x="5594309" y="2433859"/>
            <a:ext cx="1859925" cy="322945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ình ảnh Hoa Sen Hồng Hoa Sen Ba Chiều Hoa Sen Vẽ Tay Hoa Sen Hoạt Hình,  Hoa Sen Clipart, Pink Lotus, Hoa Sen Ba Chiều miễn phí tải tập tin PNG">
            <a:extLst>
              <a:ext uri="{FF2B5EF4-FFF2-40B4-BE49-F238E27FC236}">
                <a16:creationId xmlns:a16="http://schemas.microsoft.com/office/drawing/2014/main" id="{D5AD4270-0C63-43FF-A771-A38A34A56A3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4531">
                        <a14:foregroundMark x1="92188" y1="46875" x2="94531" y2="39063"/>
                        <a14:foregroundMark x1="94531" y1="39063" x2="94531" y2="38750"/>
                      </a14:backgroundRemoval>
                    </a14:imgEffect>
                  </a14:imgLayer>
                </a14:imgProps>
              </a:ext>
              <a:ext uri="{28A0092B-C50C-407E-A947-70E740481C1C}">
                <a14:useLocalDpi xmlns:a14="http://schemas.microsoft.com/office/drawing/2010/main" val="0"/>
              </a:ext>
            </a:extLst>
          </a:blip>
          <a:srcRect/>
          <a:stretch>
            <a:fillRect/>
          </a:stretch>
        </p:blipFill>
        <p:spPr bwMode="auto">
          <a:xfrm>
            <a:off x="7872731" y="2624659"/>
            <a:ext cx="3048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oa sen với hình tượng Bác Hồ - Báo Quảng Ngãi điện tử">
            <a:extLst>
              <a:ext uri="{FF2B5EF4-FFF2-40B4-BE49-F238E27FC236}">
                <a16:creationId xmlns:a16="http://schemas.microsoft.com/office/drawing/2014/main" id="{3739DB2C-7FDD-4C14-8D6D-178CB27836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19878" y="1996124"/>
            <a:ext cx="7090310" cy="390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14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fade">
                                          <p:cBhvr>
                                            <p:cTn id="13" dur="500"/>
                                            <p:tgtEl>
                                              <p:spTgt spid="8198"/>
                                            </p:tgtEl>
                                          </p:cBhvr>
                                        </p:animEffect>
                                      </p:childTnLst>
                                    </p:cTn>
                                  </p:par>
                                  <p:par>
                                    <p:cTn id="14" presetID="10" presetClass="entr" presetSubtype="0"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fade">
                                          <p:cBhvr>
                                            <p:cTn id="16" dur="500"/>
                                            <p:tgtEl>
                                              <p:spTgt spid="8196"/>
                                            </p:tgtEl>
                                          </p:cBhvr>
                                        </p:animEffect>
                                      </p:childTnLst>
                                    </p:cTn>
                                  </p:par>
                                  <p:par>
                                    <p:cTn id="17" presetID="10" presetClass="entr" presetSubtype="0"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fade">
                                          <p:cBhvr>
                                            <p:cTn id="19" dur="500"/>
                                            <p:tgtEl>
                                              <p:spTgt spid="819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200"/>
                                            </p:tgtEl>
                                            <p:attrNameLst>
                                              <p:attrName>style.visibility</p:attrName>
                                            </p:attrNameLst>
                                          </p:cBhvr>
                                          <p:to>
                                            <p:strVal val="visible"/>
                                          </p:to>
                                        </p:set>
                                        <p:animEffect transition="in" filter="fade">
                                          <p:cBhvr>
                                            <p:cTn id="24" dur="1000"/>
                                            <p:tgtEl>
                                              <p:spTgt spid="8200"/>
                                            </p:tgtEl>
                                          </p:cBhvr>
                                        </p:animEffect>
                                        <p:anim calcmode="lin" valueType="num">
                                          <p:cBhvr>
                                            <p:cTn id="25" dur="1000" fill="hold"/>
                                            <p:tgtEl>
                                              <p:spTgt spid="8200"/>
                                            </p:tgtEl>
                                            <p:attrNameLst>
                                              <p:attrName>ppt_x</p:attrName>
                                            </p:attrNameLst>
                                          </p:cBhvr>
                                          <p:tavLst>
                                            <p:tav tm="0">
                                              <p:val>
                                                <p:strVal val="#ppt_x"/>
                                              </p:val>
                                            </p:tav>
                                            <p:tav tm="100000">
                                              <p:val>
                                                <p:strVal val="#ppt_x"/>
                                              </p:val>
                                            </p:tav>
                                          </p:tavLst>
                                        </p:anim>
                                        <p:anim calcmode="lin" valueType="num">
                                          <p:cBhvr>
                                            <p:cTn id="26" dur="1000" fill="hold"/>
                                            <p:tgtEl>
                                              <p:spTgt spid="8200"/>
                                            </p:tgtEl>
                                            <p:attrNameLst>
                                              <p:attrName>ppt_y</p:attrName>
                                            </p:attrNameLst>
                                          </p:cBhvr>
                                          <p:tavLst>
                                            <p:tav tm="0">
                                              <p:val>
                                                <p:strVal val="#ppt_y+.1"/>
                                              </p:val>
                                            </p:tav>
                                            <p:tav tm="100000">
                                              <p:val>
                                                <p:strVal val="#ppt_y"/>
                                              </p:val>
                                            </p:tav>
                                          </p:tavLst>
                                        </p:anim>
                                      </p:childTnLst>
                                    </p:cTn>
                                  </p:par>
                                  <p:par>
                                    <p:cTn id="27" presetID="1" presetClass="exit" presetSubtype="0" fill="hold" nodeType="withEffect">
                                      <p:stCondLst>
                                        <p:cond delay="0"/>
                                      </p:stCondLst>
                                      <p:childTnLst>
                                        <p:set>
                                          <p:cBhvr>
                                            <p:cTn id="28" dur="1" fill="hold">
                                              <p:stCondLst>
                                                <p:cond delay="0"/>
                                              </p:stCondLst>
                                            </p:cTn>
                                            <p:tgtEl>
                                              <p:spTgt spid="819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19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fade">
                                          <p:cBhvr>
                                            <p:cTn id="13" dur="500"/>
                                            <p:tgtEl>
                                              <p:spTgt spid="8198"/>
                                            </p:tgtEl>
                                          </p:cBhvr>
                                        </p:animEffect>
                                      </p:childTnLst>
                                    </p:cTn>
                                  </p:par>
                                  <p:par>
                                    <p:cTn id="14" presetID="10" presetClass="entr" presetSubtype="0"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fade">
                                          <p:cBhvr>
                                            <p:cTn id="16" dur="500"/>
                                            <p:tgtEl>
                                              <p:spTgt spid="8196"/>
                                            </p:tgtEl>
                                          </p:cBhvr>
                                        </p:animEffect>
                                      </p:childTnLst>
                                    </p:cTn>
                                  </p:par>
                                  <p:par>
                                    <p:cTn id="17" presetID="10" presetClass="entr" presetSubtype="0" fill="hold" nodeType="withEffect">
                                      <p:stCondLst>
                                        <p:cond delay="0"/>
                                      </p:stCondLst>
                                      <p:childTnLst>
                                        <p:set>
                                          <p:cBhvr>
                                            <p:cTn id="18" dur="1" fill="hold">
                                              <p:stCondLst>
                                                <p:cond delay="0"/>
                                              </p:stCondLst>
                                            </p:cTn>
                                            <p:tgtEl>
                                              <p:spTgt spid="8194"/>
                                            </p:tgtEl>
                                            <p:attrNameLst>
                                              <p:attrName>style.visibility</p:attrName>
                                            </p:attrNameLst>
                                          </p:cBhvr>
                                          <p:to>
                                            <p:strVal val="visible"/>
                                          </p:to>
                                        </p:set>
                                        <p:animEffect transition="in" filter="fade">
                                          <p:cBhvr>
                                            <p:cTn id="19" dur="500"/>
                                            <p:tgtEl>
                                              <p:spTgt spid="819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200"/>
                                            </p:tgtEl>
                                            <p:attrNameLst>
                                              <p:attrName>style.visibility</p:attrName>
                                            </p:attrNameLst>
                                          </p:cBhvr>
                                          <p:to>
                                            <p:strVal val="visible"/>
                                          </p:to>
                                        </p:set>
                                        <p:animEffect transition="in" filter="fade">
                                          <p:cBhvr>
                                            <p:cTn id="24" dur="1000"/>
                                            <p:tgtEl>
                                              <p:spTgt spid="8200"/>
                                            </p:tgtEl>
                                          </p:cBhvr>
                                        </p:animEffect>
                                        <p:anim calcmode="lin" valueType="num">
                                          <p:cBhvr>
                                            <p:cTn id="25" dur="1000" fill="hold"/>
                                            <p:tgtEl>
                                              <p:spTgt spid="8200"/>
                                            </p:tgtEl>
                                            <p:attrNameLst>
                                              <p:attrName>ppt_x</p:attrName>
                                            </p:attrNameLst>
                                          </p:cBhvr>
                                          <p:tavLst>
                                            <p:tav tm="0">
                                              <p:val>
                                                <p:strVal val="#ppt_x"/>
                                              </p:val>
                                            </p:tav>
                                            <p:tav tm="100000">
                                              <p:val>
                                                <p:strVal val="#ppt_x"/>
                                              </p:val>
                                            </p:tav>
                                          </p:tavLst>
                                        </p:anim>
                                        <p:anim calcmode="lin" valueType="num">
                                          <p:cBhvr>
                                            <p:cTn id="26" dur="1000" fill="hold"/>
                                            <p:tgtEl>
                                              <p:spTgt spid="8200"/>
                                            </p:tgtEl>
                                            <p:attrNameLst>
                                              <p:attrName>ppt_y</p:attrName>
                                            </p:attrNameLst>
                                          </p:cBhvr>
                                          <p:tavLst>
                                            <p:tav tm="0">
                                              <p:val>
                                                <p:strVal val="#ppt_y+.1"/>
                                              </p:val>
                                            </p:tav>
                                            <p:tav tm="100000">
                                              <p:val>
                                                <p:strVal val="#ppt_y"/>
                                              </p:val>
                                            </p:tav>
                                          </p:tavLst>
                                        </p:anim>
                                      </p:childTnLst>
                                    </p:cTn>
                                  </p:par>
                                  <p:par>
                                    <p:cTn id="27" presetID="1" presetClass="exit" presetSubtype="0" fill="hold" nodeType="withEffect">
                                      <p:stCondLst>
                                        <p:cond delay="0"/>
                                      </p:stCondLst>
                                      <p:childTnLst>
                                        <p:set>
                                          <p:cBhvr>
                                            <p:cTn id="28" dur="1" fill="hold">
                                              <p:stCondLst>
                                                <p:cond delay="0"/>
                                              </p:stCondLst>
                                            </p:cTn>
                                            <p:tgtEl>
                                              <p:spTgt spid="8198"/>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8196"/>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81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DFFB5C-CDC1-49E8-A3A1-83D29A193615}"/>
              </a:ext>
            </a:extLst>
          </p:cNvPr>
          <p:cNvPicPr>
            <a:picLocks noChangeAspect="1"/>
          </p:cNvPicPr>
          <p:nvPr/>
        </p:nvPicPr>
        <p:blipFill rotWithShape="1">
          <a:blip r:embed="rId3"/>
          <a:srcRect l="10943" t="20970" r="11722" b="16705"/>
          <a:stretch/>
        </p:blipFill>
        <p:spPr>
          <a:xfrm>
            <a:off x="0" y="0"/>
            <a:ext cx="12207833" cy="6858000"/>
          </a:xfrm>
          <a:prstGeom prst="rect">
            <a:avLst/>
          </a:prstGeom>
        </p:spPr>
      </p:pic>
      <p:sp>
        <p:nvSpPr>
          <p:cNvPr id="3" name="Rectangle: Rounded Corners 2">
            <a:extLst>
              <a:ext uri="{FF2B5EF4-FFF2-40B4-BE49-F238E27FC236}">
                <a16:creationId xmlns:a16="http://schemas.microsoft.com/office/drawing/2014/main" id="{71B5DDB7-4C8B-4E92-A13A-2169504DA803}"/>
              </a:ext>
            </a:extLst>
          </p:cNvPr>
          <p:cNvSpPr/>
          <p:nvPr/>
        </p:nvSpPr>
        <p:spPr>
          <a:xfrm>
            <a:off x="275013" y="105324"/>
            <a:ext cx="11422504" cy="6250898"/>
          </a:xfrm>
          <a:prstGeom prst="roundRect">
            <a:avLst>
              <a:gd name="adj" fmla="val 11503"/>
            </a:avLst>
          </a:prstGeom>
          <a:solidFill>
            <a:schemeClr val="bg1">
              <a:alpha val="92000"/>
            </a:schemeClr>
          </a:solidFill>
          <a:ln>
            <a:noFill/>
          </a:ln>
          <a:effectLst>
            <a:outerShdw blurRad="50800" dist="50800" dir="5400000" sx="1000" sy="1000" algn="ctr" rotWithShape="0">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4021,</a:t>
            </a:r>
          </a:p>
          <a:p>
            <a:pPr algn="ctr"/>
            <a:r>
              <a:rPr lang="vi-VN" dirty="0"/>
              <a:t>3</a:t>
            </a:r>
            <a:endParaRPr lang="en-US" dirty="0"/>
          </a:p>
        </p:txBody>
      </p:sp>
      <p:sp>
        <p:nvSpPr>
          <p:cNvPr id="4" name="TextBox 3">
            <a:extLst>
              <a:ext uri="{FF2B5EF4-FFF2-40B4-BE49-F238E27FC236}">
                <a16:creationId xmlns:a16="http://schemas.microsoft.com/office/drawing/2014/main" id="{EEA6E751-D850-4AB7-AF4B-12913E2E44BC}"/>
              </a:ext>
            </a:extLst>
          </p:cNvPr>
          <p:cNvSpPr txBox="1"/>
          <p:nvPr/>
        </p:nvSpPr>
        <p:spPr>
          <a:xfrm>
            <a:off x="2025497" y="501778"/>
            <a:ext cx="8774373" cy="1107996"/>
          </a:xfrm>
          <a:prstGeom prst="rect">
            <a:avLst/>
          </a:prstGeom>
          <a:noFill/>
        </p:spPr>
        <p:txBody>
          <a:bodyPr wrap="square" lIns="0" tIns="0" rIns="0" bIns="0" rtlCol="0">
            <a:spAutoFit/>
          </a:bodyPr>
          <a:lstStyle/>
          <a:p>
            <a:pPr algn="ctr"/>
            <a:r>
              <a:rPr lang="vi-VN" sz="3600" dirty="0">
                <a:solidFill>
                  <a:srgbClr val="FF0000"/>
                </a:solidFill>
                <a:latin typeface="#9Slide03 Source Sans Pro Black" panose="020B0803030403020204" pitchFamily="34" charset="0"/>
                <a:cs typeface="Pattaya" panose="00000500000000000000" pitchFamily="2" charset="-34"/>
              </a:rPr>
              <a:t>Trang phục truyền thống (quốc phục)  của Việt Nam là gì?</a:t>
            </a:r>
            <a:endParaRPr lang="en-US" sz="3600" dirty="0">
              <a:solidFill>
                <a:srgbClr val="FF0000"/>
              </a:solidFill>
              <a:latin typeface="#9Slide03 Source Sans Pro Black" panose="020B0803030403020204" pitchFamily="34" charset="0"/>
              <a:cs typeface="Pattaya" panose="00000500000000000000" pitchFamily="2" charset="-34"/>
            </a:endParaRPr>
          </a:p>
        </p:txBody>
      </p:sp>
      <p:grpSp>
        <p:nvGrpSpPr>
          <p:cNvPr id="12" name="Group 11">
            <a:extLst>
              <a:ext uri="{FF2B5EF4-FFF2-40B4-BE49-F238E27FC236}">
                <a16:creationId xmlns:a16="http://schemas.microsoft.com/office/drawing/2014/main" id="{F2D0635A-495C-4B62-B3C8-B7510A5FB3C7}"/>
              </a:ext>
            </a:extLst>
          </p:cNvPr>
          <p:cNvGrpSpPr/>
          <p:nvPr/>
        </p:nvGrpSpPr>
        <p:grpSpPr>
          <a:xfrm>
            <a:off x="275013" y="4037941"/>
            <a:ext cx="2495106" cy="2318357"/>
            <a:chOff x="8747547" y="3677036"/>
            <a:chExt cx="2495106" cy="2318357"/>
          </a:xfrm>
        </p:grpSpPr>
        <p:sp>
          <p:nvSpPr>
            <p:cNvPr id="13" name="TextBox 12">
              <a:extLst>
                <a:ext uri="{FF2B5EF4-FFF2-40B4-BE49-F238E27FC236}">
                  <a16:creationId xmlns:a16="http://schemas.microsoft.com/office/drawing/2014/main" id="{CC404E14-5986-4118-97E3-FD0A0DEF9F2F}"/>
                </a:ext>
              </a:extLst>
            </p:cNvPr>
            <p:cNvSpPr txBox="1"/>
            <p:nvPr/>
          </p:nvSpPr>
          <p:spPr>
            <a:xfrm>
              <a:off x="8747547" y="5502950"/>
              <a:ext cx="2495106" cy="492443"/>
            </a:xfrm>
            <a:prstGeom prst="rect">
              <a:avLst/>
            </a:prstGeom>
            <a:noFill/>
          </p:spPr>
          <p:txBody>
            <a:bodyPr wrap="square" lIns="0" tIns="0" rIns="0" bIns="0" rtlCol="0">
              <a:spAutoFit/>
            </a:bodyPr>
            <a:lstStyle/>
            <a:p>
              <a:pPr algn="ctr"/>
              <a:r>
                <a:rPr lang="vi-VN" sz="3200" dirty="0">
                  <a:solidFill>
                    <a:srgbClr val="002060"/>
                  </a:solidFill>
                  <a:latin typeface="#9Slide03 Source Sans Pro Black" panose="020B0803030403020204" pitchFamily="34" charset="0"/>
                  <a:cs typeface="Pattaya" panose="00000500000000000000" pitchFamily="2" charset="-34"/>
                </a:rPr>
                <a:t>Trang phục</a:t>
              </a:r>
              <a:endParaRPr lang="en-US" sz="3200" dirty="0">
                <a:solidFill>
                  <a:srgbClr val="002060"/>
                </a:solidFill>
                <a:latin typeface="#9Slide03 Source Sans Pro Black" panose="020B0803030403020204" pitchFamily="34" charset="0"/>
                <a:cs typeface="Pattaya" panose="00000500000000000000" pitchFamily="2" charset="-34"/>
              </a:endParaRPr>
            </a:p>
          </p:txBody>
        </p:sp>
        <p:pic>
          <p:nvPicPr>
            <p:cNvPr id="17" name="Picture 10" descr="51 Clipart-travel ideas | travel clipart, clip art, marketing graphics">
              <a:hlinkClick r:id="rId4" action="ppaction://hlinksldjump"/>
              <a:extLst>
                <a:ext uri="{FF2B5EF4-FFF2-40B4-BE49-F238E27FC236}">
                  <a16:creationId xmlns:a16="http://schemas.microsoft.com/office/drawing/2014/main" id="{336EF3BF-EAED-419D-BB9F-7F1C0A76F42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3149" b="97229" l="58438" r="78338">
                          <a14:foregroundMark x1="59068" y1="64106" x2="59068" y2="64106"/>
                          <a14:foregroundMark x1="63854" y1="53149" x2="63854" y2="53149"/>
                          <a14:foregroundMark x1="78715" y1="64232" x2="78715" y2="64232"/>
                          <a14:foregroundMark x1="66877" y1="67128" x2="70781" y2="67506"/>
                          <a14:foregroundMark x1="68262" y1="68010" x2="70025" y2="68136"/>
                          <a14:foregroundMark x1="62594" y1="63224" x2="62594" y2="63224"/>
                          <a14:foregroundMark x1="62594" y1="63224" x2="62594" y2="63224"/>
                          <a14:foregroundMark x1="62343" y1="81486" x2="63602" y2="87028"/>
                          <a14:foregroundMark x1="74055" y1="80479" x2="74055" y2="87028"/>
                          <a14:foregroundMark x1="65365" y1="86776" x2="66877" y2="95088"/>
                          <a14:foregroundMark x1="64232" y1="97103" x2="64232" y2="97103"/>
                          <a14:foregroundMark x1="73426" y1="97229" x2="73426" y2="97229"/>
                        </a14:backgroundRemoval>
                      </a14:imgEffect>
                    </a14:imgLayer>
                  </a14:imgProps>
                </a:ext>
                <a:ext uri="{28A0092B-C50C-407E-A947-70E740481C1C}">
                  <a14:useLocalDpi xmlns:a14="http://schemas.microsoft.com/office/drawing/2010/main" val="0"/>
                </a:ext>
              </a:extLst>
            </a:blip>
            <a:srcRect l="56939" t="48764" r="19860" b="1857"/>
            <a:stretch/>
          </p:blipFill>
          <p:spPr bwMode="auto">
            <a:xfrm>
              <a:off x="9665176" y="3677036"/>
              <a:ext cx="857919" cy="1825914"/>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a:extLst>
              <a:ext uri="{FF2B5EF4-FFF2-40B4-BE49-F238E27FC236}">
                <a16:creationId xmlns:a16="http://schemas.microsoft.com/office/drawing/2014/main" id="{1B01400A-6B5E-46A4-B200-0837759D9E8C}"/>
              </a:ext>
            </a:extLst>
          </p:cNvPr>
          <p:cNvPicPr>
            <a:picLocks noChangeAspect="1"/>
          </p:cNvPicPr>
          <p:nvPr/>
        </p:nvPicPr>
        <p:blipFill rotWithShape="1">
          <a:blip r:embed="rId7"/>
          <a:srcRect l="40451" t="20532" r="40123" b="12550"/>
          <a:stretch/>
        </p:blipFill>
        <p:spPr>
          <a:xfrm>
            <a:off x="4848447" y="1711227"/>
            <a:ext cx="2495105" cy="4671638"/>
          </a:xfrm>
          <a:prstGeom prst="rect">
            <a:avLst/>
          </a:prstGeom>
        </p:spPr>
      </p:pic>
    </p:spTree>
    <p:extLst>
      <p:ext uri="{BB962C8B-B14F-4D97-AF65-F5344CB8AC3E}">
        <p14:creationId xmlns:p14="http://schemas.microsoft.com/office/powerpoint/2010/main" val="154871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1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100" fill="hold"/>
                                            <p:tgtEl>
                                              <p:spTgt spid="4"/>
                                            </p:tgtEl>
                                            <p:attrNameLst>
                                              <p:attrName>ppt_x</p:attrName>
                                            </p:attrNameLst>
                                          </p:cBhvr>
                                          <p:tavLst>
                                            <p:tav tm="0">
                                              <p:val>
                                                <p:strVal val="#ppt_x"/>
                                              </p:val>
                                            </p:tav>
                                            <p:tav tm="100000">
                                              <p:val>
                                                <p:strVal val="#ppt_x"/>
                                              </p:val>
                                            </p:tav>
                                          </p:tavLst>
                                        </p:anim>
                                        <p:anim calcmode="lin" valueType="num">
                                          <p:cBhvr additive="base">
                                            <p:cTn id="8" dur="11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Kanokwan14002 #1 Royalty Free Photos, Pictures, Images And Stock Photography">
            <a:extLst>
              <a:ext uri="{FF2B5EF4-FFF2-40B4-BE49-F238E27FC236}">
                <a16:creationId xmlns:a16="http://schemas.microsoft.com/office/drawing/2014/main" id="{79A0D13B-43E6-4DAE-866E-0D00F6C50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2001" cy="68911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5 Vector ideas | vector, vector free, kids icon">
            <a:extLst>
              <a:ext uri="{FF2B5EF4-FFF2-40B4-BE49-F238E27FC236}">
                <a16:creationId xmlns:a16="http://schemas.microsoft.com/office/drawing/2014/main" id="{81AEDDF1-7C88-4D23-9626-B9B0201FC74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000" b="91167" l="4627" r="96144">
                        <a14:foregroundMark x1="1028" y1="26333" x2="11825" y2="14167"/>
                        <a14:foregroundMark x1="11825" y1="14167" x2="46015" y2="2167"/>
                        <a14:foregroundMark x1="46015" y1="2167" x2="62670" y2="2167"/>
                        <a14:foregroundMark x1="80465" y1="7989" x2="84833" y2="14167"/>
                        <a14:foregroundMark x1="84833" y1="14167" x2="86118" y2="20167"/>
                        <a14:foregroundMark x1="51157" y1="2000" x2="33419" y2="2333"/>
                        <a14:foregroundMark x1="92545" y1="15500" x2="96401" y2="27167"/>
                        <a14:foregroundMark x1="4884" y1="29000" x2="4884" y2="19833"/>
                        <a14:foregroundMark x1="54756" y1="91167" x2="56555" y2="86667"/>
                        <a14:backgroundMark x1="71722" y1="4833" x2="67866" y2="1833"/>
                        <a14:backgroundMark x1="72494" y1="5500" x2="82519" y2="6000"/>
                        <a14:backgroundMark x1="73522" y1="4333" x2="62468" y2="833"/>
                        <a14:backgroundMark x1="62468" y1="2333" x2="65810" y2="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06436" y="3068587"/>
            <a:ext cx="1962157" cy="30264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úa Mì, Lúa Lĩnh Vực - Phim hoạt hình ruộng png tải về - Miễn phí trong  suốt Có Gia đình png Tải về.">
            <a:extLst>
              <a:ext uri="{FF2B5EF4-FFF2-40B4-BE49-F238E27FC236}">
                <a16:creationId xmlns:a16="http://schemas.microsoft.com/office/drawing/2014/main" id="{F695C697-46A3-492E-9F2C-FB6D98C520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110219"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te boy cartoon characters vectors free download graphic art designs">
            <a:extLst>
              <a:ext uri="{FF2B5EF4-FFF2-40B4-BE49-F238E27FC236}">
                <a16:creationId xmlns:a16="http://schemas.microsoft.com/office/drawing/2014/main" id="{20F45585-740B-494B-8FFE-C29B083D858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667" b="90667" l="5090" r="94012">
                        <a14:foregroundMark x1="5090" y1="14167" x2="61677" y2="10000"/>
                        <a14:foregroundMark x1="61677" y1="10000" x2="69461" y2="10000"/>
                        <a14:foregroundMark x1="40120" y1="4333" x2="61078" y2="3833"/>
                        <a14:foregroundMark x1="61078" y1="3833" x2="69162" y2="4167"/>
                        <a14:foregroundMark x1="92814" y1="11167" x2="94012" y2="26833"/>
                        <a14:foregroundMark x1="39222" y1="90667" x2="39222" y2="90667"/>
                        <a14:foregroundMark x1="39222" y1="90667" x2="39222" y2="90667"/>
                        <a14:foregroundMark x1="64671" y1="89000" x2="64671" y2="89000"/>
                        <a14:foregroundMark x1="64671" y1="89000" x2="64671" y2="89000"/>
                        <a14:foregroundMark x1="59581" y1="80667" x2="59581" y2="85500"/>
                        <a14:foregroundMark x1="38323" y1="83167" x2="53293" y2="85833"/>
                        <a14:foregroundMark x1="53293" y1="85833" x2="56287" y2="85333"/>
                        <a14:foregroundMark x1="34132" y1="79667" x2="34731" y2="88167"/>
                        <a14:foregroundMark x1="60778" y1="88167" x2="65868" y2="88167"/>
                        <a14:foregroundMark x1="33234" y1="35833" x2="69461" y2="3633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441402" y="3149329"/>
            <a:ext cx="1684732" cy="30264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úa Mì, Lúa Lĩnh Vực - Phim hoạt hình ruộng png tải về - Miễn phí trong  suốt Có Gia đình png Tải về.">
            <a:extLst>
              <a:ext uri="{FF2B5EF4-FFF2-40B4-BE49-F238E27FC236}">
                <a16:creationId xmlns:a16="http://schemas.microsoft.com/office/drawing/2014/main" id="{7319E172-5E1E-4D3A-9D59-9D6CC80639F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3980176" y="4525497"/>
            <a:ext cx="4231645" cy="28037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Lúa Mì, Lúa Lĩnh Vực - Phim hoạt hình ruộng png tải về - Miễn phí trong  suốt Có Gia đình png Tải về.">
            <a:extLst>
              <a:ext uri="{FF2B5EF4-FFF2-40B4-BE49-F238E27FC236}">
                <a16:creationId xmlns:a16="http://schemas.microsoft.com/office/drawing/2014/main" id="{342B6016-6A32-4E24-83C9-C52CABD6FA6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8261" l="10000" r="90000">
                        <a14:foregroundMark x1="19889" y1="90652" x2="19889" y2="90652"/>
                        <a14:foregroundMark x1="17556" y1="96957" x2="19889" y2="97826"/>
                        <a14:foregroundMark x1="27889" y1="98261" x2="27889" y2="98261"/>
                      </a14:backgroundRemoval>
                    </a14:imgEffect>
                  </a14:imgLayer>
                </a14:imgProps>
              </a:ext>
              <a:ext uri="{28A0092B-C50C-407E-A947-70E740481C1C}">
                <a14:useLocalDpi xmlns:a14="http://schemas.microsoft.com/office/drawing/2010/main" val="0"/>
              </a:ext>
            </a:extLst>
          </a:blip>
          <a:srcRect l="11198" r="11662"/>
          <a:stretch/>
        </p:blipFill>
        <p:spPr bwMode="auto">
          <a:xfrm>
            <a:off x="7845288" y="4581819"/>
            <a:ext cx="4401824" cy="280378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D268600-F46B-4CBF-B062-0BC92B5FBBDD}"/>
              </a:ext>
            </a:extLst>
          </p:cNvPr>
          <p:cNvGrpSpPr/>
          <p:nvPr/>
        </p:nvGrpSpPr>
        <p:grpSpPr>
          <a:xfrm>
            <a:off x="2650435" y="0"/>
            <a:ext cx="6891130" cy="6891130"/>
            <a:chOff x="2650435" y="0"/>
            <a:chExt cx="6891130" cy="6891130"/>
          </a:xfrm>
        </p:grpSpPr>
        <p:pic>
          <p:nvPicPr>
            <p:cNvPr id="1034" name="Picture 10" descr="Vietnam travel cartoon template vector free download">
              <a:extLst>
                <a:ext uri="{FF2B5EF4-FFF2-40B4-BE49-F238E27FC236}">
                  <a16:creationId xmlns:a16="http://schemas.microsoft.com/office/drawing/2014/main" id="{7E53533C-056A-47FD-9D97-7651D9B4ADCD}"/>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5500" b="91667" l="3000" r="94167">
                          <a14:foregroundMark x1="8833" y1="25000" x2="17000" y2="33500"/>
                          <a14:foregroundMark x1="3000" y1="55333" x2="15167" y2="45500"/>
                          <a14:foregroundMark x1="15167" y1="45500" x2="15500" y2="44167"/>
                          <a14:foregroundMark x1="6167" y1="57500" x2="12500" y2="72833"/>
                          <a14:foregroundMark x1="12500" y1="72833" x2="16500" y2="76833"/>
                          <a14:foregroundMark x1="29000" y1="90167" x2="53500" y2="91833"/>
                          <a14:foregroundMark x1="75833" y1="86333" x2="78167" y2="89333"/>
                          <a14:foregroundMark x1="75000" y1="87667" x2="79500" y2="91000"/>
                          <a14:foregroundMark x1="77167" y1="76333" x2="84333" y2="74333"/>
                          <a14:foregroundMark x1="75833" y1="78667" x2="76167" y2="76500"/>
                          <a14:foregroundMark x1="81333" y1="79667" x2="84333" y2="80667"/>
                          <a14:foregroundMark x1="79524" y1="20042" x2="86500" y2="21000"/>
                          <a14:foregroundMark x1="78000" y1="19833" x2="79497" y2="20038"/>
                          <a14:foregroundMark x1="86500" y1="21000" x2="92833" y2="27167"/>
                          <a14:foregroundMark x1="92833" y1="27167" x2="89000" y2="36167"/>
                          <a14:foregroundMark x1="89000" y1="36167" x2="84500" y2="39667"/>
                          <a14:foregroundMark x1="93667" y1="35833" x2="94167" y2="25667"/>
                          <a14:foregroundMark x1="94167" y1="22167" x2="83575" y2="19619"/>
                          <a14:foregroundMark x1="94000" y1="23333" x2="94000" y2="26167"/>
                          <a14:foregroundMark x1="88333" y1="46333" x2="83333" y2="50000"/>
                          <a14:foregroundMark x1="88167" y1="42167" x2="87000" y2="62833"/>
                          <a14:foregroundMark x1="91167" y1="45667" x2="89000" y2="42167"/>
                          <a14:foregroundMark x1="92833" y1="57667" x2="93667" y2="60333"/>
                          <a14:foregroundMark x1="85167" y1="13333" x2="84718" y2="14768"/>
                          <a14:foregroundMark x1="74167" y1="11333" x2="69167" y2="23833"/>
                          <a14:foregroundMark x1="77833" y1="17667" x2="52500" y2="19000"/>
                          <a14:foregroundMark x1="56333" y1="16500" x2="71833" y2="12500"/>
                          <a14:foregroundMark x1="64333" y1="5500" x2="80333" y2="12167"/>
                          <a14:foregroundMark x1="80333" y1="12167" x2="81734" y2="13244"/>
                          <a14:foregroundMark x1="29000" y1="18167" x2="28333" y2="22167"/>
                          <a14:foregroundMark x1="10333" y1="20167" x2="21333" y2="34000"/>
                          <a14:foregroundMark x1="4500" y1="32167" x2="12667" y2="32167"/>
                          <a14:foregroundMark x1="12667" y1="32167" x2="15833" y2="32833"/>
                          <a14:foregroundMark x1="7167" y1="38000" x2="18833" y2="33500"/>
                          <a14:foregroundMark x1="24333" y1="8500" x2="26000" y2="11833"/>
                          <a14:foregroundMark x1="26000" y1="9500" x2="26833" y2="12167"/>
                          <a14:foregroundMark x1="27667" y1="12000" x2="27667" y2="9000"/>
                          <a14:foregroundMark x1="26167" y1="9000" x2="27500" y2="9000"/>
                          <a14:foregroundMark x1="18167" y1="8167" x2="18167" y2="17833"/>
                          <a14:foregroundMark x1="50833" y1="9333" x2="53167" y2="10333"/>
                          <a14:foregroundMark x1="52167" y1="10333" x2="53167" y2="10500"/>
                          <a14:foregroundMark x1="50500" y1="8833" x2="50500" y2="8833"/>
                          <a14:foregroundMark x1="13333" y1="43667" x2="5833" y2="53333"/>
                          <a14:foregroundMark x1="80333" y1="66167" x2="77667" y2="74500"/>
                          <a14:foregroundMark x1="77667" y1="74500" x2="77667" y2="75167"/>
                          <a14:foregroundMark x1="73000" y1="72500" x2="75667" y2="76000"/>
                          <a14:foregroundMark x1="76833" y1="62833" x2="76833" y2="62833"/>
                          <a14:foregroundMark x1="81167" y1="65167" x2="81167" y2="65167"/>
                          <a14:foregroundMark x1="81333" y1="64667" x2="81333" y2="64667"/>
                          <a14:foregroundMark x1="85333" y1="81167" x2="85333" y2="81167"/>
                          <a14:foregroundMark x1="84000" y1="12833" x2="84000" y2="12833"/>
                          <a14:backgroundMark x1="80500" y1="17500" x2="81667" y2="15833"/>
                          <a14:backgroundMark x1="78500" y1="18167" x2="80833" y2="16833"/>
                          <a14:backgroundMark x1="82927" y1="12833" x2="83667" y2="12167"/>
                          <a14:backgroundMark x1="82000" y1="13667" x2="82927" y2="12833"/>
                          <a14:backgroundMark x1="81333" y1="14167" x2="83000" y2="12667"/>
                          <a14:backgroundMark x1="83500" y1="66000" x2="90167" y2="73667"/>
                          <a14:backgroundMark x1="89833" y1="68333" x2="88833" y2="67833"/>
                          <a14:backgroundMark x1="89833" y1="68667" x2="94167" y2="68667"/>
                          <a14:backgroundMark x1="88167" y1="67167" x2="92500" y2="68833"/>
                          <a14:backgroundMark x1="82294" y1="65167" x2="84500" y2="69667"/>
                          <a14:backgroundMark x1="82049" y1="64667" x2="82294" y2="65167"/>
                          <a14:backgroundMark x1="80333" y1="61167" x2="82049" y2="64667"/>
                          <a14:backgroundMark x1="68500" y1="76000" x2="70927" y2="74444"/>
                          <a14:backgroundMark x1="77833" y1="64833" x2="79333" y2="63500"/>
                          <a14:backgroundMark x1="81167" y1="17000" x2="94000" y2="17833"/>
                        </a14:backgroundRemoval>
                      </a14:imgEffect>
                    </a14:imgLayer>
                  </a14:imgProps>
                </a:ext>
                <a:ext uri="{28A0092B-C50C-407E-A947-70E740481C1C}">
                  <a14:useLocalDpi xmlns:a14="http://schemas.microsoft.com/office/drawing/2010/main" val="0"/>
                </a:ext>
              </a:extLst>
            </a:blip>
            <a:srcRect/>
            <a:stretch>
              <a:fillRect/>
            </a:stretch>
          </p:blipFill>
          <p:spPr bwMode="auto">
            <a:xfrm>
              <a:off x="2650435" y="0"/>
              <a:ext cx="6891130" cy="689113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31605F54-AF7A-4951-B56B-F3C50538EFA8}"/>
                </a:ext>
              </a:extLst>
            </p:cNvPr>
            <p:cNvSpPr/>
            <p:nvPr/>
          </p:nvSpPr>
          <p:spPr>
            <a:xfrm>
              <a:off x="4629536" y="1858779"/>
              <a:ext cx="3072984" cy="2803783"/>
            </a:xfrm>
            <a:prstGeom prst="ellipse">
              <a:avLst/>
            </a:prstGeom>
            <a:solidFill>
              <a:srgbClr val="FFF3ED"/>
            </a:solidFill>
            <a:ln>
              <a:solidFill>
                <a:srgbClr val="FFF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44E4B11A-2373-4997-9808-A8965E8B9987}"/>
                </a:ext>
              </a:extLst>
            </p:cNvPr>
            <p:cNvSpPr/>
            <p:nvPr/>
          </p:nvSpPr>
          <p:spPr>
            <a:xfrm>
              <a:off x="4880816" y="3051450"/>
              <a:ext cx="2623278" cy="2070174"/>
            </a:xfrm>
            <a:prstGeom prst="ellipse">
              <a:avLst/>
            </a:prstGeom>
            <a:solidFill>
              <a:srgbClr val="FFF3ED"/>
            </a:solidFill>
            <a:ln>
              <a:solidFill>
                <a:srgbClr val="FFF3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TextBox 20">
            <a:extLst>
              <a:ext uri="{FF2B5EF4-FFF2-40B4-BE49-F238E27FC236}">
                <a16:creationId xmlns:a16="http://schemas.microsoft.com/office/drawing/2014/main" id="{1ACF9BED-7150-4D45-A494-E050D03B7F71}"/>
              </a:ext>
            </a:extLst>
          </p:cNvPr>
          <p:cNvSpPr txBox="1"/>
          <p:nvPr/>
        </p:nvSpPr>
        <p:spPr>
          <a:xfrm>
            <a:off x="144522" y="1053409"/>
            <a:ext cx="3749201" cy="646331"/>
          </a:xfrm>
          <a:prstGeom prst="rect">
            <a:avLst/>
          </a:prstGeom>
          <a:noFill/>
        </p:spPr>
        <p:txBody>
          <a:bodyPr wrap="square" rtlCol="0">
            <a:spAutoFit/>
          </a:bodyPr>
          <a:lstStyle/>
          <a:p>
            <a:pPr algn="ctr"/>
            <a:r>
              <a:rPr lang="vi-VN" sz="3600" dirty="0">
                <a:solidFill>
                  <a:srgbClr val="002060"/>
                </a:solidFill>
                <a:latin typeface="#9Slide03 Source Sans Pro Black" panose="020B0803030403020204" pitchFamily="34" charset="0"/>
                <a:ea typeface="DFVN Catchland" pitchFamily="50" charset="0"/>
                <a:cs typeface="Pattaya" panose="00000500000000000000" pitchFamily="2" charset="-34"/>
              </a:rPr>
              <a:t>Tập đọc</a:t>
            </a:r>
            <a:endParaRPr lang="en-US" sz="4400" b="1" dirty="0">
              <a:solidFill>
                <a:srgbClr val="002060"/>
              </a:solidFill>
              <a:latin typeface="#9Slide03 Source Sans Pro Black" panose="020B0803030403020204" pitchFamily="34" charset="0"/>
              <a:cs typeface="Pattaya" panose="00000500000000000000" pitchFamily="2" charset="-34"/>
            </a:endParaRPr>
          </a:p>
        </p:txBody>
      </p:sp>
      <p:sp>
        <p:nvSpPr>
          <p:cNvPr id="22" name="TextBox 21">
            <a:extLst>
              <a:ext uri="{FF2B5EF4-FFF2-40B4-BE49-F238E27FC236}">
                <a16:creationId xmlns:a16="http://schemas.microsoft.com/office/drawing/2014/main" id="{5731B629-5A67-4A42-BDC1-1A1B6D51AA3F}"/>
              </a:ext>
            </a:extLst>
          </p:cNvPr>
          <p:cNvSpPr txBox="1"/>
          <p:nvPr/>
        </p:nvSpPr>
        <p:spPr>
          <a:xfrm>
            <a:off x="7455979" y="4581819"/>
            <a:ext cx="3749201" cy="461665"/>
          </a:xfrm>
          <a:prstGeom prst="rect">
            <a:avLst/>
          </a:prstGeom>
          <a:noFill/>
        </p:spPr>
        <p:txBody>
          <a:bodyPr wrap="square" rtlCol="0">
            <a:spAutoFit/>
          </a:bodyPr>
          <a:lstStyle/>
          <a:p>
            <a:pPr algn="ctr"/>
            <a:r>
              <a:rPr lang="vi-VN" sz="2400" dirty="0">
                <a:solidFill>
                  <a:srgbClr val="002060"/>
                </a:solidFill>
                <a:latin typeface="#9Slide03 Source Sans Pro Black" panose="020B0803030403020204" pitchFamily="34" charset="0"/>
                <a:ea typeface="DFVN Catchland" pitchFamily="50" charset="0"/>
                <a:cs typeface="Pattaya" panose="00000500000000000000" pitchFamily="2" charset="-34"/>
              </a:rPr>
              <a:t>Theo Trần Ngọc Thêm</a:t>
            </a:r>
            <a:endParaRPr lang="en-US" sz="3200" b="1" dirty="0">
              <a:solidFill>
                <a:srgbClr val="002060"/>
              </a:solidFill>
              <a:latin typeface="#9Slide03 Source Sans Pro Black" panose="020B0803030403020204" pitchFamily="34" charset="0"/>
              <a:cs typeface="Pattaya" panose="00000500000000000000" pitchFamily="2" charset="-34"/>
            </a:endParaRPr>
          </a:p>
        </p:txBody>
      </p:sp>
      <p:pic>
        <p:nvPicPr>
          <p:cNvPr id="3" name="Picture 2">
            <a:extLst>
              <a:ext uri="{FF2B5EF4-FFF2-40B4-BE49-F238E27FC236}">
                <a16:creationId xmlns:a16="http://schemas.microsoft.com/office/drawing/2014/main" id="{3C9BAA49-5D1C-4EB3-8AA4-C61AC1D1AC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95249" y="2349841"/>
            <a:ext cx="4194412" cy="2542252"/>
          </a:xfrm>
          <a:prstGeom prst="rect">
            <a:avLst/>
          </a:prstGeom>
        </p:spPr>
      </p:pic>
    </p:spTree>
    <p:extLst>
      <p:ext uri="{BB962C8B-B14F-4D97-AF65-F5344CB8AC3E}">
        <p14:creationId xmlns:p14="http://schemas.microsoft.com/office/powerpoint/2010/main" val="25776746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9"/>
                                        </p:tgtEl>
                                        <p:attrNameLst>
                                          <p:attrName>r</p:attrName>
                                        </p:attrNameLst>
                                      </p:cBhvr>
                                    </p:animRot>
                                  </p:childTnLst>
                                </p:cTn>
                              </p:par>
                              <p:par>
                                <p:cTn id="7" presetID="10" presetClass="entr" presetSubtype="0"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2000"/>
                                        <p:tgtEl>
                                          <p:spTgt spid="3"/>
                                        </p:tgtEl>
                                      </p:cBhvr>
                                    </p:animEffect>
                                  </p:childTnLst>
                                </p:cTn>
                              </p:par>
                              <p:par>
                                <p:cTn id="10" presetID="6" presetClass="entr" presetSubtype="16" fill="hold" grpId="0" nodeType="withEffect">
                                  <p:stCondLst>
                                    <p:cond delay="2100"/>
                                  </p:stCondLst>
                                  <p:childTnLst>
                                    <p:set>
                                      <p:cBhvr>
                                        <p:cTn id="11" dur="1" fill="hold">
                                          <p:stCondLst>
                                            <p:cond delay="0"/>
                                          </p:stCondLst>
                                        </p:cTn>
                                        <p:tgtEl>
                                          <p:spTgt spid="21"/>
                                        </p:tgtEl>
                                        <p:attrNameLst>
                                          <p:attrName>style.visibility</p:attrName>
                                        </p:attrNameLst>
                                      </p:cBhvr>
                                      <p:to>
                                        <p:strVal val="visible"/>
                                      </p:to>
                                    </p:set>
                                    <p:animEffect transition="in" filter="circle(in)">
                                      <p:cBhvr>
                                        <p:cTn id="12" dur="2000"/>
                                        <p:tgtEl>
                                          <p:spTgt spid="21"/>
                                        </p:tgtEl>
                                      </p:cBhvr>
                                    </p:animEffect>
                                  </p:childTnLst>
                                </p:cTn>
                              </p:par>
                              <p:par>
                                <p:cTn id="13" presetID="6" presetClass="entr" presetSubtype="16" fill="hold" grpId="0" nodeType="withEffect">
                                  <p:stCondLst>
                                    <p:cond delay="2100"/>
                                  </p:stCondLst>
                                  <p:childTnLst>
                                    <p:set>
                                      <p:cBhvr>
                                        <p:cTn id="14" dur="1" fill="hold">
                                          <p:stCondLst>
                                            <p:cond delay="0"/>
                                          </p:stCondLst>
                                        </p:cTn>
                                        <p:tgtEl>
                                          <p:spTgt spid="22"/>
                                        </p:tgtEl>
                                        <p:attrNameLst>
                                          <p:attrName>style.visibility</p:attrName>
                                        </p:attrNameLst>
                                      </p:cBhvr>
                                      <p:to>
                                        <p:strVal val="visible"/>
                                      </p:to>
                                    </p:set>
                                    <p:animEffect transition="in" filter="circle(in)">
                                      <p:cBhvr>
                                        <p:cTn id="1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92490474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761</TotalTime>
  <Words>1397</Words>
  <Application>Microsoft Office PowerPoint</Application>
  <PresentationFormat>Widescreen</PresentationFormat>
  <Paragraphs>148</Paragraphs>
  <Slides>30</Slides>
  <Notes>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Pattaya</vt:lpstr>
      <vt:lpstr>Arial</vt:lpstr>
      <vt:lpstr>Quicksand</vt:lpstr>
      <vt:lpstr>Calibri Light</vt:lpstr>
      <vt:lpstr>Calibri</vt:lpstr>
      <vt:lpstr>Fleur De Leah</vt:lpstr>
      <vt:lpstr>OpenSans</vt:lpstr>
      <vt:lpstr>#9Slide03 Source Sans Pro Black</vt:lpstr>
      <vt:lpstr>AvantGarde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phgiang.k21dgdth@gmail.com</dc:creator>
  <cp:lastModifiedBy>ASUS</cp:lastModifiedBy>
  <cp:revision>62</cp:revision>
  <dcterms:created xsi:type="dcterms:W3CDTF">2022-03-11T22:58:49Z</dcterms:created>
  <dcterms:modified xsi:type="dcterms:W3CDTF">2023-04-11T07:31:52Z</dcterms:modified>
</cp:coreProperties>
</file>