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6" r:id="rId2"/>
    <p:sldId id="373" r:id="rId3"/>
    <p:sldId id="368" r:id="rId4"/>
    <p:sldId id="339" r:id="rId5"/>
    <p:sldId id="343" r:id="rId6"/>
    <p:sldId id="344" r:id="rId7"/>
    <p:sldId id="346" r:id="rId8"/>
    <p:sldId id="349" r:id="rId9"/>
    <p:sldId id="370" r:id="rId10"/>
    <p:sldId id="371" r:id="rId11"/>
    <p:sldId id="351" r:id="rId12"/>
    <p:sldId id="358" r:id="rId13"/>
    <p:sldId id="369" r:id="rId14"/>
    <p:sldId id="362" r:id="rId15"/>
    <p:sldId id="372" r:id="rId16"/>
    <p:sldId id="333" r:id="rId17"/>
    <p:sldId id="366" r:id="rId18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1pPr>
    <a:lvl2pPr marL="650875" indent="-193675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2pPr>
    <a:lvl3pPr marL="1303338" indent="-38893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3pPr>
    <a:lvl4pPr marL="1957388" indent="-585788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4pPr>
    <a:lvl5pPr marL="2609850" indent="-78105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3300"/>
    <a:srgbClr val="CC3300"/>
    <a:srgbClr val="000066"/>
    <a:srgbClr val="00FF00"/>
    <a:srgbClr val="660033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1" autoAdjust="0"/>
    <p:restoredTop sz="94660"/>
  </p:normalViewPr>
  <p:slideViewPr>
    <p:cSldViewPr>
      <p:cViewPr>
        <p:scale>
          <a:sx n="50" d="100"/>
          <a:sy n="50" d="100"/>
        </p:scale>
        <p:origin x="-564" y="-19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C5F134-535C-4564-B480-9C9A9379D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08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33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73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098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2B30E-59EA-410C-920A-CA523F6FF1BF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F9EAF6-2842-4527-801B-040547C78763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2577A2-8570-4205-8671-C39DA29C04D0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DD9B95-6B64-414D-BF7B-495EFDFC0882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E03B7A-5987-4D84-836A-69E35302395B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E7E32-749E-478B-BC19-BB3224159252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08FA4A-1A3B-4EEC-9301-38934716D7C1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09DB13-A89E-40FA-903E-E2BB6F2DB119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364BC-4E0C-47EF-A379-7511D00389CF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4A5CAC-187F-4F72-9B6F-99CBA180BB9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F5106-FFC0-4BAD-B864-D6BE74B4FAEE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A622B5-A8F9-4253-B8F2-4ACAE1D10450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580C91-ABB7-4378-B795-E08B92872081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F1842B-C38E-4234-A169-CA44D0717D26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631E8E-11B2-42C3-A7DE-A1CFDD5EDCFD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3B77DA-F08C-40D2-984C-03E4676799C2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E27A-0326-42ED-BAD5-8F0712E5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EC86-79F4-4701-A8D5-9DB676C4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FF21-457F-4047-933B-8B95F71BB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2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8B8E-F518-475F-B6AD-0A4B9D133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4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3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3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A5E2-0FF8-451C-96CD-40A02F57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4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B1E2-F89C-4527-A74F-14E4F5BB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C1B6-F7B2-4E26-9AA8-551DA9BF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E847-77B3-4F25-B088-BA99D4C00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B2CF-0447-4C47-A20A-47DA933D2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AF0A-B920-43C1-BF24-95B37076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3044" indent="0">
              <a:buNone/>
              <a:defRPr sz="4000"/>
            </a:lvl2pPr>
            <a:lvl3pPr marL="1306090" indent="0">
              <a:buNone/>
              <a:defRPr sz="3400"/>
            </a:lvl3pPr>
            <a:lvl4pPr marL="1959135" indent="0">
              <a:buNone/>
              <a:defRPr sz="2900"/>
            </a:lvl4pPr>
            <a:lvl5pPr marL="2612181" indent="0">
              <a:buNone/>
              <a:defRPr sz="2900"/>
            </a:lvl5pPr>
            <a:lvl6pPr marL="3265225" indent="0">
              <a:buNone/>
              <a:defRPr sz="2900"/>
            </a:lvl6pPr>
            <a:lvl7pPr marL="3918270" indent="0">
              <a:buNone/>
              <a:defRPr sz="2900"/>
            </a:lvl7pPr>
            <a:lvl8pPr marL="4571314" indent="0">
              <a:buNone/>
              <a:defRPr sz="2900"/>
            </a:lvl8pPr>
            <a:lvl9pPr marL="5224359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C944-9595-4CC8-AD6A-D0453DA7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09" tIns="65305" rIns="130609" bIns="653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09" tIns="65305" rIns="130609" bIns="65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51993A-1FB0-4E1B-AC3A-628044F0E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4925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2pPr>
      <a:lvl3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3pPr>
      <a:lvl4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4pPr>
      <a:lvl5pPr algn="ctr" defTabSz="1304925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5pPr>
      <a:lvl6pPr marL="4572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6pPr>
      <a:lvl7pPr marL="9144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7pPr>
      <a:lvl8pPr marL="13716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8pPr>
      <a:lvl9pPr marL="1828800" algn="ctr" defTabSz="1304925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itchFamily="34" charset="0"/>
        </a:defRPr>
      </a:lvl9pPr>
    </p:titleStyle>
    <p:bodyStyle>
      <a:lvl1pPr marL="488950" indent="-488950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450" indent="-40798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950" indent="-32543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4413" indent="-32543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49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746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791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837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882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4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9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13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181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22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27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59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WordArt 6"/>
          <p:cNvSpPr>
            <a:spLocks noChangeArrowheads="1" noChangeShapeType="1" noTextEdit="1"/>
          </p:cNvSpPr>
          <p:nvPr/>
        </p:nvSpPr>
        <p:spPr bwMode="auto">
          <a:xfrm>
            <a:off x="974725" y="4846638"/>
            <a:ext cx="13046075" cy="1096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5050">
                    <a:alpha val="98822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ĐẤT NƯỚC</a:t>
            </a:r>
            <a:endParaRPr lang="en-US" sz="4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5050">
                  <a:alpha val="98822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5480" name="WordArt 8"/>
          <p:cNvSpPr>
            <a:spLocks noChangeArrowheads="1" noChangeShapeType="1" noTextEdit="1"/>
          </p:cNvSpPr>
          <p:nvPr/>
        </p:nvSpPr>
        <p:spPr bwMode="auto">
          <a:xfrm>
            <a:off x="974725" y="1279525"/>
            <a:ext cx="390207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18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5100" b="1" kern="10">
                <a:ln w="9525">
                  <a:round/>
                  <a:headEnd/>
                  <a:tailEnd/>
                </a:ln>
                <a:solidFill>
                  <a:srgbClr val="00FF00">
                    <a:alpha val="83920"/>
                  </a:srgbClr>
                </a:solidFill>
                <a:latin typeface="Times New Roman"/>
                <a:cs typeface="Times New Roman"/>
              </a:rPr>
              <a:t>Tập đọc</a:t>
            </a:r>
            <a:endParaRPr lang="en-US" sz="5100" b="1" kern="10">
              <a:ln w="9525">
                <a:round/>
                <a:headEnd/>
                <a:tailEnd/>
              </a:ln>
              <a:solidFill>
                <a:srgbClr val="00FF00">
                  <a:alpha val="83920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8" grpId="1" animBg="1"/>
      <p:bldP spid="105478" grpId="2" animBg="1"/>
      <p:bldP spid="1054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011363" y="2136775"/>
            <a:ext cx="70739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Trời xanh đây là của chúng ta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Núi rừng đây là của chúng ta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Những cánh đồng thơm mát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Những ngả đường bát ngát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Những dòng sông đỏ nặng phù sa</a:t>
            </a: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4125913" y="2133600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của chúng ta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1270" name="TextBox 18"/>
          <p:cNvSpPr txBox="1">
            <a:spLocks noChangeArrowheads="1"/>
          </p:cNvSpPr>
          <p:nvPr/>
        </p:nvSpPr>
        <p:spPr bwMode="auto">
          <a:xfrm>
            <a:off x="3983038" y="2743200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của chúng ta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2011363" y="3355975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1272" name="TextBox 20"/>
          <p:cNvSpPr txBox="1">
            <a:spLocks noChangeArrowheads="1"/>
          </p:cNvSpPr>
          <p:nvPr/>
        </p:nvSpPr>
        <p:spPr bwMode="auto">
          <a:xfrm>
            <a:off x="2011363" y="3962400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1273" name="TextBox 21"/>
          <p:cNvSpPr txBox="1">
            <a:spLocks noChangeArrowheads="1"/>
          </p:cNvSpPr>
          <p:nvPr/>
        </p:nvSpPr>
        <p:spPr bwMode="auto">
          <a:xfrm>
            <a:off x="2011363" y="4572000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838200" y="5486400"/>
            <a:ext cx="132889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571500" indent="-571500" algn="just">
              <a:spcBef>
                <a:spcPct val="20000"/>
              </a:spcBef>
              <a:buFontTx/>
              <a:buChar char="-"/>
            </a:pPr>
            <a:r>
              <a:rPr lang="en-US" sz="4000">
                <a:latin typeface="Times New Roman" pitchFamily="18" charset="0"/>
              </a:rPr>
              <a:t>Tác giả dùng điệp từ, điệp ngữ trong khổ thơ 4 có tác dụng gì?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51" name="Rectangle 24"/>
          <p:cNvSpPr>
            <a:spLocks noChangeArrowheads="1"/>
          </p:cNvSpPr>
          <p:nvPr/>
        </p:nvSpPr>
        <p:spPr bwMode="auto">
          <a:xfrm>
            <a:off x="990600" y="6705600"/>
            <a:ext cx="132889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algn="just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*Nhấn mạnh lòng tự hào, hạnh phúc về đất nước giờ đây đã được tự do.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6096000" y="3962400"/>
            <a:ext cx="8412163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chưa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bao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giờ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khuất</a:t>
            </a:r>
            <a:endParaRPr lang="en-US" sz="4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122238" y="4572000"/>
            <a:ext cx="4525962" cy="1978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hào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truyền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thống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bất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khuất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dân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tộc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ta :</a:t>
            </a:r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 flipV="1">
            <a:off x="4724400" y="4343400"/>
            <a:ext cx="1371600" cy="126523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6096000" y="5211763"/>
            <a:ext cx="8335963" cy="8080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Đêm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đêm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rì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rầm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tiếng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đất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>
            <a:off x="4724400" y="5608638"/>
            <a:ext cx="1371600" cy="635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188075" y="6538913"/>
            <a:ext cx="8243888" cy="7762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buổi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ngày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xưa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vọng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nói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endParaRPr lang="en-US" sz="4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4724400" y="5608638"/>
            <a:ext cx="1463675" cy="13176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2297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</a:rPr>
              <a:t>        </a:t>
            </a:r>
          </a:p>
          <a:p>
            <a:r>
              <a:rPr lang="en-US" sz="4400" b="1" u="sng" dirty="0" err="1">
                <a:latin typeface="Times New Roman" pitchFamily="18" charset="0"/>
              </a:rPr>
              <a:t>Tập</a:t>
            </a:r>
            <a:r>
              <a:rPr lang="en-US" sz="4400" b="1" u="sng" dirty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487363" y="2133600"/>
            <a:ext cx="135334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 algn="just">
              <a:spcBef>
                <a:spcPct val="20000"/>
              </a:spcBef>
            </a:pPr>
            <a:r>
              <a:rPr lang="en-US" sz="3600">
                <a:latin typeface="Times New Roman" pitchFamily="18" charset="0"/>
              </a:rPr>
              <a:t> 3. Nêu một, hai câu thơ nói lên lòng tự hào về truyền thống bất khuất của dân tộc trong khổ thơ thứ tư và thứ năm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  <p:bldP spid="192527" grpId="0" animBg="1"/>
      <p:bldP spid="192528" grpId="0" animBg="1"/>
      <p:bldP spid="192521" grpId="0" animBg="1"/>
      <p:bldP spid="192529" grpId="0" animBg="1"/>
      <p:bldP spid="192522" grpId="0" animBg="1"/>
      <p:bldP spid="1925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33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1447800" y="2895600"/>
            <a:ext cx="126952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 algn="just">
              <a:spcBef>
                <a:spcPct val="20000"/>
              </a:spcBef>
            </a:pPr>
            <a:r>
              <a:rPr lang="en-US" sz="4400">
                <a:latin typeface="Times New Roman" pitchFamily="18" charset="0"/>
              </a:rPr>
              <a:t>	***  Toàn bộ bài thơ thể hiện tình cảm gì của tác giả đối với đất nước?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096963" y="4983163"/>
            <a:ext cx="12436475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 algn="just">
              <a:spcBef>
                <a:spcPct val="20000"/>
              </a:spcBef>
            </a:pPr>
            <a:r>
              <a:rPr lang="en-US" sz="3400" b="1">
                <a:solidFill>
                  <a:srgbClr val="002060"/>
                </a:solidFill>
                <a:latin typeface="Times New Roman" pitchFamily="18" charset="0"/>
              </a:rPr>
              <a:t>	        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</a:rPr>
              <a:t>Niềm vui và tự hào về một đất nước tự do.</a:t>
            </a:r>
          </a:p>
        </p:txBody>
      </p:sp>
      <p:sp>
        <p:nvSpPr>
          <p:cNvPr id="13316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61038" y="3048000"/>
            <a:ext cx="3001962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Nội dung</a:t>
            </a: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1181E-7 L 0 -0.11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5" grpId="0"/>
      <p:bldP spid="201735" grpId="1"/>
      <p:bldP spid="201736" grpId="0"/>
      <p:bldP spid="201736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9639" y="2895600"/>
            <a:ext cx="83311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Luyện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đọc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diễn</a:t>
            </a:r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cảm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517525" y="1671638"/>
            <a:ext cx="6654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Mùa thu nay khác rồi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17525" y="2281238"/>
            <a:ext cx="92138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Tôi đứng vui nghe giữa núi đồi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63563" y="2890838"/>
            <a:ext cx="84455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Gió thổi rừng tre phấp phới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533400" y="3470275"/>
            <a:ext cx="87010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Trời thu thay áo mới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503238" y="4079875"/>
            <a:ext cx="71501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Trong biếc nói cười thiết tha.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1554163" y="4948238"/>
            <a:ext cx="81264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Trời xanh đây là của chúng ta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1554163" y="5527675"/>
            <a:ext cx="83661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Núi rừng đây là của chúng ta</a:t>
            </a: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600200" y="6137275"/>
            <a:ext cx="8077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Những cánh đồng thơm mát</a:t>
            </a: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1600200" y="6746875"/>
            <a:ext cx="8077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Những ngả đường bát ngát</a:t>
            </a: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616075" y="7280275"/>
            <a:ext cx="80613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</a:rPr>
              <a:t>	Những dòng sông đỏ nặng phù sa.</a:t>
            </a:r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10363200" y="7142163"/>
            <a:ext cx="4267200" cy="777875"/>
          </a:xfrm>
          <a:prstGeom prst="rect">
            <a:avLst/>
          </a:prstGeom>
          <a:solidFill>
            <a:srgbClr val="B2B2B2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3400" b="1">
                <a:solidFill>
                  <a:srgbClr val="0000FF"/>
                </a:solidFill>
                <a:latin typeface="Times New Roman" pitchFamily="18" charset="0"/>
              </a:rPr>
              <a:t>- giọng vui, tự hào</a:t>
            </a:r>
          </a:p>
        </p:txBody>
      </p:sp>
      <p:sp>
        <p:nvSpPr>
          <p:cNvPr id="205875" name="AutoShape 51"/>
          <p:cNvSpPr>
            <a:spLocks noChangeArrowheads="1"/>
          </p:cNvSpPr>
          <p:nvPr/>
        </p:nvSpPr>
        <p:spPr bwMode="auto">
          <a:xfrm>
            <a:off x="8780463" y="2728913"/>
            <a:ext cx="5697537" cy="2894012"/>
          </a:xfrm>
          <a:prstGeom prst="star24">
            <a:avLst>
              <a:gd name="adj" fmla="val 36051"/>
            </a:avLst>
          </a:prstGeom>
          <a:solidFill>
            <a:srgbClr val="E6F5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5" tIns="65308" rIns="130615" bIns="65308" anchor="ctr"/>
          <a:lstStyle/>
          <a:p>
            <a:pPr algn="ctr"/>
            <a:r>
              <a:rPr lang="en-US" sz="3400" b="1">
                <a:latin typeface="Times New Roman" pitchFamily="18" charset="0"/>
              </a:rPr>
              <a:t> Hai khổ thơ này đọc với </a:t>
            </a:r>
          </a:p>
          <a:p>
            <a:pPr algn="ctr"/>
            <a:r>
              <a:rPr lang="en-US" sz="3400" b="1">
                <a:latin typeface="Times New Roman" pitchFamily="18" charset="0"/>
              </a:rPr>
              <a:t>giọng như thế nào ?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</a:rPr>
              <a:t>        </a:t>
            </a:r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5375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794250" y="5745163"/>
            <a:ext cx="158750" cy="427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946650" y="5181600"/>
            <a:ext cx="158750" cy="427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306763" y="4343400"/>
            <a:ext cx="160337" cy="427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811463" y="3714750"/>
            <a:ext cx="160337" cy="427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583113" y="3105150"/>
            <a:ext cx="160337" cy="427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725863" y="2514600"/>
            <a:ext cx="160337" cy="427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649663" y="1905000"/>
            <a:ext cx="160337" cy="427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786438" y="6415088"/>
            <a:ext cx="160337" cy="427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876925" y="7069138"/>
            <a:ext cx="160338" cy="427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781675" y="7634288"/>
            <a:ext cx="160338" cy="4270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1692275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khác rồi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33713" y="2286000"/>
            <a:ext cx="2586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vui nghe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629150" y="2895600"/>
            <a:ext cx="2586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phấp phới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838450" y="3502025"/>
            <a:ext cx="3195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thay áo mới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62550" y="4114800"/>
            <a:ext cx="2586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thiết tha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28700" y="4114800"/>
            <a:ext cx="2586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Trong biếc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43550" y="4968875"/>
            <a:ext cx="365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của chúng ta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95913" y="5540375"/>
            <a:ext cx="365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của chúng ta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048125" y="5562600"/>
            <a:ext cx="134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đây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200525" y="4968875"/>
            <a:ext cx="1343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đây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886450" y="6169025"/>
            <a:ext cx="2509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thơm mát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43600" y="6778625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bát ngát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95975" y="7312025"/>
            <a:ext cx="2066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7363" indent="-487363"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đỏ nặng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42" grpId="0" animBg="1"/>
      <p:bldP spid="205875" grpId="0" animBg="1"/>
      <p:bldP spid="205875" grpId="1" animBg="1"/>
      <p:bldP spid="4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096963" y="5761038"/>
            <a:ext cx="131683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endParaRPr lang="en-US" sz="4600">
              <a:latin typeface="VNI-Avo" pitchFamily="2" charset="0"/>
            </a:endParaRPr>
          </a:p>
        </p:txBody>
      </p:sp>
      <p:sp>
        <p:nvSpPr>
          <p:cNvPr id="16387" name="Rectangle 23"/>
          <p:cNvSpPr>
            <a:spLocks noChangeArrowheads="1"/>
          </p:cNvSpPr>
          <p:nvPr/>
        </p:nvSpPr>
        <p:spPr bwMode="auto">
          <a:xfrm>
            <a:off x="731838" y="2865438"/>
            <a:ext cx="13288962" cy="17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r>
              <a:rPr lang="en-US" sz="4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Vận dụng: </a:t>
            </a:r>
            <a:r>
              <a:rPr lang="pt-PT" sz="4400">
                <a:latin typeface="Times New Roman" pitchFamily="18" charset="0"/>
                <a:cs typeface="Times New Roman" pitchFamily="18" charset="0"/>
              </a:rPr>
              <a:t>Viết 2-3 câu để nói lên vẻ đẹp của đất nước qua bài thơ.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096963" y="5761038"/>
            <a:ext cx="131683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endParaRPr lang="en-US" sz="4600">
              <a:latin typeface="VNI-Avo" pitchFamily="2" charset="0"/>
            </a:endParaRPr>
          </a:p>
        </p:txBody>
      </p:sp>
      <p:sp>
        <p:nvSpPr>
          <p:cNvPr id="17411" name="Rectangle 22"/>
          <p:cNvSpPr>
            <a:spLocks noChangeArrowheads="1"/>
          </p:cNvSpPr>
          <p:nvPr/>
        </p:nvSpPr>
        <p:spPr bwMode="auto">
          <a:xfrm>
            <a:off x="5715000" y="2895600"/>
            <a:ext cx="312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</a:rPr>
              <a:t>Nội dung </a:t>
            </a:r>
          </a:p>
        </p:txBody>
      </p:sp>
      <p:sp>
        <p:nvSpPr>
          <p:cNvPr id="17412" name="Rectangle 23"/>
          <p:cNvSpPr>
            <a:spLocks noChangeArrowheads="1"/>
          </p:cNvSpPr>
          <p:nvPr/>
        </p:nvSpPr>
        <p:spPr bwMode="auto">
          <a:xfrm>
            <a:off x="731838" y="3932238"/>
            <a:ext cx="1328896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 algn="just">
              <a:spcBef>
                <a:spcPct val="20000"/>
              </a:spcBef>
            </a:pPr>
            <a:r>
              <a:rPr lang="en-US" sz="4000" b="1">
                <a:solidFill>
                  <a:srgbClr val="CC3300"/>
                </a:solidFill>
                <a:latin typeface="Times New Roman" pitchFamily="18" charset="0"/>
              </a:rPr>
              <a:t>          </a:t>
            </a:r>
            <a:r>
              <a:rPr lang="en-US" sz="4000" b="1">
                <a:solidFill>
                  <a:srgbClr val="002060"/>
                </a:solidFill>
                <a:latin typeface="Times New Roman" pitchFamily="18" charset="0"/>
              </a:rPr>
              <a:t>Niềm vui và tự hào về một đất nước tự do.</a:t>
            </a:r>
          </a:p>
        </p:txBody>
      </p:sp>
      <p:sp>
        <p:nvSpPr>
          <p:cNvPr id="17413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</a:rPr>
              <a:t>đọc</a:t>
            </a:r>
            <a:r>
              <a:rPr lang="en-US" sz="4400" b="1" dirty="0" smtClean="0">
                <a:latin typeface="Times New Roman" pitchFamily="18" charset="0"/>
              </a:rPr>
              <a:t> :</a:t>
            </a:r>
            <a:endParaRPr lang="en-US" sz="4400" b="1" dirty="0">
              <a:latin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chemeClr val="bg1"/>
            </a:gs>
            <a:gs pos="100000">
              <a:srgbClr val="00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WordArt 3"/>
          <p:cNvSpPr>
            <a:spLocks noChangeArrowheads="1" noChangeShapeType="1" noTextEdit="1"/>
          </p:cNvSpPr>
          <p:nvPr/>
        </p:nvSpPr>
        <p:spPr bwMode="auto">
          <a:xfrm>
            <a:off x="563563" y="6218238"/>
            <a:ext cx="13898562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5704"/>
              </a:avLst>
            </a:prstTxWarp>
          </a:bodyPr>
          <a:lstStyle/>
          <a:p>
            <a:pPr algn="ctr"/>
            <a:r>
              <a:rPr lang="en-US" sz="51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9933"/>
                    </a:gs>
                    <a:gs pos="100000">
                      <a:srgbClr val="00FF00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ahoma"/>
                <a:ea typeface="Tahoma"/>
                <a:cs typeface="Tahoma"/>
              </a:rPr>
              <a:t>XIN CHÀO VÀ HẸN GẶP LẠI</a:t>
            </a:r>
          </a:p>
        </p:txBody>
      </p:sp>
      <p:pic>
        <p:nvPicPr>
          <p:cNvPr id="209937" name="Picture 17" descr="Chua Mot C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2563"/>
            <a:ext cx="6826250" cy="5121275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8" name="Picture 18" descr="Hoa_sua_H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82563"/>
            <a:ext cx="6948487" cy="5121275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39" name="Picture 19" descr="Hoa%20loc%20vung%20Ho%20Gu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2563"/>
            <a:ext cx="6826250" cy="5121275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0" name="Picture 20" descr="VaoThu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82563"/>
            <a:ext cx="6948487" cy="5121275"/>
          </a:xfrm>
          <a:prstGeom prst="rect">
            <a:avLst/>
          </a:prstGeom>
          <a:noFill/>
          <a:ln w="76200" cmpd="tri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1" name="Picture 21" descr="Caos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2563"/>
            <a:ext cx="6826250" cy="5121275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2" name="Picture 22" descr="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82563"/>
            <a:ext cx="6948487" cy="5121275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4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2563"/>
            <a:ext cx="6826250" cy="5121275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5" name="Picture 25" descr="song 4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2075"/>
            <a:ext cx="7070725" cy="5302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6" name="Picture 26" descr="sunset_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82563"/>
            <a:ext cx="6826250" cy="5121275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47" name="Picture 27" descr="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182563"/>
            <a:ext cx="7070725" cy="5121275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checker dir="vert"/>
    <p:sndAc>
      <p:stSnd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33" presetClass="emph" presetSubtype="0" repeatCount="2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0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20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20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20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2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2000"/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20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9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20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2000"/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9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20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nimBg="1"/>
      <p:bldP spid="209923" grpId="1" animBg="1"/>
      <p:bldP spid="20992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8200" y="38100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 smtClean="0">
                <a:latin typeface="Times New Roman" pitchFamily="18" charset="0"/>
              </a:rPr>
              <a:t>đọc</a:t>
            </a:r>
            <a:r>
              <a:rPr lang="en-US" sz="4400" b="1" dirty="0" smtClean="0">
                <a:latin typeface="Times New Roman" pitchFamily="18" charset="0"/>
              </a:rPr>
              <a:t> :</a:t>
            </a:r>
            <a:endParaRPr lang="en-US" sz="44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9853" y="1905000"/>
            <a:ext cx="511069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828800"/>
            <a:ext cx="1353343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703888" y="609600"/>
            <a:ext cx="77073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Đất nước  </a:t>
            </a:r>
            <a:r>
              <a:rPr lang="en-US" sz="4800" b="1" i="1">
                <a:latin typeface="Times New Roman" pitchFamily="18" charset="0"/>
              </a:rPr>
              <a:t>(trích)</a:t>
            </a:r>
          </a:p>
          <a:p>
            <a:pPr marL="868363" indent="-868363">
              <a:spcBef>
                <a:spcPct val="20000"/>
              </a:spcBef>
            </a:pPr>
            <a:r>
              <a:rPr lang="en-US" sz="4800" b="1" i="1">
                <a:latin typeface="Times New Roman" pitchFamily="18" charset="0"/>
              </a:rPr>
              <a:t>                         </a:t>
            </a:r>
            <a:r>
              <a:rPr lang="en-US" sz="3600" b="1" i="1">
                <a:latin typeface="Times New Roman" pitchFamily="18" charset="0"/>
              </a:rPr>
              <a:t>Nguyễn Đình Thi</a:t>
            </a:r>
          </a:p>
        </p:txBody>
      </p:sp>
      <p:sp>
        <p:nvSpPr>
          <p:cNvPr id="4100" name="Rectangle 16"/>
          <p:cNvSpPr>
            <a:spLocks noChangeArrowheads="1"/>
          </p:cNvSpPr>
          <p:nvPr/>
        </p:nvSpPr>
        <p:spPr bwMode="auto">
          <a:xfrm>
            <a:off x="838200" y="38100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60" name="Rectangle 108"/>
          <p:cNvSpPr>
            <a:spLocks noChangeArrowheads="1"/>
          </p:cNvSpPr>
          <p:nvPr/>
        </p:nvSpPr>
        <p:spPr bwMode="auto">
          <a:xfrm>
            <a:off x="974725" y="2193925"/>
            <a:ext cx="3292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</a:rPr>
              <a:t>Luyện đọc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177342" name="Group 190"/>
          <p:cNvGrpSpPr>
            <a:grpSpLocks/>
          </p:cNvGrpSpPr>
          <p:nvPr/>
        </p:nvGrpSpPr>
        <p:grpSpPr bwMode="auto">
          <a:xfrm>
            <a:off x="0" y="3200400"/>
            <a:ext cx="9070975" cy="4754563"/>
            <a:chOff x="1296" y="1056"/>
            <a:chExt cx="3888" cy="2496"/>
          </a:xfrm>
        </p:grpSpPr>
        <p:sp>
          <p:nvSpPr>
            <p:cNvPr id="5142" name="Rectangle 191"/>
            <p:cNvSpPr>
              <a:spLocks noChangeArrowheads="1"/>
            </p:cNvSpPr>
            <p:nvPr/>
          </p:nvSpPr>
          <p:spPr bwMode="auto">
            <a:xfrm>
              <a:off x="1296" y="1056"/>
              <a:ext cx="3888" cy="2496"/>
            </a:xfrm>
            <a:prstGeom prst="rect">
              <a:avLst/>
            </a:prstGeom>
            <a:solidFill>
              <a:srgbClr val="402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600"/>
            </a:p>
          </p:txBody>
        </p:sp>
        <p:sp>
          <p:nvSpPr>
            <p:cNvPr id="5143" name="Rectangle 192"/>
            <p:cNvSpPr>
              <a:spLocks noChangeArrowheads="1"/>
            </p:cNvSpPr>
            <p:nvPr/>
          </p:nvSpPr>
          <p:spPr bwMode="auto">
            <a:xfrm>
              <a:off x="1330" y="1147"/>
              <a:ext cx="3791" cy="2309"/>
            </a:xfrm>
            <a:prstGeom prst="rect">
              <a:avLst/>
            </a:prstGeom>
            <a:solidFill>
              <a:srgbClr val="A05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600"/>
            </a:p>
          </p:txBody>
        </p:sp>
        <p:sp>
          <p:nvSpPr>
            <p:cNvPr id="5144" name="Rectangle 193"/>
            <p:cNvSpPr>
              <a:spLocks noChangeArrowheads="1"/>
            </p:cNvSpPr>
            <p:nvPr/>
          </p:nvSpPr>
          <p:spPr bwMode="auto">
            <a:xfrm>
              <a:off x="1443" y="1195"/>
              <a:ext cx="3615" cy="1109"/>
            </a:xfrm>
            <a:prstGeom prst="rect">
              <a:avLst/>
            </a:prstGeom>
            <a:solidFill>
              <a:srgbClr val="C0C0C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>
                <a:latin typeface="Times New Roman" pitchFamily="18" charset="0"/>
              </a:endParaRPr>
            </a:p>
            <a:p>
              <a:r>
                <a:rPr lang="en-US" sz="4000" b="1">
                  <a:solidFill>
                    <a:srgbClr val="000066"/>
                  </a:solidFill>
                  <a:latin typeface="Times New Roman" pitchFamily="18" charset="0"/>
                </a:rPr>
                <a:t>Sáng mát trong</a:t>
              </a: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000066"/>
                  </a:solidFill>
                  <a:latin typeface="Times New Roman" pitchFamily="18" charset="0"/>
                </a:rPr>
                <a:t>như sáng năm xưa</a:t>
              </a:r>
            </a:p>
            <a:p>
              <a:r>
                <a:rPr lang="en-US" sz="4000" b="1">
                  <a:solidFill>
                    <a:srgbClr val="000066"/>
                  </a:solidFill>
                  <a:latin typeface="Times New Roman" pitchFamily="18" charset="0"/>
                </a:rPr>
                <a:t>Gió thổi mùa thu</a:t>
              </a: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000066"/>
                  </a:solidFill>
                  <a:latin typeface="Times New Roman" pitchFamily="18" charset="0"/>
                </a:rPr>
                <a:t>hương cốm mới</a:t>
              </a:r>
            </a:p>
            <a:p>
              <a:r>
                <a:rPr lang="en-US" sz="4000" b="1">
                  <a:solidFill>
                    <a:srgbClr val="000066"/>
                  </a:solidFill>
                  <a:latin typeface="Times New Roman" pitchFamily="18" charset="0"/>
                </a:rPr>
                <a:t>Tôi nhớ những ngày thu</a:t>
              </a: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4000" b="1">
                  <a:solidFill>
                    <a:srgbClr val="000066"/>
                  </a:solidFill>
                  <a:latin typeface="Times New Roman" pitchFamily="18" charset="0"/>
                </a:rPr>
                <a:t>đã xa.</a:t>
              </a:r>
              <a:endParaRPr lang="en-US" sz="3400" b="1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145" name="Freeform 194"/>
            <p:cNvSpPr>
              <a:spLocks/>
            </p:cNvSpPr>
            <p:nvPr/>
          </p:nvSpPr>
          <p:spPr bwMode="auto">
            <a:xfrm>
              <a:off x="3048" y="1822"/>
              <a:ext cx="38" cy="11"/>
            </a:xfrm>
            <a:custGeom>
              <a:avLst/>
              <a:gdLst>
                <a:gd name="T0" fmla="*/ 417 w 27"/>
                <a:gd name="T1" fmla="*/ 0 h 15"/>
                <a:gd name="T2" fmla="*/ 301 w 27"/>
                <a:gd name="T3" fmla="*/ 1 h 15"/>
                <a:gd name="T4" fmla="*/ 108 w 27"/>
                <a:gd name="T5" fmla="*/ 1 h 15"/>
                <a:gd name="T6" fmla="*/ 0 w 27"/>
                <a:gd name="T7" fmla="*/ 1 h 15"/>
                <a:gd name="T8" fmla="*/ 214 w 27"/>
                <a:gd name="T9" fmla="*/ 1 h 15"/>
                <a:gd name="T10" fmla="*/ 214 w 27"/>
                <a:gd name="T11" fmla="*/ 1 h 15"/>
                <a:gd name="T12" fmla="*/ 214 w 27"/>
                <a:gd name="T13" fmla="*/ 0 h 15"/>
                <a:gd name="T14" fmla="*/ 417 w 27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0" y="5"/>
                  </a:lnTo>
                  <a:lnTo>
                    <a:pt x="7" y="15"/>
                  </a:lnTo>
                  <a:lnTo>
                    <a:pt x="0" y="1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95"/>
            <p:cNvSpPr>
              <a:spLocks/>
            </p:cNvSpPr>
            <p:nvPr/>
          </p:nvSpPr>
          <p:spPr bwMode="auto">
            <a:xfrm>
              <a:off x="3163" y="1855"/>
              <a:ext cx="20" cy="7"/>
            </a:xfrm>
            <a:custGeom>
              <a:avLst/>
              <a:gdLst>
                <a:gd name="T0" fmla="*/ 120 w 14"/>
                <a:gd name="T1" fmla="*/ 0 h 9"/>
                <a:gd name="T2" fmla="*/ 244 w 14"/>
                <a:gd name="T3" fmla="*/ 0 h 9"/>
                <a:gd name="T4" fmla="*/ 120 w 14"/>
                <a:gd name="T5" fmla="*/ 2 h 9"/>
                <a:gd name="T6" fmla="*/ 0 w 14"/>
                <a:gd name="T7" fmla="*/ 2 h 9"/>
                <a:gd name="T8" fmla="*/ 0 w 14"/>
                <a:gd name="T9" fmla="*/ 0 h 9"/>
                <a:gd name="T10" fmla="*/ 120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9">
                  <a:moveTo>
                    <a:pt x="7" y="0"/>
                  </a:moveTo>
                  <a:lnTo>
                    <a:pt x="14" y="0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196"/>
            <p:cNvSpPr>
              <a:spLocks/>
            </p:cNvSpPr>
            <p:nvPr/>
          </p:nvSpPr>
          <p:spPr bwMode="auto">
            <a:xfrm>
              <a:off x="3233" y="1865"/>
              <a:ext cx="29" cy="15"/>
            </a:xfrm>
            <a:custGeom>
              <a:avLst/>
              <a:gdLst>
                <a:gd name="T0" fmla="*/ 392 w 20"/>
                <a:gd name="T1" fmla="*/ 1 h 23"/>
                <a:gd name="T2" fmla="*/ 262 w 20"/>
                <a:gd name="T3" fmla="*/ 1 h 23"/>
                <a:gd name="T4" fmla="*/ 125 w 20"/>
                <a:gd name="T5" fmla="*/ 1 h 23"/>
                <a:gd name="T6" fmla="*/ 0 w 20"/>
                <a:gd name="T7" fmla="*/ 0 h 23"/>
                <a:gd name="T8" fmla="*/ 0 w 20"/>
                <a:gd name="T9" fmla="*/ 1 h 23"/>
                <a:gd name="T10" fmla="*/ 262 w 20"/>
                <a:gd name="T11" fmla="*/ 1 h 23"/>
                <a:gd name="T12" fmla="*/ 262 w 20"/>
                <a:gd name="T13" fmla="*/ 1 h 23"/>
                <a:gd name="T14" fmla="*/ 392 w 20"/>
                <a:gd name="T15" fmla="*/ 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3">
                  <a:moveTo>
                    <a:pt x="20" y="14"/>
                  </a:moveTo>
                  <a:lnTo>
                    <a:pt x="13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197"/>
            <p:cNvSpPr>
              <a:spLocks/>
            </p:cNvSpPr>
            <p:nvPr/>
          </p:nvSpPr>
          <p:spPr bwMode="auto">
            <a:xfrm>
              <a:off x="3233" y="1871"/>
              <a:ext cx="9" cy="6"/>
            </a:xfrm>
            <a:custGeom>
              <a:avLst/>
              <a:gdLst>
                <a:gd name="T0" fmla="*/ 162 w 6"/>
                <a:gd name="T1" fmla="*/ 1 h 10"/>
                <a:gd name="T2" fmla="*/ 0 w 6"/>
                <a:gd name="T3" fmla="*/ 0 h 10"/>
                <a:gd name="T4" fmla="*/ 0 w 6"/>
                <a:gd name="T5" fmla="*/ 1 h 10"/>
                <a:gd name="T6" fmla="*/ 162 w 6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198"/>
            <p:cNvSpPr>
              <a:spLocks/>
            </p:cNvSpPr>
            <p:nvPr/>
          </p:nvSpPr>
          <p:spPr bwMode="auto">
            <a:xfrm>
              <a:off x="3183" y="1797"/>
              <a:ext cx="50" cy="7"/>
            </a:xfrm>
            <a:custGeom>
              <a:avLst/>
              <a:gdLst>
                <a:gd name="T0" fmla="*/ 600 w 35"/>
                <a:gd name="T1" fmla="*/ 2 h 9"/>
                <a:gd name="T2" fmla="*/ 361 w 35"/>
                <a:gd name="T3" fmla="*/ 2 h 9"/>
                <a:gd name="T4" fmla="*/ 361 w 35"/>
                <a:gd name="T5" fmla="*/ 2 h 9"/>
                <a:gd name="T6" fmla="*/ 0 w 35"/>
                <a:gd name="T7" fmla="*/ 0 h 9"/>
                <a:gd name="T8" fmla="*/ 120 w 35"/>
                <a:gd name="T9" fmla="*/ 2 h 9"/>
                <a:gd name="T10" fmla="*/ 244 w 35"/>
                <a:gd name="T11" fmla="*/ 2 h 9"/>
                <a:gd name="T12" fmla="*/ 600 w 35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9">
                  <a:moveTo>
                    <a:pt x="35" y="9"/>
                  </a:moveTo>
                  <a:lnTo>
                    <a:pt x="21" y="9"/>
                  </a:lnTo>
                  <a:lnTo>
                    <a:pt x="21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4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Rectangle 108"/>
          <p:cNvSpPr>
            <a:spLocks noChangeArrowheads="1"/>
          </p:cNvSpPr>
          <p:nvPr/>
        </p:nvSpPr>
        <p:spPr bwMode="auto">
          <a:xfrm>
            <a:off x="10728325" y="2286000"/>
            <a:ext cx="2149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</a:rPr>
              <a:t>Từ ngữ</a:t>
            </a:r>
            <a:endParaRPr 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92" name="Group 190"/>
          <p:cNvGrpSpPr>
            <a:grpSpLocks/>
          </p:cNvGrpSpPr>
          <p:nvPr/>
        </p:nvGrpSpPr>
        <p:grpSpPr bwMode="auto">
          <a:xfrm>
            <a:off x="10134600" y="3170238"/>
            <a:ext cx="4114800" cy="4572000"/>
            <a:chOff x="1296" y="1056"/>
            <a:chExt cx="3888" cy="2496"/>
          </a:xfrm>
        </p:grpSpPr>
        <p:sp>
          <p:nvSpPr>
            <p:cNvPr id="5135" name="Rectangle 191"/>
            <p:cNvSpPr>
              <a:spLocks noChangeArrowheads="1"/>
            </p:cNvSpPr>
            <p:nvPr/>
          </p:nvSpPr>
          <p:spPr bwMode="auto">
            <a:xfrm>
              <a:off x="1296" y="1056"/>
              <a:ext cx="3888" cy="2496"/>
            </a:xfrm>
            <a:prstGeom prst="rect">
              <a:avLst/>
            </a:prstGeom>
            <a:solidFill>
              <a:srgbClr val="402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600"/>
            </a:p>
          </p:txBody>
        </p:sp>
        <p:sp>
          <p:nvSpPr>
            <p:cNvPr id="94" name="Rectangle 192"/>
            <p:cNvSpPr>
              <a:spLocks noChangeArrowheads="1"/>
            </p:cNvSpPr>
            <p:nvPr/>
          </p:nvSpPr>
          <p:spPr bwMode="auto">
            <a:xfrm>
              <a:off x="1476" y="1177"/>
              <a:ext cx="3528" cy="2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hơi</a:t>
              </a: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may</a:t>
              </a:r>
            </a:p>
            <a:p>
              <a:pPr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khuất</a:t>
              </a:r>
              <a:endPara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7" name="Freeform 194"/>
            <p:cNvSpPr>
              <a:spLocks/>
            </p:cNvSpPr>
            <p:nvPr/>
          </p:nvSpPr>
          <p:spPr bwMode="auto">
            <a:xfrm>
              <a:off x="3048" y="1822"/>
              <a:ext cx="38" cy="11"/>
            </a:xfrm>
            <a:custGeom>
              <a:avLst/>
              <a:gdLst>
                <a:gd name="T0" fmla="*/ 417 w 27"/>
                <a:gd name="T1" fmla="*/ 0 h 15"/>
                <a:gd name="T2" fmla="*/ 301 w 27"/>
                <a:gd name="T3" fmla="*/ 1 h 15"/>
                <a:gd name="T4" fmla="*/ 108 w 27"/>
                <a:gd name="T5" fmla="*/ 1 h 15"/>
                <a:gd name="T6" fmla="*/ 0 w 27"/>
                <a:gd name="T7" fmla="*/ 1 h 15"/>
                <a:gd name="T8" fmla="*/ 214 w 27"/>
                <a:gd name="T9" fmla="*/ 1 h 15"/>
                <a:gd name="T10" fmla="*/ 214 w 27"/>
                <a:gd name="T11" fmla="*/ 1 h 15"/>
                <a:gd name="T12" fmla="*/ 214 w 27"/>
                <a:gd name="T13" fmla="*/ 0 h 15"/>
                <a:gd name="T14" fmla="*/ 417 w 27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15">
                  <a:moveTo>
                    <a:pt x="27" y="0"/>
                  </a:moveTo>
                  <a:lnTo>
                    <a:pt x="20" y="5"/>
                  </a:lnTo>
                  <a:lnTo>
                    <a:pt x="7" y="15"/>
                  </a:lnTo>
                  <a:lnTo>
                    <a:pt x="0" y="10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95"/>
            <p:cNvSpPr>
              <a:spLocks/>
            </p:cNvSpPr>
            <p:nvPr/>
          </p:nvSpPr>
          <p:spPr bwMode="auto">
            <a:xfrm>
              <a:off x="3163" y="1855"/>
              <a:ext cx="20" cy="7"/>
            </a:xfrm>
            <a:custGeom>
              <a:avLst/>
              <a:gdLst>
                <a:gd name="T0" fmla="*/ 120 w 14"/>
                <a:gd name="T1" fmla="*/ 0 h 9"/>
                <a:gd name="T2" fmla="*/ 244 w 14"/>
                <a:gd name="T3" fmla="*/ 0 h 9"/>
                <a:gd name="T4" fmla="*/ 120 w 14"/>
                <a:gd name="T5" fmla="*/ 2 h 9"/>
                <a:gd name="T6" fmla="*/ 0 w 14"/>
                <a:gd name="T7" fmla="*/ 2 h 9"/>
                <a:gd name="T8" fmla="*/ 0 w 14"/>
                <a:gd name="T9" fmla="*/ 0 h 9"/>
                <a:gd name="T10" fmla="*/ 120 w 1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9">
                  <a:moveTo>
                    <a:pt x="7" y="0"/>
                  </a:moveTo>
                  <a:lnTo>
                    <a:pt x="14" y="0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6"/>
            <p:cNvSpPr>
              <a:spLocks/>
            </p:cNvSpPr>
            <p:nvPr/>
          </p:nvSpPr>
          <p:spPr bwMode="auto">
            <a:xfrm>
              <a:off x="3233" y="1865"/>
              <a:ext cx="29" cy="15"/>
            </a:xfrm>
            <a:custGeom>
              <a:avLst/>
              <a:gdLst>
                <a:gd name="T0" fmla="*/ 392 w 20"/>
                <a:gd name="T1" fmla="*/ 1 h 23"/>
                <a:gd name="T2" fmla="*/ 262 w 20"/>
                <a:gd name="T3" fmla="*/ 1 h 23"/>
                <a:gd name="T4" fmla="*/ 125 w 20"/>
                <a:gd name="T5" fmla="*/ 1 h 23"/>
                <a:gd name="T6" fmla="*/ 0 w 20"/>
                <a:gd name="T7" fmla="*/ 0 h 23"/>
                <a:gd name="T8" fmla="*/ 0 w 20"/>
                <a:gd name="T9" fmla="*/ 1 h 23"/>
                <a:gd name="T10" fmla="*/ 262 w 20"/>
                <a:gd name="T11" fmla="*/ 1 h 23"/>
                <a:gd name="T12" fmla="*/ 262 w 20"/>
                <a:gd name="T13" fmla="*/ 1 h 23"/>
                <a:gd name="T14" fmla="*/ 392 w 20"/>
                <a:gd name="T15" fmla="*/ 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3">
                  <a:moveTo>
                    <a:pt x="20" y="14"/>
                  </a:moveTo>
                  <a:lnTo>
                    <a:pt x="13" y="5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13" y="14"/>
                  </a:lnTo>
                  <a:lnTo>
                    <a:pt x="13" y="23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97"/>
            <p:cNvSpPr>
              <a:spLocks/>
            </p:cNvSpPr>
            <p:nvPr/>
          </p:nvSpPr>
          <p:spPr bwMode="auto">
            <a:xfrm>
              <a:off x="3233" y="1871"/>
              <a:ext cx="9" cy="6"/>
            </a:xfrm>
            <a:custGeom>
              <a:avLst/>
              <a:gdLst>
                <a:gd name="T0" fmla="*/ 162 w 6"/>
                <a:gd name="T1" fmla="*/ 1 h 10"/>
                <a:gd name="T2" fmla="*/ 0 w 6"/>
                <a:gd name="T3" fmla="*/ 0 h 10"/>
                <a:gd name="T4" fmla="*/ 0 w 6"/>
                <a:gd name="T5" fmla="*/ 1 h 10"/>
                <a:gd name="T6" fmla="*/ 162 w 6"/>
                <a:gd name="T7" fmla="*/ 1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98"/>
            <p:cNvSpPr>
              <a:spLocks/>
            </p:cNvSpPr>
            <p:nvPr/>
          </p:nvSpPr>
          <p:spPr bwMode="auto">
            <a:xfrm>
              <a:off x="3183" y="1797"/>
              <a:ext cx="50" cy="7"/>
            </a:xfrm>
            <a:custGeom>
              <a:avLst/>
              <a:gdLst>
                <a:gd name="T0" fmla="*/ 600 w 35"/>
                <a:gd name="T1" fmla="*/ 2 h 9"/>
                <a:gd name="T2" fmla="*/ 361 w 35"/>
                <a:gd name="T3" fmla="*/ 2 h 9"/>
                <a:gd name="T4" fmla="*/ 361 w 35"/>
                <a:gd name="T5" fmla="*/ 2 h 9"/>
                <a:gd name="T6" fmla="*/ 0 w 35"/>
                <a:gd name="T7" fmla="*/ 0 h 9"/>
                <a:gd name="T8" fmla="*/ 120 w 35"/>
                <a:gd name="T9" fmla="*/ 2 h 9"/>
                <a:gd name="T10" fmla="*/ 244 w 35"/>
                <a:gd name="T11" fmla="*/ 2 h 9"/>
                <a:gd name="T12" fmla="*/ 600 w 35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9">
                  <a:moveTo>
                    <a:pt x="35" y="9"/>
                  </a:moveTo>
                  <a:lnTo>
                    <a:pt x="21" y="9"/>
                  </a:lnTo>
                  <a:lnTo>
                    <a:pt x="21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4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703888" y="609600"/>
            <a:ext cx="770731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Đất nước  </a:t>
            </a:r>
            <a:r>
              <a:rPr lang="en-US" sz="4800" b="1" i="1">
                <a:latin typeface="Times New Roman" pitchFamily="18" charset="0"/>
              </a:rPr>
              <a:t>(trích)</a:t>
            </a:r>
          </a:p>
          <a:p>
            <a:pPr marL="868363" indent="-868363">
              <a:spcBef>
                <a:spcPct val="20000"/>
              </a:spcBef>
            </a:pPr>
            <a:r>
              <a:rPr lang="en-US" sz="4800" b="1" i="1">
                <a:latin typeface="Times New Roman" pitchFamily="18" charset="0"/>
              </a:rPr>
              <a:t>                         </a:t>
            </a:r>
            <a:r>
              <a:rPr lang="en-US" sz="3600" b="1" i="1">
                <a:latin typeface="Times New Roman" pitchFamily="18" charset="0"/>
              </a:rPr>
              <a:t>Nguyễn Đình Thi</a:t>
            </a:r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838200" y="38100"/>
            <a:ext cx="1219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</a:rPr>
              <a:t>        </a:t>
            </a:r>
          </a:p>
          <a:p>
            <a:r>
              <a:rPr lang="en-US" sz="4400" b="1" u="sng" dirty="0" err="1">
                <a:latin typeface="Times New Roman" pitchFamily="18" charset="0"/>
              </a:rPr>
              <a:t>Tập</a:t>
            </a:r>
            <a:r>
              <a:rPr lang="en-US" sz="4400" b="1" u="sng" dirty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6172200"/>
            <a:ext cx="8008938" cy="1323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đi</a:t>
            </a:r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ngoảnh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lại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Sau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lưng</a:t>
            </a:r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thềm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nắng</a:t>
            </a:r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rơi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đầy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48100" y="3733800"/>
            <a:ext cx="122238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2113" y="4343400"/>
            <a:ext cx="122237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83263" y="4953000"/>
            <a:ext cx="122237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173413" y="6324600"/>
            <a:ext cx="122237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647950" y="6915150"/>
            <a:ext cx="122238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173663" y="6896100"/>
            <a:ext cx="122237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177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60" grpId="0"/>
      <p:bldP spid="9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5" name="WordArt 15"/>
          <p:cNvSpPr>
            <a:spLocks noChangeArrowheads="1" noChangeShapeType="1" noTextEdit="1"/>
          </p:cNvSpPr>
          <p:nvPr/>
        </p:nvSpPr>
        <p:spPr bwMode="auto">
          <a:xfrm>
            <a:off x="4221163" y="2286000"/>
            <a:ext cx="9875837" cy="228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51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hiểu bài :</a:t>
            </a:r>
          </a:p>
        </p:txBody>
      </p:sp>
      <p:sp>
        <p:nvSpPr>
          <p:cNvPr id="6147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 -0.06482 L -0.09614 0.00328 C -0.08551 0.01736 -0.07921 0.03877 -0.07921 0.06134 C -0.07921 0.087 -0.08551 0.10744 -0.09614 0.12191 L -0.1416 0.1902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" y="12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5" grpId="0" animBg="1"/>
      <p:bldP spid="1843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99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304800" y="2362200"/>
            <a:ext cx="136699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400">
                <a:latin typeface="Times New Roman" pitchFamily="18" charset="0"/>
              </a:rPr>
              <a:t>1. Những ngày thu đẹp và buồn được tả trong khổ thơ nào?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549275" y="4994275"/>
            <a:ext cx="3733800" cy="14859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</a:rPr>
              <a:t>thu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</a:rPr>
              <a:t>                                                           </a:t>
            </a:r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 flipV="1">
            <a:off x="4359275" y="4994275"/>
            <a:ext cx="1066800" cy="80803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85369" name="Text Box 25"/>
          <p:cNvSpPr txBox="1">
            <a:spLocks noChangeArrowheads="1"/>
          </p:cNvSpPr>
          <p:nvPr/>
        </p:nvSpPr>
        <p:spPr bwMode="auto">
          <a:xfrm>
            <a:off x="5426075" y="4662488"/>
            <a:ext cx="8899525" cy="7477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sáng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mát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</a:rPr>
              <a:t>hương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cốm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mới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185366" name="Line 22"/>
          <p:cNvSpPr>
            <a:spLocks noChangeShapeType="1"/>
          </p:cNvSpPr>
          <p:nvPr/>
        </p:nvSpPr>
        <p:spPr bwMode="auto">
          <a:xfrm>
            <a:off x="4359275" y="5822950"/>
            <a:ext cx="1066800" cy="88423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5426075" y="5718175"/>
            <a:ext cx="8899525" cy="19780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Buồn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sáng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chớm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lạnh</a:t>
            </a:r>
            <a:r>
              <a:rPr lang="en-US" sz="4000" dirty="0" smtClean="0">
                <a:latin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</a:rPr>
              <a:t>phố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xao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xác</a:t>
            </a:r>
            <a:endParaRPr lang="en-US" sz="4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>            </a:t>
            </a:r>
            <a:r>
              <a:rPr lang="en-US" sz="4000" dirty="0" err="1" smtClean="0">
                <a:latin typeface="Times New Roman" pitchFamily="18" charset="0"/>
              </a:rPr>
              <a:t>hơi</a:t>
            </a:r>
            <a:r>
              <a:rPr lang="en-US" sz="4000" dirty="0" smtClean="0">
                <a:latin typeface="Times New Roman" pitchFamily="18" charset="0"/>
              </a:rPr>
              <a:t> may, </a:t>
            </a:r>
            <a:r>
              <a:rPr lang="en-US" sz="4000" dirty="0" err="1" smtClean="0">
                <a:latin typeface="Times New Roman" pitchFamily="18" charset="0"/>
              </a:rPr>
              <a:t>thềm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nắng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lá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rơi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đầy</a:t>
            </a:r>
            <a:r>
              <a:rPr lang="en-US" sz="4000" dirty="0" smtClean="0">
                <a:latin typeface="Times New Roman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>            </a:t>
            </a:r>
            <a:r>
              <a:rPr lang="en-US" sz="4000" dirty="0" err="1" smtClean="0">
                <a:latin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đi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ngoảnh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lại</a:t>
            </a:r>
            <a:endParaRPr lang="en-US" sz="4000" dirty="0" smtClean="0">
              <a:latin typeface="Times New Roman" pitchFamily="18" charset="0"/>
            </a:endParaRPr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03238" y="3200400"/>
            <a:ext cx="1366996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r>
              <a:rPr lang="en-US" sz="4400">
                <a:solidFill>
                  <a:srgbClr val="0070C0"/>
                </a:solidFill>
                <a:latin typeface="Times New Roman" pitchFamily="18" charset="0"/>
              </a:rPr>
              <a:t>	Những ngày thu đẹp và buồn được tác giả tả trong khổ thơ 1 và 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4" grpId="0" animBg="1"/>
      <p:bldP spid="185365" grpId="0" animBg="1"/>
      <p:bldP spid="185369" grpId="0" animBg="1"/>
      <p:bldP spid="185366" grpId="0" animBg="1"/>
      <p:bldP spid="1853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944563" y="2438400"/>
            <a:ext cx="132286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 algn="just">
              <a:spcBef>
                <a:spcPct val="20000"/>
              </a:spcBef>
            </a:pPr>
            <a:r>
              <a:rPr lang="en-US" sz="4000">
                <a:latin typeface="Times New Roman" pitchFamily="18" charset="0"/>
              </a:rPr>
              <a:t>   2. Nêu một hình ảnh đẹp và vui về mùa thu mới trong khổ thơ thứ ba ? </a:t>
            </a:r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5181600" y="3657600"/>
            <a:ext cx="9144000" cy="14859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Đẹp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rừng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tre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phấp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phới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;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thu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thay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áo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mới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biếc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cười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thiết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tha</a:t>
            </a:r>
            <a:endParaRPr lang="en-US" sz="44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5151438" y="6362700"/>
            <a:ext cx="9174162" cy="14859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rừng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tre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phấp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phới</a:t>
            </a:r>
            <a:endParaRPr lang="en-US" sz="4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thu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cười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thiết</a:t>
            </a:r>
            <a:r>
              <a:rPr lang="en-US" sz="4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66"/>
                </a:solidFill>
                <a:latin typeface="Times New Roman" pitchFamily="18" charset="0"/>
              </a:rPr>
              <a:t>tha</a:t>
            </a:r>
            <a:r>
              <a:rPr lang="en-US" sz="4400" dirty="0" smtClean="0"/>
              <a:t> 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838200" y="4876800"/>
            <a:ext cx="2606675" cy="14859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</a:rPr>
              <a:t>thu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</a:rPr>
              <a:t>mới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87413" name="Line 21"/>
          <p:cNvSpPr>
            <a:spLocks noChangeShapeType="1"/>
          </p:cNvSpPr>
          <p:nvPr/>
        </p:nvSpPr>
        <p:spPr bwMode="auto">
          <a:xfrm flipV="1">
            <a:off x="3505200" y="4495800"/>
            <a:ext cx="1646238" cy="11588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87414" name="Line 22"/>
          <p:cNvSpPr>
            <a:spLocks noChangeShapeType="1"/>
          </p:cNvSpPr>
          <p:nvPr/>
        </p:nvSpPr>
        <p:spPr bwMode="auto">
          <a:xfrm>
            <a:off x="3505200" y="5654675"/>
            <a:ext cx="1646238" cy="14509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</a:rPr>
              <a:t>        </a:t>
            </a:r>
          </a:p>
          <a:p>
            <a:r>
              <a:rPr lang="en-US" sz="4400" b="1" u="sng" dirty="0" err="1">
                <a:latin typeface="Times New Roman" pitchFamily="18" charset="0"/>
              </a:rPr>
              <a:t>Tập</a:t>
            </a:r>
            <a:r>
              <a:rPr lang="en-US" sz="4400" b="1" u="sng" dirty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49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9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</a:rPr>
              <a:t>              (</a:t>
            </a:r>
            <a:r>
              <a:rPr lang="en-US" sz="3600" b="1" i="1" dirty="0" err="1">
                <a:solidFill>
                  <a:srgbClr val="000066"/>
                </a:solidFill>
                <a:latin typeface="Times New Roman" pitchFamily="18" charset="0"/>
              </a:rPr>
              <a:t>trích</a:t>
            </a:r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</a:rPr>
              <a:t>Thi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0" grpId="0" animBg="1"/>
      <p:bldP spid="187411" grpId="0" animBg="1"/>
      <p:bldP spid="187412" grpId="0" animBg="1"/>
      <p:bldP spid="187413" grpId="0" animBg="1"/>
      <p:bldP spid="1874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487363" y="2133600"/>
            <a:ext cx="135334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 algn="just">
              <a:spcBef>
                <a:spcPct val="20000"/>
              </a:spcBef>
            </a:pPr>
            <a:r>
              <a:rPr lang="en-US" sz="3600">
                <a:latin typeface="Times New Roman" pitchFamily="18" charset="0"/>
              </a:rPr>
              <a:t> 3. Nêu một, hai câu thơ nói lên lòng tự hào về đất nước tự do trong khổ thơ thứ tư và thứ năm ?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244475" y="4419600"/>
            <a:ext cx="2727325" cy="19780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15" tIns="65308" rIns="130615" bIns="65308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hào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</a:rPr>
              <a:t> do </a:t>
            </a:r>
          </a:p>
        </p:txBody>
      </p:sp>
      <p:sp>
        <p:nvSpPr>
          <p:cNvPr id="190483" name="Rectangle 19"/>
          <p:cNvSpPr>
            <a:spLocks noChangeArrowheads="1"/>
          </p:cNvSpPr>
          <p:nvPr/>
        </p:nvSpPr>
        <p:spPr bwMode="auto">
          <a:xfrm>
            <a:off x="6019800" y="3429000"/>
            <a:ext cx="8305800" cy="6858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	  	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Trời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xanh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đây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chúng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ta</a:t>
            </a:r>
          </a:p>
        </p:txBody>
      </p:sp>
      <p:sp>
        <p:nvSpPr>
          <p:cNvPr id="190484" name="Rectangle 20"/>
          <p:cNvSpPr>
            <a:spLocks noChangeArrowheads="1"/>
          </p:cNvSpPr>
          <p:nvPr/>
        </p:nvSpPr>
        <p:spPr bwMode="auto">
          <a:xfrm>
            <a:off x="6019800" y="4343400"/>
            <a:ext cx="8305800" cy="76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		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Núi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rừng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đây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chúng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ta </a:t>
            </a:r>
          </a:p>
        </p:txBody>
      </p:sp>
      <p:sp>
        <p:nvSpPr>
          <p:cNvPr id="190485" name="Rectangle 21"/>
          <p:cNvSpPr>
            <a:spLocks noChangeArrowheads="1"/>
          </p:cNvSpPr>
          <p:nvPr/>
        </p:nvSpPr>
        <p:spPr bwMode="auto">
          <a:xfrm>
            <a:off x="6019800" y="5227638"/>
            <a:ext cx="8305800" cy="6969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	  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cánh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đồng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thơm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mát</a:t>
            </a:r>
            <a:endParaRPr lang="en-US" sz="4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90486" name="Rectangle 22"/>
          <p:cNvSpPr>
            <a:spLocks noChangeArrowheads="1"/>
          </p:cNvSpPr>
          <p:nvPr/>
        </p:nvSpPr>
        <p:spPr bwMode="auto">
          <a:xfrm>
            <a:off x="6019800" y="7086600"/>
            <a:ext cx="83058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	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dòng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sông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đỏ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nặng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phù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sa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0487" name="Rectangle 23"/>
          <p:cNvSpPr>
            <a:spLocks noChangeArrowheads="1"/>
          </p:cNvSpPr>
          <p:nvPr/>
        </p:nvSpPr>
        <p:spPr bwMode="auto">
          <a:xfrm>
            <a:off x="6019800" y="6080125"/>
            <a:ext cx="8305800" cy="8540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0615" tIns="65308" rIns="130615" bIns="65308"/>
          <a:lstStyle/>
          <a:p>
            <a:pPr marL="488926" indent="-488926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	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ngả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đường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bát</a:t>
            </a:r>
            <a:r>
              <a:rPr lang="en-US" sz="40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660066"/>
                </a:solidFill>
                <a:latin typeface="Times New Roman" pitchFamily="18" charset="0"/>
              </a:rPr>
              <a:t>ngát</a:t>
            </a:r>
            <a:endParaRPr lang="en-US" sz="40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90489" name="Line 25"/>
          <p:cNvSpPr>
            <a:spLocks noChangeShapeType="1"/>
          </p:cNvSpPr>
          <p:nvPr/>
        </p:nvSpPr>
        <p:spPr bwMode="auto">
          <a:xfrm flipV="1">
            <a:off x="3078163" y="3771900"/>
            <a:ext cx="2941637" cy="1576388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90490" name="Line 26"/>
          <p:cNvSpPr>
            <a:spLocks noChangeShapeType="1"/>
          </p:cNvSpPr>
          <p:nvPr/>
        </p:nvSpPr>
        <p:spPr bwMode="auto">
          <a:xfrm flipV="1">
            <a:off x="3078163" y="4662488"/>
            <a:ext cx="2941637" cy="6858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90491" name="Line 27"/>
          <p:cNvSpPr>
            <a:spLocks noChangeShapeType="1"/>
          </p:cNvSpPr>
          <p:nvPr/>
        </p:nvSpPr>
        <p:spPr bwMode="auto">
          <a:xfrm>
            <a:off x="3078163" y="5348288"/>
            <a:ext cx="2941637" cy="2286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90492" name="Line 28"/>
          <p:cNvSpPr>
            <a:spLocks noChangeShapeType="1"/>
          </p:cNvSpPr>
          <p:nvPr/>
        </p:nvSpPr>
        <p:spPr bwMode="auto">
          <a:xfrm>
            <a:off x="3078163" y="5348288"/>
            <a:ext cx="2941637" cy="11588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190493" name="Line 29"/>
          <p:cNvSpPr>
            <a:spLocks noChangeShapeType="1"/>
          </p:cNvSpPr>
          <p:nvPr/>
        </p:nvSpPr>
        <p:spPr bwMode="auto">
          <a:xfrm>
            <a:off x="3048000" y="5348288"/>
            <a:ext cx="2971800" cy="219551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endParaRPr lang="en-US"/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</a:rPr>
              <a:t>        </a:t>
            </a:r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9231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 </a:t>
            </a:r>
            <a:r>
              <a:rPr lang="en-US" sz="4900" b="1" i="1">
                <a:solidFill>
                  <a:srgbClr val="002060"/>
                </a:solidFill>
                <a:latin typeface="Times New Roman" pitchFamily="18" charset="0"/>
              </a:rPr>
              <a:t>(trích)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8" grpId="0" animBg="1"/>
      <p:bldP spid="190483" grpId="0" animBg="1"/>
      <p:bldP spid="190484" grpId="0" animBg="1"/>
      <p:bldP spid="190485" grpId="0" animBg="1"/>
      <p:bldP spid="190486" grpId="0" animBg="1"/>
      <p:bldP spid="190487" grpId="0" animBg="1"/>
      <p:bldP spid="190489" grpId="0" animBg="1"/>
      <p:bldP spid="190490" grpId="0" animBg="1"/>
      <p:bldP spid="190491" grpId="0" animBg="1"/>
      <p:bldP spid="190492" grpId="0" animBg="1"/>
      <p:bldP spid="1904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88" name="Rectangle 24"/>
          <p:cNvSpPr>
            <a:spLocks noChangeArrowheads="1"/>
          </p:cNvSpPr>
          <p:nvPr/>
        </p:nvSpPr>
        <p:spPr bwMode="auto">
          <a:xfrm>
            <a:off x="731838" y="5410200"/>
            <a:ext cx="13288962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487363" indent="-487363" algn="just">
              <a:spcBef>
                <a:spcPct val="20000"/>
              </a:spcBef>
            </a:pPr>
            <a:r>
              <a:rPr lang="en-US" sz="4000">
                <a:latin typeface="Times New Roman" pitchFamily="18" charset="0"/>
              </a:rPr>
              <a:t>	+  Cụm từ “đây là của chúng ta” được lặp lại mấy lần? Từ “Những” được lặp lại mấy lần?</a:t>
            </a: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838200" y="-92075"/>
            <a:ext cx="12192000" cy="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/>
          <a:p>
            <a:r>
              <a:rPr lang="en-US" sz="4400" b="1" u="sng" dirty="0" err="1" smtClean="0">
                <a:latin typeface="Times New Roman" pitchFamily="18" charset="0"/>
              </a:rPr>
              <a:t>Tập</a:t>
            </a:r>
            <a:r>
              <a:rPr lang="en-US" sz="4400" b="1" u="sng" dirty="0" smtClean="0">
                <a:latin typeface="Times New Roman" pitchFamily="18" charset="0"/>
              </a:rPr>
              <a:t> </a:t>
            </a:r>
            <a:r>
              <a:rPr lang="en-US" sz="4400" b="1" u="sng" dirty="0" err="1">
                <a:latin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608638" y="609600"/>
            <a:ext cx="9021762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868363" indent="-868363">
              <a:spcBef>
                <a:spcPct val="20000"/>
              </a:spcBef>
            </a:pPr>
            <a:r>
              <a:rPr lang="en-US" sz="4900" b="1">
                <a:solidFill>
                  <a:srgbClr val="FF0000"/>
                </a:solidFill>
                <a:latin typeface="Times New Roman" pitchFamily="18" charset="0"/>
              </a:rPr>
              <a:t>Đất nước</a:t>
            </a:r>
          </a:p>
          <a:p>
            <a:pPr marL="868363" indent="-868363">
              <a:spcBef>
                <a:spcPct val="20000"/>
              </a:spcBef>
            </a:pPr>
            <a:r>
              <a:rPr lang="en-US" sz="3600" b="1" i="1">
                <a:solidFill>
                  <a:srgbClr val="000066"/>
                </a:solidFill>
                <a:latin typeface="Times New Roman" pitchFamily="18" charset="0"/>
              </a:rPr>
              <a:t>              (trích)</a:t>
            </a:r>
            <a:r>
              <a:rPr lang="en-US" sz="3600">
                <a:solidFill>
                  <a:srgbClr val="000066"/>
                </a:solidFill>
                <a:latin typeface="Times New Roman" pitchFamily="18" charset="0"/>
              </a:rPr>
              <a:t>         </a:t>
            </a:r>
            <a:r>
              <a:rPr lang="en-US" sz="3600" b="1">
                <a:solidFill>
                  <a:srgbClr val="000066"/>
                </a:solidFill>
                <a:latin typeface="Times New Roman" pitchFamily="18" charset="0"/>
              </a:rPr>
              <a:t>Nguyễn Đình Thi</a:t>
            </a:r>
          </a:p>
          <a:p>
            <a:pPr marL="868363" indent="-868363">
              <a:spcBef>
                <a:spcPct val="20000"/>
              </a:spcBef>
            </a:pPr>
            <a:endParaRPr lang="en-US" sz="5700">
              <a:solidFill>
                <a:srgbClr val="FF0000"/>
              </a:solidFill>
              <a:latin typeface="Times New Roman" pitchFamily="18" charset="0"/>
            </a:endParaRPr>
          </a:p>
          <a:p>
            <a:pPr marL="868363" indent="-868363">
              <a:spcBef>
                <a:spcPct val="20000"/>
              </a:spcBef>
            </a:pPr>
            <a:endParaRPr lang="en-US" sz="57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011363" y="2136775"/>
            <a:ext cx="70739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Trời xanh đây là của chúng ta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Núi rừng đây là của chúng ta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Những cánh đồng thơm mát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Những ngả đường bát ngát</a:t>
            </a:r>
          </a:p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Những dòng sông đỏ nặng phù sa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25913" y="2133600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của chúng ta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83038" y="2743200"/>
            <a:ext cx="414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của chúng ta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11363" y="3355975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11363" y="3962400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11363" y="4572000"/>
            <a:ext cx="1601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884238" y="5638800"/>
            <a:ext cx="132889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571500" indent="-571500" algn="just">
              <a:spcBef>
                <a:spcPct val="20000"/>
              </a:spcBef>
              <a:buFontTx/>
              <a:buChar char="-"/>
            </a:pPr>
            <a:r>
              <a:rPr lang="en-US" sz="4000">
                <a:latin typeface="Times New Roman" pitchFamily="18" charset="0"/>
              </a:rPr>
              <a:t>Từ “Những” được lặp lại 3 lần gọi là 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</a:rPr>
              <a:t>Điệp từ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036638" y="5486400"/>
            <a:ext cx="132889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algn="just">
              <a:spcBef>
                <a:spcPct val="20000"/>
              </a:spcBef>
            </a:pPr>
            <a:r>
              <a:rPr lang="en-US" sz="4000">
                <a:latin typeface="Times New Roman" pitchFamily="18" charset="0"/>
              </a:rPr>
              <a:t>- </a:t>
            </a:r>
            <a:r>
              <a:rPr lang="en-US" sz="4000" b="1">
                <a:solidFill>
                  <a:srgbClr val="00B050"/>
                </a:solidFill>
                <a:latin typeface="Times New Roman" pitchFamily="18" charset="0"/>
              </a:rPr>
              <a:t>Điệp từ: là sự lặp đi, lặp lại của một từ.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914400" y="6400800"/>
            <a:ext cx="132889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marL="571500" indent="-571500" algn="just">
              <a:spcBef>
                <a:spcPct val="20000"/>
              </a:spcBef>
              <a:buFontTx/>
              <a:buChar char="-"/>
            </a:pPr>
            <a:r>
              <a:rPr lang="en-US" sz="4000">
                <a:latin typeface="Times New Roman" pitchFamily="18" charset="0"/>
              </a:rPr>
              <a:t>Cụm từ “đây là của chúng ta” được lặp lại 2 lần. Đây gọi là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Điệp ngữ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1066800" y="6324600"/>
            <a:ext cx="132889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/>
          <a:lstStyle/>
          <a:p>
            <a:pPr algn="just">
              <a:spcBef>
                <a:spcPct val="20000"/>
              </a:spcBef>
            </a:pPr>
            <a:r>
              <a:rPr lang="en-US" sz="4000">
                <a:latin typeface="Times New Roman" pitchFamily="18" charset="0"/>
              </a:rPr>
              <a:t>-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Điệp ngữ là sự lặp đi lặp lại của một cụm từ.</a:t>
            </a:r>
            <a:endParaRPr lang="en-US" sz="4000" b="1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8" grpId="0" build="allAtOnce"/>
      <p:bldP spid="3" grpId="0"/>
      <p:bldP spid="19" grpId="0"/>
      <p:bldP spid="4" grpId="0"/>
      <p:bldP spid="21" grpId="0"/>
      <p:bldP spid="22" grpId="0"/>
      <p:bldP spid="23" grpId="0"/>
      <p:bldP spid="23" grpId="1"/>
      <p:bldP spid="26" grpId="0"/>
      <p:bldP spid="28" grpId="0"/>
      <p:bldP spid="28" grpId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745</Words>
  <Application>Microsoft Office PowerPoint</Application>
  <PresentationFormat>Custom</PresentationFormat>
  <Paragraphs>163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Trong Phat Computer 93 NTT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Phi Hung</dc:creator>
  <cp:lastModifiedBy>ADMIN</cp:lastModifiedBy>
  <cp:revision>253</cp:revision>
  <dcterms:created xsi:type="dcterms:W3CDTF">2008-06-06T02:16:08Z</dcterms:created>
  <dcterms:modified xsi:type="dcterms:W3CDTF">2024-04-22T14:19:05Z</dcterms:modified>
</cp:coreProperties>
</file>