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007577279" r:id="rId2"/>
    <p:sldId id="355" r:id="rId3"/>
    <p:sldId id="2007577270" r:id="rId4"/>
    <p:sldId id="2007577273" r:id="rId5"/>
    <p:sldId id="2007577280" r:id="rId6"/>
    <p:sldId id="2007577281" r:id="rId7"/>
    <p:sldId id="2007577277" r:id="rId8"/>
    <p:sldId id="2007577278" r:id="rId9"/>
    <p:sldId id="274" r:id="rId10"/>
    <p:sldId id="2007577266" r:id="rId11"/>
    <p:sldId id="2007577253" r:id="rId12"/>
    <p:sldId id="2007577255" r:id="rId13"/>
    <p:sldId id="2007577267" r:id="rId14"/>
    <p:sldId id="2007577269" r:id="rId15"/>
    <p:sldId id="2007577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F5A5B-C1BB-40AC-8C06-EECBCB31E3A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A04D-D9A4-4F64-8D0B-AD3C7152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02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48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12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22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75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56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8" name="Google Shape;2728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28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18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3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70811" tIns="35406" rIns="70811" bIns="3540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lIns="70811" tIns="35406" rIns="70811" bIns="3540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0811" tIns="35406" rIns="70811" bIns="35406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0811" tIns="35406" rIns="70811" bIns="35406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0811" tIns="35406" rIns="70811" bIns="35406"/>
          <a:lstStyle/>
          <a:p>
            <a:pPr>
              <a:defRPr/>
            </a:pPr>
            <a:fld id="{EF378BA7-BF2B-4207-8113-A74825352F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7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4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62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9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68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78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6C7C097B-C6C4-9333-C224-A59C4EBC03E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595" y="171058"/>
            <a:ext cx="1218611" cy="12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61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8" name="Picture 4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8" y="250276"/>
            <a:ext cx="11599333" cy="63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09600" y="2209802"/>
            <a:ext cx="10769600" cy="24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31" tIns="54416" rIns="108831" bIns="54416">
            <a:spAutoFit/>
          </a:bodyPr>
          <a:lstStyle/>
          <a:p>
            <a:pPr algn="ctr"/>
            <a:r>
              <a:rPr lang="en-US" sz="3800" b="1" dirty="0">
                <a:solidFill>
                  <a:srgbClr val="0000FF"/>
                </a:solidFill>
              </a:rPr>
              <a:t>KÍNH CHÀO QUÝ THẦY CÔ GIÁO 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</a:rPr>
              <a:t>VỀ DỰ GIỜ, THĂM LỚP 4B</a:t>
            </a:r>
          </a:p>
          <a:p>
            <a:pPr algn="ctr"/>
            <a:r>
              <a:rPr lang="en-US" sz="3800" dirty="0">
                <a:solidFill>
                  <a:srgbClr val="FF3300"/>
                </a:solidFill>
              </a:rPr>
              <a:t>    </a:t>
            </a:r>
          </a:p>
          <a:p>
            <a:pPr algn="ctr"/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TOÁN</a:t>
            </a:r>
          </a:p>
        </p:txBody>
      </p:sp>
      <p:pic>
        <p:nvPicPr>
          <p:cNvPr id="96266" name="Picture 1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724400"/>
            <a:ext cx="2540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1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495800"/>
            <a:ext cx="2540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8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2540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95600"/>
            <a:ext cx="2540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5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219200"/>
            <a:ext cx="2540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16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563562"/>
            <a:ext cx="2540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4" name="Picture 18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0"/>
            <a:ext cx="1727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5" name="Picture 19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6" name="Picture 2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19200"/>
            <a:ext cx="2540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258939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DAB408-322A-25B9-8DC8-5DB8417E1667}"/>
              </a:ext>
            </a:extLst>
          </p:cNvPr>
          <p:cNvSpPr txBox="1"/>
          <p:nvPr/>
        </p:nvSpPr>
        <p:spPr>
          <a:xfrm>
            <a:off x="1943100" y="762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3 458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639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A696AC-510A-D0ED-5940-6F8D31B83DAE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759B5AD-4E6E-766D-C3E7-EB04407DC6DF}"/>
              </a:ext>
            </a:extLst>
          </p:cNvPr>
          <p:cNvCxnSpPr/>
          <p:nvPr/>
        </p:nvCxnSpPr>
        <p:spPr>
          <a:xfrm>
            <a:off x="2057400" y="2009775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23899A-7FAC-670E-C5E5-A2C265EA76D2}"/>
              </a:ext>
            </a:extLst>
          </p:cNvPr>
          <p:cNvSpPr txBox="1"/>
          <p:nvPr/>
        </p:nvSpPr>
        <p:spPr>
          <a:xfrm>
            <a:off x="5762625" y="762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38 794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89 152 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AB364F-27DB-E03C-485F-BE20A460B886}"/>
              </a:ext>
            </a:extLst>
          </p:cNvPr>
          <p:cNvSpPr txBox="1"/>
          <p:nvPr/>
        </p:nvSpPr>
        <p:spPr>
          <a:xfrm>
            <a:off x="5372100" y="122872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7A99706-2744-2952-5D76-5C94E5549AEA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87C286-E524-483C-BDE7-E6BBA4B147D2}"/>
              </a:ext>
            </a:extLst>
          </p:cNvPr>
          <p:cNvSpPr txBox="1"/>
          <p:nvPr/>
        </p:nvSpPr>
        <p:spPr>
          <a:xfrm>
            <a:off x="9029700" y="7429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62 928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45 636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C1A3B7-2C3C-D6AF-7951-8B1533908BE4}"/>
              </a:ext>
            </a:extLst>
          </p:cNvPr>
          <p:cNvSpPr txBox="1"/>
          <p:nvPr/>
        </p:nvSpPr>
        <p:spPr>
          <a:xfrm>
            <a:off x="8639175" y="120967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860EFC4-42B6-026F-B447-3BE867AF9284}"/>
              </a:ext>
            </a:extLst>
          </p:cNvPr>
          <p:cNvCxnSpPr>
            <a:cxnSpLocks/>
          </p:cNvCxnSpPr>
          <p:nvPr/>
        </p:nvCxnSpPr>
        <p:spPr>
          <a:xfrm>
            <a:off x="9077325" y="1962150"/>
            <a:ext cx="14954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083247C-643A-C1C0-97DD-990B38049141}"/>
              </a:ext>
            </a:extLst>
          </p:cNvPr>
          <p:cNvSpPr txBox="1"/>
          <p:nvPr/>
        </p:nvSpPr>
        <p:spPr>
          <a:xfrm>
            <a:off x="1990725" y="195921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4 097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879664-E7A6-DCF3-93C8-CD89757C5AB5}"/>
              </a:ext>
            </a:extLst>
          </p:cNvPr>
          <p:cNvSpPr txBox="1"/>
          <p:nvPr/>
        </p:nvSpPr>
        <p:spPr>
          <a:xfrm>
            <a:off x="5505450" y="19716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127 946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1E2AC48-0488-F81B-79A0-9F29D2172FFC}"/>
              </a:ext>
            </a:extLst>
          </p:cNvPr>
          <p:cNvSpPr txBox="1"/>
          <p:nvPr/>
        </p:nvSpPr>
        <p:spPr>
          <a:xfrm>
            <a:off x="9048750" y="19335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17 292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3CC27F-1FC0-DCAA-6EE1-D2F2CFB469FF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2ABA2EC-EE47-AA5D-A7ED-257C137A2227}"/>
              </a:ext>
            </a:extLst>
          </p:cNvPr>
          <p:cNvSpPr txBox="1"/>
          <p:nvPr/>
        </p:nvSpPr>
        <p:spPr>
          <a:xfrm>
            <a:off x="2085975" y="303847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815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6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FE95EF2-BB34-F7AE-5AAF-3D5339418DE5}"/>
              </a:ext>
            </a:extLst>
          </p:cNvPr>
          <p:cNvSpPr txBox="1"/>
          <p:nvPr/>
        </p:nvSpPr>
        <p:spPr>
          <a:xfrm>
            <a:off x="1990725" y="34671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A91D1866-4625-C138-2CC7-D323AA528F45}"/>
              </a:ext>
            </a:extLst>
          </p:cNvPr>
          <p:cNvCxnSpPr/>
          <p:nvPr/>
        </p:nvCxnSpPr>
        <p:spPr>
          <a:xfrm>
            <a:off x="2133600" y="4257675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0C1175-17A5-3B3F-F15A-230AC98138F0}"/>
              </a:ext>
            </a:extLst>
          </p:cNvPr>
          <p:cNvSpPr txBox="1"/>
          <p:nvPr/>
        </p:nvSpPr>
        <p:spPr>
          <a:xfrm>
            <a:off x="5838825" y="30099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509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37</a:t>
            </a:r>
            <a:endParaRPr lang="en-US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987B7F1-FFF9-B634-86B8-78CD3B02211B}"/>
              </a:ext>
            </a:extLst>
          </p:cNvPr>
          <p:cNvSpPr txBox="1"/>
          <p:nvPr/>
        </p:nvSpPr>
        <p:spPr>
          <a:xfrm>
            <a:off x="5448300" y="347662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FB73720-1DB8-4731-710A-19EE50D92BB8}"/>
              </a:ext>
            </a:extLst>
          </p:cNvPr>
          <p:cNvCxnSpPr>
            <a:cxnSpLocks/>
          </p:cNvCxnSpPr>
          <p:nvPr/>
        </p:nvCxnSpPr>
        <p:spPr>
          <a:xfrm>
            <a:off x="5667375" y="42291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3D97745-3983-BFF6-4B5C-47F75C1B1DCC}"/>
              </a:ext>
            </a:extLst>
          </p:cNvPr>
          <p:cNvSpPr txBox="1"/>
          <p:nvPr/>
        </p:nvSpPr>
        <p:spPr>
          <a:xfrm>
            <a:off x="2057400" y="423862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4 890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04743B4-233A-563F-E9DD-D48C5A39C4F7}"/>
              </a:ext>
            </a:extLst>
          </p:cNvPr>
          <p:cNvSpPr txBox="1"/>
          <p:nvPr/>
        </p:nvSpPr>
        <p:spPr>
          <a:xfrm>
            <a:off x="5810250" y="42291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3563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8C45073-5F0A-23FD-590A-24634827404E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8F50A37-A220-F9F2-A26C-376EB5F21084}"/>
              </a:ext>
            </a:extLst>
          </p:cNvPr>
          <p:cNvSpPr txBox="1"/>
          <p:nvPr/>
        </p:nvSpPr>
        <p:spPr>
          <a:xfrm>
            <a:off x="5581650" y="477202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1527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AC1FE481-8857-5B05-255A-3A561C83EE90}"/>
              </a:ext>
            </a:extLst>
          </p:cNvPr>
          <p:cNvCxnSpPr>
            <a:cxnSpLocks/>
          </p:cNvCxnSpPr>
          <p:nvPr/>
        </p:nvCxnSpPr>
        <p:spPr>
          <a:xfrm>
            <a:off x="5495925" y="54864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1863E784-5DE3-4E10-1F64-9245F74CB870}"/>
              </a:ext>
            </a:extLst>
          </p:cNvPr>
          <p:cNvSpPr txBox="1"/>
          <p:nvPr/>
        </p:nvSpPr>
        <p:spPr>
          <a:xfrm>
            <a:off x="5553075" y="545782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18833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DF06F762-FCDC-02E1-8D7E-E564059B5227}"/>
              </a:ext>
            </a:extLst>
          </p:cNvPr>
          <p:cNvSpPr txBox="1"/>
          <p:nvPr/>
        </p:nvSpPr>
        <p:spPr>
          <a:xfrm>
            <a:off x="7287730" y="32139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8 962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5C671E8-C4F7-80F6-9DCB-86028B6DABE3}"/>
              </a:ext>
            </a:extLst>
          </p:cNvPr>
          <p:cNvSpPr txBox="1"/>
          <p:nvPr/>
        </p:nvSpPr>
        <p:spPr>
          <a:xfrm>
            <a:off x="9167824" y="31853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A5399DA9-1302-41C8-AAA0-98D37179B3B6}"/>
              </a:ext>
            </a:extLst>
          </p:cNvPr>
          <p:cNvCxnSpPr>
            <a:cxnSpLocks/>
          </p:cNvCxnSpPr>
          <p:nvPr/>
        </p:nvCxnSpPr>
        <p:spPr>
          <a:xfrm flipV="1">
            <a:off x="9636315" y="3289520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437E474B-C936-53A5-2C9C-EECAB7C88736}"/>
              </a:ext>
            </a:extLst>
          </p:cNvPr>
          <p:cNvCxnSpPr>
            <a:cxnSpLocks/>
          </p:cNvCxnSpPr>
          <p:nvPr/>
        </p:nvCxnSpPr>
        <p:spPr>
          <a:xfrm flipH="1">
            <a:off x="9639300" y="3758991"/>
            <a:ext cx="8637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E15394C0-9A11-B4D7-4955-1A9BC1ACF13F}"/>
              </a:ext>
            </a:extLst>
          </p:cNvPr>
          <p:cNvSpPr txBox="1"/>
          <p:nvPr/>
        </p:nvSpPr>
        <p:spPr>
          <a:xfrm>
            <a:off x="7344880" y="37378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0 56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0FD61E78-DFC2-FAA0-8ECD-5B5D2AD67540}"/>
              </a:ext>
            </a:extLst>
          </p:cNvPr>
          <p:cNvSpPr txBox="1"/>
          <p:nvPr/>
        </p:nvSpPr>
        <p:spPr>
          <a:xfrm>
            <a:off x="7640155" y="42140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86EDEC7-0332-39C4-25BE-FAC1207EB210}"/>
              </a:ext>
            </a:extLst>
          </p:cNvPr>
          <p:cNvSpPr txBox="1"/>
          <p:nvPr/>
        </p:nvSpPr>
        <p:spPr>
          <a:xfrm>
            <a:off x="7659205" y="471891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BF7878E8-425B-00DE-C3E9-91D23BD53AAD}"/>
              </a:ext>
            </a:extLst>
          </p:cNvPr>
          <p:cNvSpPr txBox="1"/>
          <p:nvPr/>
        </p:nvSpPr>
        <p:spPr>
          <a:xfrm>
            <a:off x="8640280" y="37854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</a:p>
        </p:txBody>
      </p:sp>
    </p:spTree>
    <p:extLst>
      <p:ext uri="{BB962C8B-B14F-4D97-AF65-F5344CB8AC3E}">
        <p14:creationId xmlns:p14="http://schemas.microsoft.com/office/powerpoint/2010/main" val="33207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7" grpId="0"/>
      <p:bldP spid="18" grpId="0"/>
      <p:bldP spid="20" grpId="0"/>
      <p:bldP spid="21" grpId="0"/>
      <p:bldP spid="23" grpId="0"/>
      <p:bldP spid="25" grpId="0"/>
      <p:bldP spid="26" grpId="0"/>
      <p:bldP spid="28" grpId="0"/>
      <p:bldP spid="29" grpId="0"/>
      <p:bldP spid="70" grpId="0"/>
      <p:bldP spid="71" grpId="0"/>
      <p:bldP spid="74" grpId="0"/>
      <p:bldP spid="76" grpId="0"/>
      <p:bldP spid="77" grpId="0"/>
      <p:bldP spid="78" grpId="0"/>
      <p:bldP spid="90" grpId="0"/>
      <p:bldP spid="91" grpId="0"/>
      <p:bldP spid="92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258939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BC040-3CDA-47CC-846C-3EC638BA950E}"/>
              </a:ext>
            </a:extLst>
          </p:cNvPr>
          <p:cNvSpPr txBox="1"/>
          <p:nvPr/>
        </p:nvSpPr>
        <p:spPr>
          <a:xfrm>
            <a:off x="1371600" y="609359"/>
            <a:ext cx="977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tìm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“?”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D43BD9-4FC9-4A90-B9BE-6695752D8CB7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6FE6238-5B37-30E0-BE4B-CA60EBE8A66F}"/>
              </a:ext>
            </a:extLst>
          </p:cNvPr>
          <p:cNvSpPr/>
          <p:nvPr/>
        </p:nvSpPr>
        <p:spPr>
          <a:xfrm>
            <a:off x="1447800" y="1733551"/>
            <a:ext cx="8963025" cy="21621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3DA36D-A1AD-85F8-D905-D9AECC1E2046}"/>
              </a:ext>
            </a:extLst>
          </p:cNvPr>
          <p:cNvSpPr txBox="1"/>
          <p:nvPr/>
        </p:nvSpPr>
        <p:spPr>
          <a:xfrm>
            <a:off x="2476500" y="1924050"/>
            <a:ext cx="80105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319 + 425 = 425 +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(173 + 454) + 346 =         + (454 + 346)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BF68E2E-74B5-DFFD-8782-0B52CA4774B6}"/>
              </a:ext>
            </a:extLst>
          </p:cNvPr>
          <p:cNvSpPr/>
          <p:nvPr/>
        </p:nvSpPr>
        <p:spPr>
          <a:xfrm>
            <a:off x="5905499" y="2228850"/>
            <a:ext cx="771525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74D4E9F-E18B-751B-81A2-1D369678707C}"/>
              </a:ext>
            </a:extLst>
          </p:cNvPr>
          <p:cNvSpPr/>
          <p:nvPr/>
        </p:nvSpPr>
        <p:spPr>
          <a:xfrm>
            <a:off x="6162674" y="3009900"/>
            <a:ext cx="771525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2BE3A3C-55CB-C1C1-EDC3-399726AD56F0}"/>
              </a:ext>
            </a:extLst>
          </p:cNvPr>
          <p:cNvSpPr/>
          <p:nvPr/>
        </p:nvSpPr>
        <p:spPr>
          <a:xfrm>
            <a:off x="5895974" y="2228850"/>
            <a:ext cx="847726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319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556AB37-A8F6-1FE3-2272-0D5A39D3C346}"/>
              </a:ext>
            </a:extLst>
          </p:cNvPr>
          <p:cNvSpPr/>
          <p:nvPr/>
        </p:nvSpPr>
        <p:spPr>
          <a:xfrm>
            <a:off x="6162674" y="3009900"/>
            <a:ext cx="847726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173</a:t>
            </a:r>
          </a:p>
        </p:txBody>
      </p:sp>
    </p:spTree>
    <p:extLst>
      <p:ext uri="{BB962C8B-B14F-4D97-AF65-F5344CB8AC3E}">
        <p14:creationId xmlns:p14="http://schemas.microsoft.com/office/powerpoint/2010/main" val="15425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2" grpId="0" animBg="1"/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26468"/>
            <a:ext cx="11382570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: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lvl="0" algn="just"/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9A44BB-D9E7-5566-5054-EDD8C9532E6F}"/>
              </a:ext>
            </a:extLst>
          </p:cNvPr>
          <p:cNvSpPr txBox="1"/>
          <p:nvPr/>
        </p:nvSpPr>
        <p:spPr>
          <a:xfrm>
            <a:off x="1257300" y="533159"/>
            <a:ext cx="1000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xe bồn chở tất cả 39 000 l nước. Xe thứ nhất chở nhiều hơn xe thứ hai 3 000 l nước. Hỏi mỗi xe chở bao nhiêu lít nước?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FEBDE1C-2B3A-C388-09CA-4CC7EF0127BF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74FB5D-6D82-6E27-64CE-71603973D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317" y="1548892"/>
            <a:ext cx="5424880" cy="1362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6AFE37-80F7-1EAA-DC11-6BED9799BCE6}"/>
              </a:ext>
            </a:extLst>
          </p:cNvPr>
          <p:cNvSpPr txBox="1"/>
          <p:nvPr/>
        </p:nvSpPr>
        <p:spPr>
          <a:xfrm>
            <a:off x="4729754" y="2774516"/>
            <a:ext cx="7610109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(39 000 + 3 000) : 2 = 21 000 (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39 000 – 21 000 = 18 000 (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21 000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Xe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18 000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267863" y="3444216"/>
            <a:ext cx="1788525" cy="2556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3267863" y="3973477"/>
            <a:ext cx="112663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67863" y="3308191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89375" y="3344371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99875" y="3856297"/>
            <a:ext cx="0" cy="22972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67863" y="3835196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8252" y="3332760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4"/>
          <p:cNvSpPr>
            <a:spLocks/>
          </p:cNvSpPr>
          <p:nvPr/>
        </p:nvSpPr>
        <p:spPr bwMode="auto">
          <a:xfrm rot="10800000">
            <a:off x="5063262" y="3239854"/>
            <a:ext cx="182563" cy="1008588"/>
          </a:xfrm>
          <a:prstGeom prst="leftBrace">
            <a:avLst>
              <a:gd name="adj1" fmla="val 50048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" name="Rectangle 19"/>
          <p:cNvSpPr/>
          <p:nvPr/>
        </p:nvSpPr>
        <p:spPr>
          <a:xfrm flipH="1">
            <a:off x="4389373" y="2901125"/>
            <a:ext cx="765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 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61317" y="3583585"/>
            <a:ext cx="89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39000 l</a:t>
            </a:r>
          </a:p>
        </p:txBody>
      </p:sp>
    </p:spTree>
    <p:extLst>
      <p:ext uri="{BB962C8B-B14F-4D97-AF65-F5344CB8AC3E}">
        <p14:creationId xmlns:p14="http://schemas.microsoft.com/office/powerpoint/2010/main" val="7114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5" grpId="0" animBg="1"/>
      <p:bldP spid="9" grpId="0" animBg="1"/>
      <p:bldP spid="10" grpId="0" animBg="1"/>
      <p:bldP spid="17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382570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9A44BB-D9E7-5566-5054-EDD8C9532E6F}"/>
              </a:ext>
            </a:extLst>
          </p:cNvPr>
          <p:cNvSpPr txBox="1"/>
          <p:nvPr/>
        </p:nvSpPr>
        <p:spPr>
          <a:xfrm>
            <a:off x="1257300" y="533159"/>
            <a:ext cx="10001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đoàn tàu chở hàng gồm 17 toa. Trong đó có 9 toa, mỗi toa chở 15 300 kg hàng và 8 toa, mỗi toa chở 13 600 kg hàng. Hỏi trung bình mỗi toa chở bao nhiêu ki-lô-gam hàng?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FEBDE1C-2B3A-C388-09CA-4CC7EF0127BF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6AFE37-80F7-1EAA-DC11-6BED9799BCE6}"/>
              </a:ext>
            </a:extLst>
          </p:cNvPr>
          <p:cNvSpPr txBox="1"/>
          <p:nvPr/>
        </p:nvSpPr>
        <p:spPr>
          <a:xfrm>
            <a:off x="1619250" y="2143125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15 300 kg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15 300 x 9 = 137 700 (kg)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13 600kg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13 600 x 8 = 108 800 (kg)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(137 700 + 108 800) : 17= 14 500 (kg)</a:t>
            </a:r>
          </a:p>
          <a:p>
            <a:pPr algn="r"/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14 500 ki-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9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382570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9A44BB-D9E7-5566-5054-EDD8C9532E6F}"/>
              </a:ext>
            </a:extLst>
          </p:cNvPr>
          <p:cNvSpPr txBox="1"/>
          <p:nvPr/>
        </p:nvSpPr>
        <p:spPr>
          <a:xfrm>
            <a:off x="1257300" y="533159"/>
            <a:ext cx="1000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bằng cách thuận tiện.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6 650 + 9 543 + 3 250 – 9 900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FEBDE1C-2B3A-C388-09CA-4CC7EF0127BF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6AFE37-80F7-1EAA-DC11-6BED9799BCE6}"/>
              </a:ext>
            </a:extLst>
          </p:cNvPr>
          <p:cNvSpPr txBox="1"/>
          <p:nvPr/>
        </p:nvSpPr>
        <p:spPr>
          <a:xfrm>
            <a:off x="3171825" y="1676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9 543 + (6 650 + 3 250) – 9 900</a:t>
            </a:r>
          </a:p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9 543 + 9 900 – 9 900</a:t>
            </a:r>
          </a:p>
          <a:p>
            <a:pPr lvl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9 543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94047AF5-6E00-4604-9431-7B6717AD2AA9}"/>
              </a:ext>
            </a:extLst>
          </p:cNvPr>
          <p:cNvGrpSpPr/>
          <p:nvPr/>
        </p:nvGrpSpPr>
        <p:grpSpPr>
          <a:xfrm>
            <a:off x="2025711" y="121920"/>
            <a:ext cx="8733196" cy="4110246"/>
            <a:chOff x="945932" y="91439"/>
            <a:chExt cx="6549897" cy="3082685"/>
          </a:xfrm>
        </p:grpSpPr>
        <p:sp>
          <p:nvSpPr>
            <p:cNvPr id="75" name="Google Shape;2277;p57">
              <a:extLst>
                <a:ext uri="{FF2B5EF4-FFF2-40B4-BE49-F238E27FC236}">
                  <a16:creationId xmlns="" xmlns:a16="http://schemas.microsoft.com/office/drawing/2014/main" id="{40682481-EAD8-46AF-96E6-FBF331C9E04E}"/>
                </a:ext>
              </a:extLst>
            </p:cNvPr>
            <p:cNvSpPr/>
            <p:nvPr/>
          </p:nvSpPr>
          <p:spPr>
            <a:xfrm>
              <a:off x="945932" y="91439"/>
              <a:ext cx="6549897" cy="3082685"/>
            </a:xfrm>
            <a:prstGeom prst="clou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FD0DEEC6-2E2B-4482-8AF2-605F6E31117F}"/>
                </a:ext>
              </a:extLst>
            </p:cNvPr>
            <p:cNvSpPr txBox="1"/>
            <p:nvPr/>
          </p:nvSpPr>
          <p:spPr>
            <a:xfrm>
              <a:off x="1488243" y="1113667"/>
              <a:ext cx="5388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Tạm</a:t>
              </a: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6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biệt</a:t>
              </a: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6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các</a:t>
              </a:r>
              <a:r>
                <a:rPr kumimoji="0" 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6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em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A0F1A9-1921-DD0C-3AC4-4659D137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078" y="2497772"/>
            <a:ext cx="677934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01D5B60-C7C8-4363-8D59-BAEAE9CB9898}"/>
              </a:ext>
            </a:extLst>
          </p:cNvPr>
          <p:cNvSpPr/>
          <p:nvPr/>
        </p:nvSpPr>
        <p:spPr>
          <a:xfrm>
            <a:off x="1379785" y="2293598"/>
            <a:ext cx="86829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800" b="1" kern="0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Ai </a:t>
            </a:r>
            <a:r>
              <a:rPr lang="en-US" sz="8800" b="1" kern="0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8800" b="1" kern="0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ai</a:t>
            </a:r>
            <a:r>
              <a:rPr lang="en-US" sz="8800" b="1" kern="0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đúng</a:t>
            </a:r>
            <a:endParaRPr kumimoji="0" lang="en-US" sz="8800" b="1" i="0" u="none" strike="noStrike" kern="0" cap="none" spc="0" normalizeH="0" baseline="0" noProof="0" dirty="0">
              <a:ln w="0">
                <a:solidFill>
                  <a:srgbClr val="FFFF00"/>
                </a:solidFill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5565" y="1415728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</a:t>
            </a:r>
            <a:r>
              <a:rPr lang="en-US" sz="4000" b="1" kern="0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chơi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5">
            <a:extLst>
              <a:ext uri="{FF2B5EF4-FFF2-40B4-BE49-F238E27FC236}">
                <a16:creationId xmlns="" xmlns:a16="http://schemas.microsoft.com/office/drawing/2014/main" id="{7D33B9BB-D821-4F6E-818A-5F71F517E6D2}"/>
              </a:ext>
            </a:extLst>
          </p:cNvPr>
          <p:cNvSpPr/>
          <p:nvPr/>
        </p:nvSpPr>
        <p:spPr>
          <a:xfrm>
            <a:off x="14874" y="164129"/>
            <a:ext cx="11515958" cy="20476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fr-FR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lvl="0" algn="ctr">
              <a:defRPr/>
            </a:pPr>
            <a:endParaRPr lang="fr-FR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lvl="0" algn="ctr">
              <a:defRPr/>
            </a:pPr>
            <a:r>
              <a:rPr lang="fr-FR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Số</a:t>
            </a:r>
            <a:r>
              <a:rPr lang="fr-FR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fr-FR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liền</a:t>
            </a:r>
            <a:r>
              <a:rPr lang="fr-FR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fr-FR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sau</a:t>
            </a:r>
            <a:r>
              <a:rPr lang="fr-FR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fr-FR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fr-FR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fr-FR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số</a:t>
            </a:r>
            <a:r>
              <a:rPr lang="fr-FR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99 999 là?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Round Diagonal Corner Rectangle 26">
            <a:extLst>
              <a:ext uri="{FF2B5EF4-FFF2-40B4-BE49-F238E27FC236}">
                <a16:creationId xmlns="" xmlns:a16="http://schemas.microsoft.com/office/drawing/2014/main" id="{6C86832E-4AA6-442E-AB3E-0C4A71F6E802}"/>
              </a:ext>
            </a:extLst>
          </p:cNvPr>
          <p:cNvSpPr/>
          <p:nvPr/>
        </p:nvSpPr>
        <p:spPr>
          <a:xfrm>
            <a:off x="3684895" y="9937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FF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 1</a:t>
            </a:r>
          </a:p>
        </p:txBody>
      </p:sp>
      <p:sp>
        <p:nvSpPr>
          <p:cNvPr id="5" name="A">
            <a:extLst>
              <a:ext uri="{FF2B5EF4-FFF2-40B4-BE49-F238E27FC236}">
                <a16:creationId xmlns="" xmlns:a16="http://schemas.microsoft.com/office/drawing/2014/main" id="{25EF6153-691D-4D3D-963C-BEF648B77B11}"/>
              </a:ext>
            </a:extLst>
          </p:cNvPr>
          <p:cNvSpPr/>
          <p:nvPr/>
        </p:nvSpPr>
        <p:spPr>
          <a:xfrm>
            <a:off x="3747817" y="2821336"/>
            <a:ext cx="4696366" cy="150247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án: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100 000 </a:t>
            </a:r>
          </a:p>
        </p:txBody>
      </p:sp>
      <p:pic>
        <p:nvPicPr>
          <p:cNvPr id="9" name="Picture 115" descr="ALRMCLOK">
            <a:extLst>
              <a:ext uri="{FF2B5EF4-FFF2-40B4-BE49-F238E27FC236}">
                <a16:creationId xmlns="" xmlns:a16="http://schemas.microsoft.com/office/drawing/2014/main" id="{E76EF45E-8876-4EA0-B76F-DFF96A86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76">
            <a:extLst>
              <a:ext uri="{FF2B5EF4-FFF2-40B4-BE49-F238E27FC236}">
                <a16:creationId xmlns="" xmlns:a16="http://schemas.microsoft.com/office/drawing/2014/main" id="{1FACCF2D-8CEA-4FB8-8664-B18F1D685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2" y="528512"/>
            <a:ext cx="533401" cy="5166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10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="" xmlns:a16="http://schemas.microsoft.com/office/drawing/2014/main" id="{3C9660E5-646E-4A12-923A-7973D18E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23" y="517093"/>
            <a:ext cx="542130" cy="53378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9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="" xmlns:a16="http://schemas.microsoft.com/office/drawing/2014/main" id="{BEFEF5C3-935D-419B-A467-36AA4066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82" y="5146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8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="" xmlns:a16="http://schemas.microsoft.com/office/drawing/2014/main" id="{8FBFA231-8A6F-4C60-817E-75D9FE07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65" y="517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7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="" xmlns:a16="http://schemas.microsoft.com/office/drawing/2014/main" id="{A17AF25D-77BC-4F1C-AB49-5F98AD47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1" y="512242"/>
            <a:ext cx="533400" cy="538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6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="" xmlns:a16="http://schemas.microsoft.com/office/drawing/2014/main" id="{EC309D61-881E-4387-9F75-67E0527BF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87" y="523463"/>
            <a:ext cx="533400" cy="52894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="" xmlns:a16="http://schemas.microsoft.com/office/drawing/2014/main" id="{ACD7460C-939B-4894-9704-FC3E4189D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89" y="530018"/>
            <a:ext cx="484253" cy="50763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</a:p>
        </p:txBody>
      </p:sp>
      <p:sp>
        <p:nvSpPr>
          <p:cNvPr id="22" name="Oval 176">
            <a:extLst>
              <a:ext uri="{FF2B5EF4-FFF2-40B4-BE49-F238E27FC236}">
                <a16:creationId xmlns="" xmlns:a16="http://schemas.microsoft.com/office/drawing/2014/main" id="{E738A418-39AE-4B03-811D-884641BA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03" y="515691"/>
            <a:ext cx="533400" cy="52459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</a:p>
        </p:txBody>
      </p:sp>
      <p:sp>
        <p:nvSpPr>
          <p:cNvPr id="23" name="Oval 176">
            <a:extLst>
              <a:ext uri="{FF2B5EF4-FFF2-40B4-BE49-F238E27FC236}">
                <a16:creationId xmlns="" xmlns:a16="http://schemas.microsoft.com/office/drawing/2014/main" id="{9982E37F-F47D-46DB-9BDA-9A7CC614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20" y="514863"/>
            <a:ext cx="533400" cy="51623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="" xmlns:a16="http://schemas.microsoft.com/office/drawing/2014/main" id="{94CAC3D4-EBC5-434D-921E-D6459056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9" y="528038"/>
            <a:ext cx="533400" cy="51799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="" xmlns:a16="http://schemas.microsoft.com/office/drawing/2014/main" id="{CCBCC57A-C45C-4C19-8CC4-5AA9D05C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11" y="516303"/>
            <a:ext cx="570587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</a:t>
            </a:r>
          </a:p>
        </p:txBody>
      </p:sp>
      <p:pic>
        <p:nvPicPr>
          <p:cNvPr id="28" name="tieng-dem-nguoc-10-giay-bao-het-gio-www_hieuu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432" y="-685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5">
            <a:extLst>
              <a:ext uri="{FF2B5EF4-FFF2-40B4-BE49-F238E27FC236}">
                <a16:creationId xmlns="" xmlns:a16="http://schemas.microsoft.com/office/drawing/2014/main" id="{7D33B9BB-D821-4F6E-818A-5F71F517E6D2}"/>
              </a:ext>
            </a:extLst>
          </p:cNvPr>
          <p:cNvSpPr/>
          <p:nvPr/>
        </p:nvSpPr>
        <p:spPr>
          <a:xfrm>
            <a:off x="14874" y="164129"/>
            <a:ext cx="11515958" cy="20476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fr-FR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lvl="0" algn="ctr">
              <a:defRPr/>
            </a:pPr>
            <a:endParaRPr lang="fr-FR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lvl="0" algn="ctr">
              <a:defRPr/>
            </a:pPr>
            <a:r>
              <a:rPr lang="fr-FR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Số</a:t>
            </a:r>
            <a:r>
              <a:rPr lang="fr-FR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40 000 là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Round Diagonal Corner Rectangle 26">
            <a:extLst>
              <a:ext uri="{FF2B5EF4-FFF2-40B4-BE49-F238E27FC236}">
                <a16:creationId xmlns="" xmlns:a16="http://schemas.microsoft.com/office/drawing/2014/main" id="{6C86832E-4AA6-442E-AB3E-0C4A71F6E802}"/>
              </a:ext>
            </a:extLst>
          </p:cNvPr>
          <p:cNvSpPr/>
          <p:nvPr/>
        </p:nvSpPr>
        <p:spPr>
          <a:xfrm>
            <a:off x="3684895" y="9937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FF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sp>
        <p:nvSpPr>
          <p:cNvPr id="5" name="A">
            <a:extLst>
              <a:ext uri="{FF2B5EF4-FFF2-40B4-BE49-F238E27FC236}">
                <a16:creationId xmlns="" xmlns:a16="http://schemas.microsoft.com/office/drawing/2014/main" id="{25EF6153-691D-4D3D-963C-BEF648B77B11}"/>
              </a:ext>
            </a:extLst>
          </p:cNvPr>
          <p:cNvSpPr/>
          <p:nvPr/>
        </p:nvSpPr>
        <p:spPr>
          <a:xfrm>
            <a:off x="2190371" y="2794832"/>
            <a:ext cx="7576481" cy="150247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chục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nghìn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9" name="Picture 115" descr="ALRMCLOK">
            <a:extLst>
              <a:ext uri="{FF2B5EF4-FFF2-40B4-BE49-F238E27FC236}">
                <a16:creationId xmlns="" xmlns:a16="http://schemas.microsoft.com/office/drawing/2014/main" id="{E76EF45E-8876-4EA0-B76F-DFF96A86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76">
            <a:extLst>
              <a:ext uri="{FF2B5EF4-FFF2-40B4-BE49-F238E27FC236}">
                <a16:creationId xmlns="" xmlns:a16="http://schemas.microsoft.com/office/drawing/2014/main" id="{1FACCF2D-8CEA-4FB8-8664-B18F1D685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2" y="528512"/>
            <a:ext cx="533401" cy="5166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10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="" xmlns:a16="http://schemas.microsoft.com/office/drawing/2014/main" id="{3C9660E5-646E-4A12-923A-7973D18E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23" y="517093"/>
            <a:ext cx="542130" cy="53378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9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="" xmlns:a16="http://schemas.microsoft.com/office/drawing/2014/main" id="{BEFEF5C3-935D-419B-A467-36AA4066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82" y="5146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8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="" xmlns:a16="http://schemas.microsoft.com/office/drawing/2014/main" id="{8FBFA231-8A6F-4C60-817E-75D9FE07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65" y="517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7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="" xmlns:a16="http://schemas.microsoft.com/office/drawing/2014/main" id="{A17AF25D-77BC-4F1C-AB49-5F98AD47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1" y="512242"/>
            <a:ext cx="533400" cy="538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6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="" xmlns:a16="http://schemas.microsoft.com/office/drawing/2014/main" id="{EC309D61-881E-4387-9F75-67E0527BF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87" y="523463"/>
            <a:ext cx="533400" cy="52894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="" xmlns:a16="http://schemas.microsoft.com/office/drawing/2014/main" id="{ACD7460C-939B-4894-9704-FC3E4189D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89" y="530018"/>
            <a:ext cx="484253" cy="50763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</a:p>
        </p:txBody>
      </p:sp>
      <p:sp>
        <p:nvSpPr>
          <p:cNvPr id="22" name="Oval 176">
            <a:extLst>
              <a:ext uri="{FF2B5EF4-FFF2-40B4-BE49-F238E27FC236}">
                <a16:creationId xmlns="" xmlns:a16="http://schemas.microsoft.com/office/drawing/2014/main" id="{E738A418-39AE-4B03-811D-884641BA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03" y="515691"/>
            <a:ext cx="533400" cy="52459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</a:p>
        </p:txBody>
      </p:sp>
      <p:sp>
        <p:nvSpPr>
          <p:cNvPr id="23" name="Oval 176">
            <a:extLst>
              <a:ext uri="{FF2B5EF4-FFF2-40B4-BE49-F238E27FC236}">
                <a16:creationId xmlns="" xmlns:a16="http://schemas.microsoft.com/office/drawing/2014/main" id="{9982E37F-F47D-46DB-9BDA-9A7CC614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20" y="514863"/>
            <a:ext cx="533400" cy="51623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="" xmlns:a16="http://schemas.microsoft.com/office/drawing/2014/main" id="{94CAC3D4-EBC5-434D-921E-D6459056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9" y="528038"/>
            <a:ext cx="533400" cy="51799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="" xmlns:a16="http://schemas.microsoft.com/office/drawing/2014/main" id="{CCBCC57A-C45C-4C19-8CC4-5AA9D05C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11" y="516303"/>
            <a:ext cx="570587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</a:t>
            </a:r>
          </a:p>
        </p:txBody>
      </p:sp>
      <p:pic>
        <p:nvPicPr>
          <p:cNvPr id="28" name="tieng-dem-nguoc-10-giay-bao-het-gio-www_hieuu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432" y="-685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5">
            <a:extLst>
              <a:ext uri="{FF2B5EF4-FFF2-40B4-BE49-F238E27FC236}">
                <a16:creationId xmlns="" xmlns:a16="http://schemas.microsoft.com/office/drawing/2014/main" id="{7D33B9BB-D821-4F6E-818A-5F71F517E6D2}"/>
              </a:ext>
            </a:extLst>
          </p:cNvPr>
          <p:cNvSpPr/>
          <p:nvPr/>
        </p:nvSpPr>
        <p:spPr>
          <a:xfrm>
            <a:off x="14874" y="164129"/>
            <a:ext cx="11515958" cy="20476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fr-FR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lvl="0" algn="ctr">
              <a:defRPr/>
            </a:pPr>
            <a:endParaRPr lang="fr-FR"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bé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nhất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bốn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4" name="Round Diagonal Corner Rectangle 26">
            <a:extLst>
              <a:ext uri="{FF2B5EF4-FFF2-40B4-BE49-F238E27FC236}">
                <a16:creationId xmlns="" xmlns:a16="http://schemas.microsoft.com/office/drawing/2014/main" id="{6C86832E-4AA6-442E-AB3E-0C4A71F6E802}"/>
              </a:ext>
            </a:extLst>
          </p:cNvPr>
          <p:cNvSpPr/>
          <p:nvPr/>
        </p:nvSpPr>
        <p:spPr>
          <a:xfrm>
            <a:off x="3684895" y="9937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FF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A">
            <a:extLst>
              <a:ext uri="{FF2B5EF4-FFF2-40B4-BE49-F238E27FC236}">
                <a16:creationId xmlns="" xmlns:a16="http://schemas.microsoft.com/office/drawing/2014/main" id="{25EF6153-691D-4D3D-963C-BEF648B77B11}"/>
              </a:ext>
            </a:extLst>
          </p:cNvPr>
          <p:cNvSpPr/>
          <p:nvPr/>
        </p:nvSpPr>
        <p:spPr>
          <a:xfrm>
            <a:off x="4096803" y="3046624"/>
            <a:ext cx="3998394" cy="150247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1000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115" descr="ALRMCLOK">
            <a:extLst>
              <a:ext uri="{FF2B5EF4-FFF2-40B4-BE49-F238E27FC236}">
                <a16:creationId xmlns="" xmlns:a16="http://schemas.microsoft.com/office/drawing/2014/main" id="{E76EF45E-8876-4EA0-B76F-DFF96A86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76">
            <a:extLst>
              <a:ext uri="{FF2B5EF4-FFF2-40B4-BE49-F238E27FC236}">
                <a16:creationId xmlns="" xmlns:a16="http://schemas.microsoft.com/office/drawing/2014/main" id="{1FACCF2D-8CEA-4FB8-8664-B18F1D685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2" y="528512"/>
            <a:ext cx="533401" cy="5166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10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="" xmlns:a16="http://schemas.microsoft.com/office/drawing/2014/main" id="{3C9660E5-646E-4A12-923A-7973D18E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23" y="517093"/>
            <a:ext cx="542130" cy="53378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9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="" xmlns:a16="http://schemas.microsoft.com/office/drawing/2014/main" id="{BEFEF5C3-935D-419B-A467-36AA4066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82" y="5146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8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="" xmlns:a16="http://schemas.microsoft.com/office/drawing/2014/main" id="{8FBFA231-8A6F-4C60-817E-75D9FE07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65" y="517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7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="" xmlns:a16="http://schemas.microsoft.com/office/drawing/2014/main" id="{A17AF25D-77BC-4F1C-AB49-5F98AD47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1" y="512242"/>
            <a:ext cx="533400" cy="538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6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="" xmlns:a16="http://schemas.microsoft.com/office/drawing/2014/main" id="{EC309D61-881E-4387-9F75-67E0527BF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87" y="523463"/>
            <a:ext cx="533400" cy="52894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</a:t>
            </a:r>
          </a:p>
        </p:txBody>
      </p:sp>
      <p:sp>
        <p:nvSpPr>
          <p:cNvPr id="21" name="Oval 176">
            <a:extLst>
              <a:ext uri="{FF2B5EF4-FFF2-40B4-BE49-F238E27FC236}">
                <a16:creationId xmlns="" xmlns:a16="http://schemas.microsoft.com/office/drawing/2014/main" id="{ACD7460C-939B-4894-9704-FC3E4189D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89" y="530018"/>
            <a:ext cx="484253" cy="50763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</a:p>
        </p:txBody>
      </p:sp>
      <p:sp>
        <p:nvSpPr>
          <p:cNvPr id="22" name="Oval 176">
            <a:extLst>
              <a:ext uri="{FF2B5EF4-FFF2-40B4-BE49-F238E27FC236}">
                <a16:creationId xmlns="" xmlns:a16="http://schemas.microsoft.com/office/drawing/2014/main" id="{E738A418-39AE-4B03-811D-884641BA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03" y="515691"/>
            <a:ext cx="533400" cy="52459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</a:p>
        </p:txBody>
      </p:sp>
      <p:sp>
        <p:nvSpPr>
          <p:cNvPr id="23" name="Oval 176">
            <a:extLst>
              <a:ext uri="{FF2B5EF4-FFF2-40B4-BE49-F238E27FC236}">
                <a16:creationId xmlns="" xmlns:a16="http://schemas.microsoft.com/office/drawing/2014/main" id="{9982E37F-F47D-46DB-9BDA-9A7CC614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20" y="514863"/>
            <a:ext cx="533400" cy="51623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="" xmlns:a16="http://schemas.microsoft.com/office/drawing/2014/main" id="{94CAC3D4-EBC5-434D-921E-D6459056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9" y="528038"/>
            <a:ext cx="533400" cy="51799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="" xmlns:a16="http://schemas.microsoft.com/office/drawing/2014/main" id="{CCBCC57A-C45C-4C19-8CC4-5AA9D05C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11" y="516303"/>
            <a:ext cx="570587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</a:t>
            </a:r>
          </a:p>
        </p:txBody>
      </p:sp>
      <p:pic>
        <p:nvPicPr>
          <p:cNvPr id="28" name="tieng-dem-nguoc-10-giay-bao-het-gio-www_hieuu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432" y="-685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C24DDD-A999-E29D-F5E9-80CFF898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2" y="376542"/>
            <a:ext cx="3913971" cy="2670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E6AEAE-60D4-CC0D-12EF-DC0D44175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56" y="707645"/>
            <a:ext cx="8461981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258939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C64430-D1C2-7B0C-4067-9719FFFA3F4B}"/>
              </a:ext>
            </a:extLst>
          </p:cNvPr>
          <p:cNvSpPr txBox="1"/>
          <p:nvPr/>
        </p:nvSpPr>
        <p:spPr>
          <a:xfrm>
            <a:off x="752475" y="2020740"/>
            <a:ext cx="107632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các phép tính với số tự nhiên.</a:t>
            </a:r>
          </a:p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và vận dụng được tính chất của phép cộng, phép trừ, phép nhân, phép chia các số tự nhiên trong tính toán.</a:t>
            </a:r>
          </a:p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Tính được giá trị của biểu thức có và không có dấu ngoặc.</a:t>
            </a:r>
          </a:p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Tính được giá trị biểu thức bằng cách thuận tiện.</a:t>
            </a:r>
          </a:p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quan đến các phép tính với số tự nhiên.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C1785F-D815-F680-D6DB-3A7C35FED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36" y="380158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258939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BC040-3CDA-47CC-846C-3EC638BA950E}"/>
              </a:ext>
            </a:extLst>
          </p:cNvPr>
          <p:cNvSpPr txBox="1"/>
          <p:nvPr/>
        </p:nvSpPr>
        <p:spPr>
          <a:xfrm>
            <a:off x="1777805" y="522243"/>
            <a:ext cx="64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D43BD9-4FC9-4A90-B9BE-6695752D8CB7}"/>
              </a:ext>
            </a:extLst>
          </p:cNvPr>
          <p:cNvSpPr/>
          <p:nvPr/>
        </p:nvSpPr>
        <p:spPr>
          <a:xfrm>
            <a:off x="1044380" y="449266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0E0466-DF6C-E8CF-D486-0B89707FF229}"/>
              </a:ext>
            </a:extLst>
          </p:cNvPr>
          <p:cNvSpPr txBox="1"/>
          <p:nvPr/>
        </p:nvSpPr>
        <p:spPr>
          <a:xfrm>
            <a:off x="657225" y="1514475"/>
            <a:ext cx="10610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3 458 + 639         38 794 + 89 152         62 928 – 45 636</a:t>
            </a:r>
          </a:p>
          <a:p>
            <a:pPr algn="just"/>
            <a:r>
              <a:rPr lang="pt-BR" sz="3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815 × 6                 509 × 37                      8 962 : 28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2" grpId="0"/>
    </p:bld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581</Words>
  <Application>Microsoft Office PowerPoint</Application>
  <PresentationFormat>Custom</PresentationFormat>
  <Paragraphs>133</Paragraphs>
  <Slides>15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90</cp:revision>
  <dcterms:created xsi:type="dcterms:W3CDTF">2024-02-12T08:43:06Z</dcterms:created>
  <dcterms:modified xsi:type="dcterms:W3CDTF">2024-05-16T08:41:07Z</dcterms:modified>
</cp:coreProperties>
</file>