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656" r:id="rId2"/>
    <p:sldId id="2676" r:id="rId3"/>
    <p:sldId id="2677" r:id="rId4"/>
    <p:sldId id="2681" r:id="rId5"/>
    <p:sldId id="2682" r:id="rId6"/>
    <p:sldId id="2683" r:id="rId7"/>
    <p:sldId id="2684" r:id="rId8"/>
    <p:sldId id="2685" r:id="rId9"/>
    <p:sldId id="2671" r:id="rId10"/>
    <p:sldId id="2647" r:id="rId11"/>
    <p:sldId id="273" r:id="rId12"/>
    <p:sldId id="312" r:id="rId13"/>
    <p:sldId id="2636" r:id="rId14"/>
    <p:sldId id="2637" r:id="rId15"/>
    <p:sldId id="2638" r:id="rId16"/>
    <p:sldId id="2639" r:id="rId17"/>
    <p:sldId id="307" r:id="rId18"/>
    <p:sldId id="310" r:id="rId19"/>
    <p:sldId id="2643" r:id="rId20"/>
    <p:sldId id="293" r:id="rId21"/>
    <p:sldId id="281" r:id="rId22"/>
    <p:sldId id="282" r:id="rId23"/>
    <p:sldId id="2644" r:id="rId24"/>
    <p:sldId id="264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CC"/>
    <a:srgbClr val="000099"/>
    <a:srgbClr val="00467A"/>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439" autoAdjust="0"/>
  </p:normalViewPr>
  <p:slideViewPr>
    <p:cSldViewPr snapToGrid="0">
      <p:cViewPr varScale="1">
        <p:scale>
          <a:sx n="65" d="100"/>
          <a:sy n="65" d="100"/>
        </p:scale>
        <p:origin x="-846"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9D6C38ED-8699-05C2-1CD1-C8BA855AFAA2}"/>
              </a:ext>
            </a:extLst>
          </p:cNvPr>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8F7E1A0-0399-D178-9AC8-1F2195DFE7B6}"/>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09BEF7A0-DA1E-486A-F898-715EBA395BD5}"/>
              </a:ext>
            </a:extLst>
          </p:cNvPr>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C6F903E7-A88E-4460-B252-C31DF69F685B}" type="slidenum">
              <a:rPr lang="en-US" altLang="en-US"/>
              <a:pPr/>
              <a:t>‹#›</a:t>
            </a:fld>
            <a:endParaRPr lang="en-US" altLang="en-US"/>
          </a:p>
        </p:txBody>
      </p:sp>
    </p:spTree>
    <p:extLst>
      <p:ext uri="{BB962C8B-B14F-4D97-AF65-F5344CB8AC3E}">
        <p14:creationId xmlns:p14="http://schemas.microsoft.com/office/powerpoint/2010/main" val="321027187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723" r:id="rId21"/>
    <p:sldLayoutId id="2147483719" r:id="rId22"/>
    <p:sldLayoutId id="2147483720" r:id="rId23"/>
    <p:sldLayoutId id="2147483721" r:id="rId24"/>
    <p:sldLayoutId id="2147483722" r:id="rId25"/>
    <p:sldLayoutId id="2147483724" r:id="rId26"/>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21.xml"/><Relationship Id="rId6" Type="http://schemas.openxmlformats.org/officeDocument/2006/relationships/image" Target="../media/image31.svg"/><Relationship Id="rId5" Type="http://schemas.openxmlformats.org/officeDocument/2006/relationships/image" Target="../media/image46.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23.png"/><Relationship Id="rId3" Type="http://schemas.openxmlformats.org/officeDocument/2006/relationships/image" Target="../media/image12.png"/><Relationship Id="rId21" Type="http://schemas.openxmlformats.org/officeDocument/2006/relationships/image" Target="../media/image26.png"/><Relationship Id="rId7" Type="http://schemas.openxmlformats.org/officeDocument/2006/relationships/image" Target="../media/image16.png"/><Relationship Id="rId12" Type="http://schemas.openxmlformats.org/officeDocument/2006/relationships/slide" Target="slide8.xml"/><Relationship Id="rId17" Type="http://schemas.openxmlformats.org/officeDocument/2006/relationships/image" Target="../media/image22.png"/><Relationship Id="rId2" Type="http://schemas.openxmlformats.org/officeDocument/2006/relationships/image" Target="../media/image11.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slide" Target="slide7.xml"/><Relationship Id="rId19"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19.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771375-B417-4872-842B-F7CC0CD87D57}" type="slidenum">
              <a:rPr lang="en-US" smtClean="0"/>
              <a:t>1</a:t>
            </a:fld>
            <a:endParaRPr lang="en-US"/>
          </a:p>
        </p:txBody>
      </p:sp>
      <p:sp>
        <p:nvSpPr>
          <p:cNvPr id="5" name="TextBox 4">
            <a:extLst>
              <a:ext uri="{FF2B5EF4-FFF2-40B4-BE49-F238E27FC236}">
                <a16:creationId xmlns="" xmlns:a16="http://schemas.microsoft.com/office/drawing/2014/main" id="{9E63B551-47F3-4CDE-A0EC-CF39DFCD1DA7}"/>
              </a:ext>
            </a:extLst>
          </p:cNvPr>
          <p:cNvSpPr txBox="1"/>
          <p:nvPr/>
        </p:nvSpPr>
        <p:spPr>
          <a:xfrm>
            <a:off x="752168" y="220470"/>
            <a:ext cx="10441858" cy="584775"/>
          </a:xfrm>
          <a:prstGeom prst="rect">
            <a:avLst/>
          </a:prstGeom>
          <a:noFill/>
        </p:spPr>
        <p:txBody>
          <a:bodyPr wrap="square" rtlCol="0">
            <a:spAutoFit/>
          </a:bodyPr>
          <a:lstStyle/>
          <a:p>
            <a:pPr lvl="0" algn="ct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Thứ</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tư</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ngày</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20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tháng</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12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năm</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2023</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
        <p:nvSpPr>
          <p:cNvPr id="6" name="TextBox 5">
            <a:extLst>
              <a:ext uri="{FF2B5EF4-FFF2-40B4-BE49-F238E27FC236}">
                <a16:creationId xmlns="" xmlns:a16="http://schemas.microsoft.com/office/drawing/2014/main" id="{9E63B551-47F3-4CDE-A0EC-CF39DFCD1DA7}"/>
              </a:ext>
            </a:extLst>
          </p:cNvPr>
          <p:cNvSpPr txBox="1"/>
          <p:nvPr/>
        </p:nvSpPr>
        <p:spPr>
          <a:xfrm>
            <a:off x="-266575" y="839886"/>
            <a:ext cx="2847597" cy="646331"/>
          </a:xfrm>
          <a:prstGeom prst="rect">
            <a:avLst/>
          </a:prstGeom>
          <a:noFill/>
        </p:spPr>
        <p:txBody>
          <a:bodyPr wrap="square" rtlCol="0">
            <a:spAutoFit/>
          </a:bodyPr>
          <a:lstStyle/>
          <a:p>
            <a:pPr lvl="0" algn="ctr"/>
            <a:r>
              <a:rPr lang="en-US" sz="3600" b="1" noProof="0" dirty="0" err="1" smtClean="0">
                <a:solidFill>
                  <a:prstClr val="black"/>
                </a:solidFill>
                <a:latin typeface="Times New Roman" pitchFamily="18" charset="0"/>
                <a:ea typeface="Cambria" panose="02040503050406030204" pitchFamily="18" charset="0"/>
                <a:cs typeface="Times New Roman" pitchFamily="18" charset="0"/>
              </a:rPr>
              <a:t>Toán</a:t>
            </a:r>
            <a:r>
              <a:rPr lang="en-US" sz="3600" b="1" noProof="0" dirty="0" smtClean="0">
                <a:solidFill>
                  <a:prstClr val="black"/>
                </a:solidFill>
                <a:latin typeface="Times New Roman"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43052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28348206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 xmlns:a16="http://schemas.microsoft.com/office/drawing/2014/main" id="{33FA7BCF-429C-93D8-0DF3-FBF0C98B90DD}"/>
              </a:ext>
            </a:extLst>
          </p:cNvPr>
          <p:cNvSpPr txBox="1"/>
          <p:nvPr/>
        </p:nvSpPr>
        <p:spPr>
          <a:xfrm>
            <a:off x="1073683" y="3981450"/>
            <a:ext cx="6919521"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 xmlns:a16="http://schemas.microsoft.com/office/drawing/2014/main" id="{DBC50674-345C-5DF5-4E97-4D1D13AD031F}"/>
              </a:ext>
            </a:extLst>
          </p:cNvPr>
          <p:cNvSpPr txBox="1"/>
          <p:nvPr/>
        </p:nvSpPr>
        <p:spPr>
          <a:xfrm>
            <a:off x="5673780" y="1504950"/>
            <a:ext cx="3535533" cy="707886"/>
          </a:xfrm>
          <a:prstGeom prst="rect">
            <a:avLst/>
          </a:prstGeom>
          <a:noFill/>
        </p:spPr>
        <p:txBody>
          <a:bodyPr wrap="square" rtlCol="0">
            <a:spAutoFit/>
          </a:bodyPr>
          <a:lstStyle/>
          <a:p>
            <a:r>
              <a:rPr lang="en-US" sz="4000" b="1" dirty="0" smtClean="0">
                <a:solidFill>
                  <a:srgbClr val="FF0000"/>
                </a:solidFill>
              </a:rPr>
              <a:t> = </a:t>
            </a:r>
            <a:r>
              <a:rPr lang="en-US" sz="4000" b="1" dirty="0">
                <a:solidFill>
                  <a:srgbClr val="FF0000"/>
                </a:solidFill>
              </a:rPr>
              <a:t>130 000</a:t>
            </a:r>
          </a:p>
        </p:txBody>
      </p:sp>
      <p:sp>
        <p:nvSpPr>
          <p:cNvPr id="14" name="TextBox 13">
            <a:extLst>
              <a:ext uri="{FF2B5EF4-FFF2-40B4-BE49-F238E27FC236}">
                <a16:creationId xmlns="" xmlns:a16="http://schemas.microsoft.com/office/drawing/2014/main" id="{7E59CA8B-CDF2-2776-DB4A-AFEC5A895FDA}"/>
              </a:ext>
            </a:extLst>
          </p:cNvPr>
          <p:cNvSpPr txBox="1"/>
          <p:nvPr/>
        </p:nvSpPr>
        <p:spPr>
          <a:xfrm>
            <a:off x="5870401" y="2096202"/>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 xmlns:a16="http://schemas.microsoft.com/office/drawing/2014/main" id="{328F72C9-A102-5F79-6AFC-03050FCCC35A}"/>
              </a:ext>
            </a:extLst>
          </p:cNvPr>
          <p:cNvSpPr txBox="1"/>
          <p:nvPr/>
        </p:nvSpPr>
        <p:spPr>
          <a:xfrm>
            <a:off x="5870401" y="2705100"/>
            <a:ext cx="2809875" cy="707886"/>
          </a:xfrm>
          <a:prstGeom prst="rect">
            <a:avLst/>
          </a:prstGeom>
          <a:noFill/>
        </p:spPr>
        <p:txBody>
          <a:bodyPr wrap="square" rtlCol="0">
            <a:spAutoFit/>
          </a:bodyPr>
          <a:lstStyle/>
          <a:p>
            <a:r>
              <a:rPr lang="en-US" sz="4000" b="1" dirty="0">
                <a:solidFill>
                  <a:srgbClr val="FF0000"/>
                </a:solidFill>
              </a:rPr>
              <a:t>= 1 </a:t>
            </a:r>
            <a:r>
              <a:rPr lang="en-US" sz="4000" b="1" dirty="0" smtClean="0">
                <a:solidFill>
                  <a:srgbClr val="FF0000"/>
                </a:solidFill>
              </a:rPr>
              <a:t>200000</a:t>
            </a:r>
            <a:endParaRPr lang="en-US" sz="4000" b="1" dirty="0">
              <a:solidFill>
                <a:srgbClr val="FF0000"/>
              </a:solidFill>
            </a:endParaRPr>
          </a:p>
        </p:txBody>
      </p:sp>
      <p:sp>
        <p:nvSpPr>
          <p:cNvPr id="19" name="TextBox 18">
            <a:extLst>
              <a:ext uri="{FF2B5EF4-FFF2-40B4-BE49-F238E27FC236}">
                <a16:creationId xmlns="" xmlns:a16="http://schemas.microsoft.com/office/drawing/2014/main" id="{F0989395-365F-C7F9-C8D6-8892FEB47AA0}"/>
              </a:ext>
            </a:extLst>
          </p:cNvPr>
          <p:cNvSpPr txBox="1"/>
          <p:nvPr/>
        </p:nvSpPr>
        <p:spPr>
          <a:xfrm>
            <a:off x="7639666" y="3981450"/>
            <a:ext cx="3239798"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 xmlns:a16="http://schemas.microsoft.com/office/drawing/2014/main" id="{83EBE72C-6F4A-C6A5-A58D-2FFC4E5041DE}"/>
              </a:ext>
            </a:extLst>
          </p:cNvPr>
          <p:cNvSpPr txBox="1"/>
          <p:nvPr/>
        </p:nvSpPr>
        <p:spPr>
          <a:xfrm>
            <a:off x="7835933" y="4460966"/>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 xmlns:a16="http://schemas.microsoft.com/office/drawing/2014/main" id="{00163FF7-A642-8663-F8B4-C688DF2C350F}"/>
              </a:ext>
            </a:extLst>
          </p:cNvPr>
          <p:cNvSpPr txBox="1"/>
          <p:nvPr/>
        </p:nvSpPr>
        <p:spPr>
          <a:xfrm>
            <a:off x="7882263"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UTM Cookies" panose="02040603050506020204" pitchFamily="18" charset="0"/>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 xmlns:a16="http://schemas.microsoft.com/office/drawing/2014/main" id="{7A524DF2-4EC0-0135-3626-42E639C77C17}"/>
              </a:ext>
            </a:extLst>
          </p:cNvPr>
          <p:cNvSpPr/>
          <p:nvPr/>
        </p:nvSpPr>
        <p:spPr>
          <a:xfrm>
            <a:off x="990600" y="1590675"/>
            <a:ext cx="3529149"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 xmlns:a16="http://schemas.microsoft.com/office/drawing/2014/main" id="{EA0BE764-A23C-E1F4-1D71-623A76A70C3E}"/>
              </a:ext>
            </a:extLst>
          </p:cNvPr>
          <p:cNvSpPr/>
          <p:nvPr/>
        </p:nvSpPr>
        <p:spPr>
          <a:xfrm>
            <a:off x="6772274" y="1562100"/>
            <a:ext cx="4362303"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mj-lt"/>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mj-lt"/>
                <a:cs typeface="Calibri" panose="020F0502020204030204" pitchFamily="34" charset="0"/>
              </a:endParaRPr>
            </a:p>
          </p:txBody>
        </p:sp>
        <p:sp>
          <p:nvSpPr>
            <p:cNvPr id="9" name="Oval 22">
              <a:extLst>
                <a:ext uri="{FF2B5EF4-FFF2-40B4-BE49-F238E27FC236}">
                  <a16:creationId xmlns=""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 xmlns:a16="http://schemas.microsoft.com/office/drawing/2014/main" id="{EE3B36B0-C403-30DD-9AE1-1A2D9C7C3714}"/>
              </a:ext>
            </a:extLst>
          </p:cNvPr>
          <p:cNvPicPr>
            <a:picLocks noChangeAspect="1"/>
          </p:cNvPicPr>
          <p:nvPr/>
        </p:nvPicPr>
        <p:blipFill>
          <a:blip r:embed="rId3"/>
          <a:stretch>
            <a:fillRect/>
          </a:stretch>
        </p:blipFill>
        <p:spPr>
          <a:xfrm>
            <a:off x="1028846" y="1607354"/>
            <a:ext cx="10563079" cy="4116343"/>
          </a:xfrm>
          <a:prstGeom prst="rect">
            <a:avLst/>
          </a:prstGeom>
        </p:spPr>
      </p:pic>
      <p:sp>
        <p:nvSpPr>
          <p:cNvPr id="6" name="TextBox 5">
            <a:extLst>
              <a:ext uri="{FF2B5EF4-FFF2-40B4-BE49-F238E27FC236}">
                <a16:creationId xmlns="" xmlns:a16="http://schemas.microsoft.com/office/drawing/2014/main" id="{9FB6D7FA-A229-D92F-341E-ACFBE5BB26CB}"/>
              </a:ext>
            </a:extLst>
          </p:cNvPr>
          <p:cNvSpPr txBox="1"/>
          <p:nvPr/>
        </p:nvSpPr>
        <p:spPr>
          <a:xfrm>
            <a:off x="1543869" y="2997921"/>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CE7CDF4C-5B73-F7B5-4CD5-B66436BBF527}"/>
              </a:ext>
            </a:extLst>
          </p:cNvPr>
          <p:cNvSpPr txBox="1"/>
          <p:nvPr/>
        </p:nvSpPr>
        <p:spPr>
          <a:xfrm>
            <a:off x="6940464" y="2978871"/>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 xmlns:a16="http://schemas.microsoft.com/office/drawing/2014/main" id="{32B2D582-735D-64A4-B215-4D46C487D759}"/>
              </a:ext>
            </a:extLst>
          </p:cNvPr>
          <p:cNvSpPr txBox="1"/>
          <p:nvPr/>
        </p:nvSpPr>
        <p:spPr>
          <a:xfrm>
            <a:off x="1493524" y="5360673"/>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 xmlns:a16="http://schemas.microsoft.com/office/drawing/2014/main" id="{905EAC3B-F0DA-6F64-C53C-1CE1AF992324}"/>
              </a:ext>
            </a:extLst>
          </p:cNvPr>
          <p:cNvSpPr txBox="1"/>
          <p:nvPr/>
        </p:nvSpPr>
        <p:spPr>
          <a:xfrm>
            <a:off x="7023193" y="5364211"/>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 xmlns:a16="http://schemas.microsoft.com/office/drawing/2014/main" id="{278D96FD-1DE0-9824-1178-561639D5D46D}"/>
              </a:ext>
            </a:extLst>
          </p:cNvPr>
          <p:cNvSpPr/>
          <p:nvPr/>
        </p:nvSpPr>
        <p:spPr>
          <a:xfrm flipH="1">
            <a:off x="9236230" y="158405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Lớn</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nhất</a:t>
            </a:r>
            <a:endPar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0" name="Pentagon 25">
            <a:extLst>
              <a:ext uri="{FF2B5EF4-FFF2-40B4-BE49-F238E27FC236}">
                <a16:creationId xmlns="" xmlns:a16="http://schemas.microsoft.com/office/drawing/2014/main" id="{218807D3-00DC-DC18-B79A-25D52B2F931B}"/>
              </a:ext>
            </a:extLst>
          </p:cNvPr>
          <p:cNvSpPr/>
          <p:nvPr/>
        </p:nvSpPr>
        <p:spPr>
          <a:xfrm flipH="1">
            <a:off x="9236229" y="3802348"/>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Bé</a:t>
            </a:r>
            <a:r>
              <a:rPr kumimoji="0" lang="en-US" sz="3600" b="1"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nhất</a:t>
            </a:r>
            <a:endPar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mj-lt"/>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mj-lt"/>
                <a:cs typeface="Calibri" panose="020F0502020204030204" pitchFamily="34" charset="0"/>
              </a:endParaRPr>
            </a:p>
          </p:txBody>
        </p:sp>
        <p:sp>
          <p:nvSpPr>
            <p:cNvPr id="9" name="Oval 22">
              <a:extLst>
                <a:ext uri="{FF2B5EF4-FFF2-40B4-BE49-F238E27FC236}">
                  <a16:creationId xmlns=""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mj-lt"/>
                <a:ea typeface="+mn-ea"/>
                <a:cs typeface="+mn-cs"/>
              </a:endParaRPr>
            </a:p>
          </p:txBody>
        </p:sp>
        <p:sp>
          <p:nvSpPr>
            <p:cNvPr id="10" name="TextBox 23">
              <a:extLst>
                <a:ext uri="{FF2B5EF4-FFF2-40B4-BE49-F238E27FC236}">
                  <a16:creationId xmlns=""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mj-lt"/>
                  <a:ea typeface="+mn-ea"/>
                  <a:cs typeface="+mn-cs"/>
                </a:rPr>
                <a:t>2</a:t>
              </a:r>
              <a:endParaRPr kumimoji="0" lang="vi-VN" sz="3600" b="0" i="0" u="none" strike="noStrike" kern="120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093F3C81-8591-F999-AB24-65183CDC452E}"/>
              </a:ext>
            </a:extLst>
          </p:cNvPr>
          <p:cNvSpPr txBox="1"/>
          <p:nvPr/>
        </p:nvSpPr>
        <p:spPr>
          <a:xfrm>
            <a:off x="933450" y="571500"/>
            <a:ext cx="9944100" cy="5509200"/>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solidFill>
                  <a:srgbClr val="0000CC"/>
                </a:solidFill>
                <a:effectLst/>
                <a:latin typeface="Cambria" panose="02040503050406030204" pitchFamily="18" charset="0"/>
                <a:ea typeface="Cambria" panose="02040503050406030204" pitchFamily="18" charset="0"/>
              </a:rPr>
              <a:t> </a:t>
            </a:r>
            <a:r>
              <a:rPr lang="en-US" sz="3200" b="1" i="1" u="sng" dirty="0" err="1">
                <a:solidFill>
                  <a:srgbClr val="0000CC"/>
                </a:solidFill>
                <a:effectLst/>
                <a:latin typeface="Cambria" panose="02040503050406030204" pitchFamily="18" charset="0"/>
                <a:ea typeface="Cambria" panose="02040503050406030204" pitchFamily="18" charset="0"/>
              </a:rPr>
              <a:t>Bài</a:t>
            </a:r>
            <a:r>
              <a:rPr lang="en-US" sz="3200" b="1" i="1" u="sng" dirty="0">
                <a:solidFill>
                  <a:srgbClr val="0000CC"/>
                </a:solidFill>
                <a:effectLst/>
                <a:latin typeface="Cambria" panose="02040503050406030204" pitchFamily="18" charset="0"/>
                <a:ea typeface="Cambria" panose="02040503050406030204" pitchFamily="18" charset="0"/>
              </a:rPr>
              <a:t> </a:t>
            </a:r>
            <a:r>
              <a:rPr lang="en-US" sz="3200" b="1" i="1" u="sng" dirty="0" err="1">
                <a:solidFill>
                  <a:srgbClr val="0000CC"/>
                </a:solidFill>
                <a:effectLst/>
                <a:latin typeface="Cambria" panose="02040503050406030204" pitchFamily="18" charset="0"/>
                <a:ea typeface="Cambria" panose="02040503050406030204" pitchFamily="18" charset="0"/>
              </a:rPr>
              <a:t>giải</a:t>
            </a:r>
            <a:r>
              <a:rPr lang="en-US" sz="3200" b="1" i="1" u="sng"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Giá</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tiền</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một</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đôi</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tất</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là</a:t>
            </a:r>
            <a:r>
              <a:rPr lang="en-US" sz="3200"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314 000 – 306 000 = 8 000 (</a:t>
            </a:r>
            <a:r>
              <a:rPr lang="en-US" sz="3200" dirty="0" err="1">
                <a:solidFill>
                  <a:srgbClr val="0000CC"/>
                </a:solidFill>
                <a:effectLst/>
                <a:latin typeface="Cambria" panose="02040503050406030204" pitchFamily="18" charset="0"/>
                <a:ea typeface="Cambria" panose="02040503050406030204" pitchFamily="18" charset="0"/>
              </a:rPr>
              <a:t>đồng</a:t>
            </a:r>
            <a:r>
              <a:rPr lang="en-US" sz="3200"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Giá</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tiền</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một</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đôi</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giày</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là</a:t>
            </a:r>
            <a:r>
              <a:rPr lang="en-US" sz="3200"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107 000 + 8 000 = 115 000 (</a:t>
            </a:r>
            <a:r>
              <a:rPr lang="en-US" sz="3200" dirty="0" err="1">
                <a:solidFill>
                  <a:srgbClr val="0000CC"/>
                </a:solidFill>
                <a:effectLst/>
                <a:latin typeface="Cambria" panose="02040503050406030204" pitchFamily="18" charset="0"/>
                <a:ea typeface="Cambria" panose="02040503050406030204" pitchFamily="18" charset="0"/>
              </a:rPr>
              <a:t>đồng</a:t>
            </a:r>
            <a:r>
              <a:rPr lang="en-US" sz="3200"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Giá</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tiền</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bộ</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quần</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áo</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đồng</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phục</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là</a:t>
            </a:r>
            <a:r>
              <a:rPr lang="en-US" sz="3200" dirty="0">
                <a:solidFill>
                  <a:srgbClr val="0000CC"/>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306 000 -115 000 = 191 000 (</a:t>
            </a:r>
            <a:r>
              <a:rPr lang="en-US" sz="3200" dirty="0" err="1">
                <a:solidFill>
                  <a:srgbClr val="0000CC"/>
                </a:solidFill>
                <a:effectLst/>
                <a:latin typeface="Cambria" panose="02040503050406030204" pitchFamily="18" charset="0"/>
                <a:ea typeface="Cambria" panose="02040503050406030204" pitchFamily="18" charset="0"/>
              </a:rPr>
              <a:t>đồng</a:t>
            </a:r>
            <a:r>
              <a:rPr lang="en-US" sz="3200" dirty="0">
                <a:solidFill>
                  <a:srgbClr val="0000CC"/>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    </a:t>
            </a:r>
            <a:r>
              <a:rPr lang="en-US" sz="3200" u="sng" dirty="0" err="1">
                <a:solidFill>
                  <a:srgbClr val="0000CC"/>
                </a:solidFill>
                <a:effectLst/>
                <a:latin typeface="Cambria" panose="02040503050406030204" pitchFamily="18" charset="0"/>
                <a:ea typeface="Cambria" panose="02040503050406030204" pitchFamily="18" charset="0"/>
              </a:rPr>
              <a:t>Đáp</a:t>
            </a:r>
            <a:r>
              <a:rPr lang="en-US" sz="3200" u="sng" dirty="0">
                <a:solidFill>
                  <a:srgbClr val="0000CC"/>
                </a:solidFill>
                <a:effectLst/>
                <a:latin typeface="Cambria" panose="02040503050406030204" pitchFamily="18" charset="0"/>
                <a:ea typeface="Cambria" panose="02040503050406030204" pitchFamily="18" charset="0"/>
              </a:rPr>
              <a:t> </a:t>
            </a:r>
            <a:r>
              <a:rPr lang="en-US" sz="3200" u="sng" dirty="0" err="1">
                <a:solidFill>
                  <a:srgbClr val="0000CC"/>
                </a:solidFill>
                <a:effectLst/>
                <a:latin typeface="Cambria" panose="02040503050406030204" pitchFamily="18" charset="0"/>
                <a:ea typeface="Cambria" panose="02040503050406030204" pitchFamily="18" charset="0"/>
              </a:rPr>
              <a:t>số</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Bộ</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quần</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áo</a:t>
            </a:r>
            <a:r>
              <a:rPr lang="en-US" sz="3200" dirty="0">
                <a:solidFill>
                  <a:srgbClr val="0000CC"/>
                </a:solidFill>
                <a:effectLst/>
                <a:latin typeface="Cambria" panose="02040503050406030204" pitchFamily="18" charset="0"/>
                <a:ea typeface="Cambria" panose="02040503050406030204" pitchFamily="18" charset="0"/>
              </a:rPr>
              <a:t>: 191 000 </a:t>
            </a:r>
            <a:r>
              <a:rPr lang="en-US" sz="3200" dirty="0" err="1">
                <a:solidFill>
                  <a:srgbClr val="0000CC"/>
                </a:solidFill>
                <a:effectLst/>
                <a:latin typeface="Cambria" panose="02040503050406030204" pitchFamily="18" charset="0"/>
                <a:ea typeface="Cambria" panose="02040503050406030204" pitchFamily="18" charset="0"/>
              </a:rPr>
              <a:t>đồng</a:t>
            </a:r>
            <a:endParaRPr lang="en-US" sz="3200" dirty="0">
              <a:solidFill>
                <a:srgbClr val="0000CC"/>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Đôi</a:t>
            </a:r>
            <a:r>
              <a:rPr lang="en-US" sz="3200" dirty="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giày</a:t>
            </a:r>
            <a:r>
              <a:rPr lang="en-US" sz="3200" dirty="0">
                <a:solidFill>
                  <a:srgbClr val="0000CC"/>
                </a:solidFill>
                <a:effectLst/>
                <a:latin typeface="Cambria" panose="02040503050406030204" pitchFamily="18" charset="0"/>
                <a:ea typeface="Cambria" panose="02040503050406030204" pitchFamily="18" charset="0"/>
              </a:rPr>
              <a:t>: 115 000 </a:t>
            </a:r>
            <a:r>
              <a:rPr lang="en-US" sz="3200" dirty="0" err="1" smtClean="0">
                <a:solidFill>
                  <a:srgbClr val="0000CC"/>
                </a:solidFill>
                <a:effectLst/>
                <a:latin typeface="Cambria" panose="02040503050406030204" pitchFamily="18" charset="0"/>
                <a:ea typeface="Cambria" panose="02040503050406030204" pitchFamily="18" charset="0"/>
              </a:rPr>
              <a:t>đồng</a:t>
            </a:r>
            <a:endParaRPr lang="en-US" sz="3200" dirty="0">
              <a:solidFill>
                <a:srgbClr val="0000CC"/>
              </a:solidFill>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smtClean="0">
                <a:solidFill>
                  <a:srgbClr val="0000CC"/>
                </a:solidFill>
                <a:effectLst/>
                <a:latin typeface="Cambria" panose="02040503050406030204" pitchFamily="18" charset="0"/>
                <a:ea typeface="Cambria" panose="02040503050406030204" pitchFamily="18" charset="0"/>
              </a:rPr>
              <a:t>Đôi</a:t>
            </a:r>
            <a:r>
              <a:rPr lang="en-US" sz="3200" dirty="0" smtClean="0">
                <a:solidFill>
                  <a:srgbClr val="0000CC"/>
                </a:solidFill>
                <a:effectLst/>
                <a:latin typeface="Cambria" panose="02040503050406030204" pitchFamily="18" charset="0"/>
                <a:ea typeface="Cambria" panose="02040503050406030204" pitchFamily="18" charset="0"/>
              </a:rPr>
              <a:t> </a:t>
            </a:r>
            <a:r>
              <a:rPr lang="en-US" sz="3200" dirty="0" err="1">
                <a:solidFill>
                  <a:srgbClr val="0000CC"/>
                </a:solidFill>
                <a:effectLst/>
                <a:latin typeface="Cambria" panose="02040503050406030204" pitchFamily="18" charset="0"/>
                <a:ea typeface="Cambria" panose="02040503050406030204" pitchFamily="18" charset="0"/>
              </a:rPr>
              <a:t>tất</a:t>
            </a:r>
            <a:r>
              <a:rPr lang="en-US" sz="3200" dirty="0">
                <a:solidFill>
                  <a:srgbClr val="0000CC"/>
                </a:solidFill>
                <a:effectLst/>
                <a:latin typeface="Cambria" panose="02040503050406030204" pitchFamily="18" charset="0"/>
                <a:ea typeface="Cambria" panose="02040503050406030204" pitchFamily="18" charset="0"/>
              </a:rPr>
              <a:t>: 8 000 </a:t>
            </a:r>
            <a:r>
              <a:rPr lang="en-US" sz="3200" dirty="0" err="1">
                <a:solidFill>
                  <a:srgbClr val="0000CC"/>
                </a:solidFill>
                <a:effectLst/>
                <a:latin typeface="Cambria" panose="02040503050406030204" pitchFamily="18" charset="0"/>
                <a:ea typeface="Cambria" panose="02040503050406030204" pitchFamily="18" charset="0"/>
              </a:rPr>
              <a:t>đồng</a:t>
            </a:r>
            <a:endParaRPr lang="en-US" sz="3200"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196" descr="20"/>
          <p:cNvPicPr>
            <a:picLocks noChangeAspect="1"/>
          </p:cNvPicPr>
          <p:nvPr/>
        </p:nvPicPr>
        <p:blipFill>
          <a:blip r:embed="rId2"/>
          <a:stretch>
            <a:fillRect/>
          </a:stretch>
        </p:blipFill>
        <p:spPr>
          <a:xfrm>
            <a:off x="152401" y="-11105"/>
            <a:ext cx="11820971" cy="6953513"/>
          </a:xfrm>
          <a:prstGeom prst="rect">
            <a:avLst/>
          </a:prstGeom>
          <a:noFill/>
          <a:ln w="9525">
            <a:noFill/>
          </a:ln>
        </p:spPr>
      </p:pic>
      <p:sp>
        <p:nvSpPr>
          <p:cNvPr id="5" name="文本框 8197"/>
          <p:cNvSpPr txBox="1"/>
          <p:nvPr/>
        </p:nvSpPr>
        <p:spPr>
          <a:xfrm>
            <a:off x="5878368" y="2810470"/>
            <a:ext cx="4713432" cy="923330"/>
          </a:xfrm>
          <a:prstGeom prst="rect">
            <a:avLst/>
          </a:prstGeom>
          <a:noFill/>
          <a:ln w="9525">
            <a:noFill/>
          </a:ln>
        </p:spPr>
        <p:txBody>
          <a:bodyPr>
            <a:spAutoFit/>
          </a:bodyPr>
          <a:lstStyle/>
          <a:p>
            <a:pPr marL="0" marR="0" lvl="0" indent="0" algn="ctr" defTabSz="1500505" rtl="0" eaLnBrk="1" fontAlgn="auto" latinLnBrk="0" hangingPunct="1">
              <a:lnSpc>
                <a:spcPct val="100000"/>
              </a:lnSpc>
              <a:spcBef>
                <a:spcPct val="50000"/>
              </a:spcBef>
              <a:spcAft>
                <a:spcPts val="0"/>
              </a:spcAft>
              <a:buClrTx/>
              <a:buSzTx/>
              <a:buFontTx/>
              <a:buNone/>
              <a:tabLst/>
              <a:defRPr/>
            </a:pPr>
            <a:r>
              <a:rPr kumimoji="0" lang="en-US" altLang="zh-CN" sz="5400" b="0" i="0" u="none" strike="noStrike" kern="1200" cap="none" spc="0" normalizeH="0" baseline="0" noProof="0" dirty="0">
                <a:ln>
                  <a:noFill/>
                </a:ln>
                <a:solidFill>
                  <a:srgbClr val="0070C0"/>
                </a:solidFill>
                <a:effectLst/>
                <a:uLnTx/>
                <a:uFillTx/>
                <a:latin typeface="Arial" pitchFamily="34" charset="0"/>
                <a:ea typeface="SimSun" panose="02010600030101010101" pitchFamily="2" charset="-122"/>
                <a:cs typeface="Arial" pitchFamily="34" charset="0"/>
              </a:rPr>
              <a:t>KHỞI ĐỘNG</a:t>
            </a:r>
            <a:endParaRPr kumimoji="0" lang="zh-CN" altLang="en-US" sz="5400" b="0" i="0" u="none" strike="noStrike" kern="1200" cap="none" spc="0" normalizeH="0" baseline="0" noProof="0" dirty="0">
              <a:ln>
                <a:noFill/>
              </a:ln>
              <a:solidFill>
                <a:srgbClr val="0070C0"/>
              </a:solidFill>
              <a:effectLst/>
              <a:uLnTx/>
              <a:uFillTx/>
              <a:latin typeface="Arial" pitchFamily="34" charset="0"/>
              <a:ea typeface="SimSun" panose="02010600030101010101" pitchFamily="2" charset="-122"/>
              <a:cs typeface="Arial" pitchFamily="34" charset="0"/>
            </a:endParaRPr>
          </a:p>
        </p:txBody>
      </p:sp>
    </p:spTree>
    <p:extLst>
      <p:ext uri="{BB962C8B-B14F-4D97-AF65-F5344CB8AC3E}">
        <p14:creationId xmlns:p14="http://schemas.microsoft.com/office/powerpoint/2010/main" val="18875093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 xmlns:a16="http://schemas.microsoft.com/office/drawing/2014/main" id="{9B826CB8-3A8A-6EF0-E291-AAD6B5D5796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7" name="Picture 6" descr="A cartoon of a person&#10;&#10;Description automatically generated with low confidence">
            <a:extLst>
              <a:ext uri="{FF2B5EF4-FFF2-40B4-BE49-F238E27FC236}">
                <a16:creationId xmlns=""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a:t>
              </a:r>
              <a:r>
                <a:rPr kumimoji="0" lang="en-US"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0</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00 </a:t>
              </a: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12</a:t>
              </a:r>
              <a:r>
                <a:rPr lang="en-US" sz="4000" noProof="0" dirty="0" smtClean="0">
                  <a:solidFill>
                    <a:prstClr val="black"/>
                  </a:solidFill>
                  <a:latin typeface="Calibri"/>
                  <a:ea typeface="Times New Roman" panose="02020603050405020304" pitchFamily="18" charset="0"/>
                  <a:cs typeface="Times New Roman" panose="02020603050405020304" pitchFamily="18" charset="0"/>
                </a:rPr>
                <a:t>0 </a:t>
              </a:r>
              <a:r>
                <a:rPr lang="en-US" sz="4000" dirty="0" smtClean="0">
                  <a:solidFill>
                    <a:prstClr val="black"/>
                  </a:solidFill>
                  <a:latin typeface="Calibri"/>
                  <a:ea typeface="Times New Roman" panose="02020603050405020304" pitchFamily="18" charset="0"/>
                  <a:cs typeface="Times New Roman" panose="02020603050405020304" pitchFamily="18" charset="0"/>
                </a:rPr>
                <a:t>0</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00 </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68</a:t>
              </a:r>
              <a:r>
                <a:rPr kumimoji="0" lang="en-US" sz="4000" b="0" i="0" u="none" strike="noStrike" kern="1200" cap="none" spc="0" normalizeH="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 xmlns:a16="http://schemas.microsoft.com/office/drawing/2014/main" id="{4F62252E-4EE2-F9F7-4E98-BC185295E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 xmlns:a16="http://schemas.microsoft.com/office/drawing/2014/main" id="{6EBB1818-AB65-A46A-4482-FDECEC186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 xmlns:a16="http://schemas.microsoft.com/office/drawing/2014/main" id="{096B11F7-FC24-6FFE-6258-EFF5F8F7F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 xmlns:a16="http://schemas.microsoft.com/office/drawing/2014/main" id="{58701746-361B-2CF5-202A-9855F35F3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 xmlns:a16="http://schemas.microsoft.com/office/drawing/2014/main" id="{47E8EB21-2F22-A19F-FA65-E6C1F4FE0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2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a:t>
              </a:r>
              <a:r>
                <a:rPr kumimoji="0" lang="en-US"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2</a:t>
              </a:r>
              <a:r>
                <a:rPr kumimoji="0" lang="vi-VN" sz="4000" b="0" i="0" u="none" strike="noStrike" kern="1200" cap="none" spc="0" normalizeH="0" baseline="0" noProof="0" dirty="0" smtClean="0">
                  <a:ln>
                    <a:noFill/>
                  </a:ln>
                  <a:solidFill>
                    <a:prstClr val="black"/>
                  </a:solidFill>
                  <a:effectLst/>
                  <a:uLnTx/>
                  <a:uFillTx/>
                  <a:latin typeface="Calibri"/>
                  <a:ea typeface="Times New Roman" panose="02020603050405020304" pitchFamily="18" charset="0"/>
                  <a:cs typeface="Times New Roman" panose="02020603050405020304" pitchFamily="18" charset="0"/>
                </a:rPr>
                <a:t>0 </a:t>
              </a: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000) </a:t>
              </a:r>
            </a:p>
          </p:txBody>
        </p:sp>
        <p:pic>
          <p:nvPicPr>
            <p:cNvPr id="4" name="Picture 3" descr="Logo&#10;&#10;Description automatically generated">
              <a:extLst>
                <a:ext uri="{FF2B5EF4-FFF2-40B4-BE49-F238E27FC236}">
                  <a16:creationId xmlns="" xmlns:a16="http://schemas.microsoft.com/office/drawing/2014/main" id="{4F62252E-4EE2-F9F7-4E98-BC185295E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 xmlns:a16="http://schemas.microsoft.com/office/drawing/2014/main" id="{6EBB1818-AB65-A46A-4482-FDECEC186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Calibri"/>
                <a:ea typeface="+mn-ea"/>
                <a:cs typeface="+mn-cs"/>
              </a:rPr>
              <a:t>180 </a:t>
            </a:r>
            <a:r>
              <a:rPr kumimoji="0" lang="en-US" sz="6600" b="1" i="0" u="none" strike="noStrike" kern="1200" cap="none" spc="0" normalizeH="0" baseline="0" noProof="0" dirty="0">
                <a:ln>
                  <a:noFill/>
                </a:ln>
                <a:solidFill>
                  <a:srgbClr val="FF0000"/>
                </a:solidFill>
                <a:effectLst/>
                <a:uLnTx/>
                <a:uFillTx/>
                <a:latin typeface="Calibri"/>
                <a:ea typeface="+mn-ea"/>
                <a:cs typeface="+mn-cs"/>
              </a:rPr>
              <a:t>000</a:t>
            </a:r>
          </a:p>
        </p:txBody>
      </p:sp>
      <p:pic>
        <p:nvPicPr>
          <p:cNvPr id="11" name="Picture 10" descr="A picture containing doll&#10;&#10;Description automatically generated">
            <a:extLst>
              <a:ext uri="{FF2B5EF4-FFF2-40B4-BE49-F238E27FC236}">
                <a16:creationId xmlns="" xmlns:a16="http://schemas.microsoft.com/office/drawing/2014/main" id="{096B11F7-FC24-6FFE-6258-EFF5F8F7F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 xmlns:a16="http://schemas.microsoft.com/office/drawing/2014/main" id="{58701746-361B-2CF5-202A-9855F35F3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 xmlns:a16="http://schemas.microsoft.com/office/drawing/2014/main" id="{47E8EB21-2F22-A19F-FA65-E6C1F4FE0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2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 xmlns:a16="http://schemas.microsoft.com/office/drawing/2014/main" id="{4F62252E-4EE2-F9F7-4E98-BC185295E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 xmlns:a16="http://schemas.microsoft.com/office/drawing/2014/main" id="{6EBB1818-AB65-A46A-4482-FDECEC186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 xmlns:a16="http://schemas.microsoft.com/office/drawing/2014/main" id="{096B11F7-FC24-6FFE-6258-EFF5F8F7F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 xmlns:a16="http://schemas.microsoft.com/office/drawing/2014/main" id="{58701746-361B-2CF5-202A-9855F35F3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 xmlns:a16="http://schemas.microsoft.com/office/drawing/2014/main" id="{47E8EB21-2F22-A19F-FA65-E6C1F4FE0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2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 xmlns:a16="http://schemas.microsoft.com/office/drawing/2014/main" id="{AEC247EE-8D6B-36AE-D2F7-712AEDB7246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87718" y="2813086"/>
            <a:ext cx="1182473" cy="886855"/>
          </a:xfrm>
          <a:prstGeom prst="rect">
            <a:avLst/>
          </a:prstGeom>
        </p:spPr>
      </p:pic>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03965" y="3928362"/>
            <a:ext cx="1182473" cy="886855"/>
          </a:xfrm>
          <a:prstGeom prst="rect">
            <a:avLst/>
          </a:prstGeom>
        </p:spPr>
      </p:pic>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60871" y="5036388"/>
            <a:ext cx="1182473" cy="886855"/>
          </a:xfrm>
          <a:prstGeom prst="rect">
            <a:avLst/>
          </a:prstGeom>
        </p:spPr>
      </p:pic>
      <p:pic>
        <p:nvPicPr>
          <p:cNvPr id="2" name="Picture 1">
            <a:extLst>
              <a:ext uri="{FF2B5EF4-FFF2-40B4-BE49-F238E27FC236}">
                <a16:creationId xmlns=""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 xmlns:a16="http://schemas.microsoft.com/office/drawing/2014/main" id="{AEC247EE-8D6B-36AE-D2F7-712AEDB7246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TRO CHOI POWERPOINT\Giai cuu rung xanh\Free-vector-cartoon-natural.jpg">
            <a:extLst>
              <a:ext uri="{FF2B5EF4-FFF2-40B4-BE49-F238E27FC236}">
                <a16:creationId xmlns:a16="http://schemas.microsoft.com/office/drawing/2014/main" xmlns="" id="{D479D801-1D61-23E6-91C4-72E50250C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DMIN\Desktop\Giai cuu con vat\depositphotos_8033217-stock-illustration-cartoon-hunter-with-a-blunderbuss.jpg">
            <a:extLst>
              <a:ext uri="{FF2B5EF4-FFF2-40B4-BE49-F238E27FC236}">
                <a16:creationId xmlns:a16="http://schemas.microsoft.com/office/drawing/2014/main" xmlns="" id="{84042AAF-CDFB-7510-ACAE-2D72F6E37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34938" y="3498850"/>
            <a:ext cx="2963862"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ình ảnh có liên quan">
            <a:extLst>
              <a:ext uri="{FF2B5EF4-FFF2-40B4-BE49-F238E27FC236}">
                <a16:creationId xmlns:a16="http://schemas.microsoft.com/office/drawing/2014/main" xmlns="" id="{5482381C-CD66-4B0C-3249-044D9A2C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98438"/>
            <a:ext cx="56134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descr="C:\Users\ADMIN\Desktop\Giai cuu con vat\historieta-linda-de-los-ciervos-47108548.jpg">
            <a:extLst>
              <a:ext uri="{FF2B5EF4-FFF2-40B4-BE49-F238E27FC236}">
                <a16:creationId xmlns:a16="http://schemas.microsoft.com/office/drawing/2014/main" xmlns="" id="{D805F81D-9520-FD0E-1771-5C74BF331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3664">
            <a:off x="2728913" y="2817813"/>
            <a:ext cx="1041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C:\Users\ADMIN\Desktop\Giai cuu con vat\dessin-animé-mignon-de-tigre-43198987.jpg">
            <a:extLst>
              <a:ext uri="{FF2B5EF4-FFF2-40B4-BE49-F238E27FC236}">
                <a16:creationId xmlns:a16="http://schemas.microsoft.com/office/drawing/2014/main" xmlns="" id="{1EFB3901-B1BD-7ABD-E8C7-C08C5C9457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4546600"/>
            <a:ext cx="2933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descr="Kết quả hình ảnh cho elephant cartoon">
            <a:extLst>
              <a:ext uri="{FF2B5EF4-FFF2-40B4-BE49-F238E27FC236}">
                <a16:creationId xmlns:a16="http://schemas.microsoft.com/office/drawing/2014/main" xmlns="" id="{ABF51BF9-FAF2-DCB1-1405-80ADD4179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2312988"/>
            <a:ext cx="459581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a:extLst>
              <a:ext uri="{FF2B5EF4-FFF2-40B4-BE49-F238E27FC236}">
                <a16:creationId xmlns:a16="http://schemas.microsoft.com/office/drawing/2014/main" xmlns="" id="{C605D409-0E16-1191-035F-4A722A90B5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950913"/>
            <a:ext cx="3556000"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320514B5-4027-0AD2-E64B-03DF8FC55692}"/>
              </a:ext>
            </a:extLst>
          </p:cNvPr>
          <p:cNvSpPr txBox="1">
            <a:spLocks noChangeArrowheads="1"/>
          </p:cNvSpPr>
          <p:nvPr/>
        </p:nvSpPr>
        <p:spPr bwMode="auto">
          <a:xfrm>
            <a:off x="4498975" y="628650"/>
            <a:ext cx="2714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GIẢI CỨU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8" name="Picture 11" descr="C:\Users\ADMIN\Desktop\Tai nguyen thiet ke tro choi\Angry birds epic birds\1505573783630 (2).png">
            <a:hlinkClick r:id="rId9" action="ppaction://hlinksldjump"/>
            <a:extLst>
              <a:ext uri="{FF2B5EF4-FFF2-40B4-BE49-F238E27FC236}">
                <a16:creationId xmlns:a16="http://schemas.microsoft.com/office/drawing/2014/main" xmlns="" id="{75722BC7-A4A1-F7A1-6601-26D034F65B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620963"/>
            <a:ext cx="1681163"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Zen Garden In-Game - Laura Shigihara - NhacCuaTui.MP3">
            <a:hlinkClick r:id="" action="ppaction://media"/>
            <a:extLst>
              <a:ext uri="{FF2B5EF4-FFF2-40B4-BE49-F238E27FC236}">
                <a16:creationId xmlns:a16="http://schemas.microsoft.com/office/drawing/2014/main" xmlns="" id="{1590B283-CC97-EE1C-8F11-84D2599DDC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03200" y="60071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89053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TRO CHOI POWERPOINT\Giai cuu rung xanh\floresta.jpg">
            <a:extLst>
              <a:ext uri="{FF2B5EF4-FFF2-40B4-BE49-F238E27FC236}">
                <a16:creationId xmlns:a16="http://schemas.microsoft.com/office/drawing/2014/main" xmlns="" id="{49EBBE20-A939-F226-8A82-FD6640506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a:extLst>
              <a:ext uri="{FF2B5EF4-FFF2-40B4-BE49-F238E27FC236}">
                <a16:creationId xmlns:a16="http://schemas.microsoft.com/office/drawing/2014/main" xmlns="" id="{96DD9C03-66E8-8BAA-726A-E9552862C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92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a:extLst>
              <a:ext uri="{FF2B5EF4-FFF2-40B4-BE49-F238E27FC236}">
                <a16:creationId xmlns:a16="http://schemas.microsoft.com/office/drawing/2014/main" xmlns="" id="{1F8086A9-3295-F61D-B960-E2C161813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32313"/>
            <a:ext cx="134143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a:extLst>
              <a:ext uri="{FF2B5EF4-FFF2-40B4-BE49-F238E27FC236}">
                <a16:creationId xmlns:a16="http://schemas.microsoft.com/office/drawing/2014/main" xmlns="" id="{AB86361C-B603-EF7C-4EBB-ACB1F84B4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950" y="4211638"/>
            <a:ext cx="23304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a:extLst>
              <a:ext uri="{FF2B5EF4-FFF2-40B4-BE49-F238E27FC236}">
                <a16:creationId xmlns:a16="http://schemas.microsoft.com/office/drawing/2014/main" xmlns="" id="{22FD1F9C-7827-91F8-7667-16526088D3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800" y="2933700"/>
            <a:ext cx="26416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a:extLst>
              <a:ext uri="{FF2B5EF4-FFF2-40B4-BE49-F238E27FC236}">
                <a16:creationId xmlns:a16="http://schemas.microsoft.com/office/drawing/2014/main" xmlns="" id="{07CB1079-1F97-2071-9654-578357C5FF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88" y="4319588"/>
            <a:ext cx="93345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11" descr="Hình ảnh có liên quan">
            <a:extLst>
              <a:ext uri="{FF2B5EF4-FFF2-40B4-BE49-F238E27FC236}">
                <a16:creationId xmlns:a16="http://schemas.microsoft.com/office/drawing/2014/main" xmlns="" id="{5BAD157C-6039-5930-73C7-AC9BEC887801}"/>
              </a:ext>
            </a:extLst>
          </p:cNvPr>
          <p:cNvSpPr>
            <a:spLocks noChangeAspect="1" noChangeArrowheads="1"/>
          </p:cNvSpPr>
          <p:nvPr/>
        </p:nvSpPr>
        <p:spPr bwMode="auto">
          <a:xfrm>
            <a:off x="207963" y="-127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41" name="Picture 13" descr="C:\Users\ADMIN\Desktop\Picture1 (2).png">
            <a:hlinkClick r:id="rId8" action="ppaction://hlinksldjump"/>
            <a:extLst>
              <a:ext uri="{FF2B5EF4-FFF2-40B4-BE49-F238E27FC236}">
                <a16:creationId xmlns:a16="http://schemas.microsoft.com/office/drawing/2014/main" xmlns="" id="{F231D984-8E30-8710-9506-44BE1DDCE9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395788"/>
            <a:ext cx="23447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10" action="ppaction://hlinksldjump"/>
            <a:extLst>
              <a:ext uri="{FF2B5EF4-FFF2-40B4-BE49-F238E27FC236}">
                <a16:creationId xmlns:a16="http://schemas.microsoft.com/office/drawing/2014/main" xmlns="" id="{DC7A4589-82AE-2D11-3E8F-E6CBF40EC9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1800" y="4408488"/>
            <a:ext cx="2819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2" action="ppaction://hlinksldjump"/>
            <a:extLst>
              <a:ext uri="{FF2B5EF4-FFF2-40B4-BE49-F238E27FC236}">
                <a16:creationId xmlns:a16="http://schemas.microsoft.com/office/drawing/2014/main" xmlns="" id="{1A1920EA-CC59-2B7B-006B-25360F37B8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9200" y="3225800"/>
            <a:ext cx="2819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3" action="ppaction://hlinksldjump"/>
            <a:extLst>
              <a:ext uri="{FF2B5EF4-FFF2-40B4-BE49-F238E27FC236}">
                <a16:creationId xmlns:a16="http://schemas.microsoft.com/office/drawing/2014/main" xmlns="" id="{D94140F5-24F4-25DB-C28F-63EE943CF2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788" y="4408488"/>
            <a:ext cx="17589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a:extLst>
              <a:ext uri="{FF2B5EF4-FFF2-40B4-BE49-F238E27FC236}">
                <a16:creationId xmlns:a16="http://schemas.microsoft.com/office/drawing/2014/main" xmlns="" id="{F68C4E0B-6723-0A94-D0E2-311504A007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770662">
            <a:off x="550863" y="4500563"/>
            <a:ext cx="16954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a:extLst>
              <a:ext uri="{FF2B5EF4-FFF2-40B4-BE49-F238E27FC236}">
                <a16:creationId xmlns:a16="http://schemas.microsoft.com/office/drawing/2014/main" xmlns="" id="{A46AE93D-1722-DAD8-8089-08AC7ADFBA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3288" y="4757738"/>
            <a:ext cx="14446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a:extLst>
              <a:ext uri="{FF2B5EF4-FFF2-40B4-BE49-F238E27FC236}">
                <a16:creationId xmlns:a16="http://schemas.microsoft.com/office/drawing/2014/main" xmlns="" id="{9CAFD3DC-B645-1424-A553-B9553EE1D8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70538" y="4051300"/>
            <a:ext cx="2581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a:extLst>
              <a:ext uri="{FF2B5EF4-FFF2-40B4-BE49-F238E27FC236}">
                <a16:creationId xmlns:a16="http://schemas.microsoft.com/office/drawing/2014/main" xmlns="" id="{5EC473FC-6A27-5B32-F01F-F10CB29C82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50263" y="3632200"/>
            <a:ext cx="3741737"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a:extLst>
              <a:ext uri="{FF2B5EF4-FFF2-40B4-BE49-F238E27FC236}">
                <a16:creationId xmlns:a16="http://schemas.microsoft.com/office/drawing/2014/main" xmlns="" id="{1E6D5884-986B-E67B-D3ED-CED4A940AE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6563" y="-57150"/>
            <a:ext cx="8318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a:extLst>
              <a:ext uri="{FF2B5EF4-FFF2-40B4-BE49-F238E27FC236}">
                <a16:creationId xmlns:a16="http://schemas.microsoft.com/office/drawing/2014/main" xmlns="" id="{0F7FDEB6-D145-4303-274D-BA85896A3109}"/>
              </a:ext>
            </a:extLst>
          </p:cNvPr>
          <p:cNvSpPr/>
          <p:nvPr/>
        </p:nvSpPr>
        <p:spPr>
          <a:xfrm rot="1364045">
            <a:off x="258763" y="2425700"/>
            <a:ext cx="1336675" cy="94773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xmlns="" id="{EEDC1C46-E9D0-4177-EB32-2B25F168867F}"/>
              </a:ext>
            </a:extLst>
          </p:cNvPr>
          <p:cNvSpPr txBox="1">
            <a:spLocks noChangeArrowheads="1"/>
          </p:cNvSpPr>
          <p:nvPr/>
        </p:nvSpPr>
        <p:spPr bwMode="auto">
          <a:xfrm rot="560109">
            <a:off x="482600" y="2828925"/>
            <a:ext cx="1544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Arial" panose="020B0604020202020204" pitchFamily="34" charset="0"/>
              </a:rPr>
              <a:t>POW!</a:t>
            </a:r>
          </a:p>
        </p:txBody>
      </p:sp>
      <p:pic>
        <p:nvPicPr>
          <p:cNvPr id="52" name="Picture 2" descr="C:\Users\ADMIN\Desktop\Giai cuu con vat\depositphotos_8033217-stock-illustration-cartoon-hunter-with-a-blunderbuss.jpg">
            <a:extLst>
              <a:ext uri="{FF2B5EF4-FFF2-40B4-BE49-F238E27FC236}">
                <a16:creationId xmlns:a16="http://schemas.microsoft.com/office/drawing/2014/main" xmlns="" id="{1E120031-373B-CF3B-9B5F-087C7EE058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5843971" flipH="1">
            <a:off x="498475" y="32083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a:extLst>
              <a:ext uri="{FF2B5EF4-FFF2-40B4-BE49-F238E27FC236}">
                <a16:creationId xmlns:a16="http://schemas.microsoft.com/office/drawing/2014/main" xmlns="" id="{E747D81C-E2B5-1939-1919-4284F6AFF5F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26988"/>
            <a:ext cx="1763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hlinkClick r:id="rId22" action="ppaction://hlinksldjump"/>
            <a:extLst>
              <a:ext uri="{FF2B5EF4-FFF2-40B4-BE49-F238E27FC236}">
                <a16:creationId xmlns:a16="http://schemas.microsoft.com/office/drawing/2014/main" xmlns="" id="{824B6CE3-A634-FDF1-3306-438CF7DE7A2B}"/>
              </a:ext>
            </a:extLst>
          </p:cNvPr>
          <p:cNvSpPr/>
          <p:nvPr/>
        </p:nvSpPr>
        <p:spPr bwMode="auto">
          <a:xfrm>
            <a:off x="10325100" y="0"/>
            <a:ext cx="1390650" cy="50482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Học</a:t>
            </a:r>
            <a:r>
              <a:rPr kumimoji="0" lang="en-US" sz="1800" b="0" i="0" u="none" strike="noStrike" cap="none" normalizeH="0" baseline="0" dirty="0">
                <a:ln>
                  <a:noFill/>
                </a:ln>
                <a:solidFill>
                  <a:schemeClr val="tx1"/>
                </a:solidFill>
                <a:effectLst/>
                <a:latin typeface="Arial" charset="0"/>
              </a:rPr>
              <a:t> </a:t>
            </a:r>
            <a:r>
              <a:rPr kumimoji="0" lang="en-US" sz="1800" b="0" i="0" u="none" strike="noStrike" cap="none" normalizeH="0" baseline="0" dirty="0" err="1">
                <a:ln>
                  <a:noFill/>
                </a:ln>
                <a:solidFill>
                  <a:schemeClr val="tx1"/>
                </a:solidFill>
                <a:effectLst/>
                <a:latin typeface="Arial" charset="0"/>
              </a:rPr>
              <a:t>tiếp</a:t>
            </a: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584606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nodeType="afterGroup">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nodeType="afterGroup">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nodeType="afterGroup">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nodeType="afterGroup">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TRO CHOI POWERPOINT\Giai cuu rung xanh\Free-vector-cartoon-natural.jpg">
            <a:extLst>
              <a:ext uri="{FF2B5EF4-FFF2-40B4-BE49-F238E27FC236}">
                <a16:creationId xmlns:a16="http://schemas.microsoft.com/office/drawing/2014/main" xmlns="" id="{B084B54E-1050-42AD-14EC-F03EA7AA9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7CC9B801-8114-B2F3-F613-CBA0F63A8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ình ảnh có liên quan">
            <a:extLst>
              <a:ext uri="{FF2B5EF4-FFF2-40B4-BE49-F238E27FC236}">
                <a16:creationId xmlns:a16="http://schemas.microsoft.com/office/drawing/2014/main" xmlns="" id="{493D0B8B-EBE9-BDC3-17AA-09867C6BB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C:\Users\ADMIN\Desktop\Giai cuu con vat\dessin-animé-mignon-de-tigre-43198987.jpg">
            <a:extLst>
              <a:ext uri="{FF2B5EF4-FFF2-40B4-BE49-F238E27FC236}">
                <a16:creationId xmlns:a16="http://schemas.microsoft.com/office/drawing/2014/main" xmlns="" id="{B08563F0-16E8-002A-E7C2-2F24D77B5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Kết quả hình ảnh cho elephant cartoon">
            <a:extLst>
              <a:ext uri="{FF2B5EF4-FFF2-40B4-BE49-F238E27FC236}">
                <a16:creationId xmlns:a16="http://schemas.microsoft.com/office/drawing/2014/main" xmlns="" id="{5A206A43-91CC-00B4-8F17-61E6F2E14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86C92D42-370B-8C9E-6244-5E64210071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80D55D39-881E-6D58-3CC4-8C45322E93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3863" y="3208338"/>
            <a:ext cx="65547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930902C7-B888-A769-EA4A-325C723FB1AD}"/>
              </a:ext>
            </a:extLst>
          </p:cNvPr>
          <p:cNvSpPr txBox="1">
            <a:spLocks noChangeArrowheads="1"/>
          </p:cNvSpPr>
          <p:nvPr/>
        </p:nvSpPr>
        <p:spPr bwMode="auto">
          <a:xfrm>
            <a:off x="3619500" y="8382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300 000 + 200 000 =</a:t>
            </a:r>
          </a:p>
        </p:txBody>
      </p:sp>
      <p:sp>
        <p:nvSpPr>
          <p:cNvPr id="10" name="TextBox 9">
            <a:extLst>
              <a:ext uri="{FF2B5EF4-FFF2-40B4-BE49-F238E27FC236}">
                <a16:creationId xmlns:a16="http://schemas.microsoft.com/office/drawing/2014/main" xmlns="" id="{0283F9C3-AA6D-9CBE-3674-7EC9293ED969}"/>
              </a:ext>
            </a:extLst>
          </p:cNvPr>
          <p:cNvSpPr txBox="1">
            <a:spLocks noChangeArrowheads="1"/>
          </p:cNvSpPr>
          <p:nvPr/>
        </p:nvSpPr>
        <p:spPr bwMode="auto">
          <a:xfrm>
            <a:off x="3954463" y="391318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500 000</a:t>
            </a:r>
          </a:p>
        </p:txBody>
      </p:sp>
    </p:spTree>
    <p:extLst>
      <p:ext uri="{BB962C8B-B14F-4D97-AF65-F5344CB8AC3E}">
        <p14:creationId xmlns:p14="http://schemas.microsoft.com/office/powerpoint/2010/main" val="2398746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TRO CHOI POWERPOINT\Giai cuu rung xanh\Free-vector-cartoon-natural.jpg">
            <a:extLst>
              <a:ext uri="{FF2B5EF4-FFF2-40B4-BE49-F238E27FC236}">
                <a16:creationId xmlns:a16="http://schemas.microsoft.com/office/drawing/2014/main" xmlns="" id="{F4481919-63D7-9174-6774-78C7470EE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7A31741C-4F3B-F621-B6CD-2F4227216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ình ảnh có liên quan">
            <a:extLst>
              <a:ext uri="{FF2B5EF4-FFF2-40B4-BE49-F238E27FC236}">
                <a16:creationId xmlns:a16="http://schemas.microsoft.com/office/drawing/2014/main" xmlns="" id="{9D92EF2C-15B8-68E8-9680-63AD2C7F6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C:\Users\ADMIN\Desktop\Giai cuu con vat\dessin-animé-mignon-de-tigre-43198987.jpg">
            <a:extLst>
              <a:ext uri="{FF2B5EF4-FFF2-40B4-BE49-F238E27FC236}">
                <a16:creationId xmlns:a16="http://schemas.microsoft.com/office/drawing/2014/main" xmlns="" id="{D42C269D-6D5A-5A06-5B14-BD7D1D02D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Kết quả hình ảnh cho elephant cartoon">
            <a:extLst>
              <a:ext uri="{FF2B5EF4-FFF2-40B4-BE49-F238E27FC236}">
                <a16:creationId xmlns:a16="http://schemas.microsoft.com/office/drawing/2014/main" xmlns="" id="{5C23F8F8-CCA9-82B8-8065-E4CE0A5D2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C5C98FEF-0F48-0F4D-6228-3B67CEEAD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B6F8D1CF-F202-A084-5552-8DB71AEAD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8F1492B7-AF69-CBD6-03F9-F10E58ECF582}"/>
              </a:ext>
            </a:extLst>
          </p:cNvPr>
          <p:cNvSpPr txBox="1">
            <a:spLocks noChangeArrowheads="1"/>
          </p:cNvSpPr>
          <p:nvPr/>
        </p:nvSpPr>
        <p:spPr bwMode="auto">
          <a:xfrm>
            <a:off x="3505200" y="1039813"/>
            <a:ext cx="5181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3200" dirty="0" err="1">
                <a:solidFill>
                  <a:srgbClr val="000000"/>
                </a:solidFill>
              </a:rPr>
              <a:t>Kết</a:t>
            </a:r>
            <a:r>
              <a:rPr lang="en-US" altLang="en-US" sz="3200" dirty="0">
                <a:solidFill>
                  <a:srgbClr val="000000"/>
                </a:solidFill>
              </a:rPr>
              <a:t> </a:t>
            </a:r>
            <a:r>
              <a:rPr lang="en-US" altLang="en-US" sz="3200" dirty="0" err="1">
                <a:solidFill>
                  <a:srgbClr val="000000"/>
                </a:solidFill>
              </a:rPr>
              <a:t>quả</a:t>
            </a:r>
            <a:r>
              <a:rPr lang="en-US" altLang="en-US" sz="3200" dirty="0">
                <a:solidFill>
                  <a:srgbClr val="000000"/>
                </a:solidFill>
              </a:rPr>
              <a:t> </a:t>
            </a:r>
            <a:r>
              <a:rPr lang="en-US" altLang="en-US" sz="3200" dirty="0" err="1">
                <a:solidFill>
                  <a:srgbClr val="000000"/>
                </a:solidFill>
              </a:rPr>
              <a:t>của</a:t>
            </a:r>
            <a:r>
              <a:rPr lang="en-US" altLang="en-US" sz="3200" dirty="0">
                <a:solidFill>
                  <a:srgbClr val="000000"/>
                </a:solidFill>
              </a:rPr>
              <a:t> </a:t>
            </a:r>
            <a:r>
              <a:rPr lang="en-US" altLang="en-US" sz="3200" dirty="0" err="1">
                <a:solidFill>
                  <a:srgbClr val="000000"/>
                </a:solidFill>
              </a:rPr>
              <a:t>phép</a:t>
            </a:r>
            <a:r>
              <a:rPr lang="en-US" altLang="en-US" sz="3200" dirty="0">
                <a:solidFill>
                  <a:srgbClr val="000000"/>
                </a:solidFill>
              </a:rPr>
              <a:t> </a:t>
            </a:r>
            <a:r>
              <a:rPr lang="en-US" altLang="en-US" sz="3200" dirty="0" err="1">
                <a:solidFill>
                  <a:srgbClr val="000000"/>
                </a:solidFill>
              </a:rPr>
              <a:t>tính</a:t>
            </a:r>
            <a:r>
              <a:rPr lang="en-US" altLang="en-US" sz="3200" dirty="0">
                <a:solidFill>
                  <a:srgbClr val="000000"/>
                </a:solidFill>
              </a:rPr>
              <a:t> </a:t>
            </a:r>
          </a:p>
          <a:p>
            <a:pPr lvl="0" algn="ctr" fontAlgn="base">
              <a:spcBef>
                <a:spcPct val="0"/>
              </a:spcBef>
              <a:spcAft>
                <a:spcPct val="0"/>
              </a:spcAft>
            </a:pPr>
            <a:r>
              <a:rPr lang="en-US" altLang="en-US" sz="3200" dirty="0">
                <a:solidFill>
                  <a:srgbClr val="000000"/>
                </a:solidFill>
              </a:rPr>
              <a:t>11 000 + 4 000 =?</a:t>
            </a:r>
          </a:p>
        </p:txBody>
      </p:sp>
      <p:sp>
        <p:nvSpPr>
          <p:cNvPr id="2" name="TextBox 1">
            <a:extLst>
              <a:ext uri="{FF2B5EF4-FFF2-40B4-BE49-F238E27FC236}">
                <a16:creationId xmlns:a16="http://schemas.microsoft.com/office/drawing/2014/main" xmlns="" id="{CC8DDC1E-98AE-6FBB-D66C-33BFFA867448}"/>
              </a:ext>
            </a:extLst>
          </p:cNvPr>
          <p:cNvSpPr txBox="1">
            <a:spLocks noChangeArrowheads="1"/>
          </p:cNvSpPr>
          <p:nvPr/>
        </p:nvSpPr>
        <p:spPr bwMode="auto">
          <a:xfrm>
            <a:off x="5114925" y="4706938"/>
            <a:ext cx="228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15 000</a:t>
            </a:r>
          </a:p>
        </p:txBody>
      </p:sp>
    </p:spTree>
    <p:extLst>
      <p:ext uri="{BB962C8B-B14F-4D97-AF65-F5344CB8AC3E}">
        <p14:creationId xmlns:p14="http://schemas.microsoft.com/office/powerpoint/2010/main" val="10650207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TRO CHOI POWERPOINT\Giai cuu rung xanh\Free-vector-cartoon-natural.jpg">
            <a:extLst>
              <a:ext uri="{FF2B5EF4-FFF2-40B4-BE49-F238E27FC236}">
                <a16:creationId xmlns:a16="http://schemas.microsoft.com/office/drawing/2014/main" xmlns="" id="{299E4741-8B0E-8950-E294-192D86115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6E8F28AA-C43E-1B8D-827D-F39F8AA1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Hình ảnh có liên quan">
            <a:extLst>
              <a:ext uri="{FF2B5EF4-FFF2-40B4-BE49-F238E27FC236}">
                <a16:creationId xmlns:a16="http://schemas.microsoft.com/office/drawing/2014/main" xmlns="" id="{17460987-5E09-01CE-B645-506D53105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C:\Users\ADMIN\Desktop\Giai cuu con vat\dessin-animé-mignon-de-tigre-43198987.jpg">
            <a:extLst>
              <a:ext uri="{FF2B5EF4-FFF2-40B4-BE49-F238E27FC236}">
                <a16:creationId xmlns:a16="http://schemas.microsoft.com/office/drawing/2014/main" xmlns="" id="{7658E14D-58BA-5B1C-096C-E6FD53DF8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Kết quả hình ảnh cho elephant cartoon">
            <a:extLst>
              <a:ext uri="{FF2B5EF4-FFF2-40B4-BE49-F238E27FC236}">
                <a16:creationId xmlns:a16="http://schemas.microsoft.com/office/drawing/2014/main" xmlns="" id="{E8372229-5EF3-39CF-94AC-289D7A5BE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C68A9DE1-8B83-4626-88ED-17E5BFEA4C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A45E6FAF-D5E7-2403-BC89-6C7C135DEA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5EE3DC77-DDBB-851E-8E20-7C8761C41B36}"/>
              </a:ext>
            </a:extLst>
          </p:cNvPr>
          <p:cNvSpPr txBox="1">
            <a:spLocks noChangeArrowheads="1"/>
          </p:cNvSpPr>
          <p:nvPr/>
        </p:nvSpPr>
        <p:spPr bwMode="auto">
          <a:xfrm>
            <a:off x="3105149" y="1030288"/>
            <a:ext cx="6029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4000" dirty="0" err="1">
                <a:solidFill>
                  <a:srgbClr val="000000"/>
                </a:solidFill>
              </a:rPr>
              <a:t>Kết</a:t>
            </a:r>
            <a:r>
              <a:rPr lang="en-US" altLang="en-US" sz="4000" dirty="0">
                <a:solidFill>
                  <a:srgbClr val="000000"/>
                </a:solidFill>
              </a:rPr>
              <a:t> </a:t>
            </a:r>
            <a:r>
              <a:rPr lang="en-US" altLang="en-US" sz="4000" dirty="0" err="1">
                <a:solidFill>
                  <a:srgbClr val="000000"/>
                </a:solidFill>
              </a:rPr>
              <a:t>quả</a:t>
            </a:r>
            <a:r>
              <a:rPr lang="en-US" altLang="en-US" sz="4000" dirty="0">
                <a:solidFill>
                  <a:srgbClr val="000000"/>
                </a:solidFill>
              </a:rPr>
              <a:t> </a:t>
            </a:r>
            <a:r>
              <a:rPr lang="en-US" altLang="en-US" sz="4000" dirty="0" err="1">
                <a:solidFill>
                  <a:srgbClr val="000000"/>
                </a:solidFill>
              </a:rPr>
              <a:t>của</a:t>
            </a:r>
            <a:r>
              <a:rPr lang="en-US" altLang="en-US" sz="4000" dirty="0">
                <a:solidFill>
                  <a:srgbClr val="000000"/>
                </a:solidFill>
              </a:rPr>
              <a:t> </a:t>
            </a:r>
            <a:r>
              <a:rPr lang="en-US" altLang="en-US" sz="4000" dirty="0" err="1">
                <a:solidFill>
                  <a:srgbClr val="000000"/>
                </a:solidFill>
              </a:rPr>
              <a:t>phép</a:t>
            </a:r>
            <a:r>
              <a:rPr lang="en-US" altLang="en-US" sz="4000" dirty="0">
                <a:solidFill>
                  <a:srgbClr val="000000"/>
                </a:solidFill>
              </a:rPr>
              <a:t> </a:t>
            </a:r>
            <a:r>
              <a:rPr lang="en-US" altLang="en-US" sz="4000" dirty="0" err="1">
                <a:solidFill>
                  <a:srgbClr val="000000"/>
                </a:solidFill>
              </a:rPr>
              <a:t>tính</a:t>
            </a:r>
            <a:r>
              <a:rPr lang="en-US" altLang="en-US" sz="4000" dirty="0">
                <a:solidFill>
                  <a:srgbClr val="000000"/>
                </a:solidFill>
              </a:rPr>
              <a:t> </a:t>
            </a:r>
          </a:p>
          <a:p>
            <a:pPr lvl="0" algn="ctr" fontAlgn="base">
              <a:spcBef>
                <a:spcPct val="0"/>
              </a:spcBef>
              <a:spcAft>
                <a:spcPct val="0"/>
              </a:spcAft>
            </a:pPr>
            <a:r>
              <a:rPr lang="en-US" altLang="en-US" sz="4000" dirty="0">
                <a:solidFill>
                  <a:srgbClr val="000000"/>
                </a:solidFill>
              </a:rPr>
              <a:t>3 278 + 4 865 =</a:t>
            </a:r>
          </a:p>
        </p:txBody>
      </p:sp>
      <p:sp>
        <p:nvSpPr>
          <p:cNvPr id="2" name="TextBox 1">
            <a:extLst>
              <a:ext uri="{FF2B5EF4-FFF2-40B4-BE49-F238E27FC236}">
                <a16:creationId xmlns:a16="http://schemas.microsoft.com/office/drawing/2014/main" xmlns="" id="{EF3F65FA-186E-AB0E-50D2-EA2FBF2FD8EB}"/>
              </a:ext>
            </a:extLst>
          </p:cNvPr>
          <p:cNvSpPr txBox="1">
            <a:spLocks noChangeArrowheads="1"/>
          </p:cNvSpPr>
          <p:nvPr/>
        </p:nvSpPr>
        <p:spPr bwMode="auto">
          <a:xfrm>
            <a:off x="5238749" y="4589463"/>
            <a:ext cx="3362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8 143</a:t>
            </a:r>
          </a:p>
        </p:txBody>
      </p:sp>
    </p:spTree>
    <p:extLst>
      <p:ext uri="{BB962C8B-B14F-4D97-AF65-F5344CB8AC3E}">
        <p14:creationId xmlns:p14="http://schemas.microsoft.com/office/powerpoint/2010/main" val="2861458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TRO CHOI POWERPOINT\Giai cuu rung xanh\Free-vector-cartoon-natural.jpg">
            <a:extLst>
              <a:ext uri="{FF2B5EF4-FFF2-40B4-BE49-F238E27FC236}">
                <a16:creationId xmlns:a16="http://schemas.microsoft.com/office/drawing/2014/main" xmlns="" id="{FBB59E1B-2089-3225-ED79-9322970CF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xmlns="" id="{4EE868A3-61F4-963E-11FD-7C3336A86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ình ảnh có liên quan">
            <a:extLst>
              <a:ext uri="{FF2B5EF4-FFF2-40B4-BE49-F238E27FC236}">
                <a16:creationId xmlns:a16="http://schemas.microsoft.com/office/drawing/2014/main" xmlns="" id="{8082B901-43D5-863B-43AD-1AB3985C1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C:\Users\ADMIN\Desktop\Giai cuu con vat\dessin-animé-mignon-de-tigre-43198987.jpg">
            <a:extLst>
              <a:ext uri="{FF2B5EF4-FFF2-40B4-BE49-F238E27FC236}">
                <a16:creationId xmlns:a16="http://schemas.microsoft.com/office/drawing/2014/main" xmlns="" id="{2369C29E-658A-43DB-251F-475F6AD7F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Kết quả hình ảnh cho elephant cartoon">
            <a:extLst>
              <a:ext uri="{FF2B5EF4-FFF2-40B4-BE49-F238E27FC236}">
                <a16:creationId xmlns:a16="http://schemas.microsoft.com/office/drawing/2014/main" xmlns="" id="{22A5264B-3AB2-64A3-7E40-1DE63B9A0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xmlns="" id="{70311674-C992-581D-6401-1183643254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xmlns="" id="{2780C64D-F03C-88A7-BC44-0DDE705663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B71B280E-A372-B4A5-4F2F-77C5C2B5EC1E}"/>
              </a:ext>
            </a:extLst>
          </p:cNvPr>
          <p:cNvSpPr txBox="1">
            <a:spLocks noChangeArrowheads="1"/>
          </p:cNvSpPr>
          <p:nvPr/>
        </p:nvSpPr>
        <p:spPr bwMode="auto">
          <a:xfrm>
            <a:off x="3619500" y="10302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300 150 + 100 350 =</a:t>
            </a:r>
          </a:p>
        </p:txBody>
      </p:sp>
      <p:sp>
        <p:nvSpPr>
          <p:cNvPr id="2" name="TextBox 1">
            <a:extLst>
              <a:ext uri="{FF2B5EF4-FFF2-40B4-BE49-F238E27FC236}">
                <a16:creationId xmlns:a16="http://schemas.microsoft.com/office/drawing/2014/main" xmlns="" id="{0F140DE1-F7DE-3BFA-AD8E-577F06A87367}"/>
              </a:ext>
            </a:extLst>
          </p:cNvPr>
          <p:cNvSpPr txBox="1">
            <a:spLocks noChangeArrowheads="1"/>
          </p:cNvSpPr>
          <p:nvPr/>
        </p:nvSpPr>
        <p:spPr bwMode="auto">
          <a:xfrm>
            <a:off x="4857749" y="4627563"/>
            <a:ext cx="3495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400 500</a:t>
            </a:r>
          </a:p>
        </p:txBody>
      </p:sp>
    </p:spTree>
    <p:extLst>
      <p:ext uri="{BB962C8B-B14F-4D97-AF65-F5344CB8AC3E}">
        <p14:creationId xmlns:p14="http://schemas.microsoft.com/office/powerpoint/2010/main" val="32659862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771375-B417-4872-842B-F7CC0CD87D57}" type="slidenum">
              <a:rPr lang="en-US" smtClean="0"/>
              <a:t>9</a:t>
            </a:fld>
            <a:endParaRPr lang="en-US"/>
          </a:p>
        </p:txBody>
      </p:sp>
      <p:sp>
        <p:nvSpPr>
          <p:cNvPr id="5" name="TextBox 4">
            <a:extLst>
              <a:ext uri="{FF2B5EF4-FFF2-40B4-BE49-F238E27FC236}">
                <a16:creationId xmlns="" xmlns:a16="http://schemas.microsoft.com/office/drawing/2014/main" id="{9E63B551-47F3-4CDE-A0EC-CF39DFCD1DA7}"/>
              </a:ext>
            </a:extLst>
          </p:cNvPr>
          <p:cNvSpPr txBox="1"/>
          <p:nvPr/>
        </p:nvSpPr>
        <p:spPr>
          <a:xfrm>
            <a:off x="752168" y="220470"/>
            <a:ext cx="10441858" cy="584775"/>
          </a:xfrm>
          <a:prstGeom prst="rect">
            <a:avLst/>
          </a:prstGeom>
          <a:noFill/>
        </p:spPr>
        <p:txBody>
          <a:bodyPr wrap="square" rtlCol="0">
            <a:spAutoFit/>
          </a:bodyPr>
          <a:lstStyle/>
          <a:p>
            <a:pPr lvl="0" algn="ct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Thứ</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tư</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ngày</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20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tháng</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12 </a:t>
            </a:r>
            <a:r>
              <a:rPr lang="en-US" sz="3200" b="1" noProof="0" dirty="0" err="1" smtClean="0">
                <a:solidFill>
                  <a:prstClr val="black"/>
                </a:solidFill>
                <a:latin typeface="Times New Roman" pitchFamily="18" charset="0"/>
                <a:ea typeface="Cambria" panose="02040503050406030204" pitchFamily="18" charset="0"/>
                <a:cs typeface="Times New Roman" pitchFamily="18" charset="0"/>
              </a:rPr>
              <a:t>năm</a:t>
            </a:r>
            <a:r>
              <a:rPr lang="en-US" sz="3200" b="1" noProof="0" dirty="0" smtClean="0">
                <a:solidFill>
                  <a:prstClr val="black"/>
                </a:solidFill>
                <a:latin typeface="Times New Roman" pitchFamily="18" charset="0"/>
                <a:ea typeface="Cambria" panose="02040503050406030204" pitchFamily="18" charset="0"/>
                <a:cs typeface="Times New Roman" pitchFamily="18" charset="0"/>
              </a:rPr>
              <a:t> 2023</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
        <p:nvSpPr>
          <p:cNvPr id="6" name="TextBox 5">
            <a:extLst>
              <a:ext uri="{FF2B5EF4-FFF2-40B4-BE49-F238E27FC236}">
                <a16:creationId xmlns="" xmlns:a16="http://schemas.microsoft.com/office/drawing/2014/main" id="{9E63B551-47F3-4CDE-A0EC-CF39DFCD1DA7}"/>
              </a:ext>
            </a:extLst>
          </p:cNvPr>
          <p:cNvSpPr txBox="1"/>
          <p:nvPr/>
        </p:nvSpPr>
        <p:spPr>
          <a:xfrm>
            <a:off x="-266575" y="1016862"/>
            <a:ext cx="2847597" cy="646331"/>
          </a:xfrm>
          <a:prstGeom prst="rect">
            <a:avLst/>
          </a:prstGeom>
          <a:noFill/>
        </p:spPr>
        <p:txBody>
          <a:bodyPr wrap="square" rtlCol="0">
            <a:spAutoFit/>
          </a:bodyPr>
          <a:lstStyle/>
          <a:p>
            <a:pPr lvl="0" algn="ctr"/>
            <a:r>
              <a:rPr lang="en-US" sz="3600" b="1" noProof="0" dirty="0" err="1" smtClean="0">
                <a:solidFill>
                  <a:prstClr val="black"/>
                </a:solidFill>
                <a:latin typeface="Times New Roman" pitchFamily="18" charset="0"/>
                <a:ea typeface="Cambria" panose="02040503050406030204" pitchFamily="18" charset="0"/>
                <a:cs typeface="Times New Roman" pitchFamily="18" charset="0"/>
              </a:rPr>
              <a:t>Toán</a:t>
            </a:r>
            <a:r>
              <a:rPr lang="en-US" sz="3600" b="1" noProof="0" dirty="0" smtClean="0">
                <a:solidFill>
                  <a:prstClr val="black"/>
                </a:solidFill>
                <a:latin typeface="Times New Roman"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
        <p:nvSpPr>
          <p:cNvPr id="7" name="TextBox 6">
            <a:extLst>
              <a:ext uri="{FF2B5EF4-FFF2-40B4-BE49-F238E27FC236}">
                <a16:creationId xmlns="" xmlns:a16="http://schemas.microsoft.com/office/drawing/2014/main" id="{9E63B551-47F3-4CDE-A0EC-CF39DFCD1DA7}"/>
              </a:ext>
            </a:extLst>
          </p:cNvPr>
          <p:cNvSpPr txBox="1"/>
          <p:nvPr/>
        </p:nvSpPr>
        <p:spPr>
          <a:xfrm>
            <a:off x="2569961" y="992286"/>
            <a:ext cx="6190563" cy="646331"/>
          </a:xfrm>
          <a:prstGeom prst="rect">
            <a:avLst/>
          </a:prstGeom>
          <a:noFill/>
        </p:spPr>
        <p:txBody>
          <a:bodyPr wrap="square" rtlCol="0">
            <a:spAutoFit/>
          </a:bodyPr>
          <a:lstStyle/>
          <a:p>
            <a:pPr lvl="0" algn="ctr"/>
            <a:r>
              <a:rPr lang="en-US" sz="3600" b="1" noProof="0" dirty="0" err="1" smtClean="0">
                <a:solidFill>
                  <a:srgbClr val="FF0000"/>
                </a:solidFill>
                <a:latin typeface="Times New Roman" pitchFamily="18" charset="0"/>
                <a:ea typeface="Cambria" panose="02040503050406030204" pitchFamily="18" charset="0"/>
                <a:cs typeface="Times New Roman" pitchFamily="18" charset="0"/>
              </a:rPr>
              <a:t>Ôn</a:t>
            </a:r>
            <a:r>
              <a:rPr lang="en-US" sz="3600" b="1" noProof="0" dirty="0" smtClean="0">
                <a:solidFill>
                  <a:srgbClr val="FF0000"/>
                </a:solidFill>
                <a:latin typeface="Times New Roman" pitchFamily="18" charset="0"/>
                <a:ea typeface="Cambria" panose="02040503050406030204" pitchFamily="18" charset="0"/>
                <a:cs typeface="Times New Roman" pitchFamily="18" charset="0"/>
              </a:rPr>
              <a:t> </a:t>
            </a:r>
            <a:r>
              <a:rPr lang="en-US" sz="3600" b="1" noProof="0" dirty="0" err="1" smtClean="0">
                <a:solidFill>
                  <a:srgbClr val="FF0000"/>
                </a:solidFill>
                <a:latin typeface="Times New Roman" pitchFamily="18" charset="0"/>
                <a:ea typeface="Cambria" panose="02040503050406030204" pitchFamily="18" charset="0"/>
                <a:cs typeface="Times New Roman" pitchFamily="18" charset="0"/>
              </a:rPr>
              <a:t>tập</a:t>
            </a:r>
            <a:r>
              <a:rPr lang="en-US" sz="3600" b="1" noProof="0" dirty="0" smtClean="0">
                <a:solidFill>
                  <a:srgbClr val="FF0000"/>
                </a:solidFill>
                <a:latin typeface="Times New Roman" pitchFamily="18" charset="0"/>
                <a:ea typeface="Cambria" panose="02040503050406030204" pitchFamily="18" charset="0"/>
                <a:cs typeface="Times New Roman" pitchFamily="18" charset="0"/>
              </a:rPr>
              <a:t> </a:t>
            </a:r>
            <a:r>
              <a:rPr lang="en-US" sz="3600" b="1" noProof="0" dirty="0" err="1" smtClean="0">
                <a:solidFill>
                  <a:srgbClr val="FF0000"/>
                </a:solidFill>
                <a:latin typeface="Times New Roman" pitchFamily="18" charset="0"/>
                <a:ea typeface="Cambria" panose="02040503050406030204" pitchFamily="18" charset="0"/>
                <a:cs typeface="Times New Roman" pitchFamily="18" charset="0"/>
              </a:rPr>
              <a:t>phép</a:t>
            </a:r>
            <a:r>
              <a:rPr lang="en-US" sz="3600" b="1" noProof="0" dirty="0" smtClean="0">
                <a:solidFill>
                  <a:srgbClr val="FF0000"/>
                </a:solidFill>
                <a:latin typeface="Times New Roman" pitchFamily="18" charset="0"/>
                <a:ea typeface="Cambria" panose="02040503050406030204" pitchFamily="18" charset="0"/>
                <a:cs typeface="Times New Roman" pitchFamily="18" charset="0"/>
              </a:rPr>
              <a:t> </a:t>
            </a:r>
            <a:r>
              <a:rPr lang="en-US" sz="3600" b="1" noProof="0" dirty="0" err="1" smtClean="0">
                <a:solidFill>
                  <a:srgbClr val="FF0000"/>
                </a:solidFill>
                <a:latin typeface="Times New Roman" pitchFamily="18" charset="0"/>
                <a:ea typeface="Cambria" panose="02040503050406030204" pitchFamily="18" charset="0"/>
                <a:cs typeface="Times New Roman" pitchFamily="18" charset="0"/>
              </a:rPr>
              <a:t>cộng</a:t>
            </a:r>
            <a:r>
              <a:rPr lang="en-US" sz="3600" b="1" dirty="0" smtClean="0">
                <a:solidFill>
                  <a:srgbClr val="FF0000"/>
                </a:solidFill>
                <a:latin typeface="Times New Roman" pitchFamily="18" charset="0"/>
                <a:ea typeface="Cambria" panose="02040503050406030204" pitchFamily="18" charset="0"/>
                <a:cs typeface="Times New Roman" pitchFamily="18" charset="0"/>
              </a:rPr>
              <a:t>, </a:t>
            </a:r>
            <a:r>
              <a:rPr lang="en-US" sz="3600" b="1" dirty="0" err="1" smtClean="0">
                <a:solidFill>
                  <a:srgbClr val="FF0000"/>
                </a:solidFill>
                <a:latin typeface="Times New Roman" pitchFamily="18" charset="0"/>
                <a:ea typeface="Cambria" panose="02040503050406030204" pitchFamily="18" charset="0"/>
                <a:cs typeface="Times New Roman" pitchFamily="18" charset="0"/>
              </a:rPr>
              <a:t>phép</a:t>
            </a:r>
            <a:r>
              <a:rPr lang="en-US" sz="3600" b="1" dirty="0" smtClean="0">
                <a:solidFill>
                  <a:srgbClr val="FF0000"/>
                </a:solidFill>
                <a:latin typeface="Times New Roman" pitchFamily="18" charset="0"/>
                <a:ea typeface="Cambria" panose="02040503050406030204" pitchFamily="18" charset="0"/>
                <a:cs typeface="Times New Roman" pitchFamily="18" charset="0"/>
              </a:rPr>
              <a:t> </a:t>
            </a:r>
            <a:r>
              <a:rPr lang="en-US" sz="3600" b="1" dirty="0" err="1" smtClean="0">
                <a:solidFill>
                  <a:srgbClr val="FF0000"/>
                </a:solidFill>
                <a:latin typeface="Times New Roman" pitchFamily="18" charset="0"/>
                <a:ea typeface="Cambria" panose="02040503050406030204" pitchFamily="18" charset="0"/>
                <a:cs typeface="Times New Roman" pitchFamily="18" charset="0"/>
              </a:rPr>
              <a:t>trừ</a:t>
            </a:r>
            <a:r>
              <a:rPr lang="en-US" sz="3600" b="1" dirty="0" smtClean="0">
                <a:solidFill>
                  <a:srgbClr val="FF0000"/>
                </a:solidFill>
                <a:latin typeface="Times New Roman"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2105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433</TotalTime>
  <Words>596</Words>
  <Application>Microsoft Office PowerPoint</Application>
  <PresentationFormat>Custom</PresentationFormat>
  <Paragraphs>112</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PC</cp:lastModifiedBy>
  <cp:revision>54</cp:revision>
  <dcterms:created xsi:type="dcterms:W3CDTF">2023-10-09T03:05:32Z</dcterms:created>
  <dcterms:modified xsi:type="dcterms:W3CDTF">2023-12-20T02:37:39Z</dcterms:modified>
  <cp:category>9Slide.vn</cp:category>
</cp:coreProperties>
</file>