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Lst>
  <p:notesMasterIdLst>
    <p:notesMasterId r:id="rId24"/>
  </p:notesMasterIdLst>
  <p:sldIdLst>
    <p:sldId id="4282" r:id="rId3"/>
    <p:sldId id="4380" r:id="rId4"/>
    <p:sldId id="4458" r:id="rId5"/>
    <p:sldId id="4446" r:id="rId6"/>
    <p:sldId id="4302" r:id="rId7"/>
    <p:sldId id="4290" r:id="rId8"/>
    <p:sldId id="4427" r:id="rId9"/>
    <p:sldId id="4447" r:id="rId10"/>
    <p:sldId id="4448" r:id="rId11"/>
    <p:sldId id="4429" r:id="rId12"/>
    <p:sldId id="4449" r:id="rId13"/>
    <p:sldId id="4450" r:id="rId14"/>
    <p:sldId id="4452" r:id="rId15"/>
    <p:sldId id="4456" r:id="rId16"/>
    <p:sldId id="4431" r:id="rId17"/>
    <p:sldId id="4453" r:id="rId18"/>
    <p:sldId id="4455" r:id="rId19"/>
    <p:sldId id="4454" r:id="rId20"/>
    <p:sldId id="4457" r:id="rId21"/>
    <p:sldId id="4297" r:id="rId22"/>
    <p:sldId id="4298" r:id="rId23"/>
  </p:sldIdLst>
  <p:sldSz cx="12192000" cy="6858000"/>
  <p:notesSz cx="6858000" cy="9144000"/>
  <p:embeddedFontLst>
    <p:embeddedFont>
      <p:font typeface="Calibri Light" pitchFamily="34" charset="0"/>
      <p:regular r:id="rId25"/>
      <p:italic r:id="rId26"/>
    </p:embeddedFont>
    <p:embeddedFont>
      <p:font typeface="Calibri" pitchFamily="34" charset="0"/>
      <p:regular r:id="rId27"/>
      <p:bold r:id="rId28"/>
      <p:italic r:id="rId29"/>
      <p:boldItalic r:id="rId30"/>
    </p:embeddedFont>
    <p:embeddedFont>
      <p:font typeface="Roboto" charset="0"/>
      <p:regular r:id="rId31"/>
      <p:bold r:id="rId32"/>
      <p:italic r:id="rId33"/>
      <p:boldItalic r:id="rId34"/>
    </p:embeddedFont>
    <p:embeddedFont>
      <p:font typeface="Roboto Black" charset="0"/>
      <p:regular r:id="rId35"/>
      <p:bold r:id="rId36"/>
      <p:boldItalic r:id="rId37"/>
    </p:embeddedFont>
    <p:embeddedFont>
      <p:font typeface="Pangolin" charset="0"/>
      <p:regular r:id="rId3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E29A"/>
    <a:srgbClr val="F8C1D9"/>
    <a:srgbClr val="FFE3B8"/>
    <a:srgbClr val="92D050"/>
    <a:srgbClr val="1EDC92"/>
    <a:srgbClr val="E1F3FC"/>
    <a:srgbClr val="C7C7DF"/>
    <a:srgbClr val="F58D68"/>
    <a:srgbClr val="E8EFDD"/>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0" autoAdjust="0"/>
    <p:restoredTop sz="81137" autoAdjust="0"/>
  </p:normalViewPr>
  <p:slideViewPr>
    <p:cSldViewPr snapToGrid="0">
      <p:cViewPr>
        <p:scale>
          <a:sx n="65" d="100"/>
          <a:sy n="65" d="100"/>
        </p:scale>
        <p:origin x="-978"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01/05/2024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973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a:t>
            </a:r>
            <a:r>
              <a:rPr lang="en-US" baseline="0"/>
              <a:t> HS mô tả hình ảnh, từ đó kết luận về mối quan hệ của chúng. Sinh vật nào ăn sinh vật nào? sinh vật nào là thức ăn của sinh vật nào?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2045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a:t>
            </a:r>
            <a:r>
              <a:rPr lang="en-US" baseline="0"/>
              <a:t> HS mô tả hình ảnh, từ đó kết luận về mối quan hệ của chúng. Sinh vật nào ăn sinh vật nào? sinh vật nào là thức ăn của sinh vật nào?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69933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điền</a:t>
            </a:r>
            <a:r>
              <a:rPr lang="en-US" baseline="0"/>
              <a:t> tên sinh vật vào ô. Bấm vào ô để hiện đáp 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0312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điền</a:t>
            </a:r>
            <a:r>
              <a:rPr lang="en-US" baseline="0"/>
              <a:t> tên sinh vật vào ô. Bấm vào ô để hiện đáp 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3681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9953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quan sát,</a:t>
            </a:r>
            <a:r>
              <a:rPr lang="en-US" baseline="0"/>
              <a:t> mô tả về bức tranh và viết các tả đó trên mũi tên để thể hiện mối quan hệ giữa các sinh vật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0275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quan sát hình</a:t>
            </a:r>
            <a:r>
              <a:rPr lang="en-US" baseline="0"/>
              <a:t> ảnh trong sách giáo khoa tr.69 rồi điền tên sinh vật vào ô. GV bấm vào dấu hỏi để hiện đáp 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5734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đặt</a:t>
            </a:r>
            <a:r>
              <a:rPr lang="en-US" baseline="0"/>
              <a:t> vấn đề: từ những sinh vật đã cho em hãy lập chuỗi thức ăn có từ 3 sinh vật trở lên, Trên hình là ví dụ chuối thức ăn 4 sinh vật</a:t>
            </a:r>
          </a:p>
          <a:p>
            <a:r>
              <a:rPr lang="en-US" baseline="0"/>
              <a:t>GV bấm vào dấu hỏi để hiện đáp 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5864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thảo</a:t>
            </a:r>
            <a:r>
              <a:rPr lang="en-US" baseline="0"/>
              <a:t> luận, một vài em trình bày chuỗi thức ăn mình biết. Các bạn khác điều chỉnh, bổ sung hoặc đặt câu hỏi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8126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7923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a:t>
            </a:r>
            <a:r>
              <a:rPr lang="en-US" baseline="0"/>
              <a:t>cho HS xem video. GV đặt vấn đề: bạn nào cho biết chuột ăn gì? (các loại hạt, ngũ cốc, đặc biệt là thóc lúa, ngô, khoai, lạc) Chuột lại là thức ăn của con gì? (mèo, cáo, rắn)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223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303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844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53584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phổ</a:t>
            </a:r>
            <a:r>
              <a:rPr lang="en-US" baseline="0"/>
              <a:t> biến luật chơi và </a:t>
            </a:r>
            <a:r>
              <a:rPr lang="en-US"/>
              <a:t>tổ</a:t>
            </a:r>
            <a:r>
              <a:rPr lang="en-US" baseline="0"/>
              <a:t> chức cho HS chơi.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6892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thảo</a:t>
            </a:r>
            <a:r>
              <a:rPr lang="en-US" baseline="0"/>
              <a:t> luận và trả lời câu hỏi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646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dẫn</a:t>
            </a:r>
            <a:r>
              <a:rPr lang="en-US" baseline="0"/>
              <a:t> dắt HS trả lời từng câu hỏi khi quan sát hình vẽ</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0470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dẫn</a:t>
            </a:r>
            <a:r>
              <a:rPr lang="en-US" baseline="0"/>
              <a:t> dắt HS trả lời từng câu hỏi khi quan sát hình vẽ</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2796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kết</a:t>
            </a:r>
            <a:r>
              <a:rPr lang="en-US" baseline="0"/>
              <a:t> luận về mối quan hệ giữa các sinh vật tạo thành chuỗi thức ăn. Lưu ý hướng mũi tên trong mô hình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7739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65006" y="138608"/>
            <a:ext cx="8858249" cy="1938992"/>
          </a:xfrm>
          <a:prstGeom prst="rect">
            <a:avLst/>
          </a:prstGeom>
          <a:noFill/>
        </p:spPr>
        <p:txBody>
          <a:bodyPr wrap="square" rtlCol="0">
            <a:spAutoFit/>
          </a:bodyPr>
          <a:lstStyle/>
          <a:p>
            <a:pPr lvl="0" algn="ctr">
              <a:defRPr/>
            </a:pPr>
            <a:r>
              <a:rPr lang="en-US" altLang="zh-CN" sz="6000" b="1">
                <a:solidFill>
                  <a:schemeClr val="bg1"/>
                </a:solidFill>
                <a:latin typeface="Roboto Black" panose="02000000000000000000" pitchFamily="2" charset="0"/>
                <a:ea typeface="Roboto Black" panose="02000000000000000000" pitchFamily="2" charset="0"/>
              </a:rPr>
              <a:t>CHUỖI THỨC ĂN </a:t>
            </a:r>
          </a:p>
          <a:p>
            <a:pPr lvl="0" algn="ctr">
              <a:defRPr/>
            </a:pPr>
            <a:r>
              <a:rPr lang="en-US" altLang="zh-CN" sz="6000" b="1">
                <a:solidFill>
                  <a:schemeClr val="bg1"/>
                </a:solidFill>
                <a:latin typeface="Roboto Black" panose="02000000000000000000" pitchFamily="2" charset="0"/>
                <a:ea typeface="Roboto Black" panose="02000000000000000000" pitchFamily="2" charset="0"/>
              </a:rPr>
              <a:t>TRONG TỰ NHIÊN</a:t>
            </a:r>
            <a:endParaRPr kumimoji="0" lang="en-US" altLang="zh-CN" sz="6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9" name="TextBox 8">
            <a:extLst>
              <a:ext uri="{FF2B5EF4-FFF2-40B4-BE49-F238E27FC236}">
                <a16:creationId xmlns:a16="http://schemas.microsoft.com/office/drawing/2014/main" xmlns="" id="{DA14CBFD-2C6F-E4A0-F468-3C5C731B2275}"/>
              </a:ext>
            </a:extLst>
          </p:cNvPr>
          <p:cNvSpPr txBox="1"/>
          <p:nvPr/>
        </p:nvSpPr>
        <p:spPr>
          <a:xfrm>
            <a:off x="1136521" y="1688974"/>
            <a:ext cx="172863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BÀI 14</a:t>
            </a:r>
            <a:endParaRPr kumimoji="0" lang="en-US" sz="4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
        <p:nvSpPr>
          <p:cNvPr id="43" name="TextBox 42">
            <a:extLst>
              <a:ext uri="{FF2B5EF4-FFF2-40B4-BE49-F238E27FC236}">
                <a16:creationId xmlns:a16="http://schemas.microsoft.com/office/drawing/2014/main" xmlns="" id="{5B1500B4-2A13-B105-884B-9C3A22343CC6}"/>
              </a:ext>
            </a:extLst>
          </p:cNvPr>
          <p:cNvSpPr txBox="1"/>
          <p:nvPr/>
        </p:nvSpPr>
        <p:spPr>
          <a:xfrm>
            <a:off x="1241731" y="6037645"/>
            <a:ext cx="1058090" cy="510778"/>
          </a:xfrm>
          <a:prstGeom prst="roundRect">
            <a:avLst/>
          </a:prstGeom>
          <a:solidFill>
            <a:srgbClr val="FFF9F3"/>
          </a:solid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1EDC92"/>
                </a:solidFill>
                <a:effectLst/>
                <a:uLnTx/>
                <a:uFillTx/>
                <a:latin typeface="Roboto Black" panose="02000000000000000000" pitchFamily="2" charset="0"/>
                <a:ea typeface="Roboto Black" panose="02000000000000000000" pitchFamily="2" charset="0"/>
                <a:cs typeface="+mn-cs"/>
              </a:rPr>
              <a:t>Tiết 1</a:t>
            </a:r>
          </a:p>
        </p:txBody>
      </p:sp>
      <p:sp>
        <p:nvSpPr>
          <p:cNvPr id="7" name="Frame 6"/>
          <p:cNvSpPr/>
          <p:nvPr/>
        </p:nvSpPr>
        <p:spPr>
          <a:xfrm>
            <a:off x="1160520" y="5936843"/>
            <a:ext cx="1139301" cy="712381"/>
          </a:xfrm>
          <a:prstGeom prst="frame">
            <a:avLst>
              <a:gd name="adj1" fmla="val 13992"/>
            </a:avLst>
          </a:prstGeom>
          <a:solidFill>
            <a:srgbClr val="F58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p:cNvPicPr>
            <a:picLocks noChangeAspect="1"/>
          </p:cNvPicPr>
          <p:nvPr/>
        </p:nvPicPr>
        <p:blipFill>
          <a:blip r:embed="rId3"/>
          <a:stretch>
            <a:fillRect/>
          </a:stretch>
        </p:blipFill>
        <p:spPr>
          <a:xfrm>
            <a:off x="3258546" y="2396859"/>
            <a:ext cx="6334125" cy="4357515"/>
          </a:xfrm>
          <a:prstGeom prst="roundRect">
            <a:avLst>
              <a:gd name="adj" fmla="val 15969"/>
            </a:avLst>
          </a:prstGeom>
        </p:spPr>
      </p:pic>
    </p:spTree>
    <p:extLst>
      <p:ext uri="{BB962C8B-B14F-4D97-AF65-F5344CB8AC3E}">
        <p14:creationId xmlns:p14="http://schemas.microsoft.com/office/powerpoint/2010/main" val="33130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101903" y="1423573"/>
            <a:ext cx="4560125"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thực hiện yêu cầu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310056" y="2468933"/>
            <a:ext cx="7878016"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Mô tả mối liên hệ về thức ăn giữa các sinh vật trong hình</a:t>
            </a:r>
            <a:endParaRPr lang="vi-VN" altLang="zh-CN" sz="2400">
              <a:solidFill>
                <a:srgbClr val="002060"/>
              </a:solidFill>
              <a:latin typeface="Roboto" panose="02000000000000000000" pitchFamily="2" charset="0"/>
              <a:ea typeface="Roboto" panose="02000000000000000000" pitchFamily="2" charset="0"/>
            </a:endParaRPr>
          </a:p>
        </p:txBody>
      </p:sp>
      <p:sp>
        <p:nvSpPr>
          <p:cNvPr id="8" name="TextBox 7"/>
          <p:cNvSpPr txBox="1"/>
          <p:nvPr/>
        </p:nvSpPr>
        <p:spPr>
          <a:xfrm>
            <a:off x="2445943" y="229525"/>
            <a:ext cx="8226643" cy="1077218"/>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NHẬN BIẾT MỐI LIÊN HỆ VỀ THỨC ĂN GIỮA CÁC SINH VẬT QUA CHUỖI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864" y="4684417"/>
            <a:ext cx="10058400" cy="1852863"/>
          </a:xfrm>
          <a:prstGeom prst="rect">
            <a:avLst/>
          </a:prstGeom>
        </p:spPr>
      </p:pic>
      <p:pic>
        <p:nvPicPr>
          <p:cNvPr id="11" name="Picture 10"/>
          <p:cNvPicPr>
            <a:picLocks noChangeAspect="1"/>
          </p:cNvPicPr>
          <p:nvPr/>
        </p:nvPicPr>
        <p:blipFill>
          <a:blip r:embed="rId4"/>
          <a:stretch>
            <a:fillRect/>
          </a:stretch>
        </p:blipFill>
        <p:spPr>
          <a:xfrm rot="10800000" flipH="1">
            <a:off x="4255903" y="4578075"/>
            <a:ext cx="819048" cy="333333"/>
          </a:xfrm>
          <a:prstGeom prst="rect">
            <a:avLst/>
          </a:prstGeom>
        </p:spPr>
      </p:pic>
      <p:sp>
        <p:nvSpPr>
          <p:cNvPr id="13" name="TextBox 12"/>
          <p:cNvSpPr txBox="1"/>
          <p:nvPr/>
        </p:nvSpPr>
        <p:spPr>
          <a:xfrm>
            <a:off x="3522168" y="3580810"/>
            <a:ext cx="2047028"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Thỏ ăn cà rốt</a:t>
            </a:r>
            <a:endParaRPr lang="vi-VN" altLang="zh-CN" sz="2400">
              <a:solidFill>
                <a:srgbClr val="002060"/>
              </a:solidFill>
              <a:latin typeface="Roboto" panose="02000000000000000000" pitchFamily="2" charset="0"/>
              <a:ea typeface="Roboto" panose="02000000000000000000" pitchFamily="2" charset="0"/>
            </a:endParaRPr>
          </a:p>
        </p:txBody>
      </p:sp>
      <p:pic>
        <p:nvPicPr>
          <p:cNvPr id="15" name="Picture 14"/>
          <p:cNvPicPr>
            <a:picLocks noChangeAspect="1"/>
          </p:cNvPicPr>
          <p:nvPr/>
        </p:nvPicPr>
        <p:blipFill>
          <a:blip r:embed="rId4"/>
          <a:stretch>
            <a:fillRect/>
          </a:stretch>
        </p:blipFill>
        <p:spPr>
          <a:xfrm rot="10800000" flipH="1">
            <a:off x="7561386" y="4515693"/>
            <a:ext cx="819048" cy="333333"/>
          </a:xfrm>
          <a:prstGeom prst="rect">
            <a:avLst/>
          </a:prstGeom>
        </p:spPr>
      </p:pic>
      <p:sp>
        <p:nvSpPr>
          <p:cNvPr id="17" name="TextBox 16"/>
          <p:cNvSpPr txBox="1"/>
          <p:nvPr/>
        </p:nvSpPr>
        <p:spPr>
          <a:xfrm>
            <a:off x="7072200" y="3631123"/>
            <a:ext cx="2047028"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Sói ăn thỏ</a:t>
            </a:r>
            <a:endParaRPr lang="vi-VN" altLang="zh-C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7039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3"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101903" y="1423573"/>
            <a:ext cx="4560125"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thực hiện yêu cầu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310056" y="2468933"/>
            <a:ext cx="7878016"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Mô tả mối liên hệ về thức ăn giữa các sinh vật trong hình</a:t>
            </a:r>
            <a:endParaRPr lang="vi-VN" altLang="zh-CN" sz="2400">
              <a:solidFill>
                <a:srgbClr val="002060"/>
              </a:solidFill>
              <a:latin typeface="Roboto" panose="02000000000000000000" pitchFamily="2" charset="0"/>
              <a:ea typeface="Roboto" panose="02000000000000000000" pitchFamily="2" charset="0"/>
            </a:endParaRPr>
          </a:p>
        </p:txBody>
      </p:sp>
      <p:sp>
        <p:nvSpPr>
          <p:cNvPr id="8" name="TextBox 7"/>
          <p:cNvSpPr txBox="1"/>
          <p:nvPr/>
        </p:nvSpPr>
        <p:spPr>
          <a:xfrm>
            <a:off x="2445943" y="229525"/>
            <a:ext cx="8226643" cy="1077218"/>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NHẬN BIẾT MỐI LIÊN HỆ VỀ THỨC ĂN GIỮA CÁC SINH VẬT QUA CHUỖI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544" y="4628388"/>
            <a:ext cx="9729039" cy="1852863"/>
          </a:xfrm>
          <a:prstGeom prst="rect">
            <a:avLst/>
          </a:prstGeom>
        </p:spPr>
      </p:pic>
      <p:pic>
        <p:nvPicPr>
          <p:cNvPr id="11" name="Picture 10"/>
          <p:cNvPicPr>
            <a:picLocks noChangeAspect="1"/>
          </p:cNvPicPr>
          <p:nvPr/>
        </p:nvPicPr>
        <p:blipFill>
          <a:blip r:embed="rId4"/>
          <a:stretch>
            <a:fillRect/>
          </a:stretch>
        </p:blipFill>
        <p:spPr>
          <a:xfrm rot="10800000" flipH="1">
            <a:off x="4255903" y="4578075"/>
            <a:ext cx="819048" cy="333333"/>
          </a:xfrm>
          <a:prstGeom prst="rect">
            <a:avLst/>
          </a:prstGeom>
        </p:spPr>
      </p:pic>
      <p:sp>
        <p:nvSpPr>
          <p:cNvPr id="13" name="TextBox 12"/>
          <p:cNvSpPr txBox="1"/>
          <p:nvPr/>
        </p:nvSpPr>
        <p:spPr>
          <a:xfrm>
            <a:off x="3554065" y="3620114"/>
            <a:ext cx="2293841"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Ốc sên ăn bèo</a:t>
            </a:r>
            <a:endParaRPr lang="vi-VN" altLang="zh-CN" sz="2400">
              <a:solidFill>
                <a:srgbClr val="002060"/>
              </a:solidFill>
              <a:latin typeface="Roboto" panose="02000000000000000000" pitchFamily="2" charset="0"/>
              <a:ea typeface="Roboto" panose="02000000000000000000" pitchFamily="2" charset="0"/>
            </a:endParaRPr>
          </a:p>
        </p:txBody>
      </p:sp>
      <p:pic>
        <p:nvPicPr>
          <p:cNvPr id="15" name="Picture 14"/>
          <p:cNvPicPr>
            <a:picLocks noChangeAspect="1"/>
          </p:cNvPicPr>
          <p:nvPr/>
        </p:nvPicPr>
        <p:blipFill>
          <a:blip r:embed="rId4"/>
          <a:stretch>
            <a:fillRect/>
          </a:stretch>
        </p:blipFill>
        <p:spPr>
          <a:xfrm rot="10800000" flipH="1">
            <a:off x="7561386" y="4515693"/>
            <a:ext cx="819048" cy="333333"/>
          </a:xfrm>
          <a:prstGeom prst="rect">
            <a:avLst/>
          </a:prstGeom>
        </p:spPr>
      </p:pic>
      <p:sp>
        <p:nvSpPr>
          <p:cNvPr id="17" name="TextBox 16"/>
          <p:cNvSpPr txBox="1"/>
          <p:nvPr/>
        </p:nvSpPr>
        <p:spPr>
          <a:xfrm>
            <a:off x="7072200" y="3631123"/>
            <a:ext cx="2047028"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Vịt ăn ốc sên</a:t>
            </a:r>
            <a:endParaRPr lang="vi-VN" altLang="zh-C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3808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756482" y="1511899"/>
            <a:ext cx="6333923"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Sử dụng mũi tên vẽ sơ đồ mô tả mối liên hệ về thức ăn giữa các sinh vật trong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hình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2445943" y="229525"/>
            <a:ext cx="8226643" cy="1077218"/>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NHẬN BIẾT MỐI LIÊN HỆ VỀ THỨC ĂN GIỮA CÁC SINH VẬT QUA CHUỖI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1" name="Picture 10"/>
          <p:cNvPicPr>
            <a:picLocks noChangeAspect="1"/>
          </p:cNvPicPr>
          <p:nvPr/>
        </p:nvPicPr>
        <p:blipFill>
          <a:blip r:embed="rId3"/>
          <a:stretch>
            <a:fillRect/>
          </a:stretch>
        </p:blipFill>
        <p:spPr>
          <a:xfrm rot="10800000" flipH="1">
            <a:off x="3604655" y="4755217"/>
            <a:ext cx="819048" cy="333333"/>
          </a:xfrm>
          <a:prstGeom prst="rect">
            <a:avLst/>
          </a:prstGeom>
        </p:spPr>
      </p:pic>
      <p:pic>
        <p:nvPicPr>
          <p:cNvPr id="15" name="Picture 14"/>
          <p:cNvPicPr>
            <a:picLocks noChangeAspect="1"/>
          </p:cNvPicPr>
          <p:nvPr/>
        </p:nvPicPr>
        <p:blipFill>
          <a:blip r:embed="rId3"/>
          <a:stretch>
            <a:fillRect/>
          </a:stretch>
        </p:blipFill>
        <p:spPr>
          <a:xfrm rot="10800000" flipH="1">
            <a:off x="7429840" y="4709085"/>
            <a:ext cx="819048" cy="333333"/>
          </a:xfrm>
          <a:prstGeom prst="rect">
            <a:avLst/>
          </a:prstGeom>
        </p:spPr>
      </p:pic>
      <p:sp>
        <p:nvSpPr>
          <p:cNvPr id="6" name="Rounded Rectangle 5"/>
          <p:cNvSpPr/>
          <p:nvPr/>
        </p:nvSpPr>
        <p:spPr>
          <a:xfrm>
            <a:off x="5157709" y="4525706"/>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Thỏ</a:t>
            </a:r>
          </a:p>
        </p:txBody>
      </p:sp>
      <p:sp>
        <p:nvSpPr>
          <p:cNvPr id="18" name="Rounded Rectangle 17"/>
          <p:cNvSpPr/>
          <p:nvPr/>
        </p:nvSpPr>
        <p:spPr>
          <a:xfrm>
            <a:off x="8886252" y="4525706"/>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Sói</a:t>
            </a:r>
          </a:p>
        </p:txBody>
      </p:sp>
      <p:grpSp>
        <p:nvGrpSpPr>
          <p:cNvPr id="9" name="Group 8"/>
          <p:cNvGrpSpPr/>
          <p:nvPr/>
        </p:nvGrpSpPr>
        <p:grpSpPr>
          <a:xfrm>
            <a:off x="1853146" y="2519403"/>
            <a:ext cx="8301984" cy="1517491"/>
            <a:chOff x="1409091" y="4991039"/>
            <a:chExt cx="8831099" cy="1626781"/>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091" y="4991039"/>
              <a:ext cx="8831099" cy="1626781"/>
            </a:xfrm>
            <a:prstGeom prst="roundRect">
              <a:avLst>
                <a:gd name="adj" fmla="val 33483"/>
              </a:avLst>
            </a:prstGeom>
          </p:spPr>
        </p:pic>
        <p:pic>
          <p:nvPicPr>
            <p:cNvPr id="22" name="Picture 21"/>
            <p:cNvPicPr>
              <a:picLocks noChangeAspect="1"/>
            </p:cNvPicPr>
            <p:nvPr/>
          </p:nvPicPr>
          <p:blipFill>
            <a:blip r:embed="rId3"/>
            <a:stretch>
              <a:fillRect/>
            </a:stretch>
          </p:blipFill>
          <p:spPr>
            <a:xfrm rot="10800000" flipH="1">
              <a:off x="3897476" y="5637762"/>
              <a:ext cx="819048" cy="333333"/>
            </a:xfrm>
            <a:prstGeom prst="roundRect">
              <a:avLst/>
            </a:prstGeom>
          </p:spPr>
        </p:pic>
        <p:pic>
          <p:nvPicPr>
            <p:cNvPr id="23" name="Picture 22"/>
            <p:cNvPicPr>
              <a:picLocks noChangeAspect="1"/>
            </p:cNvPicPr>
            <p:nvPr/>
          </p:nvPicPr>
          <p:blipFill>
            <a:blip r:embed="rId3"/>
            <a:stretch>
              <a:fillRect/>
            </a:stretch>
          </p:blipFill>
          <p:spPr>
            <a:xfrm rot="10800000" flipH="1">
              <a:off x="6895247" y="5652430"/>
              <a:ext cx="819048" cy="333333"/>
            </a:xfrm>
            <a:prstGeom prst="roundRect">
              <a:avLst/>
            </a:prstGeom>
          </p:spPr>
        </p:pic>
      </p:grpSp>
      <p:sp>
        <p:nvSpPr>
          <p:cNvPr id="13" name="TextBox 12"/>
          <p:cNvSpPr txBox="1"/>
          <p:nvPr/>
        </p:nvSpPr>
        <p:spPr>
          <a:xfrm>
            <a:off x="5537041" y="4592584"/>
            <a:ext cx="980438"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25" name="TextBox 24"/>
          <p:cNvSpPr txBox="1"/>
          <p:nvPr/>
        </p:nvSpPr>
        <p:spPr>
          <a:xfrm>
            <a:off x="9158871" y="4611715"/>
            <a:ext cx="980438"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26" name="TextBox 25"/>
          <p:cNvSpPr txBox="1"/>
          <p:nvPr/>
        </p:nvSpPr>
        <p:spPr>
          <a:xfrm>
            <a:off x="2756481" y="5379108"/>
            <a:ext cx="6333923"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a:t>
            </a:r>
            <a:r>
              <a:rPr lang="vi-VN" sz="2400">
                <a:solidFill>
                  <a:srgbClr val="002060"/>
                </a:solidFill>
                <a:latin typeface="Roboto" panose="02000000000000000000" pitchFamily="2" charset="0"/>
                <a:ea typeface="Roboto" panose="02000000000000000000" pitchFamily="2" charset="0"/>
              </a:rPr>
              <a:t>ên sinh vật đứng đầu trong chuỗi thức ăn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Rounded Rectangle 18"/>
          <p:cNvSpPr/>
          <p:nvPr/>
        </p:nvSpPr>
        <p:spPr>
          <a:xfrm>
            <a:off x="1429166" y="4525706"/>
            <a:ext cx="1634767" cy="595423"/>
          </a:xfrm>
          <a:prstGeom prst="roundRect">
            <a:avLst>
              <a:gd name="adj" fmla="val 50000"/>
            </a:avLst>
          </a:prstGeom>
          <a:solidFill>
            <a:srgbClr val="FFC000"/>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Cà rốt</a:t>
            </a:r>
          </a:p>
        </p:txBody>
      </p:sp>
    </p:spTree>
    <p:extLst>
      <p:ext uri="{BB962C8B-B14F-4D97-AF65-F5344CB8AC3E}">
        <p14:creationId xmlns:p14="http://schemas.microsoft.com/office/powerpoint/2010/main" val="111936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42"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grpId="1" nodeType="clickEffect">
                                  <p:stCondLst>
                                    <p:cond delay="0"/>
                                  </p:stCondLst>
                                  <p:childTnLst>
                                    <p:animScale>
                                      <p:cBhvr>
                                        <p:cTn id="42" dur="2000" fill="hold"/>
                                        <p:tgtEl>
                                          <p:spTgt spid="19"/>
                                        </p:tgtEl>
                                      </p:cBhvr>
                                      <p:by x="150000" y="150000"/>
                                    </p:animScale>
                                  </p:childTnLst>
                                </p:cTn>
                              </p:par>
                              <p:par>
                                <p:cTn id="43" presetID="42" presetClass="path" presetSubtype="0" accel="50000" decel="50000" fill="hold" grpId="2" nodeType="withEffect">
                                  <p:stCondLst>
                                    <p:cond delay="0"/>
                                  </p:stCondLst>
                                  <p:childTnLst>
                                    <p:animMotion origin="layout" path="M -4.79167E-6 -7.40741E-7 L 0.29623 0.22384 " pathEditMode="relative" rAng="0" ptsTypes="AA">
                                      <p:cBhvr>
                                        <p:cTn id="44" dur="2000" fill="hold"/>
                                        <p:tgtEl>
                                          <p:spTgt spid="19"/>
                                        </p:tgtEl>
                                        <p:attrNameLst>
                                          <p:attrName>ppt_x</p:attrName>
                                          <p:attrName>ppt_y</p:attrName>
                                        </p:attrNameLst>
                                      </p:cBhvr>
                                      <p:rCtr x="14805" y="1118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0" grpId="0"/>
      <p:bldP spid="6" grpId="0" animBg="1"/>
      <p:bldP spid="18" grpId="0" animBg="1"/>
      <p:bldP spid="13" grpId="0" animBg="1"/>
      <p:bldP spid="13" grpId="1" animBg="1"/>
      <p:bldP spid="25" grpId="0" animBg="1"/>
      <p:bldP spid="25" grpId="1" animBg="1"/>
      <p:bldP spid="26" grpId="0"/>
      <p:bldP spid="19" grpId="0" animBg="1"/>
      <p:bldP spid="19" grpId="1" animBg="1"/>
      <p:bldP spid="19"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63933" y="1531254"/>
            <a:ext cx="6333923"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Sử dụng mũi tên vẽ sơ đồ mô tả mối liên hệ về thức ăn giữa các sinh vật trong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hình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2294593" y="265111"/>
            <a:ext cx="8226643" cy="1077218"/>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NHẬN BIẾT MỐI LIÊN HỆ VỀ THỨC ĂN GIỮA CÁC SINH VẬT QUA CHUỖI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1" name="Picture 10"/>
          <p:cNvPicPr>
            <a:picLocks noChangeAspect="1"/>
          </p:cNvPicPr>
          <p:nvPr/>
        </p:nvPicPr>
        <p:blipFill>
          <a:blip r:embed="rId3"/>
          <a:stretch>
            <a:fillRect/>
          </a:stretch>
        </p:blipFill>
        <p:spPr>
          <a:xfrm rot="10800000" flipH="1">
            <a:off x="3604655" y="4755217"/>
            <a:ext cx="819048" cy="333333"/>
          </a:xfrm>
          <a:prstGeom prst="rect">
            <a:avLst/>
          </a:prstGeom>
        </p:spPr>
      </p:pic>
      <p:pic>
        <p:nvPicPr>
          <p:cNvPr id="15" name="Picture 14"/>
          <p:cNvPicPr>
            <a:picLocks noChangeAspect="1"/>
          </p:cNvPicPr>
          <p:nvPr/>
        </p:nvPicPr>
        <p:blipFill>
          <a:blip r:embed="rId3"/>
          <a:stretch>
            <a:fillRect/>
          </a:stretch>
        </p:blipFill>
        <p:spPr>
          <a:xfrm rot="10800000" flipH="1">
            <a:off x="7429840" y="4709085"/>
            <a:ext cx="819048" cy="333333"/>
          </a:xfrm>
          <a:prstGeom prst="rect">
            <a:avLst/>
          </a:prstGeom>
        </p:spPr>
      </p:pic>
      <p:sp>
        <p:nvSpPr>
          <p:cNvPr id="6" name="Rounded Rectangle 5"/>
          <p:cNvSpPr/>
          <p:nvPr/>
        </p:nvSpPr>
        <p:spPr>
          <a:xfrm>
            <a:off x="5157709" y="4525706"/>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Ốc sên</a:t>
            </a:r>
          </a:p>
        </p:txBody>
      </p:sp>
      <p:sp>
        <p:nvSpPr>
          <p:cNvPr id="18" name="Rounded Rectangle 17"/>
          <p:cNvSpPr/>
          <p:nvPr/>
        </p:nvSpPr>
        <p:spPr>
          <a:xfrm>
            <a:off x="8886252" y="4525706"/>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Vịt</a:t>
            </a:r>
          </a:p>
        </p:txBody>
      </p:sp>
      <p:grpSp>
        <p:nvGrpSpPr>
          <p:cNvPr id="2" name="Group 1"/>
          <p:cNvGrpSpPr/>
          <p:nvPr/>
        </p:nvGrpSpPr>
        <p:grpSpPr>
          <a:xfrm>
            <a:off x="1725337" y="2528111"/>
            <a:ext cx="8603845" cy="1638574"/>
            <a:chOff x="1725337" y="2528111"/>
            <a:chExt cx="8603845" cy="1638574"/>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5337" y="2528111"/>
              <a:ext cx="8603845" cy="1638574"/>
            </a:xfrm>
            <a:prstGeom prst="roundRect">
              <a:avLst>
                <a:gd name="adj" fmla="val 50000"/>
              </a:avLst>
            </a:prstGeom>
          </p:spPr>
        </p:pic>
        <p:grpSp>
          <p:nvGrpSpPr>
            <p:cNvPr id="9" name="Group 8"/>
            <p:cNvGrpSpPr/>
            <p:nvPr/>
          </p:nvGrpSpPr>
          <p:grpSpPr>
            <a:xfrm>
              <a:off x="4263015" y="3330349"/>
              <a:ext cx="3576348" cy="352253"/>
              <a:chOff x="3896793" y="5516542"/>
              <a:chExt cx="3817503" cy="377622"/>
            </a:xfrm>
          </p:grpSpPr>
          <p:pic>
            <p:nvPicPr>
              <p:cNvPr id="22" name="Picture 21"/>
              <p:cNvPicPr>
                <a:picLocks noChangeAspect="1"/>
              </p:cNvPicPr>
              <p:nvPr/>
            </p:nvPicPr>
            <p:blipFill>
              <a:blip r:embed="rId3"/>
              <a:stretch>
                <a:fillRect/>
              </a:stretch>
            </p:blipFill>
            <p:spPr>
              <a:xfrm rot="10800000" flipH="1">
                <a:off x="3896793" y="5516542"/>
                <a:ext cx="681487" cy="333333"/>
              </a:xfrm>
              <a:prstGeom prst="roundRect">
                <a:avLst/>
              </a:prstGeom>
            </p:spPr>
          </p:pic>
          <p:pic>
            <p:nvPicPr>
              <p:cNvPr id="23" name="Picture 22"/>
              <p:cNvPicPr>
                <a:picLocks noChangeAspect="1"/>
              </p:cNvPicPr>
              <p:nvPr/>
            </p:nvPicPr>
            <p:blipFill>
              <a:blip r:embed="rId3"/>
              <a:stretch>
                <a:fillRect/>
              </a:stretch>
            </p:blipFill>
            <p:spPr>
              <a:xfrm rot="10800000" flipH="1">
                <a:off x="7063994" y="5560831"/>
                <a:ext cx="650302" cy="333333"/>
              </a:xfrm>
              <a:prstGeom prst="roundRect">
                <a:avLst/>
              </a:prstGeom>
            </p:spPr>
          </p:pic>
        </p:grpSp>
      </p:grpSp>
      <p:sp>
        <p:nvSpPr>
          <p:cNvPr id="13" name="TextBox 12"/>
          <p:cNvSpPr txBox="1"/>
          <p:nvPr/>
        </p:nvSpPr>
        <p:spPr>
          <a:xfrm>
            <a:off x="5402513" y="4611714"/>
            <a:ext cx="1114966"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25" name="TextBox 24"/>
          <p:cNvSpPr txBox="1"/>
          <p:nvPr/>
        </p:nvSpPr>
        <p:spPr>
          <a:xfrm>
            <a:off x="9213416" y="4580754"/>
            <a:ext cx="980438"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26" name="TextBox 25"/>
          <p:cNvSpPr txBox="1"/>
          <p:nvPr/>
        </p:nvSpPr>
        <p:spPr>
          <a:xfrm>
            <a:off x="2756481" y="5420270"/>
            <a:ext cx="6333923"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a:t>
            </a:r>
            <a:r>
              <a:rPr lang="vi-VN" sz="2400">
                <a:solidFill>
                  <a:srgbClr val="002060"/>
                </a:solidFill>
                <a:latin typeface="Roboto" panose="02000000000000000000" pitchFamily="2" charset="0"/>
                <a:ea typeface="Roboto" panose="02000000000000000000" pitchFamily="2" charset="0"/>
              </a:rPr>
              <a:t>ên sinh vật đứng đầu trong chuỗi thức ăn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Rounded Rectangle 18"/>
          <p:cNvSpPr/>
          <p:nvPr/>
        </p:nvSpPr>
        <p:spPr>
          <a:xfrm>
            <a:off x="1429166" y="4525706"/>
            <a:ext cx="1634767" cy="595423"/>
          </a:xfrm>
          <a:prstGeom prst="roundRect">
            <a:avLst>
              <a:gd name="adj" fmla="val 50000"/>
            </a:avLst>
          </a:prstGeom>
          <a:solidFill>
            <a:srgbClr val="FFC000"/>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Bèo</a:t>
            </a:r>
          </a:p>
        </p:txBody>
      </p:sp>
    </p:spTree>
    <p:extLst>
      <p:ext uri="{BB962C8B-B14F-4D97-AF65-F5344CB8AC3E}">
        <p14:creationId xmlns:p14="http://schemas.microsoft.com/office/powerpoint/2010/main" val="253349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22" presetClass="entr" presetSubtype="8"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grpId="1" nodeType="clickEffect">
                                  <p:stCondLst>
                                    <p:cond delay="0"/>
                                  </p:stCondLst>
                                  <p:childTnLst>
                                    <p:animScale>
                                      <p:cBhvr>
                                        <p:cTn id="42" dur="2000" fill="hold"/>
                                        <p:tgtEl>
                                          <p:spTgt spid="19"/>
                                        </p:tgtEl>
                                      </p:cBhvr>
                                      <p:by x="150000" y="150000"/>
                                    </p:animScale>
                                  </p:childTnLst>
                                </p:cTn>
                              </p:par>
                              <p:par>
                                <p:cTn id="43" presetID="42" presetClass="path" presetSubtype="0" accel="50000" decel="50000" fill="hold" grpId="2" nodeType="withEffect">
                                  <p:stCondLst>
                                    <p:cond delay="0"/>
                                  </p:stCondLst>
                                  <p:childTnLst>
                                    <p:animMotion origin="layout" path="M -4.79167E-6 -7.40741E-7 L 0.29623 0.22384 " pathEditMode="relative" rAng="0" ptsTypes="AA">
                                      <p:cBhvr>
                                        <p:cTn id="44" dur="2000" fill="hold"/>
                                        <p:tgtEl>
                                          <p:spTgt spid="19"/>
                                        </p:tgtEl>
                                        <p:attrNameLst>
                                          <p:attrName>ppt_x</p:attrName>
                                          <p:attrName>ppt_y</p:attrName>
                                        </p:attrNameLst>
                                      </p:cBhvr>
                                      <p:rCtr x="14805" y="1118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0" grpId="0"/>
      <p:bldP spid="6" grpId="0" animBg="1"/>
      <p:bldP spid="18" grpId="0" animBg="1"/>
      <p:bldP spid="13" grpId="0" animBg="1"/>
      <p:bldP spid="13" grpId="1" animBg="1"/>
      <p:bldP spid="25" grpId="0" animBg="1"/>
      <p:bldP spid="25" grpId="1" animBg="1"/>
      <p:bldP spid="26" grpId="0"/>
      <p:bldP spid="19" grpId="0" animBg="1"/>
      <p:bldP spid="19" grpId="1" animBg="1"/>
      <p:bldP spid="19"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1363668" y="1916207"/>
            <a:ext cx="9359905" cy="4154984"/>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Chuỗi thức ăn là gì?</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2. Mối liên hệ về thức ăn giữa các sinh vật được thể hiện bằng hình gì? Vẽ mô tả mối liên hệ về thức ăn giữa mèo và chuột</a:t>
            </a:r>
          </a:p>
          <a:p>
            <a:r>
              <a:rPr lang="vi-VN" sz="2400">
                <a:latin typeface="Roboto" panose="02000000000000000000" pitchFamily="2" charset="0"/>
                <a:ea typeface="Roboto" panose="02000000000000000000" pitchFamily="2" charset="0"/>
              </a:rPr>
              <a:t>……………………………………………………………………………………………………………………</a:t>
            </a:r>
          </a:p>
          <a:p>
            <a:endParaRPr lang="vi-VN" sz="2400">
              <a:latin typeface="Roboto" panose="02000000000000000000" pitchFamily="2" charset="0"/>
              <a:ea typeface="Roboto" panose="02000000000000000000" pitchFamily="2" charset="0"/>
            </a:endParaRPr>
          </a:p>
          <a:p>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3. Cho chuỗi thức ăn: cỏ, trâu, sư tử, bọ. Vẽ mô hình chuỗi thức ăn.</a:t>
            </a:r>
          </a:p>
          <a:p>
            <a:r>
              <a:rPr lang="vi-VN" sz="2400">
                <a:latin typeface="Roboto" panose="02000000000000000000" pitchFamily="2" charset="0"/>
                <a:ea typeface="Roboto" panose="02000000000000000000" pitchFamily="2" charset="0"/>
              </a:rPr>
              <a:t>	</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					</a:t>
            </a:r>
          </a:p>
          <a:p>
            <a:r>
              <a:rPr lang="vi-VN" sz="2400">
                <a:latin typeface="Roboto" panose="02000000000000000000" pitchFamily="2" charset="0"/>
                <a:ea typeface="Roboto" panose="02000000000000000000" pitchFamily="2" charset="0"/>
              </a:rPr>
              <a:t>Sinh vật đứng đầu chuỗi thức ăn là…………………………………………………</a:t>
            </a:r>
            <a:r>
              <a:rPr lang="en-US" sz="2400">
                <a:latin typeface="Roboto" panose="02000000000000000000" pitchFamily="2" charset="0"/>
                <a:ea typeface="Roboto" panose="02000000000000000000" pitchFamily="2" charset="0"/>
              </a:rPr>
              <a:t>……</a:t>
            </a:r>
          </a:p>
        </p:txBody>
      </p:sp>
      <p:sp>
        <p:nvSpPr>
          <p:cNvPr id="8" name="TextBox 7"/>
          <p:cNvSpPr txBox="1"/>
          <p:nvPr/>
        </p:nvSpPr>
        <p:spPr>
          <a:xfrm>
            <a:off x="1665284" y="3358836"/>
            <a:ext cx="8756672" cy="400110"/>
          </a:xfrm>
          <a:prstGeom prst="rect">
            <a:avLst/>
          </a:prstGeom>
          <a:noFill/>
        </p:spPr>
        <p:txBody>
          <a:bodyPr wrap="square" rtlCol="0">
            <a:spAutoFit/>
          </a:bodyPr>
          <a:lstStyle/>
          <a:p>
            <a:pPr lvl="0" algn="just">
              <a:defRPr/>
            </a:pPr>
            <a:r>
              <a:rPr lang="vi-VN" sz="2000">
                <a:solidFill>
                  <a:srgbClr val="FF0000"/>
                </a:solidFill>
                <a:latin typeface="Roboto" panose="02000000000000000000" pitchFamily="2" charset="0"/>
                <a:ea typeface="Roboto" panose="02000000000000000000" pitchFamily="2" charset="0"/>
              </a:rPr>
              <a:t>Mối liên hệ về thức ăn giữa các sinh vật được thể hiện bằng hình </a:t>
            </a:r>
            <a:r>
              <a:rPr lang="en-US" sz="2000">
                <a:solidFill>
                  <a:srgbClr val="FF0000"/>
                </a:solidFill>
                <a:latin typeface="Roboto" panose="02000000000000000000" pitchFamily="2" charset="0"/>
                <a:ea typeface="Roboto" panose="02000000000000000000" pitchFamily="2" charset="0"/>
              </a:rPr>
              <a:t>mũi tên</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1363668" y="2273195"/>
            <a:ext cx="9003210"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Chuỗi thức ăn là một dãy gồm nhiều loài sinh vật có quan hệ thức ăn với nhau</a:t>
            </a:r>
            <a:endParaRPr lang="vi-VN" sz="2000">
              <a:solidFill>
                <a:srgbClr val="FF0000"/>
              </a:solidFill>
              <a:latin typeface="Roboto" panose="02000000000000000000" pitchFamily="2" charset="0"/>
              <a:ea typeface="Roboto" panose="02000000000000000000" pitchFamily="2" charset="0"/>
            </a:endParaRPr>
          </a:p>
        </p:txBody>
      </p:sp>
      <p:sp>
        <p:nvSpPr>
          <p:cNvPr id="18" name="TextBox 17"/>
          <p:cNvSpPr txBox="1"/>
          <p:nvPr/>
        </p:nvSpPr>
        <p:spPr>
          <a:xfrm>
            <a:off x="6442811" y="5490336"/>
            <a:ext cx="968082"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Cỏ</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 name="TextBox 3"/>
          <p:cNvSpPr txBox="1"/>
          <p:nvPr/>
        </p:nvSpPr>
        <p:spPr>
          <a:xfrm>
            <a:off x="2937370" y="3923683"/>
            <a:ext cx="1648047"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Chuột</a:t>
            </a:r>
          </a:p>
        </p:txBody>
      </p:sp>
      <p:sp>
        <p:nvSpPr>
          <p:cNvPr id="15" name="TextBox 14"/>
          <p:cNvSpPr txBox="1"/>
          <p:nvPr/>
        </p:nvSpPr>
        <p:spPr>
          <a:xfrm>
            <a:off x="5762846" y="3915879"/>
            <a:ext cx="1648047"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Mèo</a:t>
            </a:r>
          </a:p>
        </p:txBody>
      </p:sp>
      <p:cxnSp>
        <p:nvCxnSpPr>
          <p:cNvPr id="7" name="Straight Arrow Connector 6"/>
          <p:cNvCxnSpPr/>
          <p:nvPr/>
        </p:nvCxnSpPr>
        <p:spPr>
          <a:xfrm>
            <a:off x="4922874" y="4115934"/>
            <a:ext cx="65454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462230" y="5001895"/>
            <a:ext cx="1299512"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Cỏ</a:t>
            </a:r>
          </a:p>
        </p:txBody>
      </p:sp>
      <p:sp>
        <p:nvSpPr>
          <p:cNvPr id="20" name="TextBox 19"/>
          <p:cNvSpPr txBox="1"/>
          <p:nvPr/>
        </p:nvSpPr>
        <p:spPr>
          <a:xfrm>
            <a:off x="3965333" y="5001895"/>
            <a:ext cx="1299512"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Trâu</a:t>
            </a:r>
          </a:p>
        </p:txBody>
      </p:sp>
      <p:cxnSp>
        <p:nvCxnSpPr>
          <p:cNvPr id="21" name="Straight Arrow Connector 20"/>
          <p:cNvCxnSpPr/>
          <p:nvPr/>
        </p:nvCxnSpPr>
        <p:spPr>
          <a:xfrm>
            <a:off x="3022431" y="5201950"/>
            <a:ext cx="65454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468436" y="5001895"/>
            <a:ext cx="1299512"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Sư tử</a:t>
            </a:r>
          </a:p>
        </p:txBody>
      </p:sp>
      <p:sp>
        <p:nvSpPr>
          <p:cNvPr id="23" name="TextBox 22"/>
          <p:cNvSpPr txBox="1"/>
          <p:nvPr/>
        </p:nvSpPr>
        <p:spPr>
          <a:xfrm>
            <a:off x="8971540" y="5001895"/>
            <a:ext cx="1299512"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Bọ</a:t>
            </a:r>
          </a:p>
        </p:txBody>
      </p:sp>
      <p:cxnSp>
        <p:nvCxnSpPr>
          <p:cNvPr id="24" name="Straight Arrow Connector 23"/>
          <p:cNvCxnSpPr/>
          <p:nvPr/>
        </p:nvCxnSpPr>
        <p:spPr>
          <a:xfrm>
            <a:off x="8131567" y="5201950"/>
            <a:ext cx="65454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577414" y="5201950"/>
            <a:ext cx="65454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89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9" grpId="0"/>
      <p:bldP spid="18" grpId="0"/>
      <p:bldP spid="4" grpId="0" animBg="1"/>
      <p:bldP spid="15" grpId="0" animBg="1"/>
      <p:bldP spid="19" grpId="0" animBg="1"/>
      <p:bldP spid="20"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156" t="4867" b="242"/>
          <a:stretch/>
        </p:blipFill>
        <p:spPr>
          <a:xfrm>
            <a:off x="1036791" y="2623587"/>
            <a:ext cx="9474348" cy="4127528"/>
          </a:xfrm>
          <a:prstGeom prst="roundRect">
            <a:avLst>
              <a:gd name="adj" fmla="val 32870"/>
            </a:avLst>
          </a:prstGeom>
        </p:spPr>
      </p:pic>
      <p:sp>
        <p:nvSpPr>
          <p:cNvPr id="117" name="TextBox 116"/>
          <p:cNvSpPr txBox="1"/>
          <p:nvPr/>
        </p:nvSpPr>
        <p:spPr>
          <a:xfrm>
            <a:off x="2065264" y="438109"/>
            <a:ext cx="9417899"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TÌM HIỂU VỀ CHUỖI THỨC ĂN TRONG TỰ NHIÊN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3223326" y="1108672"/>
            <a:ext cx="545284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Quan sát hình và thực hiện yêu cầu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rot="19694931">
            <a:off x="2050916" y="3305492"/>
            <a:ext cx="1730559" cy="461665"/>
          </a:xfrm>
          <a:prstGeom prst="rect">
            <a:avLst/>
          </a:prstGeom>
          <a:noFill/>
        </p:spPr>
        <p:txBody>
          <a:bodyPr wrap="square" rtlCol="0">
            <a:spAutoFit/>
          </a:bodyPr>
          <a:lstStyle/>
          <a:p>
            <a:pPr lvl="0" algn="ctr">
              <a:defRPr/>
            </a:pPr>
            <a:r>
              <a:rPr lang="en-US" altLang="zh-CN" sz="2400">
                <a:solidFill>
                  <a:srgbClr val="7030A0"/>
                </a:solidFill>
                <a:latin typeface="Roboto" panose="02000000000000000000" pitchFamily="2" charset="0"/>
                <a:ea typeface="Roboto" panose="02000000000000000000" pitchFamily="2" charset="0"/>
              </a:rPr>
              <a:t>Nai ăn cỏ</a:t>
            </a:r>
            <a:endParaRPr lang="en-US" altLang="zh-CN" sz="2400" noProof="0">
              <a:solidFill>
                <a:srgbClr val="7030A0"/>
              </a:solidFill>
              <a:latin typeface="Roboto" panose="02000000000000000000" pitchFamily="2" charset="0"/>
              <a:ea typeface="Roboto" panose="02000000000000000000" pitchFamily="2" charset="0"/>
            </a:endParaRPr>
          </a:p>
        </p:txBody>
      </p:sp>
      <p:sp>
        <p:nvSpPr>
          <p:cNvPr id="18" name="TextBox 17"/>
          <p:cNvSpPr txBox="1"/>
          <p:nvPr/>
        </p:nvSpPr>
        <p:spPr>
          <a:xfrm>
            <a:off x="2916196" y="1592403"/>
            <a:ext cx="599570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Kể tên các chuỗi thức ăn có trong hình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2075915" y="4029132"/>
            <a:ext cx="574158" cy="584775"/>
          </a:xfrm>
          <a:prstGeom prst="rect">
            <a:avLst/>
          </a:prstGeom>
          <a:noFill/>
        </p:spPr>
        <p:txBody>
          <a:bodyPr wrap="square" rtlCol="0">
            <a:spAutoFit/>
          </a:bodyPr>
          <a:lstStyle/>
          <a:p>
            <a:pPr lvl="0" algn="ctr">
              <a:defRPr/>
            </a:pPr>
            <a:r>
              <a:rPr lang="en-US" altLang="zh-CN" sz="3200" b="1">
                <a:solidFill>
                  <a:srgbClr val="7030A0"/>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endParaRPr>
          </a:p>
        </p:txBody>
      </p:sp>
      <p:sp>
        <p:nvSpPr>
          <p:cNvPr id="22" name="TextBox 21"/>
          <p:cNvSpPr txBox="1"/>
          <p:nvPr/>
        </p:nvSpPr>
        <p:spPr>
          <a:xfrm>
            <a:off x="2102253" y="4606279"/>
            <a:ext cx="574158" cy="584775"/>
          </a:xfrm>
          <a:prstGeom prst="rect">
            <a:avLst/>
          </a:prstGeom>
          <a:noFill/>
        </p:spPr>
        <p:txBody>
          <a:bodyPr wrap="square" rtlCol="0">
            <a:spAutoFit/>
          </a:bodyPr>
          <a:lstStyle/>
          <a:p>
            <a:pPr lvl="0" algn="ctr">
              <a:defRPr/>
            </a:pPr>
            <a:r>
              <a:rPr lang="en-US" altLang="zh-CN" sz="3200" b="1">
                <a:solidFill>
                  <a:srgbClr val="FF0000"/>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endParaRPr>
          </a:p>
        </p:txBody>
      </p:sp>
      <p:sp>
        <p:nvSpPr>
          <p:cNvPr id="17" name="TextBox 16"/>
          <p:cNvSpPr txBox="1"/>
          <p:nvPr/>
        </p:nvSpPr>
        <p:spPr>
          <a:xfrm>
            <a:off x="6055622" y="2262592"/>
            <a:ext cx="1730559" cy="830997"/>
          </a:xfrm>
          <a:prstGeom prst="rect">
            <a:avLst/>
          </a:prstGeom>
          <a:noFill/>
        </p:spPr>
        <p:txBody>
          <a:bodyPr wrap="square" rtlCol="0">
            <a:spAutoFit/>
          </a:bodyPr>
          <a:lstStyle/>
          <a:p>
            <a:pPr lvl="0" algn="ctr">
              <a:defRPr/>
            </a:pPr>
            <a:r>
              <a:rPr lang="en-US" altLang="zh-CN" sz="2400">
                <a:solidFill>
                  <a:srgbClr val="7030A0"/>
                </a:solidFill>
                <a:latin typeface="Roboto" panose="02000000000000000000" pitchFamily="2" charset="0"/>
                <a:ea typeface="Roboto" panose="02000000000000000000" pitchFamily="2" charset="0"/>
              </a:rPr>
              <a:t>Nai là thức ăn cho hổ</a:t>
            </a:r>
            <a:endParaRPr lang="en-US" altLang="zh-CN" sz="2400" noProof="0">
              <a:solidFill>
                <a:srgbClr val="7030A0"/>
              </a:solidFill>
              <a:latin typeface="Roboto" panose="02000000000000000000" pitchFamily="2" charset="0"/>
              <a:ea typeface="Roboto" panose="02000000000000000000" pitchFamily="2" charset="0"/>
            </a:endParaRPr>
          </a:p>
        </p:txBody>
      </p:sp>
      <p:sp>
        <p:nvSpPr>
          <p:cNvPr id="19" name="TextBox 18"/>
          <p:cNvSpPr txBox="1"/>
          <p:nvPr/>
        </p:nvSpPr>
        <p:spPr>
          <a:xfrm>
            <a:off x="2358046" y="4383074"/>
            <a:ext cx="1730559"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Sâu ăn cỏ</a:t>
            </a:r>
            <a:endParaRPr lang="en-US" altLang="zh-CN" sz="2400" noProof="0">
              <a:solidFill>
                <a:srgbClr val="FF0000"/>
              </a:solidFill>
              <a:latin typeface="Roboto" panose="02000000000000000000" pitchFamily="2" charset="0"/>
              <a:ea typeface="Roboto" panose="02000000000000000000" pitchFamily="2" charset="0"/>
            </a:endParaRPr>
          </a:p>
        </p:txBody>
      </p:sp>
      <p:sp>
        <p:nvSpPr>
          <p:cNvPr id="23" name="TextBox 22"/>
          <p:cNvSpPr txBox="1"/>
          <p:nvPr/>
        </p:nvSpPr>
        <p:spPr>
          <a:xfrm>
            <a:off x="6173873" y="3906020"/>
            <a:ext cx="1730559" cy="830997"/>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Sâu là thức ăn cho ếch</a:t>
            </a:r>
            <a:endParaRPr lang="en-US" altLang="zh-CN" sz="2400" noProof="0">
              <a:solidFill>
                <a:srgbClr val="FF0000"/>
              </a:solidFill>
              <a:latin typeface="Roboto" panose="02000000000000000000" pitchFamily="2" charset="0"/>
              <a:ea typeface="Roboto" panose="02000000000000000000" pitchFamily="2" charset="0"/>
            </a:endParaRPr>
          </a:p>
        </p:txBody>
      </p:sp>
      <p:sp>
        <p:nvSpPr>
          <p:cNvPr id="24" name="TextBox 23"/>
          <p:cNvSpPr txBox="1"/>
          <p:nvPr/>
        </p:nvSpPr>
        <p:spPr>
          <a:xfrm>
            <a:off x="2102253" y="5137808"/>
            <a:ext cx="574158"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25" name="TextBox 24"/>
          <p:cNvSpPr txBox="1"/>
          <p:nvPr/>
        </p:nvSpPr>
        <p:spPr>
          <a:xfrm rot="1686983">
            <a:off x="2050914" y="5841578"/>
            <a:ext cx="1730559" cy="830997"/>
          </a:xfrm>
          <a:prstGeom prst="rect">
            <a:avLst/>
          </a:prstGeom>
          <a:noFill/>
        </p:spPr>
        <p:txBody>
          <a:bodyPr wrap="square" rtlCol="0">
            <a:spAutoFit/>
          </a:bodyPr>
          <a:lstStyle/>
          <a:p>
            <a:pPr lvl="0" algn="ctr">
              <a:defRPr/>
            </a:pPr>
            <a:r>
              <a:rPr lang="en-US" altLang="zh-CN" sz="2400">
                <a:solidFill>
                  <a:srgbClr val="00B050"/>
                </a:solidFill>
                <a:latin typeface="Roboto" panose="02000000000000000000" pitchFamily="2" charset="0"/>
                <a:ea typeface="Roboto" panose="02000000000000000000" pitchFamily="2" charset="0"/>
              </a:rPr>
              <a:t>Châu chấu ăn cỏ</a:t>
            </a:r>
            <a:endParaRPr lang="en-US" altLang="zh-CN" sz="2400" noProof="0">
              <a:solidFill>
                <a:srgbClr val="00B050"/>
              </a:solidFill>
              <a:latin typeface="Roboto" panose="02000000000000000000" pitchFamily="2" charset="0"/>
              <a:ea typeface="Roboto" panose="02000000000000000000" pitchFamily="2" charset="0"/>
            </a:endParaRPr>
          </a:p>
        </p:txBody>
      </p:sp>
      <p:sp>
        <p:nvSpPr>
          <p:cNvPr id="26" name="TextBox 25"/>
          <p:cNvSpPr txBox="1"/>
          <p:nvPr/>
        </p:nvSpPr>
        <p:spPr>
          <a:xfrm>
            <a:off x="5773965" y="5307084"/>
            <a:ext cx="2360427" cy="830997"/>
          </a:xfrm>
          <a:prstGeom prst="rect">
            <a:avLst/>
          </a:prstGeom>
          <a:noFill/>
        </p:spPr>
        <p:txBody>
          <a:bodyPr wrap="square" rtlCol="0">
            <a:spAutoFit/>
          </a:bodyPr>
          <a:lstStyle/>
          <a:p>
            <a:pPr lvl="0" algn="ctr">
              <a:defRPr/>
            </a:pPr>
            <a:r>
              <a:rPr lang="en-US" altLang="zh-CN" sz="2400">
                <a:solidFill>
                  <a:srgbClr val="00B050"/>
                </a:solidFill>
                <a:latin typeface="Roboto" panose="02000000000000000000" pitchFamily="2" charset="0"/>
                <a:ea typeface="Roboto" panose="02000000000000000000" pitchFamily="2" charset="0"/>
              </a:rPr>
              <a:t>Châu chấu là thức ăn cho gà</a:t>
            </a:r>
            <a:endParaRPr lang="en-US" altLang="zh-CN" sz="2400" noProof="0">
              <a:solidFill>
                <a:srgbClr val="00B05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4537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31"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500"/>
                                        <p:tgtEl>
                                          <p:spTgt spid="25"/>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4" grpId="0"/>
      <p:bldP spid="18" grpId="0"/>
      <p:bldP spid="21" grpId="0"/>
      <p:bldP spid="22" grpId="0"/>
      <p:bldP spid="17" grpId="0"/>
      <p:bldP spid="19" grpId="0"/>
      <p:bldP spid="23" grpId="0"/>
      <p:bldP spid="24"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65264" y="438109"/>
            <a:ext cx="9417899"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TÌM HIỂU VỀ CHUỖI THỨC ĂN TRONG TỰ NHIÊN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3223326" y="1108672"/>
            <a:ext cx="545284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Quan sát hình và thực hiện yêu cầu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2916196" y="1592403"/>
            <a:ext cx="599570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Viết các chuỗi thức ăn theo gợi ý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951116" y="2492318"/>
            <a:ext cx="748835" cy="646986"/>
          </a:xfrm>
          <a:prstGeom prst="roundRect">
            <a:avLst>
              <a:gd name="adj" fmla="val 41318"/>
            </a:avLst>
          </a:prstGeom>
          <a:solidFill>
            <a:srgbClr val="7030A0"/>
          </a:solidFill>
          <a:ln>
            <a:noFill/>
          </a:ln>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27" name="Picture 26"/>
          <p:cNvPicPr>
            <a:picLocks noChangeAspect="1"/>
          </p:cNvPicPr>
          <p:nvPr/>
        </p:nvPicPr>
        <p:blipFill>
          <a:blip r:embed="rId3"/>
          <a:stretch>
            <a:fillRect/>
          </a:stretch>
        </p:blipFill>
        <p:spPr>
          <a:xfrm rot="10800000" flipH="1">
            <a:off x="4662543" y="2645486"/>
            <a:ext cx="726619" cy="287022"/>
          </a:xfrm>
          <a:prstGeom prst="rect">
            <a:avLst/>
          </a:prstGeom>
        </p:spPr>
      </p:pic>
      <p:pic>
        <p:nvPicPr>
          <p:cNvPr id="28" name="Picture 27"/>
          <p:cNvPicPr>
            <a:picLocks noChangeAspect="1"/>
          </p:cNvPicPr>
          <p:nvPr/>
        </p:nvPicPr>
        <p:blipFill>
          <a:blip r:embed="rId3"/>
          <a:stretch>
            <a:fillRect/>
          </a:stretch>
        </p:blipFill>
        <p:spPr>
          <a:xfrm rot="10800000" flipH="1">
            <a:off x="8256324" y="2712474"/>
            <a:ext cx="654185" cy="287022"/>
          </a:xfrm>
          <a:prstGeom prst="rect">
            <a:avLst/>
          </a:prstGeom>
        </p:spPr>
      </p:pic>
      <p:sp>
        <p:nvSpPr>
          <p:cNvPr id="29" name="Rounded Rectangle 28"/>
          <p:cNvSpPr/>
          <p:nvPr/>
        </p:nvSpPr>
        <p:spPr>
          <a:xfrm>
            <a:off x="5370458" y="2157309"/>
            <a:ext cx="2702333" cy="1308349"/>
          </a:xfrm>
          <a:prstGeom prst="roundRect">
            <a:avLst>
              <a:gd name="adj" fmla="val 50000"/>
            </a:avLst>
          </a:prstGeom>
          <a:solidFill>
            <a:srgbClr val="FFE3B8"/>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Nai</a:t>
            </a:r>
          </a:p>
        </p:txBody>
      </p:sp>
      <p:sp>
        <p:nvSpPr>
          <p:cNvPr id="30" name="Rounded Rectangle 29"/>
          <p:cNvSpPr/>
          <p:nvPr/>
        </p:nvSpPr>
        <p:spPr>
          <a:xfrm>
            <a:off x="8897153" y="2157309"/>
            <a:ext cx="2702333" cy="1308349"/>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Hổ</a:t>
            </a:r>
          </a:p>
        </p:txBody>
      </p:sp>
      <p:sp>
        <p:nvSpPr>
          <p:cNvPr id="33" name="Rounded Rectangle 32"/>
          <p:cNvSpPr/>
          <p:nvPr/>
        </p:nvSpPr>
        <p:spPr>
          <a:xfrm>
            <a:off x="1843762" y="2157309"/>
            <a:ext cx="2702333" cy="1308349"/>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Cây cỏ</a:t>
            </a:r>
          </a:p>
        </p:txBody>
      </p:sp>
      <p:sp>
        <p:nvSpPr>
          <p:cNvPr id="34" name="Rounded Rectangle 33"/>
          <p:cNvSpPr/>
          <p:nvPr/>
        </p:nvSpPr>
        <p:spPr>
          <a:xfrm>
            <a:off x="5370458" y="3810948"/>
            <a:ext cx="2702333" cy="1308349"/>
          </a:xfrm>
          <a:prstGeom prst="roundRect">
            <a:avLst>
              <a:gd name="adj" fmla="val 50000"/>
            </a:avLst>
          </a:prstGeom>
          <a:solidFill>
            <a:srgbClr val="FFE3B8"/>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Sâu</a:t>
            </a:r>
          </a:p>
        </p:txBody>
      </p:sp>
      <p:sp>
        <p:nvSpPr>
          <p:cNvPr id="35" name="Rounded Rectangle 34"/>
          <p:cNvSpPr/>
          <p:nvPr/>
        </p:nvSpPr>
        <p:spPr>
          <a:xfrm>
            <a:off x="8897153" y="3810948"/>
            <a:ext cx="2702333" cy="1308349"/>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Ếch</a:t>
            </a:r>
          </a:p>
        </p:txBody>
      </p:sp>
      <p:sp>
        <p:nvSpPr>
          <p:cNvPr id="36" name="Rounded Rectangle 35"/>
          <p:cNvSpPr/>
          <p:nvPr/>
        </p:nvSpPr>
        <p:spPr>
          <a:xfrm>
            <a:off x="1843762" y="3810948"/>
            <a:ext cx="2702333" cy="1308349"/>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Cây cỏ</a:t>
            </a:r>
          </a:p>
        </p:txBody>
      </p:sp>
      <p:sp>
        <p:nvSpPr>
          <p:cNvPr id="37" name="Rounded Rectangle 36"/>
          <p:cNvSpPr/>
          <p:nvPr/>
        </p:nvSpPr>
        <p:spPr>
          <a:xfrm>
            <a:off x="5370458" y="5464587"/>
            <a:ext cx="2702333" cy="1308349"/>
          </a:xfrm>
          <a:prstGeom prst="roundRect">
            <a:avLst>
              <a:gd name="adj" fmla="val 50000"/>
            </a:avLst>
          </a:prstGeom>
          <a:solidFill>
            <a:srgbClr val="FFE3B8"/>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Châu </a:t>
            </a:r>
          </a:p>
          <a:p>
            <a:pPr algn="r"/>
            <a:r>
              <a:rPr lang="en-US" sz="2400">
                <a:solidFill>
                  <a:srgbClr val="002060"/>
                </a:solidFill>
                <a:latin typeface="Roboto" panose="02000000000000000000" pitchFamily="2" charset="0"/>
                <a:ea typeface="Roboto" panose="02000000000000000000" pitchFamily="2" charset="0"/>
              </a:rPr>
              <a:t>chấu</a:t>
            </a:r>
          </a:p>
        </p:txBody>
      </p:sp>
      <p:sp>
        <p:nvSpPr>
          <p:cNvPr id="38" name="Rounded Rectangle 37"/>
          <p:cNvSpPr/>
          <p:nvPr/>
        </p:nvSpPr>
        <p:spPr>
          <a:xfrm>
            <a:off x="8897153" y="5464587"/>
            <a:ext cx="2702333" cy="1308349"/>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Gà</a:t>
            </a:r>
          </a:p>
        </p:txBody>
      </p:sp>
      <p:sp>
        <p:nvSpPr>
          <p:cNvPr id="39" name="Rounded Rectangle 38"/>
          <p:cNvSpPr/>
          <p:nvPr/>
        </p:nvSpPr>
        <p:spPr>
          <a:xfrm>
            <a:off x="1843762" y="5464587"/>
            <a:ext cx="2702333" cy="1308349"/>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Cây cỏ</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3546" y="5568343"/>
            <a:ext cx="1162519" cy="110083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6474" y="2205361"/>
            <a:ext cx="1385275" cy="1104001"/>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8887" y="2054068"/>
            <a:ext cx="1294302" cy="1316812"/>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5481" y="4002828"/>
            <a:ext cx="1621538" cy="1116469"/>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0457" y="5617741"/>
            <a:ext cx="2094721" cy="1051436"/>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9469" y="3817914"/>
            <a:ext cx="1590675" cy="1133475"/>
          </a:xfrm>
          <a:prstGeom prst="rect">
            <a:avLst/>
          </a:prstGeom>
        </p:spPr>
      </p:pic>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6474" y="3807808"/>
            <a:ext cx="1385275" cy="1104001"/>
          </a:xfrm>
          <a:prstGeom prst="rect">
            <a:avLst/>
          </a:prstGeom>
        </p:spPr>
      </p:pic>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6473" y="5451833"/>
            <a:ext cx="1385275" cy="1104001"/>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9469" y="2293920"/>
            <a:ext cx="1676621" cy="1009030"/>
          </a:xfrm>
          <a:prstGeom prst="rect">
            <a:avLst/>
          </a:prstGeom>
        </p:spPr>
      </p:pic>
      <p:sp>
        <p:nvSpPr>
          <p:cNvPr id="31" name="TextBox 30"/>
          <p:cNvSpPr txBox="1"/>
          <p:nvPr/>
        </p:nvSpPr>
        <p:spPr>
          <a:xfrm>
            <a:off x="5368302" y="2141028"/>
            <a:ext cx="2694582" cy="1299210"/>
          </a:xfrm>
          <a:prstGeom prst="roundRect">
            <a:avLst>
              <a:gd name="adj" fmla="val 41647"/>
            </a:avLst>
          </a:prstGeom>
          <a:solidFill>
            <a:srgbClr val="FFE3B8"/>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44" name="TextBox 43"/>
          <p:cNvSpPr txBox="1"/>
          <p:nvPr/>
        </p:nvSpPr>
        <p:spPr>
          <a:xfrm>
            <a:off x="5393157" y="3827999"/>
            <a:ext cx="2694582" cy="1299210"/>
          </a:xfrm>
          <a:prstGeom prst="roundRect">
            <a:avLst>
              <a:gd name="adj" fmla="val 41647"/>
            </a:avLst>
          </a:prstGeom>
          <a:solidFill>
            <a:srgbClr val="FFE3B8"/>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45" name="TextBox 44"/>
          <p:cNvSpPr txBox="1"/>
          <p:nvPr/>
        </p:nvSpPr>
        <p:spPr>
          <a:xfrm>
            <a:off x="5393157" y="5472499"/>
            <a:ext cx="2694582" cy="1299210"/>
          </a:xfrm>
          <a:prstGeom prst="roundRect">
            <a:avLst>
              <a:gd name="adj" fmla="val 41647"/>
            </a:avLst>
          </a:prstGeom>
          <a:solidFill>
            <a:srgbClr val="FFE3B8"/>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46" name="TextBox 45"/>
          <p:cNvSpPr txBox="1"/>
          <p:nvPr/>
        </p:nvSpPr>
        <p:spPr>
          <a:xfrm>
            <a:off x="8953981" y="2161878"/>
            <a:ext cx="2694582" cy="1299210"/>
          </a:xfrm>
          <a:prstGeom prst="roundRect">
            <a:avLst>
              <a:gd name="adj" fmla="val 41647"/>
            </a:avLst>
          </a:prstGeom>
          <a:solidFill>
            <a:srgbClr val="F8C1D9"/>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47" name="TextBox 46"/>
          <p:cNvSpPr txBox="1"/>
          <p:nvPr/>
        </p:nvSpPr>
        <p:spPr>
          <a:xfrm>
            <a:off x="8904904" y="3815517"/>
            <a:ext cx="2694582" cy="1299210"/>
          </a:xfrm>
          <a:prstGeom prst="roundRect">
            <a:avLst>
              <a:gd name="adj" fmla="val 41647"/>
            </a:avLst>
          </a:prstGeom>
          <a:solidFill>
            <a:srgbClr val="F8C1D9"/>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48" name="TextBox 47"/>
          <p:cNvSpPr txBox="1"/>
          <p:nvPr/>
        </p:nvSpPr>
        <p:spPr>
          <a:xfrm>
            <a:off x="8897153" y="5509436"/>
            <a:ext cx="2694582" cy="1299210"/>
          </a:xfrm>
          <a:prstGeom prst="roundRect">
            <a:avLst>
              <a:gd name="adj" fmla="val 41647"/>
            </a:avLst>
          </a:prstGeom>
          <a:solidFill>
            <a:srgbClr val="F8C1D9"/>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49" name="TextBox 48"/>
          <p:cNvSpPr txBox="1"/>
          <p:nvPr/>
        </p:nvSpPr>
        <p:spPr>
          <a:xfrm>
            <a:off x="947990" y="4190903"/>
            <a:ext cx="748835" cy="765750"/>
          </a:xfrm>
          <a:prstGeom prst="roundRect">
            <a:avLst>
              <a:gd name="adj" fmla="val 41318"/>
            </a:avLst>
          </a:prstGeom>
          <a:solidFill>
            <a:srgbClr val="7030A0"/>
          </a:solidFill>
          <a:ln>
            <a:noFill/>
          </a:ln>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50" name="TextBox 49"/>
          <p:cNvSpPr txBox="1"/>
          <p:nvPr/>
        </p:nvSpPr>
        <p:spPr>
          <a:xfrm>
            <a:off x="934441" y="5760584"/>
            <a:ext cx="748835" cy="765750"/>
          </a:xfrm>
          <a:prstGeom prst="roundRect">
            <a:avLst>
              <a:gd name="adj" fmla="val 41318"/>
            </a:avLst>
          </a:prstGeom>
          <a:solidFill>
            <a:srgbClr val="7030A0"/>
          </a:solidFill>
          <a:ln>
            <a:noFill/>
          </a:ln>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51" name="Picture 50"/>
          <p:cNvPicPr>
            <a:picLocks noChangeAspect="1"/>
          </p:cNvPicPr>
          <p:nvPr/>
        </p:nvPicPr>
        <p:blipFill>
          <a:blip r:embed="rId3"/>
          <a:stretch>
            <a:fillRect/>
          </a:stretch>
        </p:blipFill>
        <p:spPr>
          <a:xfrm rot="10800000" flipH="1">
            <a:off x="4636172" y="4267339"/>
            <a:ext cx="726619" cy="287022"/>
          </a:xfrm>
          <a:prstGeom prst="rect">
            <a:avLst/>
          </a:prstGeom>
        </p:spPr>
      </p:pic>
      <p:pic>
        <p:nvPicPr>
          <p:cNvPr id="52" name="Picture 51"/>
          <p:cNvPicPr>
            <a:picLocks noChangeAspect="1"/>
          </p:cNvPicPr>
          <p:nvPr/>
        </p:nvPicPr>
        <p:blipFill>
          <a:blip r:embed="rId3"/>
          <a:stretch>
            <a:fillRect/>
          </a:stretch>
        </p:blipFill>
        <p:spPr>
          <a:xfrm rot="10800000" flipH="1">
            <a:off x="8229953" y="4334327"/>
            <a:ext cx="654185" cy="287022"/>
          </a:xfrm>
          <a:prstGeom prst="rect">
            <a:avLst/>
          </a:prstGeom>
        </p:spPr>
      </p:pic>
      <p:pic>
        <p:nvPicPr>
          <p:cNvPr id="53" name="Picture 52"/>
          <p:cNvPicPr>
            <a:picLocks noChangeAspect="1"/>
          </p:cNvPicPr>
          <p:nvPr/>
        </p:nvPicPr>
        <p:blipFill>
          <a:blip r:embed="rId3"/>
          <a:stretch>
            <a:fillRect/>
          </a:stretch>
        </p:blipFill>
        <p:spPr>
          <a:xfrm rot="10800000" flipH="1">
            <a:off x="4618806" y="6058482"/>
            <a:ext cx="726619" cy="287022"/>
          </a:xfrm>
          <a:prstGeom prst="rect">
            <a:avLst/>
          </a:prstGeom>
        </p:spPr>
      </p:pic>
      <p:pic>
        <p:nvPicPr>
          <p:cNvPr id="54" name="Picture 53"/>
          <p:cNvPicPr>
            <a:picLocks noChangeAspect="1"/>
          </p:cNvPicPr>
          <p:nvPr/>
        </p:nvPicPr>
        <p:blipFill>
          <a:blip r:embed="rId3"/>
          <a:stretch>
            <a:fillRect/>
          </a:stretch>
        </p:blipFill>
        <p:spPr>
          <a:xfrm rot="10800000" flipH="1">
            <a:off x="8212587" y="6125470"/>
            <a:ext cx="654185" cy="287022"/>
          </a:xfrm>
          <a:prstGeom prst="rect">
            <a:avLst/>
          </a:prstGeom>
        </p:spPr>
      </p:pic>
      <p:sp>
        <p:nvSpPr>
          <p:cNvPr id="55" name="TextBox 54"/>
          <p:cNvSpPr txBox="1"/>
          <p:nvPr/>
        </p:nvSpPr>
        <p:spPr>
          <a:xfrm>
            <a:off x="1843762" y="3832841"/>
            <a:ext cx="2694582" cy="1299210"/>
          </a:xfrm>
          <a:prstGeom prst="roundRect">
            <a:avLst>
              <a:gd name="adj" fmla="val 41647"/>
            </a:avLst>
          </a:prstGeom>
          <a:solidFill>
            <a:srgbClr val="CDE29A"/>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56" name="TextBox 55"/>
          <p:cNvSpPr txBox="1"/>
          <p:nvPr/>
        </p:nvSpPr>
        <p:spPr>
          <a:xfrm>
            <a:off x="1859066" y="5472499"/>
            <a:ext cx="2694582" cy="1299210"/>
          </a:xfrm>
          <a:prstGeom prst="roundRect">
            <a:avLst>
              <a:gd name="adj" fmla="val 41647"/>
            </a:avLst>
          </a:prstGeom>
          <a:solidFill>
            <a:srgbClr val="CDE29A"/>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7812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00"/>
                                        <p:tgtEl>
                                          <p:spTgt spid="31"/>
                                        </p:tgtEl>
                                      </p:cBhvr>
                                    </p:animEffect>
                                  </p:childTnLst>
                                </p:cTn>
                              </p:par>
                              <p:par>
                                <p:cTn id="25" presetID="22" presetClass="entr" presetSubtype="8"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down)">
                                      <p:cBhvr>
                                        <p:cTn id="42" dur="500"/>
                                        <p:tgtEl>
                                          <p:spTgt spid="46"/>
                                        </p:tgtEl>
                                      </p:cBhvr>
                                    </p:animEffect>
                                  </p:childTnLst>
                                </p:cTn>
                              </p:par>
                              <p:par>
                                <p:cTn id="43" presetID="16" presetClass="entr" presetSubtype="21"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par>
                                <p:cTn id="46" presetID="16" presetClass="entr" presetSubtype="21"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wipe(down)">
                                      <p:cBhvr>
                                        <p:cTn id="65" dur="500"/>
                                        <p:tgtEl>
                                          <p:spTgt spid="44"/>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down)">
                                      <p:cBhvr>
                                        <p:cTn id="68" dur="500"/>
                                        <p:tgtEl>
                                          <p:spTgt spid="47"/>
                                        </p:tgtEl>
                                      </p:cBhvr>
                                    </p:animEffect>
                                  </p:childTnLst>
                                </p:cTn>
                              </p:par>
                              <p:par>
                                <p:cTn id="69" presetID="16" presetClass="entr" presetSubtype="21"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barn(inVertical)">
                                      <p:cBhvr>
                                        <p:cTn id="71" dur="500"/>
                                        <p:tgtEl>
                                          <p:spTgt spid="40"/>
                                        </p:tgtEl>
                                      </p:cBhvr>
                                    </p:animEffect>
                                  </p:childTnLst>
                                </p:cTn>
                              </p:par>
                              <p:par>
                                <p:cTn id="72" presetID="16" presetClass="entr" presetSubtype="21" fill="hold" nodeType="with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barn(inVertical)">
                                      <p:cBhvr>
                                        <p:cTn id="74" dur="500"/>
                                        <p:tgtEl>
                                          <p:spTgt spid="6"/>
                                        </p:tgtEl>
                                      </p:cBhvr>
                                    </p:animEffect>
                                  </p:childTnLst>
                                </p:cTn>
                              </p:par>
                              <p:par>
                                <p:cTn id="75" presetID="16" presetClass="entr" presetSubtype="21"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barn(inVertical)">
                                      <p:cBhvr>
                                        <p:cTn id="77" dur="500"/>
                                        <p:tgtEl>
                                          <p:spTgt spid="11"/>
                                        </p:tgtEl>
                                      </p:cBhvr>
                                    </p:animEffect>
                                  </p:childTnLst>
                                </p:cTn>
                              </p:par>
                              <p:par>
                                <p:cTn id="78" presetID="22" presetClass="entr" presetSubtype="8"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wipe(left)">
                                      <p:cBhvr>
                                        <p:cTn id="80" dur="500"/>
                                        <p:tgtEl>
                                          <p:spTgt spid="51"/>
                                        </p:tgtEl>
                                      </p:cBhvr>
                                    </p:animEffect>
                                  </p:childTnLst>
                                </p:cTn>
                              </p:par>
                              <p:par>
                                <p:cTn id="81" presetID="22" presetClass="entr" presetSubtype="8"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left)">
                                      <p:cBhvr>
                                        <p:cTn id="83" dur="500"/>
                                        <p:tgtEl>
                                          <p:spTgt spid="52"/>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55"/>
                                        </p:tgtEl>
                                        <p:attrNameLst>
                                          <p:attrName>style.visibility</p:attrName>
                                        </p:attrNameLst>
                                      </p:cBhvr>
                                      <p:to>
                                        <p:strVal val="visible"/>
                                      </p:to>
                                    </p:set>
                                    <p:animEffect transition="in" filter="wipe(down)">
                                      <p:cBhvr>
                                        <p:cTn id="86" dur="500"/>
                                        <p:tgtEl>
                                          <p:spTgt spid="5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0"/>
                                        </p:tgtEl>
                                        <p:attrNameLst>
                                          <p:attrName>style.visibility</p:attrName>
                                        </p:attrNameLst>
                                      </p:cBhvr>
                                      <p:to>
                                        <p:strVal val="visible"/>
                                      </p:to>
                                    </p:set>
                                    <p:animEffect transition="in" filter="fade">
                                      <p:cBhvr>
                                        <p:cTn id="91" dur="500"/>
                                        <p:tgtEl>
                                          <p:spTgt spid="5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500"/>
                                        <p:tgtEl>
                                          <p:spTgt spid="3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fade">
                                      <p:cBhvr>
                                        <p:cTn id="100" dur="500"/>
                                        <p:tgtEl>
                                          <p:spTgt spid="39"/>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wipe(down)">
                                      <p:cBhvr>
                                        <p:cTn id="103" dur="500"/>
                                        <p:tgtEl>
                                          <p:spTgt spid="45"/>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48"/>
                                        </p:tgtEl>
                                        <p:attrNameLst>
                                          <p:attrName>style.visibility</p:attrName>
                                        </p:attrNameLst>
                                      </p:cBhvr>
                                      <p:to>
                                        <p:strVal val="visible"/>
                                      </p:to>
                                    </p:set>
                                    <p:animEffect transition="in" filter="wipe(down)">
                                      <p:cBhvr>
                                        <p:cTn id="106" dur="500"/>
                                        <p:tgtEl>
                                          <p:spTgt spid="48"/>
                                        </p:tgtEl>
                                      </p:cBhvr>
                                    </p:animEffect>
                                  </p:childTnLst>
                                </p:cTn>
                              </p:par>
                              <p:par>
                                <p:cTn id="107" presetID="16" presetClass="entr" presetSubtype="21" fill="hold" nodeType="with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barn(inVertical)">
                                      <p:cBhvr>
                                        <p:cTn id="109" dur="500"/>
                                        <p:tgtEl>
                                          <p:spTgt spid="41"/>
                                        </p:tgtEl>
                                      </p:cBhvr>
                                    </p:animEffect>
                                  </p:childTnLst>
                                </p:cTn>
                              </p:par>
                              <p:par>
                                <p:cTn id="110" presetID="16" presetClass="entr" presetSubtype="21" fill="hold" nodeType="with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barn(inVertical)">
                                      <p:cBhvr>
                                        <p:cTn id="112" dur="500"/>
                                        <p:tgtEl>
                                          <p:spTgt spid="8"/>
                                        </p:tgtEl>
                                      </p:cBhvr>
                                    </p:animEffect>
                                  </p:childTnLst>
                                </p:cTn>
                              </p:par>
                              <p:par>
                                <p:cTn id="113" presetID="16" presetClass="entr" presetSubtype="21" fill="hold" nodeType="withEffect">
                                  <p:stCondLst>
                                    <p:cond delay="0"/>
                                  </p:stCondLst>
                                  <p:childTnLst>
                                    <p:set>
                                      <p:cBhvr>
                                        <p:cTn id="114" dur="1" fill="hold">
                                          <p:stCondLst>
                                            <p:cond delay="0"/>
                                          </p:stCondLst>
                                        </p:cTn>
                                        <p:tgtEl>
                                          <p:spTgt spid="3"/>
                                        </p:tgtEl>
                                        <p:attrNameLst>
                                          <p:attrName>style.visibility</p:attrName>
                                        </p:attrNameLst>
                                      </p:cBhvr>
                                      <p:to>
                                        <p:strVal val="visible"/>
                                      </p:to>
                                    </p:set>
                                    <p:animEffect transition="in" filter="barn(inVertical)">
                                      <p:cBhvr>
                                        <p:cTn id="115" dur="500"/>
                                        <p:tgtEl>
                                          <p:spTgt spid="3"/>
                                        </p:tgtEl>
                                      </p:cBhvr>
                                    </p:animEffect>
                                  </p:childTnLst>
                                </p:cTn>
                              </p:par>
                              <p:par>
                                <p:cTn id="116" presetID="22" presetClass="entr" presetSubtype="8" fill="hold" nodeType="withEffect">
                                  <p:stCondLst>
                                    <p:cond delay="0"/>
                                  </p:stCondLst>
                                  <p:childTnLst>
                                    <p:set>
                                      <p:cBhvr>
                                        <p:cTn id="117" dur="1" fill="hold">
                                          <p:stCondLst>
                                            <p:cond delay="0"/>
                                          </p:stCondLst>
                                        </p:cTn>
                                        <p:tgtEl>
                                          <p:spTgt spid="53"/>
                                        </p:tgtEl>
                                        <p:attrNameLst>
                                          <p:attrName>style.visibility</p:attrName>
                                        </p:attrNameLst>
                                      </p:cBhvr>
                                      <p:to>
                                        <p:strVal val="visible"/>
                                      </p:to>
                                    </p:set>
                                    <p:animEffect transition="in" filter="wipe(left)">
                                      <p:cBhvr>
                                        <p:cTn id="118" dur="500"/>
                                        <p:tgtEl>
                                          <p:spTgt spid="53"/>
                                        </p:tgtEl>
                                      </p:cBhvr>
                                    </p:animEffect>
                                  </p:childTnLst>
                                </p:cTn>
                              </p:par>
                              <p:par>
                                <p:cTn id="119" presetID="22" presetClass="entr" presetSubtype="8" fill="hold" nodeType="withEffect">
                                  <p:stCondLst>
                                    <p:cond delay="0"/>
                                  </p:stCondLst>
                                  <p:childTnLst>
                                    <p:set>
                                      <p:cBhvr>
                                        <p:cTn id="120" dur="1" fill="hold">
                                          <p:stCondLst>
                                            <p:cond delay="0"/>
                                          </p:stCondLst>
                                        </p:cTn>
                                        <p:tgtEl>
                                          <p:spTgt spid="54"/>
                                        </p:tgtEl>
                                        <p:attrNameLst>
                                          <p:attrName>style.visibility</p:attrName>
                                        </p:attrNameLst>
                                      </p:cBhvr>
                                      <p:to>
                                        <p:strVal val="visible"/>
                                      </p:to>
                                    </p:set>
                                    <p:animEffect transition="in" filter="wipe(left)">
                                      <p:cBhvr>
                                        <p:cTn id="121" dur="500"/>
                                        <p:tgtEl>
                                          <p:spTgt spid="54"/>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56"/>
                                        </p:tgtEl>
                                        <p:attrNameLst>
                                          <p:attrName>style.visibility</p:attrName>
                                        </p:attrNameLst>
                                      </p:cBhvr>
                                      <p:to>
                                        <p:strVal val="visible"/>
                                      </p:to>
                                    </p:set>
                                    <p:animEffect transition="in" filter="wipe(down)">
                                      <p:cBhvr>
                                        <p:cTn id="12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5" restart="whenNotActive" fill="hold" evtFilter="cancelBubble" nodeType="interactiveSeq">
                <p:stCondLst>
                  <p:cond evt="onClick" delay="0">
                    <p:tgtEl>
                      <p:spTgt spid="31"/>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30" restart="whenNotActive" fill="hold" evtFilter="cancelBubble" nodeType="interactiveSeq">
                <p:stCondLst>
                  <p:cond evt="onClick" delay="0">
                    <p:tgtEl>
                      <p:spTgt spid="44"/>
                    </p:tgtEl>
                  </p:cond>
                </p:stCondLst>
                <p:endSync evt="end" delay="0">
                  <p:rtn val="all"/>
                </p:endSync>
                <p:childTnLst>
                  <p:par>
                    <p:cTn id="131" fill="hold">
                      <p:stCondLst>
                        <p:cond delay="0"/>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35" restart="whenNotActive" fill="hold" evtFilter="cancelBubble" nodeType="interactiveSeq">
                <p:stCondLst>
                  <p:cond evt="onClick" delay="0">
                    <p:tgtEl>
                      <p:spTgt spid="45"/>
                    </p:tgtEl>
                  </p:cond>
                </p:stCondLst>
                <p:endSync evt="end" delay="0">
                  <p:rtn val="all"/>
                </p:endSync>
                <p:childTnLst>
                  <p:par>
                    <p:cTn id="136" fill="hold">
                      <p:stCondLst>
                        <p:cond delay="0"/>
                      </p:stCondLst>
                      <p:childTnLst>
                        <p:par>
                          <p:cTn id="137" fill="hold">
                            <p:stCondLst>
                              <p:cond delay="0"/>
                            </p:stCondLst>
                            <p:childTnLst>
                              <p:par>
                                <p:cTn id="138" presetID="1" presetClass="exit" presetSubtype="0" fill="hold" grpId="1" nodeType="clickEffect">
                                  <p:stCondLst>
                                    <p:cond delay="0"/>
                                  </p:stCondLst>
                                  <p:childTnLst>
                                    <p:set>
                                      <p:cBhvr>
                                        <p:cTn id="139"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40" restart="whenNotActive" fill="hold" evtFilter="cancelBubble" nodeType="interactiveSeq">
                <p:stCondLst>
                  <p:cond evt="onClick" delay="0">
                    <p:tgtEl>
                      <p:spTgt spid="46"/>
                    </p:tgtEl>
                  </p:cond>
                </p:stCondLst>
                <p:endSync evt="end" delay="0">
                  <p:rtn val="all"/>
                </p:endSync>
                <p:childTnLst>
                  <p:par>
                    <p:cTn id="141" fill="hold">
                      <p:stCondLst>
                        <p:cond delay="0"/>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45" restart="whenNotActive" fill="hold" evtFilter="cancelBubble" nodeType="interactiveSeq">
                <p:stCondLst>
                  <p:cond evt="onClick" delay="0">
                    <p:tgtEl>
                      <p:spTgt spid="47"/>
                    </p:tgtEl>
                  </p:cond>
                </p:stCondLst>
                <p:endSync evt="end" delay="0">
                  <p:rtn val="all"/>
                </p:endSync>
                <p:childTnLst>
                  <p:par>
                    <p:cTn id="146" fill="hold">
                      <p:stCondLst>
                        <p:cond delay="0"/>
                      </p:stCondLst>
                      <p:childTnLst>
                        <p:par>
                          <p:cTn id="147" fill="hold">
                            <p:stCondLst>
                              <p:cond delay="0"/>
                            </p:stCondLst>
                            <p:childTnLst>
                              <p:par>
                                <p:cTn id="148" presetID="1" presetClass="exit" presetSubtype="0" fill="hold" grpId="1" nodeType="clickEffect">
                                  <p:stCondLst>
                                    <p:cond delay="0"/>
                                  </p:stCondLst>
                                  <p:childTnLst>
                                    <p:set>
                                      <p:cBhvr>
                                        <p:cTn id="149"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50" restart="whenNotActive" fill="hold" evtFilter="cancelBubble" nodeType="interactiveSeq">
                <p:stCondLst>
                  <p:cond evt="onClick" delay="0">
                    <p:tgtEl>
                      <p:spTgt spid="48"/>
                    </p:tgtEl>
                  </p:cond>
                </p:stCondLst>
                <p:endSync evt="end" delay="0">
                  <p:rtn val="all"/>
                </p:endSync>
                <p:childTnLst>
                  <p:par>
                    <p:cTn id="151" fill="hold">
                      <p:stCondLst>
                        <p:cond delay="0"/>
                      </p:stCondLst>
                      <p:childTnLst>
                        <p:par>
                          <p:cTn id="152" fill="hold">
                            <p:stCondLst>
                              <p:cond delay="0"/>
                            </p:stCondLst>
                            <p:childTnLst>
                              <p:par>
                                <p:cTn id="153" presetID="1" presetClass="exit" presetSubtype="0" fill="hold" grpId="1" nodeType="clickEffect">
                                  <p:stCondLst>
                                    <p:cond delay="0"/>
                                  </p:stCondLst>
                                  <p:childTnLst>
                                    <p:set>
                                      <p:cBhvr>
                                        <p:cTn id="154"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55" restart="whenNotActive" fill="hold" evtFilter="cancelBubble" nodeType="interactiveSeq">
                <p:stCondLst>
                  <p:cond evt="onClick" delay="0">
                    <p:tgtEl>
                      <p:spTgt spid="55"/>
                    </p:tgtEl>
                  </p:cond>
                </p:stCondLst>
                <p:endSync evt="end" delay="0">
                  <p:rtn val="all"/>
                </p:endSync>
                <p:childTnLst>
                  <p:par>
                    <p:cTn id="156" fill="hold">
                      <p:stCondLst>
                        <p:cond delay="0"/>
                      </p:stCondLst>
                      <p:childTnLst>
                        <p:par>
                          <p:cTn id="157" fill="hold">
                            <p:stCondLst>
                              <p:cond delay="0"/>
                            </p:stCondLst>
                            <p:childTnLst>
                              <p:par>
                                <p:cTn id="158" presetID="1" presetClass="exit" presetSubtype="0" fill="hold" grpId="1" nodeType="clickEffect">
                                  <p:stCondLst>
                                    <p:cond delay="0"/>
                                  </p:stCondLst>
                                  <p:childTnLst>
                                    <p:set>
                                      <p:cBhvr>
                                        <p:cTn id="159"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 presetClass="exit" presetSubtype="0" fill="hold" grpId="1" nodeType="clickEffect">
                                  <p:stCondLst>
                                    <p:cond delay="0"/>
                                  </p:stCondLst>
                                  <p:childTnLst>
                                    <p:set>
                                      <p:cBhvr>
                                        <p:cTn id="164"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117" grpId="0"/>
      <p:bldP spid="10" grpId="0"/>
      <p:bldP spid="18" grpId="0"/>
      <p:bldP spid="21" grpId="0" animBg="1"/>
      <p:bldP spid="29" grpId="0" animBg="1"/>
      <p:bldP spid="30" grpId="0" animBg="1"/>
      <p:bldP spid="33" grpId="0" animBg="1"/>
      <p:bldP spid="34" grpId="0" animBg="1"/>
      <p:bldP spid="35" grpId="0" animBg="1"/>
      <p:bldP spid="36" grpId="0" animBg="1"/>
      <p:bldP spid="37" grpId="0" animBg="1"/>
      <p:bldP spid="38" grpId="0" animBg="1"/>
      <p:bldP spid="39" grpId="0" animBg="1"/>
      <p:bldP spid="31" grpId="0" animBg="1"/>
      <p:bldP spid="31"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50" grpId="0" animBg="1"/>
      <p:bldP spid="55" grpId="0" animBg="1"/>
      <p:bldP spid="55" grpId="1" animBg="1"/>
      <p:bldP spid="56" grpId="0" animBg="1"/>
      <p:bldP spid="5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09758" y="1451689"/>
            <a:ext cx="954752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Hãy viết các chuỗi thức ăn có thể xây dựng được từ các sinh vật </a:t>
            </a:r>
            <a:r>
              <a:rPr lang="en-US" sz="2400">
                <a:solidFill>
                  <a:srgbClr val="002060"/>
                </a:solidFill>
                <a:latin typeface="Roboto" panose="02000000000000000000" pitchFamily="2" charset="0"/>
                <a:ea typeface="Roboto" panose="02000000000000000000" pitchFamily="2" charset="0"/>
              </a:rPr>
              <a:t>sau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2287110" y="466700"/>
            <a:ext cx="927989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TÌM HIỂU VỀ CHUỖI THỨC ĂN TRONG TỰ NHIÊN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1" name="Picture 10"/>
          <p:cNvPicPr>
            <a:picLocks noChangeAspect="1"/>
          </p:cNvPicPr>
          <p:nvPr/>
        </p:nvPicPr>
        <p:blipFill>
          <a:blip r:embed="rId3"/>
          <a:stretch>
            <a:fillRect/>
          </a:stretch>
        </p:blipFill>
        <p:spPr>
          <a:xfrm rot="10800000" flipH="1">
            <a:off x="2242068" y="5049269"/>
            <a:ext cx="819048" cy="333333"/>
          </a:xfrm>
          <a:prstGeom prst="rect">
            <a:avLst/>
          </a:prstGeom>
        </p:spPr>
      </p:pic>
      <p:pic>
        <p:nvPicPr>
          <p:cNvPr id="15" name="Picture 14"/>
          <p:cNvPicPr>
            <a:picLocks noChangeAspect="1"/>
          </p:cNvPicPr>
          <p:nvPr/>
        </p:nvPicPr>
        <p:blipFill>
          <a:blip r:embed="rId3"/>
          <a:stretch>
            <a:fillRect/>
          </a:stretch>
        </p:blipFill>
        <p:spPr>
          <a:xfrm rot="10800000" flipH="1">
            <a:off x="8550534" y="5084290"/>
            <a:ext cx="819048" cy="333333"/>
          </a:xfrm>
          <a:prstGeom prst="rect">
            <a:avLst/>
          </a:prstGeom>
        </p:spPr>
      </p:pic>
      <p:sp>
        <p:nvSpPr>
          <p:cNvPr id="6" name="Rounded Rectangle 5"/>
          <p:cNvSpPr/>
          <p:nvPr/>
        </p:nvSpPr>
        <p:spPr>
          <a:xfrm>
            <a:off x="6478033" y="4883924"/>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Cá</a:t>
            </a:r>
          </a:p>
        </p:txBody>
      </p:sp>
      <p:sp>
        <p:nvSpPr>
          <p:cNvPr id="18" name="Rounded Rectangle 17"/>
          <p:cNvSpPr/>
          <p:nvPr/>
        </p:nvSpPr>
        <p:spPr>
          <a:xfrm>
            <a:off x="9855202" y="4883924"/>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Cò </a:t>
            </a:r>
          </a:p>
        </p:txBody>
      </p:sp>
      <p:sp>
        <p:nvSpPr>
          <p:cNvPr id="13" name="TextBox 12"/>
          <p:cNvSpPr txBox="1"/>
          <p:nvPr/>
        </p:nvSpPr>
        <p:spPr>
          <a:xfrm>
            <a:off x="6696995" y="4943240"/>
            <a:ext cx="1114966"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25" name="TextBox 24"/>
          <p:cNvSpPr txBox="1"/>
          <p:nvPr/>
        </p:nvSpPr>
        <p:spPr>
          <a:xfrm>
            <a:off x="10182366" y="4985101"/>
            <a:ext cx="980438"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26" name="TextBox 25"/>
          <p:cNvSpPr txBox="1"/>
          <p:nvPr/>
        </p:nvSpPr>
        <p:spPr>
          <a:xfrm>
            <a:off x="152967" y="4084306"/>
            <a:ext cx="149654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Rêu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4"/>
          <a:stretch>
            <a:fillRect/>
          </a:stretch>
        </p:blipFill>
        <p:spPr>
          <a:xfrm>
            <a:off x="152967" y="2483297"/>
            <a:ext cx="1830333" cy="1364308"/>
          </a:xfrm>
          <a:prstGeom prst="rect">
            <a:avLst/>
          </a:prstGeom>
        </p:spPr>
      </p:pic>
      <p:pic>
        <p:nvPicPr>
          <p:cNvPr id="5" name="Picture 4"/>
          <p:cNvPicPr>
            <a:picLocks noChangeAspect="1"/>
          </p:cNvPicPr>
          <p:nvPr/>
        </p:nvPicPr>
        <p:blipFill>
          <a:blip r:embed="rId5"/>
          <a:stretch>
            <a:fillRect/>
          </a:stretch>
        </p:blipFill>
        <p:spPr>
          <a:xfrm>
            <a:off x="4413321" y="2438402"/>
            <a:ext cx="2352381" cy="1504762"/>
          </a:xfrm>
          <a:prstGeom prst="rect">
            <a:avLst/>
          </a:prstGeom>
        </p:spPr>
      </p:pic>
      <p:pic>
        <p:nvPicPr>
          <p:cNvPr id="12" name="Picture 11"/>
          <p:cNvPicPr>
            <a:picLocks noChangeAspect="1"/>
          </p:cNvPicPr>
          <p:nvPr/>
        </p:nvPicPr>
        <p:blipFill>
          <a:blip r:embed="rId6"/>
          <a:stretch>
            <a:fillRect/>
          </a:stretch>
        </p:blipFill>
        <p:spPr>
          <a:xfrm>
            <a:off x="7188629" y="2231474"/>
            <a:ext cx="1771429" cy="1871000"/>
          </a:xfrm>
          <a:prstGeom prst="rect">
            <a:avLst/>
          </a:prstGeom>
        </p:spPr>
      </p:pic>
      <p:pic>
        <p:nvPicPr>
          <p:cNvPr id="14" name="Picture 13"/>
          <p:cNvPicPr>
            <a:picLocks noChangeAspect="1"/>
          </p:cNvPicPr>
          <p:nvPr/>
        </p:nvPicPr>
        <p:blipFill>
          <a:blip r:embed="rId7"/>
          <a:stretch>
            <a:fillRect/>
          </a:stretch>
        </p:blipFill>
        <p:spPr>
          <a:xfrm>
            <a:off x="9382986" y="2357364"/>
            <a:ext cx="2579199" cy="1646417"/>
          </a:xfrm>
          <a:prstGeom prst="rect">
            <a:avLst/>
          </a:prstGeom>
        </p:spPr>
      </p:pic>
      <p:pic>
        <p:nvPicPr>
          <p:cNvPr id="21" name="Picture 20"/>
          <p:cNvPicPr>
            <a:picLocks noChangeAspect="1"/>
          </p:cNvPicPr>
          <p:nvPr/>
        </p:nvPicPr>
        <p:blipFill>
          <a:blip r:embed="rId8"/>
          <a:stretch>
            <a:fillRect/>
          </a:stretch>
        </p:blipFill>
        <p:spPr>
          <a:xfrm>
            <a:off x="2406227" y="2479761"/>
            <a:ext cx="1584167" cy="1462308"/>
          </a:xfrm>
          <a:prstGeom prst="rect">
            <a:avLst/>
          </a:prstGeom>
        </p:spPr>
      </p:pic>
      <p:sp>
        <p:nvSpPr>
          <p:cNvPr id="27" name="TextBox 26"/>
          <p:cNvSpPr txBox="1"/>
          <p:nvPr/>
        </p:nvSpPr>
        <p:spPr>
          <a:xfrm>
            <a:off x="2388042" y="4084306"/>
            <a:ext cx="149654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Ốc</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8" name="TextBox 27"/>
          <p:cNvSpPr txBox="1"/>
          <p:nvPr/>
        </p:nvSpPr>
        <p:spPr>
          <a:xfrm>
            <a:off x="4744170" y="4084306"/>
            <a:ext cx="149654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Cá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9" name="TextBox 28"/>
          <p:cNvSpPr txBox="1"/>
          <p:nvPr/>
        </p:nvSpPr>
        <p:spPr>
          <a:xfrm>
            <a:off x="7326072" y="4084306"/>
            <a:ext cx="149654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Cò</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0" name="TextBox 29"/>
          <p:cNvSpPr txBox="1"/>
          <p:nvPr/>
        </p:nvSpPr>
        <p:spPr>
          <a:xfrm>
            <a:off x="10070460" y="4084306"/>
            <a:ext cx="149654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Bồ nông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2" name="Rounded Rectangle 31"/>
          <p:cNvSpPr/>
          <p:nvPr/>
        </p:nvSpPr>
        <p:spPr>
          <a:xfrm>
            <a:off x="3295694" y="4883286"/>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Ốc</a:t>
            </a:r>
          </a:p>
        </p:txBody>
      </p:sp>
      <p:sp>
        <p:nvSpPr>
          <p:cNvPr id="33" name="TextBox 32"/>
          <p:cNvSpPr txBox="1"/>
          <p:nvPr/>
        </p:nvSpPr>
        <p:spPr>
          <a:xfrm>
            <a:off x="3500822" y="4976664"/>
            <a:ext cx="1114966"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34" name="Rounded Rectangle 33"/>
          <p:cNvSpPr/>
          <p:nvPr/>
        </p:nvSpPr>
        <p:spPr>
          <a:xfrm>
            <a:off x="438185" y="4899096"/>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Rêu</a:t>
            </a:r>
          </a:p>
        </p:txBody>
      </p:sp>
      <p:sp>
        <p:nvSpPr>
          <p:cNvPr id="35" name="TextBox 34"/>
          <p:cNvSpPr txBox="1"/>
          <p:nvPr/>
        </p:nvSpPr>
        <p:spPr>
          <a:xfrm>
            <a:off x="694792" y="4985102"/>
            <a:ext cx="1114966"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pic>
        <p:nvPicPr>
          <p:cNvPr id="36" name="Picture 35"/>
          <p:cNvPicPr>
            <a:picLocks noChangeAspect="1"/>
          </p:cNvPicPr>
          <p:nvPr/>
        </p:nvPicPr>
        <p:blipFill>
          <a:blip r:embed="rId3"/>
          <a:stretch>
            <a:fillRect/>
          </a:stretch>
        </p:blipFill>
        <p:spPr>
          <a:xfrm rot="10800000" flipH="1">
            <a:off x="5379589" y="5071572"/>
            <a:ext cx="819048" cy="333333"/>
          </a:xfrm>
          <a:prstGeom prst="rect">
            <a:avLst/>
          </a:prstGeom>
        </p:spPr>
      </p:pic>
      <p:pic>
        <p:nvPicPr>
          <p:cNvPr id="37" name="Picture 36"/>
          <p:cNvPicPr>
            <a:picLocks noChangeAspect="1"/>
          </p:cNvPicPr>
          <p:nvPr/>
        </p:nvPicPr>
        <p:blipFill>
          <a:blip r:embed="rId3"/>
          <a:stretch>
            <a:fillRect/>
          </a:stretch>
        </p:blipFill>
        <p:spPr>
          <a:xfrm rot="10800000" flipH="1">
            <a:off x="2242068" y="6044906"/>
            <a:ext cx="819048" cy="333333"/>
          </a:xfrm>
          <a:prstGeom prst="rect">
            <a:avLst/>
          </a:prstGeom>
          <a:solidFill>
            <a:srgbClr val="CDE29A"/>
          </a:solidFill>
        </p:spPr>
      </p:pic>
      <p:pic>
        <p:nvPicPr>
          <p:cNvPr id="38" name="Picture 37"/>
          <p:cNvPicPr>
            <a:picLocks noChangeAspect="1"/>
          </p:cNvPicPr>
          <p:nvPr/>
        </p:nvPicPr>
        <p:blipFill>
          <a:blip r:embed="rId3"/>
          <a:stretch>
            <a:fillRect/>
          </a:stretch>
        </p:blipFill>
        <p:spPr>
          <a:xfrm rot="10800000" flipH="1">
            <a:off x="8550534" y="6079927"/>
            <a:ext cx="819048" cy="333333"/>
          </a:xfrm>
          <a:prstGeom prst="rect">
            <a:avLst/>
          </a:prstGeom>
          <a:solidFill>
            <a:srgbClr val="CDE29A"/>
          </a:solidFill>
        </p:spPr>
      </p:pic>
      <p:sp>
        <p:nvSpPr>
          <p:cNvPr id="39" name="Rounded Rectangle 38"/>
          <p:cNvSpPr/>
          <p:nvPr/>
        </p:nvSpPr>
        <p:spPr>
          <a:xfrm>
            <a:off x="6478033" y="5879561"/>
            <a:ext cx="1634767" cy="595423"/>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Cá</a:t>
            </a:r>
          </a:p>
        </p:txBody>
      </p:sp>
      <p:sp>
        <p:nvSpPr>
          <p:cNvPr id="40" name="Rounded Rectangle 39"/>
          <p:cNvSpPr/>
          <p:nvPr/>
        </p:nvSpPr>
        <p:spPr>
          <a:xfrm>
            <a:off x="9855202" y="5879561"/>
            <a:ext cx="1634767" cy="595423"/>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Bồ nông </a:t>
            </a:r>
          </a:p>
        </p:txBody>
      </p:sp>
      <p:sp>
        <p:nvSpPr>
          <p:cNvPr id="41" name="TextBox 40"/>
          <p:cNvSpPr txBox="1"/>
          <p:nvPr/>
        </p:nvSpPr>
        <p:spPr>
          <a:xfrm>
            <a:off x="6696995" y="5938877"/>
            <a:ext cx="1114966" cy="461665"/>
          </a:xfrm>
          <a:prstGeom prst="rect">
            <a:avLst/>
          </a:prstGeom>
          <a:solidFill>
            <a:srgbClr val="CDE29A"/>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42" name="TextBox 41"/>
          <p:cNvSpPr txBox="1"/>
          <p:nvPr/>
        </p:nvSpPr>
        <p:spPr>
          <a:xfrm>
            <a:off x="10113498" y="5979386"/>
            <a:ext cx="1243781" cy="461665"/>
          </a:xfrm>
          <a:prstGeom prst="rect">
            <a:avLst/>
          </a:prstGeom>
          <a:solidFill>
            <a:srgbClr val="CDE29A"/>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43" name="Rounded Rectangle 42"/>
          <p:cNvSpPr/>
          <p:nvPr/>
        </p:nvSpPr>
        <p:spPr>
          <a:xfrm>
            <a:off x="3295694" y="5878923"/>
            <a:ext cx="1634767" cy="595423"/>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Ốc</a:t>
            </a:r>
          </a:p>
        </p:txBody>
      </p:sp>
      <p:sp>
        <p:nvSpPr>
          <p:cNvPr id="44" name="TextBox 43"/>
          <p:cNvSpPr txBox="1"/>
          <p:nvPr/>
        </p:nvSpPr>
        <p:spPr>
          <a:xfrm>
            <a:off x="3500822" y="5972301"/>
            <a:ext cx="1114966" cy="461665"/>
          </a:xfrm>
          <a:prstGeom prst="rect">
            <a:avLst/>
          </a:prstGeom>
          <a:solidFill>
            <a:srgbClr val="CDE29A"/>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45" name="Rounded Rectangle 44"/>
          <p:cNvSpPr/>
          <p:nvPr/>
        </p:nvSpPr>
        <p:spPr>
          <a:xfrm>
            <a:off x="438185" y="5894733"/>
            <a:ext cx="1634767" cy="595423"/>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Rêu</a:t>
            </a:r>
          </a:p>
        </p:txBody>
      </p:sp>
      <p:sp>
        <p:nvSpPr>
          <p:cNvPr id="46" name="TextBox 45"/>
          <p:cNvSpPr txBox="1"/>
          <p:nvPr/>
        </p:nvSpPr>
        <p:spPr>
          <a:xfrm>
            <a:off x="694792" y="5980739"/>
            <a:ext cx="1114966" cy="461665"/>
          </a:xfrm>
          <a:prstGeom prst="rect">
            <a:avLst/>
          </a:prstGeom>
          <a:solidFill>
            <a:srgbClr val="CDE29A"/>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pic>
        <p:nvPicPr>
          <p:cNvPr id="47" name="Picture 46"/>
          <p:cNvPicPr>
            <a:picLocks noChangeAspect="1"/>
          </p:cNvPicPr>
          <p:nvPr/>
        </p:nvPicPr>
        <p:blipFill>
          <a:blip r:embed="rId3"/>
          <a:stretch>
            <a:fillRect/>
          </a:stretch>
        </p:blipFill>
        <p:spPr>
          <a:xfrm rot="10800000" flipH="1">
            <a:off x="5379589" y="6067209"/>
            <a:ext cx="819048" cy="333333"/>
          </a:xfrm>
          <a:prstGeom prst="rect">
            <a:avLst/>
          </a:prstGeom>
          <a:solidFill>
            <a:srgbClr val="CDE29A"/>
          </a:solidFill>
        </p:spPr>
      </p:pic>
    </p:spTree>
    <p:extLst>
      <p:ext uri="{BB962C8B-B14F-4D97-AF65-F5344CB8AC3E}">
        <p14:creationId xmlns:p14="http://schemas.microsoft.com/office/powerpoint/2010/main" val="243627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par>
                                <p:cTn id="41" presetID="14" presetClass="entr" presetSubtype="1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par>
                                <p:cTn id="44" presetID="14" presetClass="entr" presetSubtype="1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500"/>
                                        <p:tgtEl>
                                          <p:spTgt spid="5"/>
                                        </p:tgtEl>
                                      </p:cBhvr>
                                    </p:animEffect>
                                  </p:childTnLst>
                                </p:cTn>
                              </p:par>
                              <p:par>
                                <p:cTn id="47" presetID="14" presetClass="entr" presetSubtype="1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randombar(horizontal)">
                                      <p:cBhvr>
                                        <p:cTn id="49" dur="500"/>
                                        <p:tgtEl>
                                          <p:spTgt spid="12"/>
                                        </p:tgtEl>
                                      </p:cBhvr>
                                    </p:animEffect>
                                  </p:childTnLst>
                                </p:cTn>
                              </p:par>
                              <p:par>
                                <p:cTn id="50" presetID="14" presetClass="entr" presetSubtype="1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randombar(horizontal)">
                                      <p:cBhvr>
                                        <p:cTn id="52" dur="500"/>
                                        <p:tgtEl>
                                          <p:spTgt spid="14"/>
                                        </p:tgtEl>
                                      </p:cBhvr>
                                    </p:animEffect>
                                  </p:childTnLst>
                                </p:cTn>
                              </p:par>
                              <p:par>
                                <p:cTn id="53" presetID="14" presetClass="entr" presetSubtype="1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randombar(horizontal)">
                                      <p:cBhvr>
                                        <p:cTn id="55" dur="500"/>
                                        <p:tgtEl>
                                          <p:spTgt spid="21"/>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down)">
                                      <p:cBhvr>
                                        <p:cTn id="58" dur="500"/>
                                        <p:tgtEl>
                                          <p:spTgt spid="3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down)">
                                      <p:cBhvr>
                                        <p:cTn id="64" dur="500"/>
                                        <p:tgtEl>
                                          <p:spTgt spid="3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par>
                                <p:cTn id="68" presetID="22" presetClass="entr" presetSubtype="8"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left)">
                                      <p:cBhvr>
                                        <p:cTn id="70" dur="500"/>
                                        <p:tgtEl>
                                          <p:spTgt spid="36"/>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wipe(down)">
                                      <p:cBhvr>
                                        <p:cTn id="73" dur="500"/>
                                        <p:tgtEl>
                                          <p:spTgt spid="4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down)">
                                      <p:cBhvr>
                                        <p:cTn id="76" dur="500"/>
                                        <p:tgtEl>
                                          <p:spTgt spid="42"/>
                                        </p:tgtEl>
                                      </p:cBhvr>
                                    </p:animEffect>
                                  </p:childTnLst>
                                </p:cTn>
                              </p:par>
                              <p:par>
                                <p:cTn id="77" presetID="22" presetClass="entr" presetSubtype="8"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wipe(left)">
                                      <p:cBhvr>
                                        <p:cTn id="79" dur="500"/>
                                        <p:tgtEl>
                                          <p:spTgt spid="37"/>
                                        </p:tgtEl>
                                      </p:cBhvr>
                                    </p:animEffect>
                                  </p:childTnLst>
                                </p:cTn>
                              </p:par>
                              <p:par>
                                <p:cTn id="80" presetID="22" presetClass="entr" presetSubtype="8" fill="hold" nodeType="with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wipe(left)">
                                      <p:cBhvr>
                                        <p:cTn id="82" dur="500"/>
                                        <p:tgtEl>
                                          <p:spTgt spid="3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500"/>
                                        <p:tgtEl>
                                          <p:spTgt spid="3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fade">
                                      <p:cBhvr>
                                        <p:cTn id="88" dur="500"/>
                                        <p:tgtEl>
                                          <p:spTgt spid="40"/>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wipe(down)">
                                      <p:cBhvr>
                                        <p:cTn id="91" dur="500"/>
                                        <p:tgtEl>
                                          <p:spTgt spid="4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500"/>
                                        <p:tgtEl>
                                          <p:spTgt spid="43"/>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wipe(down)">
                                      <p:cBhvr>
                                        <p:cTn id="97" dur="500"/>
                                        <p:tgtEl>
                                          <p:spTgt spid="4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fade">
                                      <p:cBhvr>
                                        <p:cTn id="100" dur="500"/>
                                        <p:tgtEl>
                                          <p:spTgt spid="45"/>
                                        </p:tgtEl>
                                      </p:cBhvr>
                                    </p:animEffect>
                                  </p:childTnLst>
                                </p:cTn>
                              </p:par>
                              <p:par>
                                <p:cTn id="101" presetID="22" presetClass="entr" presetSubtype="8" fill="hold" nodeType="with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wipe(left)">
                                      <p:cBhvr>
                                        <p:cTn id="10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4" restart="whenNotActive" fill="hold" evtFilter="cancelBubble" nodeType="interactiveSeq">
                <p:stCondLst>
                  <p:cond evt="onClick" delay="0">
                    <p:tgtEl>
                      <p:spTgt spid="13"/>
                    </p:tgtEl>
                  </p:cond>
                </p:stCondLst>
                <p:endSync evt="end" delay="0">
                  <p:rtn val="all"/>
                </p:endSync>
                <p:childTnLst>
                  <p:par>
                    <p:cTn id="105" fill="hold">
                      <p:stCondLst>
                        <p:cond delay="0"/>
                      </p:stCondLst>
                      <p:childTnLst>
                        <p:par>
                          <p:cTn id="106" fill="hold">
                            <p:stCondLst>
                              <p:cond delay="0"/>
                            </p:stCondLst>
                            <p:childTnLst>
                              <p:par>
                                <p:cTn id="107" presetID="1" presetClass="exit" presetSubtype="0" fill="hold" grpId="1" nodeType="clickEffect">
                                  <p:stCondLst>
                                    <p:cond delay="0"/>
                                  </p:stCondLst>
                                  <p:childTnLst>
                                    <p:set>
                                      <p:cBhvr>
                                        <p:cTn id="108"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09" restart="whenNotActive" fill="hold" evtFilter="cancelBubble" nodeType="interactiveSeq">
                <p:stCondLst>
                  <p:cond evt="onClick" delay="0">
                    <p:tgtEl>
                      <p:spTgt spid="25"/>
                    </p:tgtEl>
                  </p:cond>
                </p:stCondLst>
                <p:endSync evt="end" delay="0">
                  <p:rtn val="all"/>
                </p:endSync>
                <p:childTnLst>
                  <p:par>
                    <p:cTn id="110" fill="hold">
                      <p:stCondLst>
                        <p:cond delay="0"/>
                      </p:stCondLst>
                      <p:childTnLst>
                        <p:par>
                          <p:cTn id="111" fill="hold">
                            <p:stCondLst>
                              <p:cond delay="0"/>
                            </p:stCondLst>
                            <p:childTnLst>
                              <p:par>
                                <p:cTn id="112" presetID="1" presetClass="exit" presetSubtype="0" fill="hold" grpId="1" nodeType="clickEffect">
                                  <p:stCondLst>
                                    <p:cond delay="0"/>
                                  </p:stCondLst>
                                  <p:childTnLst>
                                    <p:set>
                                      <p:cBhvr>
                                        <p:cTn id="113"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33"/>
                    </p:tgtEl>
                  </p:cond>
                </p:stCondLst>
                <p:endSync evt="end" delay="0">
                  <p:rtn val="all"/>
                </p:endSync>
                <p:childTnLst>
                  <p:par>
                    <p:cTn id="115" fill="hold">
                      <p:stCondLst>
                        <p:cond delay="0"/>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9" restart="whenNotActive" fill="hold" evtFilter="cancelBubble" nodeType="interactiveSeq">
                <p:stCondLst>
                  <p:cond evt="onClick" delay="0">
                    <p:tgtEl>
                      <p:spTgt spid="35"/>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grpId="1" nodeType="clickEffect">
                                  <p:stCondLst>
                                    <p:cond delay="0"/>
                                  </p:stCondLst>
                                  <p:childTnLst>
                                    <p:set>
                                      <p:cBhvr>
                                        <p:cTn id="12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24" restart="whenNotActive" fill="hold" evtFilter="cancelBubble" nodeType="interactiveSeq">
                <p:stCondLst>
                  <p:cond evt="onClick" delay="0">
                    <p:tgtEl>
                      <p:spTgt spid="41"/>
                    </p:tgtEl>
                  </p:cond>
                </p:stCondLst>
                <p:endSync evt="end" delay="0">
                  <p:rtn val="all"/>
                </p:endSync>
                <p:childTnLst>
                  <p:par>
                    <p:cTn id="125" fill="hold">
                      <p:stCondLst>
                        <p:cond delay="0"/>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29" restart="whenNotActive" fill="hold" evtFilter="cancelBubble" nodeType="interactiveSeq">
                <p:stCondLst>
                  <p:cond evt="onClick" delay="0">
                    <p:tgtEl>
                      <p:spTgt spid="42"/>
                    </p:tgtEl>
                  </p:cond>
                </p:stCondLst>
                <p:endSync evt="end" delay="0">
                  <p:rtn val="all"/>
                </p:endSync>
                <p:childTnLst>
                  <p:par>
                    <p:cTn id="130" fill="hold">
                      <p:stCondLst>
                        <p:cond delay="0"/>
                      </p:stCondLst>
                      <p:childTnLst>
                        <p:par>
                          <p:cTn id="131" fill="hold">
                            <p:stCondLst>
                              <p:cond delay="0"/>
                            </p:stCondLst>
                            <p:childTnLst>
                              <p:par>
                                <p:cTn id="132" presetID="1" presetClass="exit" presetSubtype="0" fill="hold" grpId="1" nodeType="clickEffect">
                                  <p:stCondLst>
                                    <p:cond delay="0"/>
                                  </p:stCondLst>
                                  <p:childTnLst>
                                    <p:set>
                                      <p:cBhvr>
                                        <p:cTn id="133"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34" restart="whenNotActive" fill="hold" evtFilter="cancelBubble" nodeType="interactiveSeq">
                <p:stCondLst>
                  <p:cond evt="onClick" delay="0">
                    <p:tgtEl>
                      <p:spTgt spid="44"/>
                    </p:tgtEl>
                  </p:cond>
                </p:stCondLst>
                <p:endSync evt="end" delay="0">
                  <p:rtn val="all"/>
                </p:endSync>
                <p:childTnLst>
                  <p:par>
                    <p:cTn id="135" fill="hold">
                      <p:stCondLst>
                        <p:cond delay="0"/>
                      </p:stCondLst>
                      <p:childTnLst>
                        <p:par>
                          <p:cTn id="136" fill="hold">
                            <p:stCondLst>
                              <p:cond delay="0"/>
                            </p:stCondLst>
                            <p:childTnLst>
                              <p:par>
                                <p:cTn id="137" presetID="1" presetClass="exit" presetSubtype="0" fill="hold" grpId="1" nodeType="clickEffect">
                                  <p:stCondLst>
                                    <p:cond delay="0"/>
                                  </p:stCondLst>
                                  <p:childTnLst>
                                    <p:set>
                                      <p:cBhvr>
                                        <p:cTn id="13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39" restart="whenNotActive" fill="hold" evtFilter="cancelBubble" nodeType="interactiveSeq">
                <p:stCondLst>
                  <p:cond evt="onClick" delay="0">
                    <p:tgtEl>
                      <p:spTgt spid="46"/>
                    </p:tgtEl>
                  </p:cond>
                </p:stCondLst>
                <p:endSync evt="end" delay="0">
                  <p:rtn val="all"/>
                </p:endSync>
                <p:childTnLst>
                  <p:par>
                    <p:cTn id="140" fill="hold">
                      <p:stCondLst>
                        <p:cond delay="0"/>
                      </p:stCondLst>
                      <p:childTnLst>
                        <p:par>
                          <p:cTn id="141" fill="hold">
                            <p:stCondLst>
                              <p:cond delay="0"/>
                            </p:stCondLst>
                            <p:childTnLst>
                              <p:par>
                                <p:cTn id="142" presetID="1" presetClass="exit" presetSubtype="0" fill="hold" grpId="1" nodeType="clickEffect">
                                  <p:stCondLst>
                                    <p:cond delay="0"/>
                                  </p:stCondLst>
                                  <p:childTnLst>
                                    <p:set>
                                      <p:cBhvr>
                                        <p:cTn id="143"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10" grpId="0"/>
      <p:bldP spid="6" grpId="0" animBg="1"/>
      <p:bldP spid="18" grpId="0" animBg="1"/>
      <p:bldP spid="13" grpId="0" animBg="1"/>
      <p:bldP spid="13" grpId="1" animBg="1"/>
      <p:bldP spid="25" grpId="0" animBg="1"/>
      <p:bldP spid="25" grpId="1" animBg="1"/>
      <p:bldP spid="26" grpId="0"/>
      <p:bldP spid="27" grpId="0"/>
      <p:bldP spid="28" grpId="0"/>
      <p:bldP spid="29" grpId="0"/>
      <p:bldP spid="30" grpId="0"/>
      <p:bldP spid="32" grpId="0" animBg="1"/>
      <p:bldP spid="33" grpId="0" animBg="1"/>
      <p:bldP spid="33" grpId="1" animBg="1"/>
      <p:bldP spid="34" grpId="0" animBg="1"/>
      <p:bldP spid="35" grpId="0" animBg="1"/>
      <p:bldP spid="35" grpId="1" animBg="1"/>
      <p:bldP spid="39" grpId="0" animBg="1"/>
      <p:bldP spid="40" grpId="0" animBg="1"/>
      <p:bldP spid="41" grpId="0" animBg="1"/>
      <p:bldP spid="41" grpId="1" animBg="1"/>
      <p:bldP spid="42" grpId="0" animBg="1"/>
      <p:bldP spid="42" grpId="1" animBg="1"/>
      <p:bldP spid="43" grpId="0" animBg="1"/>
      <p:bldP spid="44" grpId="0" animBg="1"/>
      <p:bldP spid="44" grpId="1" animBg="1"/>
      <p:bldP spid="45" grpId="0" animBg="1"/>
      <p:bldP spid="46" grpId="0" animBg="1"/>
      <p:bldP spid="4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65264" y="438109"/>
            <a:ext cx="9417899"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TÌM HIỂU VỀ CHUỖI THỨC ĂN TRONG TỰ NHIÊN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2217132" y="3395759"/>
            <a:ext cx="7252270" cy="1200329"/>
          </a:xfrm>
          <a:prstGeom prst="rect">
            <a:avLst/>
          </a:prstGeom>
          <a:noFill/>
        </p:spPr>
        <p:txBody>
          <a:bodyPr wrap="square" rtlCol="0">
            <a:spAutoFit/>
          </a:bodyPr>
          <a:lstStyle/>
          <a:p>
            <a:pPr lvl="0" algn="ctr">
              <a:defRPr/>
            </a:pPr>
            <a:r>
              <a:rPr lang="vi-VN" sz="2400" b="1">
                <a:solidFill>
                  <a:srgbClr val="002060"/>
                </a:solidFill>
                <a:latin typeface="Roboto" panose="02000000000000000000" pitchFamily="2" charset="0"/>
                <a:ea typeface="Roboto" panose="02000000000000000000" pitchFamily="2" charset="0"/>
              </a:rPr>
              <a:t>QUAN SÁT VÀ VIẾT CÁC CHUỖI THỨC ĂN Ở MÔI TRƯỜNG TỰ NHIÊN XUNG QUANH NƠI</a:t>
            </a:r>
            <a:r>
              <a:rPr lang="en-US" sz="2400" b="1">
                <a:solidFill>
                  <a:srgbClr val="002060"/>
                </a:solidFill>
                <a:latin typeface="Roboto" panose="02000000000000000000" pitchFamily="2" charset="0"/>
                <a:ea typeface="Roboto" panose="02000000000000000000" pitchFamily="2" charset="0"/>
              </a:rPr>
              <a:t> </a:t>
            </a:r>
            <a:r>
              <a:rPr lang="vi-VN" sz="2400" b="1">
                <a:solidFill>
                  <a:srgbClr val="002060"/>
                </a:solidFill>
                <a:latin typeface="Roboto" panose="02000000000000000000" pitchFamily="2" charset="0"/>
                <a:ea typeface="Roboto" panose="02000000000000000000" pitchFamily="2" charset="0"/>
              </a:rPr>
              <a:t>EM SỐNG (TRƯỜNG HỌC, NƠI Ở,…)</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9678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1418747" y="2041868"/>
            <a:ext cx="9359905" cy="2677656"/>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Sắp xếp các sinh vật sau thành chuỗi thức ăn và vẽ sơ đồ	</a:t>
            </a:r>
          </a:p>
          <a:p>
            <a:r>
              <a:rPr lang="vi-VN" sz="2400">
                <a:latin typeface="Roboto" panose="02000000000000000000" pitchFamily="2" charset="0"/>
                <a:ea typeface="Roboto" panose="02000000000000000000" pitchFamily="2" charset="0"/>
              </a:rPr>
              <a:t>1. Sâu, chim, rau xanh, đại bàng, rắn</a:t>
            </a:r>
          </a:p>
          <a:p>
            <a:r>
              <a:rPr lang="vi-VN" sz="2400">
                <a:latin typeface="Roboto" panose="02000000000000000000" pitchFamily="2" charset="0"/>
                <a:ea typeface="Roboto" panose="02000000000000000000" pitchFamily="2" charset="0"/>
              </a:rPr>
              <a:t>..…………………………………………………………………………………………………………………</a:t>
            </a:r>
          </a:p>
          <a:p>
            <a:endParaRPr lang="vi-VN" sz="2400">
              <a:latin typeface="Roboto" panose="02000000000000000000" pitchFamily="2" charset="0"/>
              <a:ea typeface="Roboto" panose="02000000000000000000" pitchFamily="2" charset="0"/>
            </a:endParaRPr>
          </a:p>
          <a:p>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2. Cọp, giun đất, mùn bã hữu cơ, gà, chó sói</a:t>
            </a:r>
          </a:p>
          <a:p>
            <a:r>
              <a:rPr lang="vi-VN" sz="2400">
                <a:latin typeface="Roboto" panose="02000000000000000000" pitchFamily="2" charset="0"/>
                <a:ea typeface="Roboto" panose="02000000000000000000" pitchFamily="2" charset="0"/>
              </a:rPr>
              <a:t>..…………………………………………………………………………………………………………………</a:t>
            </a:r>
          </a:p>
        </p:txBody>
      </p:sp>
      <p:sp>
        <p:nvSpPr>
          <p:cNvPr id="9" name="TextBox 8"/>
          <p:cNvSpPr txBox="1"/>
          <p:nvPr/>
        </p:nvSpPr>
        <p:spPr>
          <a:xfrm>
            <a:off x="1713705" y="2727730"/>
            <a:ext cx="5888574" cy="461665"/>
          </a:xfrm>
          <a:prstGeom prst="rect">
            <a:avLst/>
          </a:prstGeom>
          <a:noFill/>
        </p:spPr>
        <p:txBody>
          <a:bodyPr wrap="square" rtlCol="0">
            <a:spAutoFit/>
          </a:bodyPr>
          <a:lstStyle/>
          <a:p>
            <a:pPr algn="just">
              <a:defRPr/>
            </a:pPr>
            <a:r>
              <a:rPr lang="en-US" sz="2400">
                <a:solidFill>
                  <a:srgbClr val="FF0000"/>
                </a:solidFill>
                <a:latin typeface="Roboto" panose="02000000000000000000" pitchFamily="2" charset="0"/>
                <a:ea typeface="Roboto" panose="02000000000000000000" pitchFamily="2" charset="0"/>
              </a:rPr>
              <a:t>Rau xanh, sâu, chim, rắn, đại bàng</a:t>
            </a:r>
            <a:endParaRPr lang="vi-VN" sz="2400">
              <a:solidFill>
                <a:srgbClr val="FF0000"/>
              </a:solidFill>
              <a:latin typeface="Roboto" panose="02000000000000000000" pitchFamily="2" charset="0"/>
              <a:ea typeface="Roboto" panose="02000000000000000000" pitchFamily="2" charset="0"/>
            </a:endParaRPr>
          </a:p>
        </p:txBody>
      </p:sp>
      <p:sp>
        <p:nvSpPr>
          <p:cNvPr id="17" name="TextBox 16"/>
          <p:cNvSpPr txBox="1"/>
          <p:nvPr/>
        </p:nvSpPr>
        <p:spPr>
          <a:xfrm>
            <a:off x="1519556" y="4181715"/>
            <a:ext cx="6635617" cy="461665"/>
          </a:xfrm>
          <a:prstGeom prst="rect">
            <a:avLst/>
          </a:prstGeom>
          <a:noFill/>
        </p:spPr>
        <p:txBody>
          <a:bodyPr wrap="square" rtlCol="0">
            <a:spAutoFit/>
          </a:bodyPr>
          <a:lstStyle/>
          <a:p>
            <a:pPr lvl="0" algn="just">
              <a:defRPr/>
            </a:pPr>
            <a:r>
              <a:rPr lang="vi-VN" sz="2400">
                <a:solidFill>
                  <a:srgbClr val="FF0000"/>
                </a:solidFill>
                <a:latin typeface="Roboto" panose="02000000000000000000" pitchFamily="2" charset="0"/>
                <a:ea typeface="Roboto" panose="02000000000000000000" pitchFamily="2" charset="0"/>
              </a:rPr>
              <a:t>Mùn bã hữu cơ</a:t>
            </a:r>
            <a:r>
              <a:rPr lang="en-US" sz="2400">
                <a:solidFill>
                  <a:srgbClr val="FF0000"/>
                </a:solidFill>
                <a:latin typeface="Roboto" panose="02000000000000000000" pitchFamily="2" charset="0"/>
                <a:ea typeface="Roboto" panose="02000000000000000000" pitchFamily="2" charset="0"/>
              </a:rPr>
              <a:t>, g</a:t>
            </a:r>
            <a:r>
              <a:rPr lang="vi-VN" sz="2400">
                <a:solidFill>
                  <a:srgbClr val="FF0000"/>
                </a:solidFill>
                <a:latin typeface="Roboto" panose="02000000000000000000" pitchFamily="2" charset="0"/>
                <a:ea typeface="Roboto" panose="02000000000000000000" pitchFamily="2" charset="0"/>
              </a:rPr>
              <a:t>iun đất</a:t>
            </a:r>
            <a:r>
              <a:rPr lang="en-US" sz="2400">
                <a:solidFill>
                  <a:srgbClr val="FF0000"/>
                </a:solidFill>
                <a:latin typeface="Roboto" panose="02000000000000000000" pitchFamily="2" charset="0"/>
                <a:ea typeface="Roboto" panose="02000000000000000000" pitchFamily="2" charset="0"/>
              </a:rPr>
              <a:t>,</a:t>
            </a:r>
            <a:r>
              <a:rPr lang="vi-VN" sz="2400">
                <a:solidFill>
                  <a:srgbClr val="FF0000"/>
                </a:solidFill>
                <a:latin typeface="Roboto" panose="02000000000000000000" pitchFamily="2" charset="0"/>
                <a:ea typeface="Roboto" panose="02000000000000000000" pitchFamily="2" charset="0"/>
              </a:rPr>
              <a:t> </a:t>
            </a:r>
            <a:r>
              <a:rPr lang="en-US" sz="2400">
                <a:solidFill>
                  <a:srgbClr val="FF0000"/>
                </a:solidFill>
                <a:latin typeface="Roboto" panose="02000000000000000000" pitchFamily="2" charset="0"/>
                <a:ea typeface="Roboto" panose="02000000000000000000" pitchFamily="2" charset="0"/>
              </a:rPr>
              <a:t>g</a:t>
            </a:r>
            <a:r>
              <a:rPr lang="vi-VN" sz="2400">
                <a:solidFill>
                  <a:srgbClr val="FF0000"/>
                </a:solidFill>
                <a:latin typeface="Roboto" panose="02000000000000000000" pitchFamily="2" charset="0"/>
                <a:ea typeface="Roboto" panose="02000000000000000000" pitchFamily="2" charset="0"/>
              </a:rPr>
              <a:t>à</a:t>
            </a:r>
            <a:r>
              <a:rPr lang="en-US" sz="2400">
                <a:solidFill>
                  <a:srgbClr val="FF0000"/>
                </a:solidFill>
                <a:latin typeface="Roboto" panose="02000000000000000000" pitchFamily="2" charset="0"/>
                <a:ea typeface="Roboto" panose="02000000000000000000" pitchFamily="2" charset="0"/>
              </a:rPr>
              <a:t>,</a:t>
            </a:r>
            <a:r>
              <a:rPr lang="vi-VN" sz="2400">
                <a:solidFill>
                  <a:srgbClr val="FF0000"/>
                </a:solidFill>
                <a:latin typeface="Roboto" panose="02000000000000000000" pitchFamily="2" charset="0"/>
                <a:ea typeface="Roboto" panose="02000000000000000000" pitchFamily="2" charset="0"/>
              </a:rPr>
              <a:t> </a:t>
            </a:r>
            <a:r>
              <a:rPr lang="en-US" sz="2400">
                <a:solidFill>
                  <a:srgbClr val="FF0000"/>
                </a:solidFill>
                <a:latin typeface="Roboto" panose="02000000000000000000" pitchFamily="2" charset="0"/>
                <a:ea typeface="Roboto" panose="02000000000000000000" pitchFamily="2" charset="0"/>
              </a:rPr>
              <a:t>c</a:t>
            </a:r>
            <a:r>
              <a:rPr lang="vi-VN" sz="2400">
                <a:solidFill>
                  <a:srgbClr val="FF0000"/>
                </a:solidFill>
                <a:latin typeface="Roboto" panose="02000000000000000000" pitchFamily="2" charset="0"/>
                <a:ea typeface="Roboto" panose="02000000000000000000" pitchFamily="2" charset="0"/>
              </a:rPr>
              <a:t>hó sói </a:t>
            </a:r>
            <a:r>
              <a:rPr lang="en-US" sz="2400">
                <a:solidFill>
                  <a:srgbClr val="FF0000"/>
                </a:solidFill>
                <a:latin typeface="Roboto" panose="02000000000000000000" pitchFamily="2" charset="0"/>
                <a:ea typeface="Roboto" panose="02000000000000000000" pitchFamily="2" charset="0"/>
              </a:rPr>
              <a:t>,</a:t>
            </a:r>
            <a:r>
              <a:rPr lang="vi-VN" sz="2400">
                <a:solidFill>
                  <a:srgbClr val="FF0000"/>
                </a:solidFill>
                <a:latin typeface="Roboto" panose="02000000000000000000" pitchFamily="2" charset="0"/>
                <a:ea typeface="Roboto" panose="02000000000000000000" pitchFamily="2" charset="0"/>
              </a:rPr>
              <a:t> </a:t>
            </a:r>
            <a:r>
              <a:rPr lang="en-US" sz="2400">
                <a:solidFill>
                  <a:srgbClr val="FF0000"/>
                </a:solidFill>
                <a:latin typeface="Roboto" panose="02000000000000000000" pitchFamily="2" charset="0"/>
                <a:ea typeface="Roboto" panose="02000000000000000000" pitchFamily="2" charset="0"/>
              </a:rPr>
              <a:t>c</a:t>
            </a:r>
            <a:r>
              <a:rPr lang="vi-VN" sz="2400">
                <a:solidFill>
                  <a:srgbClr val="FF0000"/>
                </a:solidFill>
                <a:latin typeface="Roboto" panose="02000000000000000000" pitchFamily="2" charset="0"/>
                <a:ea typeface="Roboto" panose="02000000000000000000" pitchFamily="2" charset="0"/>
              </a:rPr>
              <a:t>ọp</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1169581" y="3302277"/>
            <a:ext cx="1258690"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Rau xanh</a:t>
            </a:r>
          </a:p>
        </p:txBody>
      </p:sp>
      <p:sp>
        <p:nvSpPr>
          <p:cNvPr id="13" name="TextBox 12"/>
          <p:cNvSpPr txBox="1"/>
          <p:nvPr/>
        </p:nvSpPr>
        <p:spPr>
          <a:xfrm>
            <a:off x="3266826" y="3302277"/>
            <a:ext cx="1117009"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Sâu</a:t>
            </a:r>
          </a:p>
        </p:txBody>
      </p:sp>
      <p:cxnSp>
        <p:nvCxnSpPr>
          <p:cNvPr id="15" name="Straight Arrow Connector 14"/>
          <p:cNvCxnSpPr/>
          <p:nvPr/>
        </p:nvCxnSpPr>
        <p:spPr>
          <a:xfrm>
            <a:off x="2488209" y="3502332"/>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78452" y="3302277"/>
            <a:ext cx="1117009"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Chim</a:t>
            </a:r>
          </a:p>
        </p:txBody>
      </p:sp>
      <p:sp>
        <p:nvSpPr>
          <p:cNvPr id="20" name="TextBox 19"/>
          <p:cNvSpPr txBox="1"/>
          <p:nvPr/>
        </p:nvSpPr>
        <p:spPr>
          <a:xfrm>
            <a:off x="7490078" y="3302277"/>
            <a:ext cx="1117009"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Rắn</a:t>
            </a:r>
          </a:p>
        </p:txBody>
      </p:sp>
      <p:cxnSp>
        <p:nvCxnSpPr>
          <p:cNvPr id="21" name="Straight Arrow Connector 20"/>
          <p:cNvCxnSpPr/>
          <p:nvPr/>
        </p:nvCxnSpPr>
        <p:spPr>
          <a:xfrm>
            <a:off x="6711461" y="3502332"/>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599835" y="3502332"/>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600447" y="3174314"/>
            <a:ext cx="1117009" cy="707886"/>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Đại bàng</a:t>
            </a:r>
          </a:p>
        </p:txBody>
      </p:sp>
      <p:cxnSp>
        <p:nvCxnSpPr>
          <p:cNvPr id="24" name="Straight Arrow Connector 23"/>
          <p:cNvCxnSpPr/>
          <p:nvPr/>
        </p:nvCxnSpPr>
        <p:spPr>
          <a:xfrm>
            <a:off x="8823087" y="3502332"/>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095370" y="4768765"/>
            <a:ext cx="1258690" cy="707886"/>
          </a:xfrm>
          <a:prstGeom prst="rect">
            <a:avLst/>
          </a:prstGeom>
          <a:noFill/>
          <a:ln w="19050">
            <a:solidFill>
              <a:srgbClr val="FF0000"/>
            </a:solidFill>
          </a:ln>
        </p:spPr>
        <p:txBody>
          <a:bodyPr wrap="square" rtlCol="0">
            <a:spAutoFit/>
          </a:bodyPr>
          <a:lstStyle/>
          <a:p>
            <a:pPr algn="ctr"/>
            <a:r>
              <a:rPr lang="vi-VN" sz="2000">
                <a:solidFill>
                  <a:srgbClr val="FF0000"/>
                </a:solidFill>
                <a:latin typeface="Roboto" panose="02000000000000000000" pitchFamily="2" charset="0"/>
                <a:ea typeface="Roboto" panose="02000000000000000000" pitchFamily="2" charset="0"/>
              </a:rPr>
              <a:t>Mùn bã hữu cơ</a:t>
            </a:r>
            <a:endParaRPr lang="en-US" sz="2000">
              <a:solidFill>
                <a:srgbClr val="FF0000"/>
              </a:solidFill>
              <a:latin typeface="Roboto" panose="02000000000000000000" pitchFamily="2" charset="0"/>
              <a:ea typeface="Roboto" panose="02000000000000000000" pitchFamily="2" charset="0"/>
            </a:endParaRPr>
          </a:p>
        </p:txBody>
      </p:sp>
      <p:sp>
        <p:nvSpPr>
          <p:cNvPr id="26" name="TextBox 25"/>
          <p:cNvSpPr txBox="1"/>
          <p:nvPr/>
        </p:nvSpPr>
        <p:spPr>
          <a:xfrm>
            <a:off x="3094136" y="4867985"/>
            <a:ext cx="1269073"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Giun đất</a:t>
            </a:r>
          </a:p>
        </p:txBody>
      </p:sp>
      <p:cxnSp>
        <p:nvCxnSpPr>
          <p:cNvPr id="27" name="Straight Arrow Connector 26"/>
          <p:cNvCxnSpPr/>
          <p:nvPr/>
        </p:nvCxnSpPr>
        <p:spPr>
          <a:xfrm>
            <a:off x="2424272" y="5068040"/>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314515" y="4867985"/>
            <a:ext cx="1117009"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Gà </a:t>
            </a:r>
          </a:p>
        </p:txBody>
      </p:sp>
      <p:sp>
        <p:nvSpPr>
          <p:cNvPr id="29" name="TextBox 28"/>
          <p:cNvSpPr txBox="1"/>
          <p:nvPr/>
        </p:nvSpPr>
        <p:spPr>
          <a:xfrm>
            <a:off x="7426141" y="4867985"/>
            <a:ext cx="1117009"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Chó sói </a:t>
            </a:r>
          </a:p>
        </p:txBody>
      </p:sp>
      <p:cxnSp>
        <p:nvCxnSpPr>
          <p:cNvPr id="30" name="Straight Arrow Connector 29"/>
          <p:cNvCxnSpPr/>
          <p:nvPr/>
        </p:nvCxnSpPr>
        <p:spPr>
          <a:xfrm>
            <a:off x="6647524" y="5068040"/>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535898" y="5068040"/>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537767" y="4832406"/>
            <a:ext cx="1117009"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Cọp</a:t>
            </a:r>
          </a:p>
        </p:txBody>
      </p:sp>
      <p:cxnSp>
        <p:nvCxnSpPr>
          <p:cNvPr id="33" name="Straight Arrow Connector 32"/>
          <p:cNvCxnSpPr/>
          <p:nvPr/>
        </p:nvCxnSpPr>
        <p:spPr>
          <a:xfrm>
            <a:off x="8759150" y="5068040"/>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82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par>
                                <p:cTn id="67" presetID="10" presetClass="entr" presetSubtype="0"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7" grpId="0"/>
      <p:bldP spid="12" grpId="0" animBg="1"/>
      <p:bldP spid="13" grpId="0" animBg="1"/>
      <p:bldP spid="19" grpId="0" animBg="1"/>
      <p:bldP spid="20" grpId="0" animBg="1"/>
      <p:bldP spid="23" grpId="0" animBg="1"/>
      <p:bldP spid="25" grpId="0" animBg="1"/>
      <p:bldP spid="26" grpId="0" animBg="1"/>
      <p:bldP spid="28" grpId="0" animBg="1"/>
      <p:bldP spid="29"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28259" y="1333400"/>
            <a:ext cx="5784113" cy="584775"/>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MỜI CÁC EM XEM PHIM NHÉ!</a:t>
            </a:r>
          </a:p>
        </p:txBody>
      </p:sp>
      <p:pic>
        <p:nvPicPr>
          <p:cNvPr id="5" name="đám cưới chuộ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11301" y="2677190"/>
            <a:ext cx="6713757" cy="3755508"/>
          </a:xfrm>
          <a:prstGeom prst="rect">
            <a:avLst/>
          </a:prstGeom>
        </p:spPr>
      </p:pic>
      <p:sp>
        <p:nvSpPr>
          <p:cNvPr id="6" name="TextBox 5"/>
          <p:cNvSpPr txBox="1"/>
          <p:nvPr/>
        </p:nvSpPr>
        <p:spPr>
          <a:xfrm>
            <a:off x="3502633" y="482795"/>
            <a:ext cx="4931552" cy="584775"/>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KHỞI ĐỘNG TIẾT HỌC</a:t>
            </a:r>
          </a:p>
        </p:txBody>
      </p:sp>
    </p:spTree>
    <p:extLst>
      <p:ext uri="{BB962C8B-B14F-4D97-AF65-F5344CB8AC3E}">
        <p14:creationId xmlns:p14="http://schemas.microsoft.com/office/powerpoint/2010/main" val="3415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fullScrn="1">
              <p:cMediaNode vol="80000">
                <p:cTn id="16" fill="hold" display="0">
                  <p:stCondLst>
                    <p:cond delay="indefinite"/>
                  </p:stCondLst>
                </p:cTn>
                <p:tgtEl>
                  <p:spTgt spid="5"/>
                </p:tgtEl>
              </p:cMediaNode>
            </p:video>
          </p:childTnLst>
        </p:cTn>
      </p:par>
    </p:tnLst>
    <p:bldLst>
      <p:bldP spid="117"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725248E-A0D6-AD5A-5800-9A78FC7887FD}"/>
              </a:ext>
            </a:extLst>
          </p:cNvPr>
          <p:cNvSpPr txBox="1"/>
          <p:nvPr/>
        </p:nvSpPr>
        <p:spPr>
          <a:xfrm>
            <a:off x="2897062" y="518897"/>
            <a:ext cx="6435969"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chemeClr val="bg1"/>
                </a:solidFill>
                <a:latin typeface="Roboto Black" panose="02000000000000000000" pitchFamily="2" charset="0"/>
                <a:ea typeface="Roboto Black" panose="02000000000000000000" pitchFamily="2" charset="0"/>
              </a:rPr>
              <a:t>CHUẨN BỊ CHO GIỜ HỌC SAU</a:t>
            </a:r>
          </a:p>
        </p:txBody>
      </p:sp>
      <p:sp>
        <p:nvSpPr>
          <p:cNvPr id="15" name="TextBox 14">
            <a:extLst>
              <a:ext uri="{FF2B5EF4-FFF2-40B4-BE49-F238E27FC236}">
                <a16:creationId xmlns:a16="http://schemas.microsoft.com/office/drawing/2014/main" xmlns="" id="{F47EDC76-93E4-69B2-B3EB-FFBB9F9285CB}"/>
              </a:ext>
            </a:extLst>
          </p:cNvPr>
          <p:cNvSpPr txBox="1"/>
          <p:nvPr/>
        </p:nvSpPr>
        <p:spPr>
          <a:xfrm>
            <a:off x="2603204" y="1364090"/>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26" name="Picture 25"/>
          <p:cNvPicPr>
            <a:picLocks noChangeAspect="1"/>
          </p:cNvPicPr>
          <p:nvPr/>
        </p:nvPicPr>
        <p:blipFill>
          <a:blip r:embed="rId3"/>
          <a:stretch>
            <a:fillRect/>
          </a:stretch>
        </p:blipFill>
        <p:spPr>
          <a:xfrm>
            <a:off x="4982842" y="2201478"/>
            <a:ext cx="1895547" cy="1608458"/>
          </a:xfrm>
          <a:prstGeom prst="rect">
            <a:avLst/>
          </a:prstGeom>
          <a:effectLst>
            <a:outerShdw blurRad="63500" sx="102000" sy="102000" algn="ctr" rotWithShape="0">
              <a:prstClr val="black">
                <a:alpha val="40000"/>
              </a:prstClr>
            </a:outerShdw>
          </a:effectLst>
        </p:spPr>
      </p:pic>
      <p:pic>
        <p:nvPicPr>
          <p:cNvPr id="27" name="Picture 26">
            <a:extLst>
              <a:ext uri="{FF2B5EF4-FFF2-40B4-BE49-F238E27FC236}">
                <a16:creationId xmlns:a16="http://schemas.microsoft.com/office/drawing/2014/main" xmlns=""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8184888" y="2470113"/>
            <a:ext cx="1054699" cy="646232"/>
          </a:xfrm>
          <a:prstGeom prst="rect">
            <a:avLst/>
          </a:prstGeom>
          <a:effectLst>
            <a:outerShdw blurRad="63500" sx="102000" sy="102000" algn="ctr" rotWithShape="0">
              <a:prstClr val="black">
                <a:alpha val="40000"/>
              </a:prstClr>
            </a:outerShdw>
          </a:effectLst>
        </p:spPr>
      </p:pic>
      <p:pic>
        <p:nvPicPr>
          <p:cNvPr id="28" name="Picture 27">
            <a:extLst>
              <a:ext uri="{FF2B5EF4-FFF2-40B4-BE49-F238E27FC236}">
                <a16:creationId xmlns:a16="http://schemas.microsoft.com/office/drawing/2014/main" xmlns="" id="{4A2210E2-AFE1-878C-C378-54692377689D}"/>
              </a:ext>
            </a:extLst>
          </p:cNvPr>
          <p:cNvPicPr>
            <a:picLocks noChangeAspect="1"/>
          </p:cNvPicPr>
          <p:nvPr/>
        </p:nvPicPr>
        <p:blipFill rotWithShape="1">
          <a:blip r:embed="rId6">
            <a:extLst>
              <a:ext uri="{28A0092B-C50C-407E-A947-70E740481C1C}">
                <a14:useLocalDpi xmlns:a14="http://schemas.microsoft.com/office/drawing/2010/main" val="0"/>
              </a:ext>
            </a:extLst>
          </a:blip>
          <a:srcRect l="16228" r="13090"/>
          <a:stretch/>
        </p:blipFill>
        <p:spPr>
          <a:xfrm>
            <a:off x="7055728" y="2142232"/>
            <a:ext cx="1091108" cy="1412294"/>
          </a:xfrm>
          <a:prstGeom prst="rect">
            <a:avLst/>
          </a:prstGeom>
          <a:effectLst>
            <a:outerShdw blurRad="63500" sx="102000" sy="102000" algn="ctr" rotWithShape="0">
              <a:prstClr val="black">
                <a:alpha val="40000"/>
              </a:prstClr>
            </a:outerShdw>
          </a:effectLst>
        </p:spPr>
      </p:pic>
      <p:pic>
        <p:nvPicPr>
          <p:cNvPr id="29" name="Picture 28"/>
          <p:cNvPicPr>
            <a:picLocks noChangeAspect="1"/>
          </p:cNvPicPr>
          <p:nvPr/>
        </p:nvPicPr>
        <p:blipFill>
          <a:blip r:embed="rId7"/>
          <a:stretch>
            <a:fillRect/>
          </a:stretch>
        </p:blipFill>
        <p:spPr>
          <a:xfrm>
            <a:off x="2800536" y="2398351"/>
            <a:ext cx="1843768" cy="1156175"/>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1268" y="3647929"/>
            <a:ext cx="9347559" cy="2805078"/>
          </a:xfrm>
          <a:prstGeom prst="rect">
            <a:avLst/>
          </a:prstGeom>
        </p:spPr>
      </p:pic>
    </p:spTree>
    <p:extLst>
      <p:ext uri="{BB962C8B-B14F-4D97-AF65-F5344CB8AC3E}">
        <p14:creationId xmlns:p14="http://schemas.microsoft.com/office/powerpoint/2010/main" val="34783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74" y="154683"/>
            <a:ext cx="1893580" cy="1306778"/>
          </a:xfrm>
          <a:prstGeom prst="rect">
            <a:avLst/>
          </a:prstGeom>
        </p:spPr>
      </p:pic>
    </p:spTree>
    <p:extLst>
      <p:ext uri="{BB962C8B-B14F-4D97-AF65-F5344CB8AC3E}">
        <p14:creationId xmlns:p14="http://schemas.microsoft.com/office/powerpoint/2010/main" val="20700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3749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937878" y="2275367"/>
            <a:ext cx="5925975" cy="4124450"/>
          </a:xfrm>
          <a:prstGeom prst="rect">
            <a:avLst/>
          </a:prstGeom>
        </p:spPr>
      </p:pic>
      <p:sp>
        <p:nvSpPr>
          <p:cNvPr id="117" name="TextBox 116"/>
          <p:cNvSpPr txBox="1"/>
          <p:nvPr/>
        </p:nvSpPr>
        <p:spPr>
          <a:xfrm>
            <a:off x="3253561" y="302696"/>
            <a:ext cx="5550197" cy="584775"/>
          </a:xfrm>
          <a:prstGeom prst="rect">
            <a:avLst/>
          </a:prstGeom>
          <a:noFill/>
        </p:spPr>
        <p:txBody>
          <a:bodyPr wrap="square" rtlCol="0">
            <a:spAutoFit/>
          </a:bodyPr>
          <a:lstStyle/>
          <a:p>
            <a:pPr lvl="0" algn="ctr">
              <a:defRPr/>
            </a:pPr>
            <a:r>
              <a:rPr kumimoji="0" lang="en-US" altLang="zh-C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TRÒ</a:t>
            </a:r>
            <a:r>
              <a:rPr kumimoji="0" lang="en-US" altLang="zh-CN" sz="3200" b="1" i="0" u="none" strike="noStrike" kern="1200" cap="none" spc="0" normalizeH="0" noProof="0">
                <a:ln>
                  <a:noFill/>
                </a:ln>
                <a:solidFill>
                  <a:schemeClr val="bg1"/>
                </a:solidFill>
                <a:effectLst/>
                <a:uLnTx/>
                <a:uFillTx/>
                <a:latin typeface="Roboto Black" panose="02000000000000000000" pitchFamily="2" charset="0"/>
                <a:ea typeface="Roboto Black" panose="02000000000000000000" pitchFamily="2" charset="0"/>
              </a:rPr>
              <a:t> CHƠI </a:t>
            </a:r>
            <a:r>
              <a:rPr lang="en-US" altLang="zh-CN" sz="3200" b="1">
                <a:solidFill>
                  <a:schemeClr val="bg1"/>
                </a:solidFill>
                <a:latin typeface="Roboto Black" panose="02000000000000000000" pitchFamily="2" charset="0"/>
                <a:ea typeface="Roboto Black" panose="02000000000000000000" pitchFamily="2" charset="0"/>
              </a:rPr>
              <a:t>"ĐI TÌM THỨC ĂN"</a:t>
            </a:r>
          </a:p>
        </p:txBody>
      </p:sp>
      <p:sp>
        <p:nvSpPr>
          <p:cNvPr id="7" name="TextBox 6"/>
          <p:cNvSpPr txBox="1"/>
          <p:nvPr/>
        </p:nvSpPr>
        <p:spPr>
          <a:xfrm>
            <a:off x="4694280" y="917294"/>
            <a:ext cx="2006181" cy="461665"/>
          </a:xfrm>
          <a:prstGeom prst="rect">
            <a:avLst/>
          </a:prstGeom>
          <a:noFill/>
        </p:spPr>
        <p:txBody>
          <a:bodyPr wrap="square" rtlCol="0">
            <a:spAutoFit/>
          </a:bodyPr>
          <a:lstStyle/>
          <a:p>
            <a:pPr lvl="0" algn="just">
              <a:defRPr/>
            </a:pPr>
            <a:r>
              <a:rPr lang="vi-VN" sz="2400" b="1">
                <a:solidFill>
                  <a:schemeClr val="bg1"/>
                </a:solidFill>
                <a:latin typeface="Roboto" panose="02000000000000000000" pitchFamily="2" charset="0"/>
                <a:ea typeface="Roboto" panose="02000000000000000000" pitchFamily="2" charset="0"/>
              </a:rPr>
              <a:t>Cách chơi:</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400696" y="1809217"/>
            <a:ext cx="4908398" cy="1200329"/>
          </a:xfrm>
          <a:prstGeom prst="rect">
            <a:avLst/>
          </a:prstGeom>
          <a:solidFill>
            <a:schemeClr val="accent4">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Quản trò đưa ra các tấm thẻ. Trên mỗi tấm thẻ ghi một câu đố về tên một con vật.</a:t>
            </a:r>
          </a:p>
        </p:txBody>
      </p:sp>
      <p:sp>
        <p:nvSpPr>
          <p:cNvPr id="10" name="TextBox 9"/>
          <p:cNvSpPr txBox="1"/>
          <p:nvPr/>
        </p:nvSpPr>
        <p:spPr>
          <a:xfrm>
            <a:off x="400696" y="3122752"/>
            <a:ext cx="4908398" cy="1200329"/>
          </a:xfrm>
          <a:prstGeom prst="rect">
            <a:avLst/>
          </a:prstGeom>
          <a:solidFill>
            <a:schemeClr val="accent4">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Người chơi chọn 1 tấm thẻ, trả lời câu đố về tên và thức ăn của con vật mà</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tấm thẻ nhắc tới</a:t>
            </a:r>
            <a:r>
              <a:rPr lang="en-US" sz="2400">
                <a:solidFill>
                  <a:srgbClr val="002060"/>
                </a:solidFill>
                <a:latin typeface="Roboto" panose="02000000000000000000" pitchFamily="2" charset="0"/>
                <a:ea typeface="Roboto" panose="02000000000000000000" pitchFamily="2" charset="0"/>
              </a:rPr>
              <a:t>.</a:t>
            </a:r>
            <a:endParaRPr lang="vi-VN" sz="240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400696" y="4436287"/>
            <a:ext cx="4908398" cy="2308324"/>
          </a:xfrm>
          <a:prstGeom prst="rect">
            <a:avLst/>
          </a:prstGeom>
          <a:solidFill>
            <a:schemeClr val="accent4">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Nếu trả lời đúng thì tấm thẻ sẽ được mở. Nếu trả lời sai thì quyền trả lời dành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cho người khác. Mỗi câu trả lời đúng được nhận 10 điểm. Người được nhiều</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điểm nhất sẽ chiến thắng.</a:t>
            </a:r>
          </a:p>
        </p:txBody>
      </p:sp>
      <p:grpSp>
        <p:nvGrpSpPr>
          <p:cNvPr id="14" name="Group 13"/>
          <p:cNvGrpSpPr/>
          <p:nvPr/>
        </p:nvGrpSpPr>
        <p:grpSpPr>
          <a:xfrm>
            <a:off x="7806427" y="1148126"/>
            <a:ext cx="3742237" cy="2182139"/>
            <a:chOff x="5393497" y="1803860"/>
            <a:chExt cx="3742237" cy="2182139"/>
          </a:xfrm>
          <a:solidFill>
            <a:srgbClr val="C7C7DF"/>
          </a:solidFill>
        </p:grpSpPr>
        <p:sp>
          <p:nvSpPr>
            <p:cNvPr id="15" name="Freeform 14"/>
            <p:cNvSpPr/>
            <p:nvPr/>
          </p:nvSpPr>
          <p:spPr>
            <a:xfrm>
              <a:off x="5393497" y="1803860"/>
              <a:ext cx="3742237" cy="1503357"/>
            </a:xfrm>
            <a:custGeom>
              <a:avLst/>
              <a:gdLst>
                <a:gd name="connsiteX0" fmla="*/ 382004 w 3742237"/>
                <a:gd name="connsiteY0" fmla="*/ 0 h 1503357"/>
                <a:gd name="connsiteX1" fmla="*/ 590381 w 3742237"/>
                <a:gd name="connsiteY1" fmla="*/ 86313 h 1503357"/>
                <a:gd name="connsiteX2" fmla="*/ 614333 w 3742237"/>
                <a:gd name="connsiteY2" fmla="*/ 115342 h 1503357"/>
                <a:gd name="connsiteX3" fmla="*/ 649185 w 3742237"/>
                <a:gd name="connsiteY3" fmla="*/ 98587 h 1503357"/>
                <a:gd name="connsiteX4" fmla="*/ 707679 w 3742237"/>
                <a:gd name="connsiteY4" fmla="*/ 89744 h 1503357"/>
                <a:gd name="connsiteX5" fmla="*/ 888924 w 3742237"/>
                <a:gd name="connsiteY5" fmla="*/ 209881 h 1503357"/>
                <a:gd name="connsiteX6" fmla="*/ 896346 w 3742237"/>
                <a:gd name="connsiteY6" fmla="*/ 246644 h 1503357"/>
                <a:gd name="connsiteX7" fmla="*/ 3091533 w 3742237"/>
                <a:gd name="connsiteY7" fmla="*/ 246644 h 1503357"/>
                <a:gd name="connsiteX8" fmla="*/ 3183030 w 3742237"/>
                <a:gd name="connsiteY8" fmla="*/ 255868 h 1503357"/>
                <a:gd name="connsiteX9" fmla="*/ 3245595 w 3742237"/>
                <a:gd name="connsiteY9" fmla="*/ 275289 h 1503357"/>
                <a:gd name="connsiteX10" fmla="*/ 3282783 w 3742237"/>
                <a:gd name="connsiteY10" fmla="*/ 239093 h 1503357"/>
                <a:gd name="connsiteX11" fmla="*/ 3447547 w 3742237"/>
                <a:gd name="connsiteY11" fmla="*/ 179722 h 1503357"/>
                <a:gd name="connsiteX12" fmla="*/ 3742237 w 3742237"/>
                <a:gd name="connsiteY12" fmla="*/ 527361 h 1503357"/>
                <a:gd name="connsiteX13" fmla="*/ 3562254 w 3742237"/>
                <a:gd name="connsiteY13" fmla="*/ 847681 h 1503357"/>
                <a:gd name="connsiteX14" fmla="*/ 3545533 w 3742237"/>
                <a:gd name="connsiteY14" fmla="*/ 853804 h 1503357"/>
                <a:gd name="connsiteX15" fmla="*/ 3545533 w 3742237"/>
                <a:gd name="connsiteY15" fmla="*/ 1049357 h 1503357"/>
                <a:gd name="connsiteX16" fmla="*/ 3091533 w 3742237"/>
                <a:gd name="connsiteY16" fmla="*/ 1503357 h 1503357"/>
                <a:gd name="connsiteX17" fmla="*/ 650703 w 3742237"/>
                <a:gd name="connsiteY17" fmla="*/ 1503357 h 1503357"/>
                <a:gd name="connsiteX18" fmla="*/ 196703 w 3742237"/>
                <a:gd name="connsiteY18" fmla="*/ 1049357 h 1503357"/>
                <a:gd name="connsiteX19" fmla="*/ 196703 w 3742237"/>
                <a:gd name="connsiteY19" fmla="*/ 791653 h 1503357"/>
                <a:gd name="connsiteX20" fmla="*/ 0 w 3742237"/>
                <a:gd name="connsiteY20" fmla="*/ 594950 h 1503357"/>
                <a:gd name="connsiteX21" fmla="*/ 57613 w 3742237"/>
                <a:gd name="connsiteY21" fmla="*/ 455860 h 1503357"/>
                <a:gd name="connsiteX22" fmla="*/ 114773 w 3742237"/>
                <a:gd name="connsiteY22" fmla="*/ 417322 h 1503357"/>
                <a:gd name="connsiteX23" fmla="*/ 110472 w 3742237"/>
                <a:gd name="connsiteY23" fmla="*/ 409397 h 1503357"/>
                <a:gd name="connsiteX24" fmla="*/ 87314 w 3742237"/>
                <a:gd name="connsiteY24" fmla="*/ 294690 h 1503357"/>
                <a:gd name="connsiteX25" fmla="*/ 382004 w 3742237"/>
                <a:gd name="connsiteY25" fmla="*/ 0 h 150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42237" h="1503357">
                  <a:moveTo>
                    <a:pt x="382004" y="0"/>
                  </a:moveTo>
                  <a:cubicBezTo>
                    <a:pt x="463380" y="0"/>
                    <a:pt x="537053" y="32984"/>
                    <a:pt x="590381" y="86313"/>
                  </a:cubicBezTo>
                  <a:lnTo>
                    <a:pt x="614333" y="115342"/>
                  </a:lnTo>
                  <a:lnTo>
                    <a:pt x="649185" y="98587"/>
                  </a:lnTo>
                  <a:cubicBezTo>
                    <a:pt x="667663" y="92840"/>
                    <a:pt x="687310" y="89744"/>
                    <a:pt x="707679" y="89744"/>
                  </a:cubicBezTo>
                  <a:cubicBezTo>
                    <a:pt x="789156" y="89744"/>
                    <a:pt x="859063" y="139282"/>
                    <a:pt x="888924" y="209881"/>
                  </a:cubicBezTo>
                  <a:lnTo>
                    <a:pt x="896346" y="246644"/>
                  </a:lnTo>
                  <a:lnTo>
                    <a:pt x="3091533" y="246644"/>
                  </a:lnTo>
                  <a:cubicBezTo>
                    <a:pt x="3122875" y="246644"/>
                    <a:pt x="3153476" y="249820"/>
                    <a:pt x="3183030" y="255868"/>
                  </a:cubicBezTo>
                  <a:lnTo>
                    <a:pt x="3245595" y="275289"/>
                  </a:lnTo>
                  <a:lnTo>
                    <a:pt x="3282783" y="239093"/>
                  </a:lnTo>
                  <a:cubicBezTo>
                    <a:pt x="3329816" y="201609"/>
                    <a:pt x="3386515" y="179722"/>
                    <a:pt x="3447547" y="179722"/>
                  </a:cubicBezTo>
                  <a:cubicBezTo>
                    <a:pt x="3610300" y="179722"/>
                    <a:pt x="3742237" y="335365"/>
                    <a:pt x="3742237" y="527361"/>
                  </a:cubicBezTo>
                  <a:cubicBezTo>
                    <a:pt x="3742237" y="671358"/>
                    <a:pt x="3668022" y="794907"/>
                    <a:pt x="3562254" y="847681"/>
                  </a:cubicBezTo>
                  <a:lnTo>
                    <a:pt x="3545533" y="853804"/>
                  </a:lnTo>
                  <a:lnTo>
                    <a:pt x="3545533" y="1049357"/>
                  </a:lnTo>
                  <a:cubicBezTo>
                    <a:pt x="3545533" y="1300094"/>
                    <a:pt x="3342270" y="1503357"/>
                    <a:pt x="3091533" y="1503357"/>
                  </a:cubicBezTo>
                  <a:lnTo>
                    <a:pt x="650703" y="1503357"/>
                  </a:lnTo>
                  <a:cubicBezTo>
                    <a:pt x="399966" y="1503357"/>
                    <a:pt x="196703" y="1300094"/>
                    <a:pt x="196703" y="1049357"/>
                  </a:cubicBezTo>
                  <a:lnTo>
                    <a:pt x="196703" y="791653"/>
                  </a:lnTo>
                  <a:cubicBezTo>
                    <a:pt x="88067" y="791653"/>
                    <a:pt x="0" y="703586"/>
                    <a:pt x="0" y="594950"/>
                  </a:cubicBezTo>
                  <a:cubicBezTo>
                    <a:pt x="0" y="540632"/>
                    <a:pt x="22017" y="491456"/>
                    <a:pt x="57613" y="455860"/>
                  </a:cubicBezTo>
                  <a:lnTo>
                    <a:pt x="114773" y="417322"/>
                  </a:lnTo>
                  <a:lnTo>
                    <a:pt x="110472" y="409397"/>
                  </a:lnTo>
                  <a:cubicBezTo>
                    <a:pt x="95560" y="374141"/>
                    <a:pt x="87314" y="335378"/>
                    <a:pt x="87314" y="294690"/>
                  </a:cubicBezTo>
                  <a:cubicBezTo>
                    <a:pt x="87314" y="131937"/>
                    <a:pt x="219251" y="0"/>
                    <a:pt x="38200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7"/>
            <p:cNvSpPr/>
            <p:nvPr/>
          </p:nvSpPr>
          <p:spPr>
            <a:xfrm rot="11843771">
              <a:off x="7648670" y="3020896"/>
              <a:ext cx="448864" cy="965103"/>
            </a:xfrm>
            <a:custGeom>
              <a:avLst/>
              <a:gdLst>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448864"/>
                <a:gd name="connsiteY0" fmla="*/ 965103 h 965103"/>
                <a:gd name="connsiteX1" fmla="*/ 276448 w 448864"/>
                <a:gd name="connsiteY1" fmla="*/ 0 h 965103"/>
                <a:gd name="connsiteX2" fmla="*/ 448864 w 448864"/>
                <a:gd name="connsiteY2" fmla="*/ 953128 h 965103"/>
                <a:gd name="connsiteX3" fmla="*/ 0 w 448864"/>
                <a:gd name="connsiteY3" fmla="*/ 965103 h 965103"/>
                <a:gd name="connsiteX0" fmla="*/ 0 w 448864"/>
                <a:gd name="connsiteY0" fmla="*/ 965103 h 965103"/>
                <a:gd name="connsiteX1" fmla="*/ 276448 w 448864"/>
                <a:gd name="connsiteY1" fmla="*/ 0 h 965103"/>
                <a:gd name="connsiteX2" fmla="*/ 448864 w 448864"/>
                <a:gd name="connsiteY2" fmla="*/ 953128 h 965103"/>
                <a:gd name="connsiteX3" fmla="*/ 0 w 448864"/>
                <a:gd name="connsiteY3" fmla="*/ 965103 h 965103"/>
              </a:gdLst>
              <a:ahLst/>
              <a:cxnLst>
                <a:cxn ang="0">
                  <a:pos x="connsiteX0" y="connsiteY0"/>
                </a:cxn>
                <a:cxn ang="0">
                  <a:pos x="connsiteX1" y="connsiteY1"/>
                </a:cxn>
                <a:cxn ang="0">
                  <a:pos x="connsiteX2" y="connsiteY2"/>
                </a:cxn>
                <a:cxn ang="0">
                  <a:pos x="connsiteX3" y="connsiteY3"/>
                </a:cxn>
              </a:cxnLst>
              <a:rect l="l" t="t" r="r" b="b"/>
              <a:pathLst>
                <a:path w="448864" h="965103">
                  <a:moveTo>
                    <a:pt x="0" y="965103"/>
                  </a:moveTo>
                  <a:cubicBezTo>
                    <a:pt x="58400" y="464558"/>
                    <a:pt x="184299" y="321701"/>
                    <a:pt x="276448" y="0"/>
                  </a:cubicBezTo>
                  <a:cubicBezTo>
                    <a:pt x="368597" y="321701"/>
                    <a:pt x="210748" y="521170"/>
                    <a:pt x="448864" y="953128"/>
                  </a:cubicBezTo>
                  <a:lnTo>
                    <a:pt x="0" y="96510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8029711" y="1406390"/>
            <a:ext cx="3112148" cy="1323439"/>
          </a:xfrm>
          <a:prstGeom prst="rect">
            <a:avLst/>
          </a:prstGeom>
          <a:noFill/>
        </p:spPr>
        <p:txBody>
          <a:bodyPr wrap="square" rtlCol="0">
            <a:spAutoFit/>
          </a:bodyPr>
          <a:lstStyle/>
          <a:p>
            <a:pPr lvl="0" algn="ctr">
              <a:defRPr/>
            </a:pPr>
            <a:r>
              <a:rPr lang="vi-VN" sz="2000">
                <a:solidFill>
                  <a:srgbClr val="002060"/>
                </a:solidFill>
                <a:latin typeface="Roboto" panose="02000000000000000000" pitchFamily="2" charset="0"/>
                <a:ea typeface="Roboto" panose="02000000000000000000" pitchFamily="2" charset="0"/>
              </a:rPr>
              <a:t>Con gì hai mắt trong veo</a:t>
            </a:r>
          </a:p>
          <a:p>
            <a:pPr lvl="0" algn="ctr">
              <a:defRPr/>
            </a:pPr>
            <a:r>
              <a:rPr lang="vi-VN" sz="2000">
                <a:solidFill>
                  <a:srgbClr val="002060"/>
                </a:solidFill>
                <a:latin typeface="Roboto" panose="02000000000000000000" pitchFamily="2" charset="0"/>
                <a:ea typeface="Roboto" panose="02000000000000000000" pitchFamily="2" charset="0"/>
              </a:rPr>
              <a:t>Thích nằm sưởi nắng,</a:t>
            </a:r>
          </a:p>
          <a:p>
            <a:pPr lvl="0" algn="ctr">
              <a:defRPr/>
            </a:pPr>
            <a:r>
              <a:rPr lang="vi-VN" sz="2000">
                <a:solidFill>
                  <a:srgbClr val="002060"/>
                </a:solidFill>
                <a:latin typeface="Roboto" panose="02000000000000000000" pitchFamily="2" charset="0"/>
                <a:ea typeface="Roboto" panose="02000000000000000000" pitchFamily="2" charset="0"/>
              </a:rPr>
              <a:t>thích trèo cây cau. </a:t>
            </a:r>
            <a:endParaRPr lang="en-US" sz="2000">
              <a:solidFill>
                <a:srgbClr val="002060"/>
              </a:solidFill>
              <a:latin typeface="Roboto" panose="02000000000000000000" pitchFamily="2" charset="0"/>
              <a:ea typeface="Roboto" panose="02000000000000000000" pitchFamily="2" charset="0"/>
            </a:endParaRPr>
          </a:p>
          <a:p>
            <a:pPr lvl="0" algn="r">
              <a:defRPr/>
            </a:pPr>
            <a:r>
              <a:rPr lang="vi-VN" sz="2000">
                <a:solidFill>
                  <a:srgbClr val="002060"/>
                </a:solidFill>
                <a:latin typeface="Roboto" panose="02000000000000000000" pitchFamily="2" charset="0"/>
                <a:ea typeface="Roboto" panose="02000000000000000000" pitchFamily="2" charset="0"/>
              </a:rPr>
              <a:t>Là con gì?</a:t>
            </a:r>
          </a:p>
        </p:txBody>
      </p:sp>
      <p:sp>
        <p:nvSpPr>
          <p:cNvPr id="19" name="Freeform 18"/>
          <p:cNvSpPr/>
          <p:nvPr/>
        </p:nvSpPr>
        <p:spPr>
          <a:xfrm rot="9756229" flipH="1">
            <a:off x="5671020" y="1690418"/>
            <a:ext cx="2505448" cy="1748994"/>
          </a:xfrm>
          <a:custGeom>
            <a:avLst/>
            <a:gdLst>
              <a:gd name="connsiteX0" fmla="*/ 1729009 w 2505448"/>
              <a:gd name="connsiteY0" fmla="*/ 1540905 h 1748994"/>
              <a:gd name="connsiteX1" fmla="*/ 2160251 w 2505448"/>
              <a:gd name="connsiteY1" fmla="*/ 1342335 h 1748994"/>
              <a:gd name="connsiteX2" fmla="*/ 2411684 w 2505448"/>
              <a:gd name="connsiteY2" fmla="*/ 611936 h 1748994"/>
              <a:gd name="connsiteX3" fmla="*/ 1793008 w 2505448"/>
              <a:gd name="connsiteY3" fmla="*/ 232143 h 1748994"/>
              <a:gd name="connsiteX4" fmla="*/ 870011 w 2505448"/>
              <a:gd name="connsiteY4" fmla="*/ 448858 h 1748994"/>
              <a:gd name="connsiteX5" fmla="*/ 823799 w 2505448"/>
              <a:gd name="connsiteY5" fmla="*/ 466692 h 1748994"/>
              <a:gd name="connsiteX6" fmla="*/ 822089 w 2505448"/>
              <a:gd name="connsiteY6" fmla="*/ 435218 h 1748994"/>
              <a:gd name="connsiteX7" fmla="*/ 790619 w 2505448"/>
              <a:gd name="connsiteY7" fmla="*/ 0 h 1748994"/>
              <a:gd name="connsiteX8" fmla="*/ 603008 w 2505448"/>
              <a:gd name="connsiteY8" fmla="*/ 524596 h 1748994"/>
              <a:gd name="connsiteX9" fmla="*/ 592757 w 2505448"/>
              <a:gd name="connsiteY9" fmla="*/ 561957 h 1748994"/>
              <a:gd name="connsiteX10" fmla="*/ 513788 w 2505448"/>
              <a:gd name="connsiteY10" fmla="*/ 597287 h 1748994"/>
              <a:gd name="connsiteX11" fmla="*/ 334379 w 2505448"/>
              <a:gd name="connsiteY11" fmla="*/ 689143 h 1748994"/>
              <a:gd name="connsiteX12" fmla="*/ 43019 w 2505448"/>
              <a:gd name="connsiteY12" fmla="*/ 1354057 h 1748994"/>
              <a:gd name="connsiteX13" fmla="*/ 661694 w 2505448"/>
              <a:gd name="connsiteY13" fmla="*/ 1733850 h 1748994"/>
              <a:gd name="connsiteX14" fmla="*/ 1729009 w 2505448"/>
              <a:gd name="connsiteY14" fmla="*/ 1540905 h 174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5448" h="1748994">
                <a:moveTo>
                  <a:pt x="1729009" y="1540905"/>
                </a:moveTo>
                <a:cubicBezTo>
                  <a:pt x="1920210" y="1477083"/>
                  <a:pt x="2076743" y="1406104"/>
                  <a:pt x="2160251" y="1342335"/>
                </a:cubicBezTo>
                <a:cubicBezTo>
                  <a:pt x="2382941" y="1172285"/>
                  <a:pt x="2650851" y="1065511"/>
                  <a:pt x="2411684" y="611936"/>
                </a:cubicBezTo>
                <a:cubicBezTo>
                  <a:pt x="2321298" y="323448"/>
                  <a:pt x="2118507" y="297295"/>
                  <a:pt x="1793008" y="232143"/>
                </a:cubicBezTo>
                <a:cubicBezTo>
                  <a:pt x="1467708" y="278351"/>
                  <a:pt x="1167122" y="342931"/>
                  <a:pt x="870011" y="448858"/>
                </a:cubicBezTo>
                <a:lnTo>
                  <a:pt x="823799" y="466692"/>
                </a:lnTo>
                <a:lnTo>
                  <a:pt x="822089" y="435218"/>
                </a:lnTo>
                <a:cubicBezTo>
                  <a:pt x="820269" y="291143"/>
                  <a:pt x="836693" y="160851"/>
                  <a:pt x="790619" y="0"/>
                </a:cubicBezTo>
                <a:cubicBezTo>
                  <a:pt x="733026" y="201063"/>
                  <a:pt x="662249" y="332265"/>
                  <a:pt x="603008" y="524596"/>
                </a:cubicBezTo>
                <a:lnTo>
                  <a:pt x="592757" y="561957"/>
                </a:lnTo>
                <a:lnTo>
                  <a:pt x="513788" y="597287"/>
                </a:lnTo>
                <a:cubicBezTo>
                  <a:pt x="454243" y="625823"/>
                  <a:pt x="394496" y="656381"/>
                  <a:pt x="334379" y="689143"/>
                </a:cubicBezTo>
                <a:cubicBezTo>
                  <a:pt x="83079" y="767877"/>
                  <a:pt x="-82721" y="1076646"/>
                  <a:pt x="43019" y="1354057"/>
                </a:cubicBezTo>
                <a:cubicBezTo>
                  <a:pt x="168758" y="1631469"/>
                  <a:pt x="407215" y="1802438"/>
                  <a:pt x="661694" y="1733850"/>
                </a:cubicBezTo>
                <a:cubicBezTo>
                  <a:pt x="995377" y="1733762"/>
                  <a:pt x="1410342" y="1647275"/>
                  <a:pt x="1729009" y="1540905"/>
                </a:cubicBezTo>
                <a:close/>
              </a:path>
            </a:pathLst>
          </a:custGeom>
          <a:solidFill>
            <a:srgbClr val="E1F3FC"/>
          </a:solidFill>
          <a:ln>
            <a:solidFill>
              <a:srgbClr val="1ED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622337" y="2016817"/>
            <a:ext cx="2530661" cy="707886"/>
          </a:xfrm>
          <a:prstGeom prst="rect">
            <a:avLst/>
          </a:prstGeom>
          <a:noFill/>
        </p:spPr>
        <p:txBody>
          <a:bodyPr wrap="square" rtlCol="0">
            <a:spAutoFit/>
          </a:bodyPr>
          <a:lstStyle/>
          <a:p>
            <a:pPr lvl="0" algn="ctr">
              <a:defRPr/>
            </a:pPr>
            <a:r>
              <a:rPr lang="vi-VN" sz="2000">
                <a:solidFill>
                  <a:srgbClr val="002060"/>
                </a:solidFill>
                <a:latin typeface="Roboto" panose="02000000000000000000" pitchFamily="2" charset="0"/>
                <a:ea typeface="Roboto" panose="02000000000000000000" pitchFamily="2" charset="0"/>
              </a:rPr>
              <a:t>Là con mèo.</a:t>
            </a:r>
          </a:p>
          <a:p>
            <a:pPr lvl="0" algn="ctr">
              <a:defRPr/>
            </a:pPr>
            <a:r>
              <a:rPr lang="vi-VN" sz="2000">
                <a:solidFill>
                  <a:srgbClr val="002060"/>
                </a:solidFill>
                <a:latin typeface="Roboto" panose="02000000000000000000" pitchFamily="2" charset="0"/>
                <a:ea typeface="Roboto" panose="02000000000000000000" pitchFamily="2" charset="0"/>
              </a:rPr>
              <a:t>Mèo ăn cá, ăn chuột</a:t>
            </a:r>
          </a:p>
        </p:txBody>
      </p:sp>
    </p:spTree>
    <p:extLst>
      <p:ext uri="{BB962C8B-B14F-4D97-AF65-F5344CB8AC3E}">
        <p14:creationId xmlns:p14="http://schemas.microsoft.com/office/powerpoint/2010/main" val="3283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par>
                                <p:cTn id="41" presetID="14" presetClass="entr" presetSubtype="1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randombar(horizontal)">
                                      <p:cBhvr>
                                        <p:cTn id="43" dur="500"/>
                                        <p:tgtEl>
                                          <p:spTgt spid="5"/>
                                        </p:tgtEl>
                                      </p:cBhvr>
                                    </p:animEffect>
                                  </p:childTnLst>
                                </p:cTn>
                              </p:par>
                              <p:par>
                                <p:cTn id="44" presetID="14" presetClass="entr" presetSubtype="1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randombar(horizontal)">
                                      <p:cBhvr>
                                        <p:cTn id="46" dur="500"/>
                                        <p:tgtEl>
                                          <p:spTgt spid="14"/>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randombar(horizontal)">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8" grpId="0" animBg="1"/>
      <p:bldP spid="10" grpId="0" animBg="1"/>
      <p:bldP spid="11" grpId="0" animBg="1"/>
      <p:bldP spid="12" grpId="0"/>
      <p:bldP spid="19"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447361" y="390287"/>
            <a:ext cx="5297279" cy="584775"/>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3400646" y="1052572"/>
            <a:ext cx="5390708"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Những con vật trong trò chơi có </a:t>
            </a:r>
            <a:endParaRPr lang="en-US" sz="2400">
              <a:solidFill>
                <a:srgbClr val="002060"/>
              </a:solidFill>
              <a:latin typeface="Roboto" panose="02000000000000000000" pitchFamily="2" charset="0"/>
              <a:ea typeface="Roboto" panose="02000000000000000000" pitchFamily="2" charset="0"/>
            </a:endParaRPr>
          </a:p>
          <a:p>
            <a:pPr lvl="0" algn="ctr">
              <a:defRPr/>
            </a:pPr>
            <a:r>
              <a:rPr lang="vi-VN" sz="2400">
                <a:solidFill>
                  <a:srgbClr val="002060"/>
                </a:solidFill>
                <a:latin typeface="Roboto" panose="02000000000000000000" pitchFamily="2" charset="0"/>
                <a:ea typeface="Roboto" panose="02000000000000000000" pitchFamily="2" charset="0"/>
              </a:rPr>
              <a:t>mối liên hệ về thức ăn như thế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2554745" y="6006970"/>
            <a:ext cx="2499776" cy="461665"/>
          </a:xfrm>
          <a:prstGeom prst="rect">
            <a:avLst/>
          </a:prstGeom>
          <a:no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Mèo ăn chuột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067847" y="1847008"/>
            <a:ext cx="5295900" cy="4276725"/>
          </a:xfrm>
          <a:prstGeom prst="rect">
            <a:avLst/>
          </a:prstGeom>
        </p:spPr>
      </p:pic>
      <p:grpSp>
        <p:nvGrpSpPr>
          <p:cNvPr id="11" name="Group 10"/>
          <p:cNvGrpSpPr/>
          <p:nvPr/>
        </p:nvGrpSpPr>
        <p:grpSpPr>
          <a:xfrm>
            <a:off x="6372959" y="1883569"/>
            <a:ext cx="4889332" cy="2842980"/>
            <a:chOff x="6372959" y="1883569"/>
            <a:chExt cx="4889332" cy="2842980"/>
          </a:xfrm>
        </p:grpSpPr>
        <p:sp>
          <p:nvSpPr>
            <p:cNvPr id="22" name="Isosceles Triangle 7"/>
            <p:cNvSpPr/>
            <p:nvPr/>
          </p:nvSpPr>
          <p:spPr>
            <a:xfrm rot="9756229" flipH="1">
              <a:off x="10133912" y="3761446"/>
              <a:ext cx="448864" cy="965103"/>
            </a:xfrm>
            <a:custGeom>
              <a:avLst/>
              <a:gdLst>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448864"/>
                <a:gd name="connsiteY0" fmla="*/ 965103 h 965103"/>
                <a:gd name="connsiteX1" fmla="*/ 276448 w 448864"/>
                <a:gd name="connsiteY1" fmla="*/ 0 h 965103"/>
                <a:gd name="connsiteX2" fmla="*/ 448864 w 448864"/>
                <a:gd name="connsiteY2" fmla="*/ 953128 h 965103"/>
                <a:gd name="connsiteX3" fmla="*/ 0 w 448864"/>
                <a:gd name="connsiteY3" fmla="*/ 965103 h 965103"/>
                <a:gd name="connsiteX0" fmla="*/ 0 w 448864"/>
                <a:gd name="connsiteY0" fmla="*/ 965103 h 965103"/>
                <a:gd name="connsiteX1" fmla="*/ 276448 w 448864"/>
                <a:gd name="connsiteY1" fmla="*/ 0 h 965103"/>
                <a:gd name="connsiteX2" fmla="*/ 448864 w 448864"/>
                <a:gd name="connsiteY2" fmla="*/ 953128 h 965103"/>
                <a:gd name="connsiteX3" fmla="*/ 0 w 448864"/>
                <a:gd name="connsiteY3" fmla="*/ 965103 h 965103"/>
              </a:gdLst>
              <a:ahLst/>
              <a:cxnLst>
                <a:cxn ang="0">
                  <a:pos x="connsiteX0" y="connsiteY0"/>
                </a:cxn>
                <a:cxn ang="0">
                  <a:pos x="connsiteX1" y="connsiteY1"/>
                </a:cxn>
                <a:cxn ang="0">
                  <a:pos x="connsiteX2" y="connsiteY2"/>
                </a:cxn>
                <a:cxn ang="0">
                  <a:pos x="connsiteX3" y="connsiteY3"/>
                </a:cxn>
              </a:cxnLst>
              <a:rect l="l" t="t" r="r" b="b"/>
              <a:pathLst>
                <a:path w="448864" h="965103">
                  <a:moveTo>
                    <a:pt x="0" y="965103"/>
                  </a:moveTo>
                  <a:cubicBezTo>
                    <a:pt x="58400" y="464558"/>
                    <a:pt x="184299" y="321701"/>
                    <a:pt x="276448" y="0"/>
                  </a:cubicBezTo>
                  <a:cubicBezTo>
                    <a:pt x="368597" y="321701"/>
                    <a:pt x="210748" y="521170"/>
                    <a:pt x="448864" y="953128"/>
                  </a:cubicBezTo>
                  <a:lnTo>
                    <a:pt x="0" y="965103"/>
                  </a:lnTo>
                  <a:close/>
                </a:path>
              </a:pathLst>
            </a:custGeom>
            <a:solidFill>
              <a:schemeClr val="accent4">
                <a:lumMod val="40000"/>
                <a:lumOff val="60000"/>
              </a:schemeClr>
            </a:solid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372959" y="1883569"/>
              <a:ext cx="4889332" cy="2335127"/>
            </a:xfrm>
            <a:custGeom>
              <a:avLst/>
              <a:gdLst>
                <a:gd name="connsiteX0" fmla="*/ 1929839 w 3429738"/>
                <a:gd name="connsiteY0" fmla="*/ 0 h 2366695"/>
                <a:gd name="connsiteX1" fmla="*/ 2439576 w 3429738"/>
                <a:gd name="connsiteY1" fmla="*/ 227287 h 2366695"/>
                <a:gd name="connsiteX2" fmla="*/ 2453155 w 3429738"/>
                <a:gd name="connsiteY2" fmla="*/ 256713 h 2366695"/>
                <a:gd name="connsiteX3" fmla="*/ 2482527 w 3429738"/>
                <a:gd name="connsiteY3" fmla="*/ 245356 h 2366695"/>
                <a:gd name="connsiteX4" fmla="*/ 3121238 w 3429738"/>
                <a:gd name="connsiteY4" fmla="*/ 436612 h 2366695"/>
                <a:gd name="connsiteX5" fmla="*/ 3092743 w 3429738"/>
                <a:gd name="connsiteY5" fmla="*/ 663341 h 2366695"/>
                <a:gd name="connsiteX6" fmla="*/ 3047809 w 3429738"/>
                <a:gd name="connsiteY6" fmla="*/ 731098 h 2366695"/>
                <a:gd name="connsiteX7" fmla="*/ 3082301 w 3429738"/>
                <a:gd name="connsiteY7" fmla="*/ 733879 h 2366695"/>
                <a:gd name="connsiteX8" fmla="*/ 3415859 w 3429738"/>
                <a:gd name="connsiteY8" fmla="*/ 985440 h 2366695"/>
                <a:gd name="connsiteX9" fmla="*/ 3205019 w 3429738"/>
                <a:gd name="connsiteY9" fmla="*/ 1445623 h 2366695"/>
                <a:gd name="connsiteX10" fmla="*/ 3148270 w 3429738"/>
                <a:gd name="connsiteY10" fmla="*/ 1478633 h 2366695"/>
                <a:gd name="connsiteX11" fmla="*/ 3184434 w 3429738"/>
                <a:gd name="connsiteY11" fmla="*/ 1569279 h 2366695"/>
                <a:gd name="connsiteX12" fmla="*/ 3137893 w 3429738"/>
                <a:gd name="connsiteY12" fmla="*/ 1936561 h 2366695"/>
                <a:gd name="connsiteX13" fmla="*/ 2617728 w 3429738"/>
                <a:gd name="connsiteY13" fmla="*/ 2114721 h 2366695"/>
                <a:gd name="connsiteX14" fmla="*/ 2579453 w 3429738"/>
                <a:gd name="connsiteY14" fmla="*/ 2102004 h 2366695"/>
                <a:gd name="connsiteX15" fmla="*/ 2544419 w 3429738"/>
                <a:gd name="connsiteY15" fmla="*/ 2172514 h 2366695"/>
                <a:gd name="connsiteX16" fmla="*/ 1823778 w 3429738"/>
                <a:gd name="connsiteY16" fmla="*/ 2263802 h 2366695"/>
                <a:gd name="connsiteX17" fmla="*/ 1782988 w 3429738"/>
                <a:gd name="connsiteY17" fmla="*/ 2231842 h 2366695"/>
                <a:gd name="connsiteX18" fmla="*/ 1716103 w 3429738"/>
                <a:gd name="connsiteY18" fmla="*/ 2283017 h 2366695"/>
                <a:gd name="connsiteX19" fmla="*/ 1126506 w 3429738"/>
                <a:gd name="connsiteY19" fmla="*/ 2253315 h 2366695"/>
                <a:gd name="connsiteX20" fmla="*/ 1038610 w 3429738"/>
                <a:gd name="connsiteY20" fmla="*/ 2184013 h 2366695"/>
                <a:gd name="connsiteX21" fmla="*/ 987710 w 3429738"/>
                <a:gd name="connsiteY21" fmla="*/ 2126526 h 2366695"/>
                <a:gd name="connsiteX22" fmla="*/ 925417 w 3429738"/>
                <a:gd name="connsiteY22" fmla="*/ 2173500 h 2366695"/>
                <a:gd name="connsiteX23" fmla="*/ 292356 w 3429738"/>
                <a:gd name="connsiteY23" fmla="*/ 2135517 h 2366695"/>
                <a:gd name="connsiteX24" fmla="*/ 74072 w 3429738"/>
                <a:gd name="connsiteY24" fmla="*/ 1377309 h 2366695"/>
                <a:gd name="connsiteX25" fmla="*/ 268817 w 3429738"/>
                <a:gd name="connsiteY25" fmla="*/ 1211254 h 2366695"/>
                <a:gd name="connsiteX26" fmla="*/ 293361 w 3429738"/>
                <a:gd name="connsiteY26" fmla="*/ 1201872 h 2366695"/>
                <a:gd name="connsiteX27" fmla="*/ 265456 w 3429738"/>
                <a:gd name="connsiteY27" fmla="*/ 1171881 h 2366695"/>
                <a:gd name="connsiteX28" fmla="*/ 200951 w 3429738"/>
                <a:gd name="connsiteY28" fmla="*/ 984620 h 2366695"/>
                <a:gd name="connsiteX29" fmla="*/ 265456 w 3429738"/>
                <a:gd name="connsiteY29" fmla="*/ 797360 h 2366695"/>
                <a:gd name="connsiteX30" fmla="*/ 292350 w 3429738"/>
                <a:gd name="connsiteY30" fmla="*/ 768455 h 2366695"/>
                <a:gd name="connsiteX31" fmla="*/ 261071 w 3429738"/>
                <a:gd name="connsiteY31" fmla="*/ 734838 h 2366695"/>
                <a:gd name="connsiteX32" fmla="*/ 196566 w 3429738"/>
                <a:gd name="connsiteY32" fmla="*/ 547577 h 2366695"/>
                <a:gd name="connsiteX33" fmla="*/ 574264 w 3429738"/>
                <a:gd name="connsiteY33" fmla="*/ 212651 h 2366695"/>
                <a:gd name="connsiteX34" fmla="*/ 721281 w 3429738"/>
                <a:gd name="connsiteY34" fmla="*/ 238971 h 2366695"/>
                <a:gd name="connsiteX35" fmla="*/ 777931 w 3429738"/>
                <a:gd name="connsiteY35" fmla="*/ 266238 h 2366695"/>
                <a:gd name="connsiteX36" fmla="*/ 804952 w 3429738"/>
                <a:gd name="connsiteY36" fmla="*/ 222094 h 2366695"/>
                <a:gd name="connsiteX37" fmla="*/ 1118145 w 3429738"/>
                <a:gd name="connsiteY37" fmla="*/ 74428 h 2366695"/>
                <a:gd name="connsiteX38" fmla="*/ 1385218 w 3429738"/>
                <a:gd name="connsiteY38" fmla="*/ 172525 h 2366695"/>
                <a:gd name="connsiteX39" fmla="*/ 1427565 w 3429738"/>
                <a:gd name="connsiteY39" fmla="*/ 218038 h 2366695"/>
                <a:gd name="connsiteX40" fmla="*/ 1471108 w 3429738"/>
                <a:gd name="connsiteY40" fmla="*/ 164073 h 2366695"/>
                <a:gd name="connsiteX41" fmla="*/ 1929839 w 3429738"/>
                <a:gd name="connsiteY41" fmla="*/ 0 h 236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29738" h="2366695">
                  <a:moveTo>
                    <a:pt x="1929839" y="0"/>
                  </a:moveTo>
                  <a:cubicBezTo>
                    <a:pt x="2158987" y="0"/>
                    <a:pt x="2355594" y="93720"/>
                    <a:pt x="2439576" y="227287"/>
                  </a:cubicBezTo>
                  <a:lnTo>
                    <a:pt x="2453155" y="256713"/>
                  </a:lnTo>
                  <a:lnTo>
                    <a:pt x="2482527" y="245356"/>
                  </a:lnTo>
                  <a:cubicBezTo>
                    <a:pt x="2774301" y="154710"/>
                    <a:pt x="3060261" y="240339"/>
                    <a:pt x="3121238" y="436612"/>
                  </a:cubicBezTo>
                  <a:cubicBezTo>
                    <a:pt x="3144104" y="510214"/>
                    <a:pt x="3132085" y="588925"/>
                    <a:pt x="3092743" y="663341"/>
                  </a:cubicBezTo>
                  <a:lnTo>
                    <a:pt x="3047809" y="731098"/>
                  </a:lnTo>
                  <a:lnTo>
                    <a:pt x="3082301" y="733879"/>
                  </a:lnTo>
                  <a:cubicBezTo>
                    <a:pt x="3244640" y="760421"/>
                    <a:pt x="3373968" y="850600"/>
                    <a:pt x="3415859" y="985440"/>
                  </a:cubicBezTo>
                  <a:cubicBezTo>
                    <a:pt x="3466128" y="1147247"/>
                    <a:pt x="3376212" y="1327412"/>
                    <a:pt x="3205019" y="1445623"/>
                  </a:cubicBezTo>
                  <a:lnTo>
                    <a:pt x="3148270" y="1478633"/>
                  </a:lnTo>
                  <a:lnTo>
                    <a:pt x="3184434" y="1569279"/>
                  </a:lnTo>
                  <a:cubicBezTo>
                    <a:pt x="3221608" y="1695366"/>
                    <a:pt x="3209031" y="1827755"/>
                    <a:pt x="3137893" y="1936561"/>
                  </a:cubicBezTo>
                  <a:cubicBezTo>
                    <a:pt x="3031187" y="2099769"/>
                    <a:pt x="2823024" y="2163561"/>
                    <a:pt x="2617728" y="2114721"/>
                  </a:cubicBezTo>
                  <a:lnTo>
                    <a:pt x="2579453" y="2102004"/>
                  </a:lnTo>
                  <a:lnTo>
                    <a:pt x="2544419" y="2172514"/>
                  </a:lnTo>
                  <a:cubicBezTo>
                    <a:pt x="2402144" y="2390125"/>
                    <a:pt x="2079502" y="2430995"/>
                    <a:pt x="1823778" y="2263802"/>
                  </a:cubicBezTo>
                  <a:lnTo>
                    <a:pt x="1782988" y="2231842"/>
                  </a:lnTo>
                  <a:lnTo>
                    <a:pt x="1716103" y="2283017"/>
                  </a:lnTo>
                  <a:cubicBezTo>
                    <a:pt x="1550050" y="2383528"/>
                    <a:pt x="1318299" y="2378711"/>
                    <a:pt x="1126506" y="2253315"/>
                  </a:cubicBezTo>
                  <a:cubicBezTo>
                    <a:pt x="1094541" y="2232416"/>
                    <a:pt x="1065198" y="2209157"/>
                    <a:pt x="1038610" y="2184013"/>
                  </a:cubicBezTo>
                  <a:lnTo>
                    <a:pt x="987710" y="2126526"/>
                  </a:lnTo>
                  <a:lnTo>
                    <a:pt x="925417" y="2173500"/>
                  </a:lnTo>
                  <a:cubicBezTo>
                    <a:pt x="748302" y="2278612"/>
                    <a:pt x="499542" y="2270976"/>
                    <a:pt x="292356" y="2135517"/>
                  </a:cubicBezTo>
                  <a:cubicBezTo>
                    <a:pt x="16108" y="1954904"/>
                    <a:pt x="-81621" y="1615443"/>
                    <a:pt x="74072" y="1377309"/>
                  </a:cubicBezTo>
                  <a:cubicBezTo>
                    <a:pt x="122726" y="1302892"/>
                    <a:pt x="190371" y="1247177"/>
                    <a:pt x="268817" y="1211254"/>
                  </a:cubicBezTo>
                  <a:lnTo>
                    <a:pt x="293361" y="1201872"/>
                  </a:lnTo>
                  <a:lnTo>
                    <a:pt x="265456" y="1171881"/>
                  </a:lnTo>
                  <a:cubicBezTo>
                    <a:pt x="224731" y="1118426"/>
                    <a:pt x="200951" y="1053986"/>
                    <a:pt x="200951" y="984620"/>
                  </a:cubicBezTo>
                  <a:cubicBezTo>
                    <a:pt x="200951" y="915255"/>
                    <a:pt x="224731" y="850814"/>
                    <a:pt x="265456" y="797360"/>
                  </a:cubicBezTo>
                  <a:lnTo>
                    <a:pt x="292350" y="768455"/>
                  </a:lnTo>
                  <a:lnTo>
                    <a:pt x="261071" y="734838"/>
                  </a:lnTo>
                  <a:cubicBezTo>
                    <a:pt x="220346" y="681383"/>
                    <a:pt x="196566" y="616943"/>
                    <a:pt x="196566" y="547577"/>
                  </a:cubicBezTo>
                  <a:cubicBezTo>
                    <a:pt x="196566" y="362602"/>
                    <a:pt x="365667" y="212651"/>
                    <a:pt x="574264" y="212651"/>
                  </a:cubicBezTo>
                  <a:cubicBezTo>
                    <a:pt x="626413" y="212651"/>
                    <a:pt x="676094" y="222023"/>
                    <a:pt x="721281" y="238971"/>
                  </a:cubicBezTo>
                  <a:lnTo>
                    <a:pt x="777931" y="266238"/>
                  </a:lnTo>
                  <a:lnTo>
                    <a:pt x="804952" y="222094"/>
                  </a:lnTo>
                  <a:cubicBezTo>
                    <a:pt x="872827" y="133002"/>
                    <a:pt x="987772" y="74428"/>
                    <a:pt x="1118145" y="74428"/>
                  </a:cubicBezTo>
                  <a:cubicBezTo>
                    <a:pt x="1222444" y="74428"/>
                    <a:pt x="1316868" y="111916"/>
                    <a:pt x="1385218" y="172525"/>
                  </a:cubicBezTo>
                  <a:lnTo>
                    <a:pt x="1427565" y="218038"/>
                  </a:lnTo>
                  <a:lnTo>
                    <a:pt x="1471108" y="164073"/>
                  </a:lnTo>
                  <a:cubicBezTo>
                    <a:pt x="1570524" y="65083"/>
                    <a:pt x="1738883" y="0"/>
                    <a:pt x="1929839" y="0"/>
                  </a:cubicBezTo>
                  <a:close/>
                </a:path>
              </a:pathLst>
            </a:custGeom>
            <a:solidFill>
              <a:schemeClr val="accent4">
                <a:lumMod val="40000"/>
                <a:lumOff val="60000"/>
              </a:schemeClr>
            </a:solidFill>
            <a:ln w="190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930606" y="2139183"/>
            <a:ext cx="3848985" cy="1938992"/>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Chúng mình cùng làm mô hình chuỗi thức ăn</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để mô tả mối liên hệ giữa các sinh vật</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tự nhiên trong chuỗi thức ăn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7088" y="3816841"/>
            <a:ext cx="2073689" cy="2877535"/>
          </a:xfrm>
          <a:prstGeom prst="rect">
            <a:avLst/>
          </a:prstGeom>
        </p:spPr>
      </p:pic>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1+#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3"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2" name="Picture 1"/>
          <p:cNvPicPr>
            <a:picLocks noChangeAspect="1"/>
          </p:cNvPicPr>
          <p:nvPr/>
        </p:nvPicPr>
        <p:blipFill>
          <a:blip r:embed="rId3"/>
          <a:stretch>
            <a:fillRect/>
          </a:stretch>
        </p:blipFill>
        <p:spPr>
          <a:xfrm>
            <a:off x="1897656" y="2103929"/>
            <a:ext cx="8049358" cy="3387862"/>
          </a:xfrm>
          <a:prstGeom prst="rect">
            <a:avLst/>
          </a:prstGeom>
        </p:spPr>
      </p:pic>
      <p:cxnSp>
        <p:nvCxnSpPr>
          <p:cNvPr id="6" name="Straight Connector 5"/>
          <p:cNvCxnSpPr/>
          <p:nvPr/>
        </p:nvCxnSpPr>
        <p:spPr>
          <a:xfrm>
            <a:off x="3838353" y="2700670"/>
            <a:ext cx="1690577" cy="23710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880884" y="2955851"/>
            <a:ext cx="1403497" cy="39340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38353" y="4019107"/>
            <a:ext cx="1818168" cy="8506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880884" y="3152553"/>
            <a:ext cx="1562986" cy="150450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38353" y="4218468"/>
            <a:ext cx="1690577" cy="10459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315740" y="2743199"/>
            <a:ext cx="1446027" cy="104067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405861" y="3349256"/>
            <a:ext cx="1355906" cy="1828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6230680" y="3062177"/>
            <a:ext cx="1531087" cy="87494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6098700" y="3152553"/>
            <a:ext cx="1663067" cy="211188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6405861" y="5264434"/>
            <a:ext cx="13559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8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445943" y="229525"/>
            <a:ext cx="8226643" cy="1077218"/>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NHẬN BIẾT MỐI LIÊN HỆ VỀ THỨC ĂN GIỮA CÁC SINH VẬT QUA CHUỖI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4181664" y="1366397"/>
            <a:ext cx="3852441"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cho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61814" y="4407282"/>
            <a:ext cx="4339154"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Con chấu chấu đang làm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Down Arrow 15"/>
          <p:cNvSpPr/>
          <p:nvPr/>
        </p:nvSpPr>
        <p:spPr>
          <a:xfrm rot="16200000">
            <a:off x="5348424" y="5792881"/>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8" name="TextBox 17"/>
          <p:cNvSpPr txBox="1"/>
          <p:nvPr/>
        </p:nvSpPr>
        <p:spPr>
          <a:xfrm>
            <a:off x="361814" y="4841427"/>
            <a:ext cx="3959665" cy="461665"/>
          </a:xfrm>
          <a:prstGeom prst="rect">
            <a:avLst/>
          </a:prstGeom>
          <a:noFill/>
        </p:spPr>
        <p:txBody>
          <a:bodyPr wrap="square" rtlCol="0">
            <a:spAutoFit/>
          </a:bodyPr>
          <a:lstStyle/>
          <a:p>
            <a:pPr lvl="0" algn="just">
              <a:defRPr/>
            </a:pPr>
            <a:r>
              <a:rPr lang="en-US" altLang="zh-CN" sz="2400" noProof="0">
                <a:solidFill>
                  <a:srgbClr val="FF0000"/>
                </a:solidFill>
                <a:latin typeface="Roboto" panose="02000000000000000000" pitchFamily="2" charset="0"/>
                <a:ea typeface="Roboto" panose="02000000000000000000" pitchFamily="2" charset="0"/>
              </a:rPr>
              <a:t>Con châu chấu đang ăn cỏ.</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348286" y="5456724"/>
            <a:ext cx="4195314"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Thức ăn của </a:t>
            </a:r>
            <a:r>
              <a:rPr lang="en-US" altLang="zh-CN" sz="2400">
                <a:solidFill>
                  <a:srgbClr val="002060"/>
                </a:solidFill>
                <a:latin typeface="Roboto" panose="02000000000000000000" pitchFamily="2" charset="0"/>
                <a:ea typeface="Roboto" panose="02000000000000000000" pitchFamily="2" charset="0"/>
              </a:rPr>
              <a:t>châu chấu là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561" y="2083475"/>
            <a:ext cx="2847079" cy="253005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2144" y="4963876"/>
            <a:ext cx="5145470" cy="1804572"/>
          </a:xfrm>
          <a:prstGeom prst="rect">
            <a:avLst/>
          </a:prstGeom>
        </p:spPr>
      </p:pic>
      <p:sp>
        <p:nvSpPr>
          <p:cNvPr id="21" name="TextBox 20"/>
          <p:cNvSpPr txBox="1"/>
          <p:nvPr/>
        </p:nvSpPr>
        <p:spPr>
          <a:xfrm>
            <a:off x="348286" y="5918388"/>
            <a:ext cx="4999544"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Thức ăn của </a:t>
            </a:r>
            <a:r>
              <a:rPr lang="en-US" altLang="zh-CN" sz="2400">
                <a:solidFill>
                  <a:srgbClr val="FF0000"/>
                </a:solidFill>
                <a:latin typeface="Roboto" panose="02000000000000000000" pitchFamily="2" charset="0"/>
                <a:ea typeface="Roboto" panose="02000000000000000000" pitchFamily="2" charset="0"/>
              </a:rPr>
              <a:t>châu chấu là lá cỏ.</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4543600" y="2665941"/>
            <a:ext cx="5709388"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Mối liên hệ về thức ăn giữa các sinh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vật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4543600" y="3187260"/>
            <a:ext cx="4999544"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Cỏ là thức ăn của châu chấu.</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7398294" y="3855213"/>
            <a:ext cx="2854694"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Ý nghĩa của mũi tên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5" name="TextBox 24"/>
          <p:cNvSpPr txBox="1"/>
          <p:nvPr/>
        </p:nvSpPr>
        <p:spPr>
          <a:xfrm>
            <a:off x="6868633" y="4316878"/>
            <a:ext cx="4243662" cy="830997"/>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Mũi tên cho biết sinh vật này là thức ăn của sinh vật kia</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2" name="Rounded Rectangle 11"/>
          <p:cNvSpPr/>
          <p:nvPr/>
        </p:nvSpPr>
        <p:spPr>
          <a:xfrm>
            <a:off x="7938329" y="5866162"/>
            <a:ext cx="1085628" cy="71193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957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par>
                                <p:cTn id="34" presetID="22" presetClass="entr" presetSubtype="8"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26" presetClass="emph" presetSubtype="0" repeatCount="3000" fill="hold" grpId="1" nodeType="withEffect">
                                  <p:stCondLst>
                                    <p:cond delay="0"/>
                                  </p:stCondLst>
                                  <p:childTnLst>
                                    <p:animEffect transition="out" filter="fade">
                                      <p:cBhvr>
                                        <p:cTn id="56" dur="1000" tmFilter="0, 0; .2, .5; .8, .5; 1, 0"/>
                                        <p:tgtEl>
                                          <p:spTgt spid="12"/>
                                        </p:tgtEl>
                                      </p:cBhvr>
                                    </p:animEffect>
                                    <p:animScale>
                                      <p:cBhvr>
                                        <p:cTn id="57" dur="500" autoRev="1" fill="hold"/>
                                        <p:tgtEl>
                                          <p:spTgt spid="12"/>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animBg="1"/>
      <p:bldP spid="18" grpId="0"/>
      <p:bldP spid="19" grpId="0"/>
      <p:bldP spid="21" grpId="0"/>
      <p:bldP spid="22" grpId="0"/>
      <p:bldP spid="23" grpId="0"/>
      <p:bldP spid="24" grpId="0"/>
      <p:bldP spid="25" grpId="0"/>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445943" y="229525"/>
            <a:ext cx="8226643" cy="1077218"/>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NHẬN BIẾT MỐI LIÊN HỆ VỀ THỨC ĂN GIỮA CÁC SINH VẬT QUA CHUỖI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4181664" y="1366397"/>
            <a:ext cx="3852441"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cho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61814" y="4407282"/>
            <a:ext cx="4339154"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Con chim đang làm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Down Arrow 15"/>
          <p:cNvSpPr/>
          <p:nvPr/>
        </p:nvSpPr>
        <p:spPr>
          <a:xfrm rot="16200000">
            <a:off x="5472709" y="5722534"/>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8" name="TextBox 17"/>
          <p:cNvSpPr txBox="1"/>
          <p:nvPr/>
        </p:nvSpPr>
        <p:spPr>
          <a:xfrm>
            <a:off x="361814" y="4908343"/>
            <a:ext cx="4986016" cy="461665"/>
          </a:xfrm>
          <a:prstGeom prst="rect">
            <a:avLst/>
          </a:prstGeom>
          <a:noFill/>
        </p:spPr>
        <p:txBody>
          <a:bodyPr wrap="square" rtlCol="0">
            <a:spAutoFit/>
          </a:bodyPr>
          <a:lstStyle/>
          <a:p>
            <a:pPr lvl="0">
              <a:defRPr/>
            </a:pPr>
            <a:r>
              <a:rPr lang="en-US" altLang="zh-CN" sz="2400" noProof="0">
                <a:solidFill>
                  <a:srgbClr val="FF0000"/>
                </a:solidFill>
                <a:latin typeface="Roboto" panose="02000000000000000000" pitchFamily="2" charset="0"/>
                <a:ea typeface="Roboto" panose="02000000000000000000" pitchFamily="2" charset="0"/>
              </a:rPr>
              <a:t>Con chim đang ăn con châu chấu.</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348286" y="5621979"/>
            <a:ext cx="4195314"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Thức ăn của </a:t>
            </a:r>
            <a:r>
              <a:rPr lang="en-US" altLang="zh-CN" sz="2400">
                <a:solidFill>
                  <a:srgbClr val="002060"/>
                </a:solidFill>
                <a:latin typeface="Roboto" panose="02000000000000000000" pitchFamily="2" charset="0"/>
                <a:ea typeface="Roboto" panose="02000000000000000000" pitchFamily="2" charset="0"/>
              </a:rPr>
              <a:t>chim là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561" y="2310864"/>
            <a:ext cx="2847079" cy="207528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1701" y="4893529"/>
            <a:ext cx="4814926" cy="1804572"/>
          </a:xfrm>
          <a:prstGeom prst="rect">
            <a:avLst/>
          </a:prstGeom>
        </p:spPr>
      </p:pic>
      <p:sp>
        <p:nvSpPr>
          <p:cNvPr id="21" name="TextBox 20"/>
          <p:cNvSpPr txBox="1"/>
          <p:nvPr/>
        </p:nvSpPr>
        <p:spPr>
          <a:xfrm>
            <a:off x="348286" y="6083643"/>
            <a:ext cx="4999544"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Thức ăn của </a:t>
            </a:r>
            <a:r>
              <a:rPr lang="en-US" altLang="zh-CN" sz="2400">
                <a:solidFill>
                  <a:srgbClr val="FF0000"/>
                </a:solidFill>
                <a:latin typeface="Roboto" panose="02000000000000000000" pitchFamily="2" charset="0"/>
                <a:ea typeface="Roboto" panose="02000000000000000000" pitchFamily="2" charset="0"/>
              </a:rPr>
              <a:t>chim là châu chấu.</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5179411" y="3244646"/>
            <a:ext cx="5709388"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Mối liên hệ về thức ăn giữa các sinh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vật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5179411" y="3765965"/>
            <a:ext cx="4999544"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Châu chấu là thức ăn của chim.</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237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2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animBg="1"/>
      <p:bldP spid="18" grpId="0"/>
      <p:bldP spid="19" grpId="0"/>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7405" y="1812664"/>
            <a:ext cx="5145470" cy="1804572"/>
          </a:xfrm>
          <a:prstGeom prst="rect">
            <a:avLst/>
          </a:prstGeom>
        </p:spPr>
      </p:pic>
      <p:sp>
        <p:nvSpPr>
          <p:cNvPr id="117" name="TextBox 116"/>
          <p:cNvSpPr txBox="1"/>
          <p:nvPr/>
        </p:nvSpPr>
        <p:spPr>
          <a:xfrm>
            <a:off x="2445943" y="229525"/>
            <a:ext cx="8226643" cy="1077218"/>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NHẬN BIẾT MỐI LIÊN HỆ VỀ THỨC ĂN GIỮA CÁC SINH VẬT QUA CHUỖI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5602"/>
          <a:stretch/>
        </p:blipFill>
        <p:spPr>
          <a:xfrm>
            <a:off x="7740628" y="4303347"/>
            <a:ext cx="2619234" cy="1804572"/>
          </a:xfrm>
          <a:prstGeom prst="rect">
            <a:avLst/>
          </a:prstGeom>
        </p:spPr>
      </p:pic>
      <p:sp>
        <p:nvSpPr>
          <p:cNvPr id="22" name="TextBox 21"/>
          <p:cNvSpPr txBox="1"/>
          <p:nvPr/>
        </p:nvSpPr>
        <p:spPr>
          <a:xfrm>
            <a:off x="2563285" y="4326064"/>
            <a:ext cx="4964566" cy="830997"/>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Một chuỗi thức ăn gồm nhiều sinh</a:t>
            </a:r>
          </a:p>
          <a:p>
            <a:pPr lvl="0" algn="just">
              <a:defRPr/>
            </a:pPr>
            <a:r>
              <a:rPr lang="vi-VN" altLang="zh-CN" sz="2400">
                <a:solidFill>
                  <a:srgbClr val="002060"/>
                </a:solidFill>
                <a:latin typeface="Roboto" panose="02000000000000000000" pitchFamily="2" charset="0"/>
                <a:ea typeface="Roboto" panose="02000000000000000000" pitchFamily="2" charset="0"/>
              </a:rPr>
              <a:t>vật có mối liên hệ thức ăn với nhau.</a:t>
            </a:r>
          </a:p>
        </p:txBody>
      </p:sp>
      <p:pic>
        <p:nvPicPr>
          <p:cNvPr id="4" name="Picture 3"/>
          <p:cNvPicPr>
            <a:picLocks noChangeAspect="1"/>
          </p:cNvPicPr>
          <p:nvPr/>
        </p:nvPicPr>
        <p:blipFill>
          <a:blip r:embed="rId5"/>
          <a:stretch>
            <a:fillRect/>
          </a:stretch>
        </p:blipFill>
        <p:spPr>
          <a:xfrm rot="16200000" flipH="1">
            <a:off x="8029815" y="3546967"/>
            <a:ext cx="819048" cy="333333"/>
          </a:xfrm>
          <a:prstGeom prst="rect">
            <a:avLst/>
          </a:prstGeom>
        </p:spPr>
      </p:pic>
      <p:sp>
        <p:nvSpPr>
          <p:cNvPr id="28" name="TextBox 27"/>
          <p:cNvSpPr txBox="1"/>
          <p:nvPr/>
        </p:nvSpPr>
        <p:spPr>
          <a:xfrm>
            <a:off x="2563285" y="5228350"/>
            <a:ext cx="5709388" cy="830997"/>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Mỗi sinh vật có thể tham gia vào</a:t>
            </a:r>
          </a:p>
          <a:p>
            <a:pPr lvl="0" algn="just">
              <a:defRPr/>
            </a:pPr>
            <a:r>
              <a:rPr lang="vi-VN" altLang="zh-CN" sz="2400">
                <a:solidFill>
                  <a:srgbClr val="002060"/>
                </a:solidFill>
                <a:latin typeface="Roboto" panose="02000000000000000000" pitchFamily="2" charset="0"/>
                <a:ea typeface="Roboto" panose="02000000000000000000" pitchFamily="2" charset="0"/>
              </a:rPr>
              <a:t>nhiều chuỗi thức ăn khác nhau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0338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7930</TotalTime>
  <Words>1506</Words>
  <Application>Microsoft Office PowerPoint</Application>
  <PresentationFormat>Custom</PresentationFormat>
  <Paragraphs>218</Paragraphs>
  <Slides>21</Slides>
  <Notes>21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Times New Roman</vt:lpstr>
      <vt:lpstr>Calibri Light</vt:lpstr>
      <vt:lpstr>Calibri</vt:lpstr>
      <vt:lpstr>Roboto</vt:lpstr>
      <vt:lpstr>Roboto Black</vt:lpstr>
      <vt:lpstr>Pangolin</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426</cp:revision>
  <dcterms:created xsi:type="dcterms:W3CDTF">2023-04-01T23:44:56Z</dcterms:created>
  <dcterms:modified xsi:type="dcterms:W3CDTF">2024-05-01T08:40:06Z</dcterms:modified>
</cp:coreProperties>
</file>