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5"/>
  </p:notesMasterIdLst>
  <p:sldIdLst>
    <p:sldId id="299" r:id="rId3"/>
    <p:sldId id="258" r:id="rId4"/>
    <p:sldId id="259" r:id="rId5"/>
    <p:sldId id="262" r:id="rId6"/>
    <p:sldId id="265" r:id="rId7"/>
    <p:sldId id="300" r:id="rId8"/>
    <p:sldId id="270" r:id="rId9"/>
    <p:sldId id="271" r:id="rId10"/>
    <p:sldId id="267" r:id="rId11"/>
    <p:sldId id="273" r:id="rId12"/>
    <p:sldId id="275" r:id="rId13"/>
    <p:sldId id="276" r:id="rId14"/>
    <p:sldId id="278" r:id="rId15"/>
    <p:sldId id="272" r:id="rId16"/>
    <p:sldId id="279" r:id="rId17"/>
    <p:sldId id="280" r:id="rId18"/>
    <p:sldId id="281" r:id="rId19"/>
    <p:sldId id="282" r:id="rId20"/>
    <p:sldId id="296" r:id="rId21"/>
    <p:sldId id="283" r:id="rId22"/>
    <p:sldId id="284" r:id="rId23"/>
    <p:sldId id="285" r:id="rId24"/>
    <p:sldId id="286" r:id="rId25"/>
    <p:sldId id="287" r:id="rId26"/>
    <p:sldId id="297" r:id="rId27"/>
    <p:sldId id="288" r:id="rId28"/>
    <p:sldId id="289" r:id="rId29"/>
    <p:sldId id="290" r:id="rId30"/>
    <p:sldId id="292" r:id="rId31"/>
    <p:sldId id="293" r:id="rId32"/>
    <p:sldId id="291" r:id="rId33"/>
    <p:sldId id="294" r:id="rId3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2BE"/>
    <a:srgbClr val="0000FF"/>
    <a:srgbClr val="F10505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3"/>
    <p:restoredTop sz="94660"/>
  </p:normalViewPr>
  <p:slideViewPr>
    <p:cSldViewPr showGuides="1">
      <p:cViewPr varScale="1">
        <p:scale>
          <a:sx n="82" d="100"/>
          <a:sy n="82" d="100"/>
        </p:scale>
        <p:origin x="142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912FA7-79DD-4185-B964-6DCCDE2112B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b="1" dirty="0">
                <a:latin typeface="Calibri" panose="020F0502020204030204" pitchFamily="34" charset="0"/>
              </a:rPr>
              <a:t>6</a:t>
            </a:fld>
            <a:endParaRPr lang="en-US" altLang="en-US" sz="12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FF3E45-82BD-40C9-9709-8203599D8B2E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en-US" dirty="0">
                <a:latin typeface="Arial" panose="020B0604020202020204" pitchFamily="34" charset="0"/>
              </a:rPr>
              <a:t>‹#›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FF3E45-82BD-40C9-9709-8203599D8B2E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en-US" dirty="0">
                <a:latin typeface="Arial" panose="020B0604020202020204" pitchFamily="34" charset="0"/>
              </a:rPr>
              <a:t>‹#›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FF3E45-82BD-40C9-9709-8203599D8B2E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en-US" dirty="0">
                <a:latin typeface="Arial" panose="020B0604020202020204" pitchFamily="34" charset="0"/>
              </a:rPr>
              <a:t>‹#›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51289-694B-4A1B-AF7D-79C18E142F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C0D32A-2826-48E8-9D93-6A52A57F790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75AB5-EEA8-4064-B0A8-6826484A6B6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BAB07C-3979-426D-8CFF-4DF706C20F1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Nơi giữ chỗ cho Chân trang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Nơi giữ chỗ cho Số hiệu Bản chiếu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44F3EE-0702-49B8-81B4-49406E67A5B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7" name="Nơi giữ chỗ cho Ngày tháng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355DD0-4013-4B38-B61B-A330E6AB2DF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Nơi giữ chỗ cho Chân trang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Nơi giữ chỗ cho Số hiệu Bản chiếu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ơi giữ chỗ cho Ngày tháng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BC40CC-EA8F-4A4F-9AE7-7C0B67D87B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Nơi giữ chỗ cho Chân trang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Nơi giữ chỗ cho Số hiệu Bản chiếu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7" name="Nơi giữ chỗ cho Ngày tháng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B5F6C6-3ACD-46D0-A53C-EF558140D66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Nơi giữ chỗ cho Chân trang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Nơi giữ chỗ cho Số hiệu Bản chiếu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FF3E45-82BD-40C9-9709-8203599D8B2E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en-US" dirty="0">
                <a:latin typeface="Arial" panose="020B0604020202020204" pitchFamily="34" charset="0"/>
              </a:rPr>
              <a:t>‹#›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7" name="Nơi giữ chỗ cho Ngày tháng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C644E5-2AEE-4B73-8F87-4FDEDDE622F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Nơi giữ chỗ cho Chân trang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Nơi giữ chỗ cho Số hiệu Bản chiếu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D99463-92DF-4CF9-9E90-635B911887A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449DB0-4779-48A7-82DD-127BF7396DD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FF3E45-82BD-40C9-9709-8203599D8B2E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en-US" dirty="0">
                <a:latin typeface="Arial" panose="020B0604020202020204" pitchFamily="34" charset="0"/>
              </a:rPr>
              <a:t>‹#›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FF3E45-82BD-40C9-9709-8203599D8B2E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en-US" dirty="0">
                <a:latin typeface="Arial" panose="020B0604020202020204" pitchFamily="34" charset="0"/>
              </a:rPr>
              <a:t>‹#›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FF3E45-82BD-40C9-9709-8203599D8B2E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en-US" dirty="0">
                <a:latin typeface="Arial" panose="020B0604020202020204" pitchFamily="34" charset="0"/>
              </a:rPr>
              <a:t>‹#›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FF3E45-82BD-40C9-9709-8203599D8B2E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en-US" dirty="0">
                <a:latin typeface="Arial" panose="020B0604020202020204" pitchFamily="34" charset="0"/>
              </a:rPr>
              <a:t>‹#›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FF3E45-82BD-40C9-9709-8203599D8B2E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en-US" dirty="0">
                <a:latin typeface="Arial" panose="020B0604020202020204" pitchFamily="34" charset="0"/>
              </a:rPr>
              <a:t>‹#›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FF3E45-82BD-40C9-9709-8203599D8B2E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en-US" dirty="0">
                <a:latin typeface="Arial" panose="020B0604020202020204" pitchFamily="34" charset="0"/>
              </a:rPr>
              <a:t>‹#›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FF3E45-82BD-40C9-9709-8203599D8B2E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en-US" dirty="0">
                <a:latin typeface="Arial" panose="020B0604020202020204" pitchFamily="34" charset="0"/>
              </a:rPr>
              <a:t>‹#›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FF3E45-82BD-40C9-9709-8203599D8B2E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GB" altLang="en-US" dirty="0">
                <a:latin typeface="Arial" panose="020B0604020202020204" pitchFamily="34" charset="0"/>
              </a:rPr>
              <a:t>‹#›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vi-VN" altLang="en-US" dirty="0"/>
              <a:t>Bấm &amp; sửa kiểu tiêu đề</a:t>
            </a:r>
            <a:endParaRPr lang="en-US" altLang="en-US" dirty="0"/>
          </a:p>
        </p:txBody>
      </p:sp>
      <p:sp>
        <p:nvSpPr>
          <p:cNvPr id="2051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vi-VN" altLang="en-US" dirty="0"/>
              <a:t>Bấm &amp; sửa kiểu tiêu đề</a:t>
            </a:r>
          </a:p>
          <a:p>
            <a:pPr lvl="1"/>
            <a:r>
              <a:rPr lang="vi-VN" altLang="en-US" dirty="0"/>
              <a:t>Mức hai</a:t>
            </a:r>
          </a:p>
          <a:p>
            <a:pPr lvl="2"/>
            <a:r>
              <a:rPr lang="vi-VN" altLang="en-US" dirty="0"/>
              <a:t>Mức ba</a:t>
            </a:r>
          </a:p>
          <a:p>
            <a:pPr lvl="3"/>
            <a:r>
              <a:rPr lang="vi-VN" altLang="en-US" dirty="0"/>
              <a:t>Mức bốn</a:t>
            </a:r>
          </a:p>
          <a:p>
            <a:pPr lvl="4"/>
            <a:r>
              <a:rPr lang="vi-VN" altLang="en-US" dirty="0"/>
              <a:t>Mức năm</a:t>
            </a:r>
            <a:endParaRPr lang="en-US" altLang="en-US" dirty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B85B68-9C23-4A25-B64A-44E7A5FF23AC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GB" altLang="en-US" dirty="0">
                <a:latin typeface="Arial" panose="020B0604020202020204" pitchFamily="34" charset="0"/>
              </a:rPr>
              <a:t>‹#›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5"/>
          <p:cNvSpPr>
            <a:spLocks noTextEdit="1"/>
          </p:cNvSpPr>
          <p:nvPr/>
        </p:nvSpPr>
        <p:spPr>
          <a:xfrm>
            <a:off x="3275965" y="2277110"/>
            <a:ext cx="243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1800" dirty="0" err="1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Toán</a:t>
            </a:r>
            <a:endParaRPr lang="en-US" sz="1800" dirty="0">
              <a:ln w="127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3" name="WordArt 122"/>
          <p:cNvSpPr>
            <a:spLocks noTextEdit="1"/>
          </p:cNvSpPr>
          <p:nvPr/>
        </p:nvSpPr>
        <p:spPr>
          <a:xfrm>
            <a:off x="684213" y="3428683"/>
            <a:ext cx="80010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18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BẢNG ĐƠN VỊ ĐO THỜI GIAN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4530" y="1151255"/>
            <a:ext cx="7958455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vi-VN" altLang="x-none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</a:t>
            </a:r>
            <a:r>
              <a:rPr lang="en-US" altLang="x-none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ứ </a:t>
            </a:r>
            <a:r>
              <a:rPr lang="en-US" altLang="x-none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vi-VN" altLang="x-none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ngày </a:t>
            </a:r>
            <a:r>
              <a:rPr lang="en-US" altLang="x-none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vi-VN" altLang="x-none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tháng 3 năm 202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3DD3A39-D01E-7FDB-25B3-54CFAC86828E}"/>
              </a:ext>
            </a:extLst>
          </p:cNvPr>
          <p:cNvSpPr txBox="1"/>
          <p:nvPr/>
        </p:nvSpPr>
        <p:spPr>
          <a:xfrm>
            <a:off x="1907704" y="5229200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GV: NGUYỄN TRUNG LÂM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250825" y="1728788"/>
            <a:ext cx="9088438" cy="5016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571500" lvl="0" indent="-571500" algn="just" eaLnBrk="1" hangingPunct="1">
              <a:lnSpc>
                <a:spcPct val="200000"/>
              </a:lnSpc>
              <a:spcBef>
                <a:spcPct val="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năm rưỡi = 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tháng</a:t>
            </a:r>
          </a:p>
          <a:p>
            <a:pPr marL="571500" lvl="0" indent="-571500" algn="just" eaLnBrk="1" hangingPunct="1">
              <a:lnSpc>
                <a:spcPct val="200000"/>
              </a:lnSpc>
              <a:spcBef>
                <a:spcPct val="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giờ = 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phút</a:t>
            </a:r>
          </a:p>
          <a:p>
            <a:pPr marL="571500" lvl="0" indent="-571500" algn="just" eaLnBrk="1" hangingPunct="1">
              <a:lnSpc>
                <a:spcPct val="200000"/>
              </a:lnSpc>
              <a:spcBef>
                <a:spcPct val="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 giờ = 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phút</a:t>
            </a:r>
          </a:p>
          <a:p>
            <a:pPr marL="571500" lvl="0" indent="-571500" algn="just" eaLnBrk="1" hangingPunct="1">
              <a:lnSpc>
                <a:spcPct val="200000"/>
              </a:lnSpc>
              <a:spcBef>
                <a:spcPct val="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216 phút = 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giờ 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phút = 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.giờ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3195638"/>
            <a:ext cx="431800" cy="1073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39433" y="980123"/>
            <a:ext cx="4648200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571500" lvl="0" indent="-5715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Điền v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chỗ chấm: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en-US" altLang="en-US" dirty="0"/>
          </a:p>
        </p:txBody>
      </p:sp>
      <p:pic>
        <p:nvPicPr>
          <p:cNvPr id="26627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5400" y="0"/>
            <a:ext cx="9144000" cy="6858000"/>
          </a:xfr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" y="0"/>
            <a:ext cx="9093200" cy="15367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200" dirty="0">
                <a:solidFill>
                  <a:srgbClr val="898989"/>
                </a:solidFill>
              </a:rPr>
              <a:t>NGUYỄN THỊ QUỲNH TRANG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49400" y="1865313"/>
            <a:ext cx="6262688" cy="4516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391" name="Rectangle 2"/>
          <p:cNvSpPr/>
          <p:nvPr/>
        </p:nvSpPr>
        <p:spPr>
          <a:xfrm>
            <a:off x="1644650" y="1938338"/>
            <a:ext cx="5910263" cy="5908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năm = </a:t>
            </a:r>
            <a:r>
              <a:rPr lang="en-US" alt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.tháng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giờ = ...</a:t>
            </a:r>
            <a:r>
              <a:rPr lang="en-US" alt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phút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 giờ = ..... phút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en-US" sz="5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3738" y="1700213"/>
            <a:ext cx="1582737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altLang="en-US" sz="7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7375" y="4932363"/>
            <a:ext cx="17018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alt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7188" y="3230563"/>
            <a:ext cx="11684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alt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92300" y="3387725"/>
          <a:ext cx="552450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54000" imgH="698500" progId="Equation.3">
                  <p:embed/>
                </p:oleObj>
              </mc:Choice>
              <mc:Fallback>
                <p:oleObj r:id="rId4" imgW="254000" imgH="6985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2300" y="3387725"/>
                        <a:ext cx="552450" cy="14716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TextBox 5"/>
          <p:cNvSpPr txBox="1"/>
          <p:nvPr/>
        </p:nvSpPr>
        <p:spPr>
          <a:xfrm>
            <a:off x="2987675" y="5302250"/>
            <a:ext cx="117951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2" grpId="0"/>
      <p:bldP spid="3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333375"/>
            <a:ext cx="9072563" cy="1325563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/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 phút = 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..giờ 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b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= 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......giờ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288" y="1700213"/>
            <a:ext cx="8080375" cy="2592387"/>
          </a:xfrm>
        </p:spPr>
        <p:txBody>
          <a:bodyPr vert="horz" wrap="square" lIns="91440" tIns="45720" rIns="91440" bIns="45720" anchor="t" anchorCtr="0"/>
          <a:lstStyle/>
          <a:p>
            <a:pPr marL="0" indent="0" algn="ctr" eaLnBrk="1" hangingPunct="1">
              <a:buNone/>
            </a:pP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phút = 1 giờ</a:t>
            </a:r>
          </a:p>
          <a:p>
            <a:pPr marL="0" indent="0" algn="ctr" eaLnBrk="1" hangingPunct="1">
              <a:buNone/>
            </a:pP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216 phút = ? giờ</a:t>
            </a:r>
          </a:p>
          <a:p>
            <a:pPr marL="0" indent="0" algn="ctr" eaLnBrk="1" hangingPunct="1">
              <a:buNone/>
            </a:pPr>
            <a:endParaRPr lang="en-US" altLang="en-US" sz="6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3968867" y="3863676"/>
            <a:ext cx="1440160" cy="1434905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9332" y="5307406"/>
            <a:ext cx="4724956" cy="11079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216 : 60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49500" y="755650"/>
            <a:ext cx="4679950" cy="36004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213" y="1147763"/>
            <a:ext cx="24479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>
                <a:solidFill>
                  <a:srgbClr val="FF0000"/>
                </a:solidFill>
                <a:cs typeface="Arial" panose="020B0604020202020204" pitchFamily="34" charset="0"/>
              </a:rPr>
              <a:t>216</a:t>
            </a:r>
            <a:endParaRPr lang="en-GB" altLang="en-US" sz="4400"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00563" y="1225550"/>
            <a:ext cx="0" cy="23479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677" name="Title 1"/>
          <p:cNvSpPr>
            <a:spLocks noGrp="1"/>
          </p:cNvSpPr>
          <p:nvPr>
            <p:ph type="title"/>
          </p:nvPr>
        </p:nvSpPr>
        <p:spPr>
          <a:xfrm>
            <a:off x="0" y="5157788"/>
            <a:ext cx="9072563" cy="1325562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/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 phút = 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..giờ 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b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= 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......giờ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00563" y="1989138"/>
            <a:ext cx="2159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43438" y="1147763"/>
            <a:ext cx="24479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>
                <a:solidFill>
                  <a:srgbClr val="FF0000"/>
                </a:solidFill>
                <a:cs typeface="Arial" panose="020B0604020202020204" pitchFamily="34" charset="0"/>
              </a:rPr>
              <a:t>   60</a:t>
            </a:r>
            <a:endParaRPr lang="en-GB" altLang="en-US" sz="4400"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89475" y="2133600"/>
            <a:ext cx="530225" cy="9223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54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32138" y="2133600"/>
            <a:ext cx="876300" cy="9223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altLang="en-US" sz="54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49838" y="2133600"/>
            <a:ext cx="357187" cy="9223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54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65738" y="2146300"/>
            <a:ext cx="530225" cy="9223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54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24300" y="3068638"/>
            <a:ext cx="530225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54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03663" y="2144713"/>
            <a:ext cx="530225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54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95"/>
          <p:cNvSpPr txBox="1"/>
          <p:nvPr/>
        </p:nvSpPr>
        <p:spPr>
          <a:xfrm>
            <a:off x="3121025" y="2146300"/>
            <a:ext cx="2027238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altLang="en-US" sz="5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Box 96"/>
          <p:cNvSpPr txBox="1"/>
          <p:nvPr/>
        </p:nvSpPr>
        <p:spPr>
          <a:xfrm>
            <a:off x="4673600" y="2133600"/>
            <a:ext cx="762000" cy="92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5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00"/>
          <p:cNvGrpSpPr/>
          <p:nvPr/>
        </p:nvGrpSpPr>
        <p:grpSpPr>
          <a:xfrm>
            <a:off x="4630738" y="2093913"/>
            <a:ext cx="1957387" cy="974725"/>
            <a:chOff x="4752" y="2568"/>
            <a:chExt cx="480" cy="614"/>
          </a:xfrm>
        </p:grpSpPr>
        <p:sp>
          <p:nvSpPr>
            <p:cNvPr id="28689" name="Text Box 97"/>
            <p:cNvSpPr txBox="1"/>
            <p:nvPr/>
          </p:nvSpPr>
          <p:spPr>
            <a:xfrm>
              <a:off x="4752" y="2592"/>
              <a:ext cx="480" cy="5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690" name="Text Box 98"/>
            <p:cNvSpPr txBox="1"/>
            <p:nvPr/>
          </p:nvSpPr>
          <p:spPr>
            <a:xfrm>
              <a:off x="4912" y="2600"/>
              <a:ext cx="240" cy="5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alt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691" name="Text Box 99"/>
            <p:cNvSpPr txBox="1"/>
            <p:nvPr/>
          </p:nvSpPr>
          <p:spPr>
            <a:xfrm>
              <a:off x="4864" y="2568"/>
              <a:ext cx="144" cy="5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46821E-6 L -0.05747 0.362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39306E-6 L 0.35504 0.360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5723E-6 L -0.10556 0.4906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245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8" grpId="0"/>
      <p:bldP spid="13" grpId="0"/>
      <p:bldP spid="12" grpId="0"/>
      <p:bldP spid="14" grpId="0"/>
      <p:bldP spid="17" grpId="0"/>
      <p:bldP spid="16" grpId="0"/>
      <p:bldP spid="21" grpId="0"/>
      <p:bldP spid="21" grpId="1"/>
      <p:bldP spid="22" grpId="0"/>
      <p:bldP spid="2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858838"/>
            <a:ext cx="9144000" cy="3146425"/>
          </a:xfrm>
          <a:prstGeom prst="rect">
            <a:avLst/>
          </a:prstGeom>
          <a:solidFill>
            <a:srgbClr val="FFFFCC"/>
          </a:solidFill>
          <a:ln w="76200">
            <a:solidFill>
              <a:srgbClr val="0F0F17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thế kỉ = </a:t>
            </a:r>
            <a:r>
              <a:rPr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 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</a:p>
          <a:p>
            <a:pPr lvl="0" eaLnBrk="1" hangingPunct="1">
              <a:buNone/>
            </a:pP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năm   = </a:t>
            </a:r>
            <a:r>
              <a:rPr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tháng</a:t>
            </a:r>
          </a:p>
          <a:p>
            <a:pPr lvl="0" eaLnBrk="1" hangingPunct="1">
              <a:buNone/>
            </a:pP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năm = </a:t>
            </a:r>
            <a:r>
              <a:rPr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365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lvl="0" eaLnBrk="1" hangingPunct="1">
              <a:buNone/>
            </a:pP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năm nhuận = </a:t>
            </a:r>
            <a:r>
              <a:rPr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366 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lvl="0" eaLnBrk="1" hangingPunct="1">
              <a:buNone/>
            </a:pP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có </a:t>
            </a:r>
            <a:r>
              <a:rPr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nhuận</a:t>
            </a:r>
            <a:endParaRPr sz="4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75" y="4005263"/>
            <a:ext cx="9140825" cy="28527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F0F17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tuần lễ = </a:t>
            </a:r>
            <a:r>
              <a:rPr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ng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</a:p>
          <a:p>
            <a:pPr lvl="0" eaLnBrk="1" hangingPunct="1">
              <a:buNone/>
            </a:pP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ng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  </a:t>
            </a:r>
            <a:r>
              <a:rPr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giờ </a:t>
            </a:r>
          </a:p>
          <a:p>
            <a:pPr lvl="0" eaLnBrk="1" hangingPunct="1">
              <a:buNone/>
            </a:pP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giờ  =   </a:t>
            </a:r>
            <a:r>
              <a:rPr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phút</a:t>
            </a:r>
          </a:p>
          <a:p>
            <a:pPr lvl="0" eaLnBrk="1" hangingPunct="1">
              <a:buNone/>
            </a:pP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phút =  </a:t>
            </a:r>
            <a:r>
              <a:rPr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giây </a:t>
            </a:r>
            <a:endParaRPr sz="4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0" y="20638"/>
            <a:ext cx="9137650" cy="838200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đơn vị đo thời gian</a:t>
            </a:r>
            <a:endParaRPr sz="6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432048" y="2204864"/>
            <a:ext cx="8316416" cy="1631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0" b="1" i="0" u="none" strike="noStrike" kern="1200" cap="none" spc="0" normalizeH="0" baseline="0" noProof="0" dirty="0">
                <a:ln w="9525">
                  <a:solidFill>
                    <a:schemeClr val="tx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7"/>
          <p:cNvSpPr txBox="1"/>
          <p:nvPr/>
        </p:nvSpPr>
        <p:spPr>
          <a:xfrm>
            <a:off x="-28575" y="203200"/>
            <a:ext cx="9109075" cy="1865313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en-US" altLang="en-US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lang="en-US" alt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 1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lịch sử phát triển của lo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người đã có những phát minh vĩ đại. Bảng dưới đây cho biết tên v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công bố một số phát minh. Hãy đọc bảng v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biết từng phát minh đó được công bố v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thế kỉ 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?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10" descr="kinh vien v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888"/>
            <a:ext cx="3159125" cy="171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11" descr="dau may xe lu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863" y="115888"/>
            <a:ext cx="3006725" cy="1677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4" descr="xe da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5" y="2276475"/>
            <a:ext cx="3124200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5" descr="o 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038" y="2276475"/>
            <a:ext cx="30480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6" descr="may ba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3988" y="2276475"/>
            <a:ext cx="25146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7" descr="may tinh dien tu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800" y="4446588"/>
            <a:ext cx="3436938" cy="1935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18" descr="ve tinh nhan tao 195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0888" y="4318000"/>
            <a:ext cx="38862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4"/>
          <p:cNvSpPr txBox="1"/>
          <p:nvPr/>
        </p:nvSpPr>
        <p:spPr>
          <a:xfrm>
            <a:off x="11113" y="1827213"/>
            <a:ext cx="3048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viễn vọng năm 1671</a:t>
            </a:r>
            <a:endParaRPr lang="en-US" altLang="en-US" sz="1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4"/>
          <p:cNvSpPr txBox="1"/>
          <p:nvPr/>
        </p:nvSpPr>
        <p:spPr>
          <a:xfrm>
            <a:off x="2840038" y="1701800"/>
            <a:ext cx="3048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 chì năm 1794</a:t>
            </a:r>
            <a:endParaRPr lang="en-US" altLang="en-US" sz="1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4"/>
          <p:cNvSpPr txBox="1"/>
          <p:nvPr/>
        </p:nvSpPr>
        <p:spPr>
          <a:xfrm>
            <a:off x="6164263" y="1827213"/>
            <a:ext cx="3048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máy xe lửa năm 1804</a:t>
            </a:r>
            <a:endParaRPr lang="en-US" altLang="en-US" sz="1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4"/>
          <p:cNvSpPr txBox="1"/>
          <p:nvPr/>
        </p:nvSpPr>
        <p:spPr>
          <a:xfrm>
            <a:off x="34925" y="3933825"/>
            <a:ext cx="3048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 năm 1869</a:t>
            </a:r>
            <a:endParaRPr lang="en-US" altLang="en-US" sz="1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4"/>
          <p:cNvSpPr txBox="1"/>
          <p:nvPr/>
        </p:nvSpPr>
        <p:spPr>
          <a:xfrm>
            <a:off x="3276600" y="3922713"/>
            <a:ext cx="30480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 năm 1886</a:t>
            </a:r>
            <a:endParaRPr lang="en-US" altLang="en-US" sz="1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4"/>
          <p:cNvSpPr txBox="1"/>
          <p:nvPr/>
        </p:nvSpPr>
        <p:spPr>
          <a:xfrm>
            <a:off x="6275388" y="3860800"/>
            <a:ext cx="3048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bay năm 1903</a:t>
            </a:r>
            <a:endParaRPr lang="en-US" altLang="en-US" sz="1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4"/>
          <p:cNvSpPr txBox="1"/>
          <p:nvPr/>
        </p:nvSpPr>
        <p:spPr>
          <a:xfrm>
            <a:off x="719138" y="6397625"/>
            <a:ext cx="32766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điện tử năm 1946</a:t>
            </a:r>
            <a:endParaRPr lang="en-US" altLang="en-US" sz="20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 Box 4"/>
          <p:cNvSpPr txBox="1"/>
          <p:nvPr/>
        </p:nvSpPr>
        <p:spPr>
          <a:xfrm>
            <a:off x="4862513" y="6364288"/>
            <a:ext cx="35052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 tinh nhân tạo năm 1957</a:t>
            </a:r>
            <a:endParaRPr lang="en-US" altLang="en-US" sz="20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6600" y="115888"/>
            <a:ext cx="2573338" cy="158591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" descr="kinh vien v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0"/>
            <a:ext cx="6403975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1143000" y="5638800"/>
            <a:ext cx="645795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VIỄN VỌNG NĂM 1671</a:t>
            </a:r>
            <a:endParaRPr sz="32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435600" y="228600"/>
            <a:ext cx="2382838" cy="1676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kỉ XVII</a:t>
            </a:r>
            <a:endParaRPr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3563" y="476250"/>
            <a:ext cx="5251450" cy="4198938"/>
          </a:xfr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030288" y="5029200"/>
            <a:ext cx="68580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BÚT CHÌ NĂM 1794</a:t>
            </a:r>
          </a:p>
        </p:txBody>
      </p:sp>
      <p:sp>
        <p:nvSpPr>
          <p:cNvPr id="5" name="Oval 4"/>
          <p:cNvSpPr/>
          <p:nvPr/>
        </p:nvSpPr>
        <p:spPr>
          <a:xfrm>
            <a:off x="5486400" y="260350"/>
            <a:ext cx="2901950" cy="19335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XVIII</a:t>
            </a:r>
            <a:endParaRPr sz="4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3" y="5084763"/>
            <a:ext cx="7391400" cy="10588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MÁY XE LỬA NĂM 1804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481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549275"/>
            <a:ext cx="7391400" cy="4535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Oval 6"/>
          <p:cNvSpPr/>
          <p:nvPr/>
        </p:nvSpPr>
        <p:spPr>
          <a:xfrm>
            <a:off x="5486400" y="260350"/>
            <a:ext cx="2901950" cy="19335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XIX</a:t>
            </a:r>
            <a:endParaRPr sz="4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8" y="260033"/>
            <a:ext cx="9144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hởi động</a:t>
            </a:r>
            <a:endParaRPr lang="en-GB" alt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825" y="852488"/>
            <a:ext cx="8713788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công thức tính thể tích của hình hộp chữ nhật v</a:t>
            </a:r>
            <a:r>
              <a:rPr lang="en-GB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tích hình lập phương?</a:t>
            </a:r>
            <a:endParaRPr lang="en-GB" altLang="en-US" sz="36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0825" y="2043113"/>
            <a:ext cx="8569325" cy="550799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hộp chữ nhật: </a:t>
            </a:r>
          </a:p>
          <a:p>
            <a:pPr marL="342900" lvl="0" indent="-342900" eaLnBrk="1" hangingPunct="1">
              <a:spcBef>
                <a:spcPct val="0"/>
              </a:spcBef>
              <a:buNone/>
            </a:pPr>
            <a:r>
              <a:rPr lang="en-GB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a x b x c (cùng một đơn vị đo)</a:t>
            </a:r>
          </a:p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: Thể tích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c: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 d</a:t>
            </a:r>
            <a:r>
              <a:rPr lang="vi-VN" alt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chiều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rộng v</a:t>
            </a:r>
            <a:r>
              <a:rPr lang="vi-VN" alt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chiều cao</a:t>
            </a: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lập phương: </a:t>
            </a:r>
            <a:endParaRPr lang="vi-VN" altLang="en-US" sz="36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vi-VN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a x a x a</a:t>
            </a:r>
          </a:p>
          <a:p>
            <a:pPr marL="342900" lvl="0" indent="-342900" eaLnBrk="1" hangingPunct="1">
              <a:spcBef>
                <a:spcPct val="0"/>
              </a:spcBef>
              <a:buNone/>
            </a:pP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V : Thể tích</a:t>
            </a:r>
          </a:p>
          <a:p>
            <a:pPr marL="342900" lvl="0" indent="-342900" eaLnBrk="1" hangingPunct="1">
              <a:spcBef>
                <a:spcPct val="0"/>
              </a:spcBef>
              <a:buNone/>
            </a:pP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cạnh hình lập phương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endParaRPr lang="en-GB" altLang="en-US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endParaRPr lang="en-GB" altLang="en-US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3" descr="C:\Program Files (x86)\Microsoft Office\MEDIA\CAGCAT10\j0234131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434138" y="4186238"/>
            <a:ext cx="2632075" cy="2636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7053263" y="4908550"/>
            <a:ext cx="1230313" cy="119221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Oval 30"/>
          <p:cNvSpPr>
            <a:spLocks noChangeArrowheads="1"/>
          </p:cNvSpPr>
          <p:nvPr/>
        </p:nvSpPr>
        <p:spPr bwMode="auto">
          <a:xfrm>
            <a:off x="7053263" y="4908550"/>
            <a:ext cx="1230313" cy="119221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Oval 31"/>
          <p:cNvSpPr/>
          <p:nvPr/>
        </p:nvSpPr>
        <p:spPr>
          <a:xfrm>
            <a:off x="7053263" y="4908550"/>
            <a:ext cx="1230312" cy="119221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  <a:tileRect/>
          </a:gra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Oval 32"/>
          <p:cNvSpPr>
            <a:spLocks noChangeArrowheads="1"/>
          </p:cNvSpPr>
          <p:nvPr/>
        </p:nvSpPr>
        <p:spPr bwMode="auto">
          <a:xfrm>
            <a:off x="7053263" y="4908550"/>
            <a:ext cx="1230313" cy="119221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Oval 33"/>
          <p:cNvSpPr>
            <a:spLocks noChangeArrowheads="1"/>
          </p:cNvSpPr>
          <p:nvPr/>
        </p:nvSpPr>
        <p:spPr bwMode="auto">
          <a:xfrm>
            <a:off x="7053263" y="4932363"/>
            <a:ext cx="1230313" cy="119221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Oval 34"/>
          <p:cNvSpPr>
            <a:spLocks noChangeArrowheads="1"/>
          </p:cNvSpPr>
          <p:nvPr/>
        </p:nvSpPr>
        <p:spPr bwMode="auto">
          <a:xfrm>
            <a:off x="7035800" y="4908550"/>
            <a:ext cx="1230313" cy="119221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p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4" descr="xe d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38" y="549275"/>
            <a:ext cx="6478587" cy="5775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1371600" y="5943600"/>
            <a:ext cx="6629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 NĂM 1869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71600" y="692150"/>
            <a:ext cx="2236788" cy="17573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XIX</a:t>
            </a:r>
            <a:endParaRPr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endParaRPr lang="en-US" altLang="en-US" dirty="0"/>
          </a:p>
        </p:txBody>
      </p:sp>
      <p:pic>
        <p:nvPicPr>
          <p:cNvPr id="36868" name="Picture 15" descr="o 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8" y="7938"/>
            <a:ext cx="6462712" cy="6148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1428750" y="6122988"/>
            <a:ext cx="657225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TÔ NĂM 1886</a:t>
            </a:r>
          </a:p>
        </p:txBody>
      </p:sp>
      <p:sp>
        <p:nvSpPr>
          <p:cNvPr id="6" name="Oval 5"/>
          <p:cNvSpPr/>
          <p:nvPr/>
        </p:nvSpPr>
        <p:spPr>
          <a:xfrm>
            <a:off x="5562600" y="0"/>
            <a:ext cx="2438400" cy="1676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kỉ XIX</a:t>
            </a:r>
            <a:endParaRPr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endParaRPr lang="en-US" altLang="en-US" dirty="0"/>
          </a:p>
        </p:txBody>
      </p:sp>
      <p:pic>
        <p:nvPicPr>
          <p:cNvPr id="37891" name="Picture 16" descr="may 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263" y="0"/>
            <a:ext cx="6727825" cy="617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1225550" y="5791200"/>
            <a:ext cx="69469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 BAY NĂM 1903</a:t>
            </a:r>
          </a:p>
        </p:txBody>
      </p:sp>
      <p:sp>
        <p:nvSpPr>
          <p:cNvPr id="6" name="Oval 5"/>
          <p:cNvSpPr/>
          <p:nvPr/>
        </p:nvSpPr>
        <p:spPr>
          <a:xfrm>
            <a:off x="1257300" y="2209800"/>
            <a:ext cx="3441700" cy="2667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XX</a:t>
            </a:r>
            <a:endParaRPr sz="5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endParaRPr lang="en-US" altLang="en-US" dirty="0"/>
          </a:p>
        </p:txBody>
      </p:sp>
      <p:pic>
        <p:nvPicPr>
          <p:cNvPr id="38916" name="Picture 17" descr="may tinh dien tu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88" y="0"/>
            <a:ext cx="6743700" cy="6008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539750" y="5805488"/>
            <a:ext cx="8010525" cy="10287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ĐIỆN TỬ NĂM 1946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00700" y="228600"/>
            <a:ext cx="2211388" cy="16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XX</a:t>
            </a:r>
            <a:endParaRPr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pic>
        <p:nvPicPr>
          <p:cNvPr id="39939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3238" y="260350"/>
            <a:ext cx="8137525" cy="5607050"/>
          </a:xfrm>
        </p:spPr>
      </p:pic>
      <p:sp>
        <p:nvSpPr>
          <p:cNvPr id="4" name="Rectangle 3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 TINH NHÂN TẠO NĂM 1957</a:t>
            </a:r>
            <a:endParaRPr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62050" y="620713"/>
            <a:ext cx="2546350" cy="16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XX</a:t>
            </a:r>
            <a:endParaRPr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kinh vien v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0"/>
            <a:ext cx="2649537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1" descr="dau may xe lu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388" y="120650"/>
            <a:ext cx="2514600" cy="151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4" descr="xe da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5" y="2276475"/>
            <a:ext cx="3124200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5" descr="o 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038" y="2276475"/>
            <a:ext cx="30480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6" descr="may ba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1613" y="2276475"/>
            <a:ext cx="25146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17" descr="may tinh dien tu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800" y="4446588"/>
            <a:ext cx="35814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8" descr="ve tinh nhan tao 195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3588" y="4416425"/>
            <a:ext cx="38862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4"/>
          <p:cNvSpPr txBox="1"/>
          <p:nvPr/>
        </p:nvSpPr>
        <p:spPr>
          <a:xfrm>
            <a:off x="11113" y="1693863"/>
            <a:ext cx="3048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  <a:cs typeface="Arial" panose="020B0604020202020204" pitchFamily="34" charset="0"/>
              </a:rPr>
              <a:t>Kính viễn vọng năm 1671</a:t>
            </a:r>
            <a:endParaRPr lang="en-US" altLang="en-US" sz="1800" b="1" dirty="0">
              <a:solidFill>
                <a:srgbClr val="FF0066"/>
              </a:solidFill>
              <a:ea typeface="Arial" panose="020B0604020202020204" pitchFamily="34" charset="0"/>
            </a:endParaRPr>
          </a:p>
        </p:txBody>
      </p:sp>
      <p:sp>
        <p:nvSpPr>
          <p:cNvPr id="13" name="Text Box 4"/>
          <p:cNvSpPr txBox="1"/>
          <p:nvPr/>
        </p:nvSpPr>
        <p:spPr>
          <a:xfrm>
            <a:off x="2843213" y="1622425"/>
            <a:ext cx="3048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  <a:cs typeface="Arial" panose="020B0604020202020204" pitchFamily="34" charset="0"/>
              </a:rPr>
              <a:t>Bút chì năm 1794</a:t>
            </a:r>
            <a:endParaRPr lang="en-US" altLang="en-US" sz="1800" b="1" dirty="0">
              <a:solidFill>
                <a:srgbClr val="FF0066"/>
              </a:solidFill>
              <a:ea typeface="Arial" panose="020B0604020202020204" pitchFamily="34" charset="0"/>
            </a:endParaRPr>
          </a:p>
        </p:txBody>
      </p:sp>
      <p:sp>
        <p:nvSpPr>
          <p:cNvPr id="14" name="Text Box 4"/>
          <p:cNvSpPr txBox="1"/>
          <p:nvPr/>
        </p:nvSpPr>
        <p:spPr>
          <a:xfrm>
            <a:off x="6156325" y="1700213"/>
            <a:ext cx="3048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  <a:cs typeface="Arial" panose="020B0604020202020204" pitchFamily="34" charset="0"/>
              </a:rPr>
              <a:t>Đầu máy xe lửa năm 1804</a:t>
            </a:r>
            <a:endParaRPr lang="en-US" altLang="en-US" sz="1800" b="1" dirty="0">
              <a:solidFill>
                <a:srgbClr val="FF0066"/>
              </a:solidFill>
              <a:ea typeface="Arial" panose="020B0604020202020204" pitchFamily="34" charset="0"/>
            </a:endParaRPr>
          </a:p>
        </p:txBody>
      </p:sp>
      <p:sp>
        <p:nvSpPr>
          <p:cNvPr id="15" name="Text Box 4"/>
          <p:cNvSpPr txBox="1"/>
          <p:nvPr/>
        </p:nvSpPr>
        <p:spPr>
          <a:xfrm>
            <a:off x="34925" y="3933825"/>
            <a:ext cx="3048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  <a:cs typeface="Arial" panose="020B0604020202020204" pitchFamily="34" charset="0"/>
              </a:rPr>
              <a:t>Xe đạp năm 1869</a:t>
            </a:r>
            <a:endParaRPr lang="en-US" altLang="en-US" sz="1800" b="1" dirty="0">
              <a:solidFill>
                <a:srgbClr val="FF0066"/>
              </a:solidFill>
              <a:ea typeface="Arial" panose="020B0604020202020204" pitchFamily="34" charset="0"/>
            </a:endParaRPr>
          </a:p>
        </p:txBody>
      </p:sp>
      <p:sp>
        <p:nvSpPr>
          <p:cNvPr id="16" name="Text Box 4"/>
          <p:cNvSpPr txBox="1"/>
          <p:nvPr/>
        </p:nvSpPr>
        <p:spPr>
          <a:xfrm>
            <a:off x="3276600" y="3922713"/>
            <a:ext cx="30480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  <a:cs typeface="Arial" panose="020B0604020202020204" pitchFamily="34" charset="0"/>
              </a:rPr>
              <a:t>Ô tô năm 1886</a:t>
            </a:r>
            <a:endParaRPr lang="en-US" altLang="en-US" sz="1800" b="1" dirty="0">
              <a:solidFill>
                <a:srgbClr val="FF0066"/>
              </a:solidFill>
              <a:ea typeface="Arial" panose="020B0604020202020204" pitchFamily="34" charset="0"/>
            </a:endParaRPr>
          </a:p>
        </p:txBody>
      </p:sp>
      <p:sp>
        <p:nvSpPr>
          <p:cNvPr id="17" name="Text Box 4"/>
          <p:cNvSpPr txBox="1"/>
          <p:nvPr/>
        </p:nvSpPr>
        <p:spPr>
          <a:xfrm>
            <a:off x="6275388" y="3860800"/>
            <a:ext cx="3048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  <a:cs typeface="Arial" panose="020B0604020202020204" pitchFamily="34" charset="0"/>
              </a:rPr>
              <a:t>Máy bay năm 1903</a:t>
            </a:r>
            <a:endParaRPr lang="en-US" altLang="en-US" sz="1800" b="1" dirty="0">
              <a:solidFill>
                <a:srgbClr val="FF0066"/>
              </a:solidFill>
              <a:ea typeface="Arial" panose="020B0604020202020204" pitchFamily="34" charset="0"/>
            </a:endParaRPr>
          </a:p>
        </p:txBody>
      </p:sp>
      <p:sp>
        <p:nvSpPr>
          <p:cNvPr id="18" name="Text Box 4"/>
          <p:cNvSpPr txBox="1"/>
          <p:nvPr/>
        </p:nvSpPr>
        <p:spPr>
          <a:xfrm>
            <a:off x="719138" y="6515100"/>
            <a:ext cx="3276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  <a:cs typeface="Arial" panose="020B0604020202020204" pitchFamily="34" charset="0"/>
              </a:rPr>
              <a:t>Máy tính điện tử năm 1946</a:t>
            </a:r>
            <a:endParaRPr lang="en-US" altLang="en-US" sz="1800" b="1" dirty="0">
              <a:solidFill>
                <a:srgbClr val="FF0066"/>
              </a:solidFill>
              <a:ea typeface="Arial" panose="020B0604020202020204" pitchFamily="34" charset="0"/>
            </a:endParaRPr>
          </a:p>
        </p:txBody>
      </p:sp>
      <p:sp>
        <p:nvSpPr>
          <p:cNvPr id="19" name="Text Box 4"/>
          <p:cNvSpPr txBox="1"/>
          <p:nvPr/>
        </p:nvSpPr>
        <p:spPr>
          <a:xfrm>
            <a:off x="4883150" y="6515100"/>
            <a:ext cx="3505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  <a:cs typeface="Arial" panose="020B0604020202020204" pitchFamily="34" charset="0"/>
              </a:rPr>
              <a:t>Vệ tinh nhân tạo năm 1957</a:t>
            </a:r>
            <a:endParaRPr lang="en-US" altLang="en-US" sz="1800" b="1" dirty="0">
              <a:solidFill>
                <a:srgbClr val="FF0066"/>
              </a:solidFill>
              <a:ea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6563" y="130175"/>
            <a:ext cx="2971800" cy="149225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21" name="Oval 20"/>
          <p:cNvSpPr/>
          <p:nvPr/>
        </p:nvSpPr>
        <p:spPr>
          <a:xfrm>
            <a:off x="1793875" y="2276475"/>
            <a:ext cx="1289050" cy="6318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XIX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68838" y="109538"/>
            <a:ext cx="1273175" cy="8001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XVIII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477125" y="76200"/>
            <a:ext cx="1312863" cy="6873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XIX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553200" y="2713038"/>
            <a:ext cx="1255713" cy="73501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XX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373188" y="25400"/>
            <a:ext cx="1470025" cy="6873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XVII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049838" y="2279650"/>
            <a:ext cx="1296988" cy="64611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XIX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816225" y="4446588"/>
            <a:ext cx="1295400" cy="6905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XX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678363" y="4487863"/>
            <a:ext cx="1270000" cy="6492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XX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363" y="1874838"/>
            <a:ext cx="5221288" cy="3602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năm =  </a:t>
            </a:r>
            <a:r>
              <a:rPr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tháng                                                   </a:t>
            </a:r>
          </a:p>
          <a:p>
            <a:pPr eaLnBrk="1" hangingPunct="1">
              <a:buNone/>
            </a:pP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năm 2 tháng =</a:t>
            </a:r>
            <a:r>
              <a:rPr sz="3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3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                                  </a:t>
            </a:r>
          </a:p>
          <a:p>
            <a:pPr eaLnBrk="1" hangingPunct="1">
              <a:buNone/>
            </a:pP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năm rưỡi = </a:t>
            </a:r>
            <a:r>
              <a:rPr sz="3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                                 </a:t>
            </a:r>
          </a:p>
          <a:p>
            <a:pPr eaLnBrk="1" hangingPunct="1">
              <a:buNone/>
            </a:pP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ng</a:t>
            </a:r>
            <a:r>
              <a:rPr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   =</a:t>
            </a:r>
            <a:r>
              <a:rPr sz="3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giờ                                                             </a:t>
            </a:r>
          </a:p>
          <a:p>
            <a:pPr eaLnBrk="1" hangingPunct="1">
              <a:buNone/>
            </a:pP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 ng</a:t>
            </a:r>
            <a:r>
              <a:rPr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=  </a:t>
            </a:r>
            <a:r>
              <a:rPr sz="3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3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giờ                                       </a:t>
            </a:r>
          </a:p>
          <a:p>
            <a:pPr eaLnBrk="1" hangingPunct="1">
              <a:buNone/>
            </a:pP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ng</a:t>
            </a:r>
            <a:r>
              <a:rPr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rưỡi = </a:t>
            </a:r>
            <a:r>
              <a:rPr sz="3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3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sz="3800" dirty="0">
              <a:latin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148263" y="1795463"/>
            <a:ext cx="0" cy="5035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8" name="TextBox 7"/>
          <p:cNvSpPr txBox="1"/>
          <p:nvPr/>
        </p:nvSpPr>
        <p:spPr>
          <a:xfrm>
            <a:off x="323850" y="765175"/>
            <a:ext cx="85931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2: Viết số thích hợp v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chỗ chấm:</a:t>
            </a:r>
            <a:endParaRPr lang="en-US" altLang="en-US" sz="4000" dirty="0">
              <a:ea typeface="Arial" panose="020B0604020202020204" pitchFamily="34" charset="0"/>
            </a:endParaRPr>
          </a:p>
        </p:txBody>
      </p:sp>
      <p:pic>
        <p:nvPicPr>
          <p:cNvPr id="41989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725" y="1641475"/>
            <a:ext cx="4157663" cy="4906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950" y="1692275"/>
            <a:ext cx="5184775" cy="3600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năm =  </a:t>
            </a:r>
            <a:r>
              <a:rPr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tháng                                                   </a:t>
            </a:r>
          </a:p>
          <a:p>
            <a:pPr eaLnBrk="1" hangingPunct="1">
              <a:buNone/>
            </a:pP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năm 2 tháng =</a:t>
            </a:r>
            <a:r>
              <a:rPr sz="3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                                  </a:t>
            </a:r>
          </a:p>
          <a:p>
            <a:pPr eaLnBrk="1" hangingPunct="1">
              <a:buNone/>
            </a:pP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năm rưỡi =</a:t>
            </a:r>
            <a:r>
              <a:rPr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                                 </a:t>
            </a:r>
          </a:p>
          <a:p>
            <a:pPr eaLnBrk="1" hangingPunct="1">
              <a:buNone/>
            </a:pP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ng</a:t>
            </a:r>
            <a:r>
              <a:rPr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   =</a:t>
            </a:r>
            <a:r>
              <a:rPr sz="3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72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giờ                                                             </a:t>
            </a:r>
          </a:p>
          <a:p>
            <a:pPr eaLnBrk="1" hangingPunct="1">
              <a:buNone/>
            </a:pP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 ng</a:t>
            </a:r>
            <a:r>
              <a:rPr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=  </a:t>
            </a:r>
            <a:r>
              <a:rPr sz="3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giờ                                       </a:t>
            </a:r>
          </a:p>
          <a:p>
            <a:pPr eaLnBrk="1" hangingPunct="1">
              <a:buNone/>
            </a:pP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ng</a:t>
            </a:r>
            <a:r>
              <a:rPr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rưỡi = </a:t>
            </a:r>
            <a:r>
              <a:rPr sz="3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r>
              <a:rPr sz="3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sz="3800" dirty="0">
              <a:latin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92725" y="1538288"/>
            <a:ext cx="0" cy="5035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2" name="Title 1"/>
          <p:cNvSpPr txBox="1"/>
          <p:nvPr/>
        </p:nvSpPr>
        <p:spPr>
          <a:xfrm>
            <a:off x="0" y="328613"/>
            <a:ext cx="91440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 2: 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thích hợp v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chỗ chấm: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13" name="Rectangle 3"/>
          <p:cNvSpPr/>
          <p:nvPr/>
        </p:nvSpPr>
        <p:spPr>
          <a:xfrm>
            <a:off x="5435600" y="1773238"/>
            <a:ext cx="4572000" cy="4081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giờ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giờ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phút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giờ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phút =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giây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phút =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giây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giờ =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3600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giây</a:t>
            </a:r>
            <a:endParaRPr lang="en-US" altLang="en-US" sz="3600" dirty="0">
              <a:ea typeface="Arial" panose="020B0604020202020204" pitchFamily="34" charset="0"/>
            </a:endParaRPr>
          </a:p>
        </p:txBody>
      </p:sp>
      <p:graphicFrame>
        <p:nvGraphicFramePr>
          <p:cNvPr id="43014" name="Object 10"/>
          <p:cNvGraphicFramePr>
            <a:graphicFrameLocks noChangeAspect="1"/>
          </p:cNvGraphicFramePr>
          <p:nvPr/>
        </p:nvGraphicFramePr>
        <p:xfrm>
          <a:off x="5435600" y="3068638"/>
          <a:ext cx="4191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52400" imgH="393700" progId="Equation.3">
                  <p:embed/>
                </p:oleObj>
              </mc:Choice>
              <mc:Fallback>
                <p:oleObj r:id="rId2" imgW="152400" imgH="393700" progId="Equation.3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35600" y="3068638"/>
                        <a:ext cx="419100" cy="8207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11"/>
          <p:cNvGraphicFramePr>
            <a:graphicFrameLocks noChangeAspect="1"/>
          </p:cNvGraphicFramePr>
          <p:nvPr/>
        </p:nvGraphicFramePr>
        <p:xfrm>
          <a:off x="5435600" y="4292600"/>
          <a:ext cx="4365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52400" imgH="393700" progId="Equation.3">
                  <p:embed/>
                </p:oleObj>
              </mc:Choice>
              <mc:Fallback>
                <p:oleObj r:id="rId4" imgW="152400" imgH="3937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35600" y="4292600"/>
                        <a:ext cx="436563" cy="8556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 txBox="1"/>
          <p:nvPr/>
        </p:nvSpPr>
        <p:spPr>
          <a:xfrm>
            <a:off x="354013" y="536575"/>
            <a:ext cx="87249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 3: 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thập phân thích hợp v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chỗ chấm: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35" name="Rectangle 5"/>
          <p:cNvSpPr/>
          <p:nvPr/>
        </p:nvSpPr>
        <p:spPr>
          <a:xfrm>
            <a:off x="1042988" y="1989138"/>
            <a:ext cx="7529512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72 phút =</a:t>
            </a:r>
            <a:r>
              <a:rPr lang="en-GB" alt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GB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giờ 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270 phút =</a:t>
            </a:r>
            <a:r>
              <a:rPr lang="en-GB" alt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GB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.....giờ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GB" alt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0700" y="1844675"/>
            <a:ext cx="1300163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463" y="2627313"/>
            <a:ext cx="1096962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38" name="TextBox 1"/>
          <p:cNvSpPr txBox="1"/>
          <p:nvPr/>
        </p:nvSpPr>
        <p:spPr>
          <a:xfrm>
            <a:off x="1090613" y="3946525"/>
            <a:ext cx="6480175" cy="144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x-non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 30 giây  = </a:t>
            </a:r>
            <a:r>
              <a:rPr lang="vi-VN" altLang="x-none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phút</a:t>
            </a:r>
          </a:p>
          <a:p>
            <a:r>
              <a:rPr lang="vi-VN" altLang="x-non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135 giây  =  </a:t>
            </a:r>
            <a:r>
              <a:rPr lang="vi-VN" altLang="x-none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2,25 phút</a:t>
            </a:r>
            <a:endParaRPr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1812925" cy="305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3614254" y="116632"/>
            <a:ext cx="2633980" cy="645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250" y="1125538"/>
            <a:ext cx="7273925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GB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Hồ đọc bản Tuyên ngôn Độc lập v</a:t>
            </a:r>
            <a:r>
              <a:rPr lang="en-GB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năm 1945 thì v</a:t>
            </a:r>
            <a:r>
              <a:rPr lang="en-GB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thế kỉ n</a:t>
            </a:r>
            <a:r>
              <a:rPr lang="en-GB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GB" altLang="x-none" sz="3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C:\Program Files (x86)\Microsoft Office\MEDIA\OFFICE14\Lines\BD21318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13" y="2205038"/>
            <a:ext cx="392112" cy="2030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Striped Right Arrow 7"/>
          <p:cNvSpPr/>
          <p:nvPr/>
        </p:nvSpPr>
        <p:spPr>
          <a:xfrm>
            <a:off x="1990725" y="2178050"/>
            <a:ext cx="5976938" cy="1466850"/>
          </a:xfrm>
          <a:prstGeom prst="stripedRightArrow">
            <a:avLst>
              <a:gd name="adj1" fmla="val 555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lang="en-GB" altLang="x-none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 Thế kỉ XX</a:t>
            </a:r>
            <a:endParaRPr lang="en-GB" altLang="x-none" sz="36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2" descr="C:\Program Files (x86)\Microsoft Office\MEDIA\OFFICE14\Lines\BD21318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13" y="3221038"/>
            <a:ext cx="392112" cy="2030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Striped Right Arrow 9"/>
          <p:cNvSpPr/>
          <p:nvPr/>
        </p:nvSpPr>
        <p:spPr>
          <a:xfrm>
            <a:off x="1990725" y="3473450"/>
            <a:ext cx="6397625" cy="1468438"/>
          </a:xfrm>
          <a:prstGeom prst="stripedRightArrow">
            <a:avLst>
              <a:gd name="adj1" fmla="val 555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lang="en-GB" altLang="x-none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Thế kỉ XXI</a:t>
            </a:r>
            <a:endParaRPr lang="en-GB" altLang="x-none" sz="36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2" descr="C:\Program Files (x86)\Microsoft Office\MEDIA\OFFICE14\Lines\BD21318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13" y="4165600"/>
            <a:ext cx="392112" cy="203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Striped Right Arrow 11"/>
          <p:cNvSpPr/>
          <p:nvPr/>
        </p:nvSpPr>
        <p:spPr>
          <a:xfrm>
            <a:off x="1990725" y="4918075"/>
            <a:ext cx="6902450" cy="1466850"/>
          </a:xfrm>
          <a:prstGeom prst="stripedRightArrow">
            <a:avLst>
              <a:gd name="adj1" fmla="val 555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lang="en-GB" altLang="x-none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 Thế kỉ XXII</a:t>
            </a:r>
            <a:endParaRPr lang="en-GB" altLang="x-none" sz="36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1990725" y="2178050"/>
            <a:ext cx="5976938" cy="1466850"/>
          </a:xfrm>
          <a:prstGeom prst="stripedRightArrow">
            <a:avLst>
              <a:gd name="adj1" fmla="val 55582"/>
              <a:gd name="adj2" fmla="val 50000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lang="en-GB" altLang="x-none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 Thế kỉ XX</a:t>
            </a:r>
            <a:endParaRPr lang="en-GB" altLang="x-none" sz="36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 animBg="1"/>
      <p:bldP spid="10" grpId="0" build="p" animBg="1"/>
      <p:bldP spid="12" grpId="0" build="p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/>
          <p:nvPr/>
        </p:nvGrpSpPr>
        <p:grpSpPr>
          <a:xfrm>
            <a:off x="573723" y="236855"/>
            <a:ext cx="8710612" cy="645160"/>
            <a:chOff x="901329" y="2195572"/>
            <a:chExt cx="8711231" cy="644377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972771" y="2636361"/>
              <a:ext cx="863978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36" name="TextBox 45"/>
            <p:cNvSpPr txBox="1"/>
            <p:nvPr/>
          </p:nvSpPr>
          <p:spPr>
            <a:xfrm>
              <a:off x="901329" y="2195572"/>
              <a:ext cx="8423199" cy="6443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đo thời gian. Toán chuyển động đều</a:t>
              </a:r>
              <a:endPara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3" name="Picture 3" descr="C:\Program Files (x86)\Microsoft Office\MEDIA\CAGCAT10\j0158007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661987" y="1384300"/>
            <a:ext cx="2185987" cy="460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53"/>
          <p:cNvGrpSpPr/>
          <p:nvPr/>
        </p:nvGrpSpPr>
        <p:grpSpPr>
          <a:xfrm>
            <a:off x="611188" y="5254625"/>
            <a:ext cx="8712200" cy="645160"/>
            <a:chOff x="901329" y="2195572"/>
            <a:chExt cx="8711231" cy="644377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972758" y="2636361"/>
              <a:ext cx="863980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34" name="TextBox 9"/>
            <p:cNvSpPr txBox="1"/>
            <p:nvPr/>
          </p:nvSpPr>
          <p:spPr>
            <a:xfrm>
              <a:off x="901329" y="2195572"/>
              <a:ext cx="8423199" cy="6443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tốc, quãng đường, thời gian</a:t>
              </a:r>
              <a:endParaRPr lang="en-GB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7" name="Picture 3" descr="C:\Program Files (x86)\Microsoft Office\MEDIA\CAGCAT10\j0158007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950912" y="3873500"/>
            <a:ext cx="2820987" cy="3937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Group 57"/>
          <p:cNvGrpSpPr/>
          <p:nvPr/>
        </p:nvGrpSpPr>
        <p:grpSpPr>
          <a:xfrm>
            <a:off x="571818" y="2407920"/>
            <a:ext cx="8751570" cy="645160"/>
            <a:chOff x="861963" y="2117562"/>
            <a:chExt cx="8750597" cy="644377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972758" y="2636361"/>
              <a:ext cx="863980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32" name="TextBox 13"/>
            <p:cNvSpPr txBox="1"/>
            <p:nvPr/>
          </p:nvSpPr>
          <p:spPr>
            <a:xfrm>
              <a:off x="861963" y="2117562"/>
              <a:ext cx="8423199" cy="6443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đo thời gian</a:t>
              </a:r>
              <a:endParaRPr lang="en-GB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60"/>
          <p:cNvGrpSpPr/>
          <p:nvPr/>
        </p:nvGrpSpPr>
        <p:grpSpPr>
          <a:xfrm>
            <a:off x="571818" y="2407920"/>
            <a:ext cx="8712200" cy="645160"/>
            <a:chOff x="901329" y="2214736"/>
            <a:chExt cx="8711231" cy="644204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972758" y="2636385"/>
              <a:ext cx="863980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30" name="TextBox 23"/>
            <p:cNvSpPr txBox="1"/>
            <p:nvPr/>
          </p:nvSpPr>
          <p:spPr>
            <a:xfrm>
              <a:off x="901329" y="2214736"/>
              <a:ext cx="8423199" cy="644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đo thời gian</a:t>
              </a:r>
              <a:endParaRPr lang="en-GB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6" name="Rectangle 65"/>
          <p:cNvSpPr/>
          <p:nvPr/>
        </p:nvSpPr>
        <p:spPr bwMode="auto">
          <a:xfrm>
            <a:off x="1752553" y="2932113"/>
            <a:ext cx="6861175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4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4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4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4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endParaRPr kumimoji="0" lang="en-US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" name="Group 66"/>
          <p:cNvGrpSpPr/>
          <p:nvPr/>
        </p:nvGrpSpPr>
        <p:grpSpPr>
          <a:xfrm>
            <a:off x="34925" y="2270125"/>
            <a:ext cx="782638" cy="782638"/>
            <a:chOff x="1269584" y="2584932"/>
            <a:chExt cx="988084" cy="988084"/>
          </a:xfrm>
        </p:grpSpPr>
        <p:pic>
          <p:nvPicPr>
            <p:cNvPr id="17427" name="Picture 11" descr="Kết quả hình ảnh cho circl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9584" y="2584932"/>
              <a:ext cx="988084" cy="9880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8" name="TextBox 17"/>
            <p:cNvSpPr txBox="1"/>
            <p:nvPr/>
          </p:nvSpPr>
          <p:spPr>
            <a:xfrm>
              <a:off x="1475656" y="2670722"/>
              <a:ext cx="576064" cy="6605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GB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7" name="Group 69"/>
          <p:cNvGrpSpPr/>
          <p:nvPr/>
        </p:nvGrpSpPr>
        <p:grpSpPr>
          <a:xfrm>
            <a:off x="34925" y="5084763"/>
            <a:ext cx="782638" cy="781050"/>
            <a:chOff x="1269584" y="2584932"/>
            <a:chExt cx="988084" cy="988084"/>
          </a:xfrm>
        </p:grpSpPr>
        <p:pic>
          <p:nvPicPr>
            <p:cNvPr id="17425" name="Picture 11" descr="Kết quả hình ảnh cho circl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9584" y="2584932"/>
              <a:ext cx="988084" cy="9880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6" name="TextBox 20"/>
            <p:cNvSpPr txBox="1"/>
            <p:nvPr/>
          </p:nvSpPr>
          <p:spPr>
            <a:xfrm>
              <a:off x="1352294" y="2670722"/>
              <a:ext cx="826980" cy="66191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GB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8" name="Group 72"/>
          <p:cNvGrpSpPr/>
          <p:nvPr/>
        </p:nvGrpSpPr>
        <p:grpSpPr>
          <a:xfrm>
            <a:off x="63500" y="2255838"/>
            <a:ext cx="782638" cy="782637"/>
            <a:chOff x="1269584" y="2584932"/>
            <a:chExt cx="988084" cy="988084"/>
          </a:xfrm>
        </p:grpSpPr>
        <p:pic>
          <p:nvPicPr>
            <p:cNvPr id="17423" name="Picture 11" descr="Kết quả hình ảnh cho circl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9584" y="2584932"/>
              <a:ext cx="988084" cy="9880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4" name="TextBox 26"/>
            <p:cNvSpPr txBox="1"/>
            <p:nvPr/>
          </p:nvSpPr>
          <p:spPr>
            <a:xfrm>
              <a:off x="1475656" y="2670722"/>
              <a:ext cx="576064" cy="6605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GB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9" name="Group 49"/>
          <p:cNvGrpSpPr/>
          <p:nvPr/>
        </p:nvGrpSpPr>
        <p:grpSpPr>
          <a:xfrm>
            <a:off x="-44450" y="203200"/>
            <a:ext cx="781050" cy="782638"/>
            <a:chOff x="1269584" y="2584932"/>
            <a:chExt cx="988084" cy="988084"/>
          </a:xfrm>
        </p:grpSpPr>
        <p:pic>
          <p:nvPicPr>
            <p:cNvPr id="17421" name="Picture 11" descr="Kết quả hình ảnh cho circl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9584" y="2584932"/>
              <a:ext cx="988084" cy="9880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2" name="TextBox 48"/>
            <p:cNvSpPr txBox="1"/>
            <p:nvPr/>
          </p:nvSpPr>
          <p:spPr>
            <a:xfrm>
              <a:off x="1475657" y="2670722"/>
              <a:ext cx="576064" cy="6605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GB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1812925" cy="305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3327277" y="116632"/>
            <a:ext cx="320793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250" y="1125538"/>
            <a:ext cx="7273925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năm 5 tháng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 tháng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2" descr="C:\Program Files (x86)\Microsoft Office\MEDIA\OFFICE14\Lines\BD21318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13" y="2205038"/>
            <a:ext cx="392112" cy="2030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Striped Right Arrow 7"/>
          <p:cNvSpPr/>
          <p:nvPr/>
        </p:nvSpPr>
        <p:spPr>
          <a:xfrm>
            <a:off x="1990725" y="2178050"/>
            <a:ext cx="5976938" cy="1466850"/>
          </a:xfrm>
          <a:prstGeom prst="stripedRightArrow">
            <a:avLst>
              <a:gd name="adj1" fmla="val 555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a. 15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2" descr="C:\Program Files (x86)\Microsoft Office\MEDIA\OFFICE14\Lines\BD21318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13" y="3221038"/>
            <a:ext cx="392112" cy="2030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Striped Right Arrow 9"/>
          <p:cNvSpPr/>
          <p:nvPr/>
        </p:nvSpPr>
        <p:spPr>
          <a:xfrm>
            <a:off x="1990725" y="3473450"/>
            <a:ext cx="6397625" cy="1468438"/>
          </a:xfrm>
          <a:prstGeom prst="stripedRightArrow">
            <a:avLst>
              <a:gd name="adj1" fmla="val 555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b. 16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2" descr="C:\Program Files (x86)\Microsoft Office\MEDIA\OFFICE14\Lines\BD21318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13" y="4165600"/>
            <a:ext cx="392112" cy="203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Striped Right Arrow 11"/>
          <p:cNvSpPr/>
          <p:nvPr/>
        </p:nvSpPr>
        <p:spPr>
          <a:xfrm>
            <a:off x="1990725" y="4918075"/>
            <a:ext cx="6902450" cy="1466850"/>
          </a:xfrm>
          <a:prstGeom prst="stripedRightArrow">
            <a:avLst>
              <a:gd name="adj1" fmla="val 555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c. 17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1990725" y="4918075"/>
            <a:ext cx="6902450" cy="1466850"/>
          </a:xfrm>
          <a:prstGeom prst="stripedRightArrow">
            <a:avLst>
              <a:gd name="adj1" fmla="val 55582"/>
              <a:gd name="adj2" fmla="val 50000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c. 17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 animBg="1"/>
      <p:bldP spid="10" grpId="0" build="p" animBg="1"/>
      <p:bldP spid="12" grpId="0" build="p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1812925" cy="305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3206267" y="116632"/>
            <a:ext cx="3449955" cy="8299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250" y="1125538"/>
            <a:ext cx="7273925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GB" altLang="x-none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giờ 5 phút = </a:t>
            </a:r>
            <a:r>
              <a:rPr lang="en-GB" altLang="x-none" sz="4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GB" altLang="x-none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  <a:endParaRPr lang="en-GB" altLang="x-none" sz="4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C:\Program Files (x86)\Microsoft Office\MEDIA\OFFICE14\Lines\BD21318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13" y="2205038"/>
            <a:ext cx="392112" cy="2030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Striped Right Arrow 7"/>
          <p:cNvSpPr/>
          <p:nvPr/>
        </p:nvSpPr>
        <p:spPr>
          <a:xfrm>
            <a:off x="1990725" y="2178050"/>
            <a:ext cx="5976938" cy="1466850"/>
          </a:xfrm>
          <a:prstGeom prst="stripedRightArrow">
            <a:avLst>
              <a:gd name="adj1" fmla="val 555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a. 603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2" descr="C:\Program Files (x86)\Microsoft Office\MEDIA\OFFICE14\Lines\BD21318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13" y="3221038"/>
            <a:ext cx="392112" cy="2030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Striped Right Arrow 9"/>
          <p:cNvSpPr/>
          <p:nvPr/>
        </p:nvSpPr>
        <p:spPr>
          <a:xfrm>
            <a:off x="1990725" y="3473450"/>
            <a:ext cx="6397625" cy="1468438"/>
          </a:xfrm>
          <a:prstGeom prst="stripedRightArrow">
            <a:avLst>
              <a:gd name="adj1" fmla="val 555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b. 604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2" descr="C:\Program Files (x86)\Microsoft Office\MEDIA\OFFICE14\Lines\BD21318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13" y="4165600"/>
            <a:ext cx="392112" cy="203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Striped Right Arrow 11"/>
          <p:cNvSpPr/>
          <p:nvPr/>
        </p:nvSpPr>
        <p:spPr>
          <a:xfrm>
            <a:off x="1990725" y="4729163"/>
            <a:ext cx="6902450" cy="1466850"/>
          </a:xfrm>
          <a:prstGeom prst="stripedRightArrow">
            <a:avLst>
              <a:gd name="adj1" fmla="val 555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c. 605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1990725" y="4764088"/>
            <a:ext cx="6902450" cy="1466850"/>
          </a:xfrm>
          <a:prstGeom prst="stripedRightArrow">
            <a:avLst>
              <a:gd name="adj1" fmla="val 55582"/>
              <a:gd name="adj2" fmla="val 50000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c. 605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 animBg="1"/>
      <p:bldP spid="10" grpId="0" build="p" animBg="1"/>
      <p:bldP spid="12" grpId="0" build="p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0940" y="1714488"/>
            <a:ext cx="6408712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4800" b="1" kern="1200" cap="none" spc="0" normalizeH="0" baseline="0" noProof="0" dirty="0" err="1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4800" b="1" kern="1200" cap="none" spc="0" normalizeH="0" baseline="0" noProof="0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kern="1200" cap="none" spc="0" normalizeH="0" baseline="0" noProof="0" dirty="0" err="1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800" b="1" kern="1200" cap="none" spc="0" normalizeH="0" baseline="0" noProof="0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kern="1200" cap="none" spc="0" normalizeH="0" baseline="0" noProof="0" dirty="0" err="1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800" b="1" kern="1200" cap="none" spc="0" normalizeH="0" baseline="0" noProof="0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kern="1200" cap="none" spc="0" normalizeH="0" baseline="0" noProof="0" dirty="0" err="1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</a:t>
            </a:r>
            <a:r>
              <a:rPr kumimoji="0" lang="en-US" sz="4800" b="1" kern="1200" cap="none" spc="0" normalizeH="0" baseline="0" noProof="0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kern="1200" cap="none" spc="0" normalizeH="0" baseline="0" noProof="0" dirty="0" err="1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800" b="1" kern="1200" cap="none" spc="0" normalizeH="0" baseline="0" noProof="0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kern="1200" cap="none" spc="0" normalizeH="0" baseline="0" noProof="0" dirty="0" err="1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4800" b="1" kern="1200" cap="none" spc="0" normalizeH="0" baseline="0" noProof="0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kern="1200" cap="none" spc="0" normalizeH="0" baseline="0" noProof="0" dirty="0" err="1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4800" b="1" kern="1200" cap="none" spc="0" normalizeH="0" baseline="0" noProof="0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kern="1200" cap="none" spc="0" normalizeH="0" baseline="0" noProof="0" dirty="0" err="1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800" b="1" kern="1200" cap="none" spc="0" normalizeH="0" baseline="0" noProof="0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kern="1200" cap="none" spc="0" normalizeH="0" baseline="0" noProof="0" dirty="0" err="1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4800" b="1" kern="1200" cap="none" spc="0" normalizeH="0" baseline="0" noProof="0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4800" b="1" kern="1200" cap="none" spc="0" normalizeH="0" baseline="0" noProof="0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800" b="1" kern="1200" cap="none" spc="0" normalizeH="0" baseline="0" noProof="0" dirty="0" err="1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4800" b="1" kern="1200" cap="none" spc="0" normalizeH="0" baseline="0" noProof="0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kern="1200" cap="none" spc="0" normalizeH="0" baseline="0" noProof="0" dirty="0" err="1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kern="1200" cap="none" spc="0" normalizeH="0" baseline="0" noProof="0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kern="1200" cap="none" spc="0" normalizeH="0" baseline="0" noProof="0" dirty="0" err="1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4800" b="1" kern="1200" cap="none" spc="0" normalizeH="0" baseline="0" noProof="0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kern="1200" cap="none" spc="0" normalizeH="0" baseline="0" noProof="0" dirty="0" err="1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4800" b="1" kern="1200" cap="none" spc="0" normalizeH="0" baseline="0" noProof="0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kern="1200" cap="none" spc="0" normalizeH="0" baseline="0" noProof="0" dirty="0" err="1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4800" b="1" kern="1200" cap="none" spc="0" normalizeH="0" baseline="0" noProof="0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8131" name="Picture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1214438"/>
            <a:ext cx="1812925" cy="3057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lu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Horizontal Scroll 9"/>
          <p:cNvSpPr/>
          <p:nvPr/>
        </p:nvSpPr>
        <p:spPr>
          <a:xfrm>
            <a:off x="611188" y="1196975"/>
            <a:ext cx="7705725" cy="4543425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ĐƠN VỊ </a:t>
            </a:r>
          </a:p>
          <a:p>
            <a:pPr lvl="0" algn="ctr" eaLnBrk="1" hangingPunct="1">
              <a:buNone/>
            </a:pPr>
            <a:r>
              <a:rPr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THỜI GIAN</a:t>
            </a:r>
            <a:endParaRPr sz="4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Up Ribbon 11"/>
          <p:cNvSpPr/>
          <p:nvPr/>
        </p:nvSpPr>
        <p:spPr>
          <a:xfrm>
            <a:off x="3059430" y="4561205"/>
            <a:ext cx="3488690" cy="576580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 129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-22225" y="323850"/>
            <a:ext cx="9197975" cy="18669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kể tên những đơn vị đo thời gian m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đã được học?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Kết quả hình ảnh cho d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2400"/>
            <a:ext cx="2857500" cy="2895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4"/>
          <p:cNvGrpSpPr/>
          <p:nvPr/>
        </p:nvGrpSpPr>
        <p:grpSpPr>
          <a:xfrm>
            <a:off x="0" y="2205038"/>
            <a:ext cx="9144000" cy="2041525"/>
            <a:chOff x="0" y="1921193"/>
            <a:chExt cx="9144000" cy="2041207"/>
          </a:xfrm>
        </p:grpSpPr>
        <p:sp>
          <p:nvSpPr>
            <p:cNvPr id="19461" name="Content Placeholder 2"/>
            <p:cNvSpPr txBox="1"/>
            <p:nvPr/>
          </p:nvSpPr>
          <p:spPr>
            <a:xfrm>
              <a:off x="11113" y="2048194"/>
              <a:ext cx="9132887" cy="19142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buNone/>
              </a:pPr>
              <a:r>
                <a:rPr lang="en-US" alt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 kỉ, năm, tháng, tuần, ng</a:t>
              </a:r>
              <a:r>
                <a:rPr lang="en-US" alt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y, giờ, phút, giây, </a:t>
              </a:r>
              <a:r>
                <a:rPr lang="en-US" alt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…</a:t>
              </a:r>
              <a:endParaRPr lang="en-US" altLang="en-US" sz="4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921193"/>
              <a:ext cx="9144000" cy="204120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3"/>
          <p:cNvSpPr txBox="1"/>
          <p:nvPr/>
        </p:nvSpPr>
        <p:spPr>
          <a:xfrm>
            <a:off x="900113" y="180975"/>
            <a:ext cx="824388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số thích hợp v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chỗ chấm: 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Bảng đơn vị đo thời gian 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275" y="1541463"/>
            <a:ext cx="762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275" y="2105025"/>
            <a:ext cx="762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275" y="2620963"/>
            <a:ext cx="762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365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263" y="3157538"/>
            <a:ext cx="762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366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5875" y="3719513"/>
            <a:ext cx="762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6400" y="4243388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25900" y="4767263"/>
            <a:ext cx="838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7638" y="5308600"/>
            <a:ext cx="762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95750" y="5949950"/>
            <a:ext cx="762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92" name="Picture 5" descr="monster_reading_a_book_md_wh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914400" cy="841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725613" y="1509713"/>
            <a:ext cx="7123112" cy="5632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thế kỉ =   .....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năm.</a:t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năm   =   .....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.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tháng.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năm   =  ......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năm nhuận  =   ......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Cứ .....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lại có 1 năm nhuận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tuần lễ =  .....  ng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ng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  =  .....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.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giờ.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giờ      =  ......  phút.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phút    =  ....... giây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9" grpId="0"/>
      <p:bldP spid="10" grpId="0"/>
      <p:bldP spid="11" grpId="0"/>
      <p:bldP spid="12" grpId="0"/>
      <p:bldP spid="13" grpId="0"/>
      <p:bldP spid="15" grpId="0"/>
      <p:bldP spid="19" grpId="0"/>
      <p:bldP spid="20" grpId="0"/>
      <p:bldP spid="2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73100" y="1588"/>
            <a:ext cx="8001000" cy="6461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spcAft>
                <a:spcPct val="25000"/>
              </a:spcAft>
              <a:buNone/>
            </a:pPr>
            <a:r>
              <a:rPr lang="en-US" altLang="en-US" sz="24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tên tháng v</a:t>
            </a:r>
            <a:r>
              <a:rPr lang="en-US" altLang="en-US" sz="36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ô có số ng</a:t>
            </a:r>
            <a:r>
              <a:rPr lang="en-US" altLang="en-US" sz="36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phù hợp:</a:t>
            </a:r>
            <a:endParaRPr lang="en-US" altLang="en-US" sz="3600" b="1" i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2531" name="Table 22530"/>
          <p:cNvGraphicFramePr/>
          <p:nvPr/>
        </p:nvGraphicFramePr>
        <p:xfrm>
          <a:off x="381000" y="2514600"/>
          <a:ext cx="8305800" cy="4343400"/>
        </p:xfrm>
        <a:graphic>
          <a:graphicData uri="http://schemas.openxmlformats.org/drawingml/2006/table">
            <a:tbl>
              <a:tblPr/>
              <a:tblGrid>
                <a:gridCol w="4113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3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3300" b="1" dirty="0">
                          <a:latin typeface="Arial" panose="020B0604020202020204" pitchFamily="34" charset="0"/>
                        </a:rPr>
                        <a:t>Tháng có 30 ngày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3300" b="1" dirty="0">
                          <a:latin typeface="Arial" panose="020B0604020202020204" pitchFamily="34" charset="0"/>
                        </a:rPr>
                        <a:t>Tháng có 31 ngày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73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en-US" sz="3300" dirty="0">
                        <a:latin typeface="Arial" panose="020B060402020202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CC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en-US" sz="33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CC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800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3300" b="1" dirty="0">
                          <a:latin typeface="Arial" panose="020B0604020202020204" pitchFamily="34" charset="0"/>
                        </a:rPr>
                        <a:t>Tháng có 28 hoặc 29 ngày:</a:t>
                      </a:r>
                      <a:endParaRPr lang="vi-VN" altLang="en-US" sz="3300" b="1" dirty="0">
                        <a:latin typeface="Arial" panose="020B060402020202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CC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 Box 35"/>
          <p:cNvSpPr txBox="1"/>
          <p:nvPr/>
        </p:nvSpPr>
        <p:spPr>
          <a:xfrm>
            <a:off x="762000" y="685800"/>
            <a:ext cx="1600200" cy="46196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36"/>
          <p:cNvSpPr txBox="1"/>
          <p:nvPr/>
        </p:nvSpPr>
        <p:spPr>
          <a:xfrm>
            <a:off x="2514600" y="685800"/>
            <a:ext cx="1600200" cy="46196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2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37"/>
          <p:cNvSpPr txBox="1"/>
          <p:nvPr/>
        </p:nvSpPr>
        <p:spPr>
          <a:xfrm>
            <a:off x="6019800" y="685800"/>
            <a:ext cx="1600200" cy="46196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4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38"/>
          <p:cNvSpPr txBox="1"/>
          <p:nvPr/>
        </p:nvSpPr>
        <p:spPr>
          <a:xfrm>
            <a:off x="4267200" y="685800"/>
            <a:ext cx="1600200" cy="46196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3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39"/>
          <p:cNvSpPr txBox="1"/>
          <p:nvPr/>
        </p:nvSpPr>
        <p:spPr>
          <a:xfrm>
            <a:off x="762000" y="1295400"/>
            <a:ext cx="1600200" cy="46196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5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40"/>
          <p:cNvSpPr txBox="1"/>
          <p:nvPr/>
        </p:nvSpPr>
        <p:spPr>
          <a:xfrm>
            <a:off x="2514600" y="1295400"/>
            <a:ext cx="1600200" cy="46196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6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41"/>
          <p:cNvSpPr txBox="1"/>
          <p:nvPr/>
        </p:nvSpPr>
        <p:spPr>
          <a:xfrm>
            <a:off x="6019800" y="1295400"/>
            <a:ext cx="1600200" cy="46196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8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42"/>
          <p:cNvSpPr txBox="1"/>
          <p:nvPr/>
        </p:nvSpPr>
        <p:spPr>
          <a:xfrm>
            <a:off x="4267200" y="1295400"/>
            <a:ext cx="1600200" cy="46196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7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43"/>
          <p:cNvSpPr txBox="1"/>
          <p:nvPr/>
        </p:nvSpPr>
        <p:spPr>
          <a:xfrm>
            <a:off x="762000" y="1905000"/>
            <a:ext cx="1600200" cy="46196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9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44"/>
          <p:cNvSpPr txBox="1"/>
          <p:nvPr/>
        </p:nvSpPr>
        <p:spPr>
          <a:xfrm>
            <a:off x="2514600" y="1905000"/>
            <a:ext cx="1600200" cy="46196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10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 Box 45"/>
          <p:cNvSpPr txBox="1"/>
          <p:nvPr/>
        </p:nvSpPr>
        <p:spPr>
          <a:xfrm>
            <a:off x="6019800" y="1905000"/>
            <a:ext cx="1600200" cy="46196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12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Box 46"/>
          <p:cNvSpPr txBox="1"/>
          <p:nvPr/>
        </p:nvSpPr>
        <p:spPr>
          <a:xfrm>
            <a:off x="4267200" y="1905000"/>
            <a:ext cx="1600200" cy="46196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11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4624E-7 L 0.42361 0.387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04624E-7 L 0.12969 0.796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3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4624E-7 L 0.26076 0.3870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4624E-7 L -0.60017 0.3870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46821E-6 L 0.42361 0.392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8.09249E-7 L -0.00782 0.3040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6 L 0.26076 0.392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09249E-7 L -0.1592 0.4823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39306E-6 L -0.01597 0.3250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65896E-6 L 0.46042 0.3981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65896E-6 L -0.20382 0.3142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5896E-6 L -0.03316 0.4610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-684212" y="44450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ghi nhớ số ng</a:t>
            </a:r>
            <a:r>
              <a:rPr lang="en-US" altLang="en-US" sz="6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trong </a:t>
            </a: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tháng bằng b</a:t>
            </a:r>
            <a:r>
              <a:rPr lang="en-US" altLang="en-US" sz="6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</a:t>
            </a:r>
            <a:endParaRPr lang="en-US" altLang="en-US" sz="60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2232025"/>
            <a:ext cx="8161338" cy="4351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2246313"/>
            <a:ext cx="8161338" cy="4351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ình ảnh có li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itle 1"/>
          <p:cNvSpPr txBox="1"/>
          <p:nvPr/>
        </p:nvSpPr>
        <p:spPr>
          <a:xfrm>
            <a:off x="0" y="549275"/>
            <a:ext cx="9144000" cy="14001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2000 l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năm nhuận, em hãy kể tiếp 3 năm nhuận tiếp theo?</a:t>
            </a: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1223963" y="2205038"/>
            <a:ext cx="6696075" cy="1066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Năm 2004, 2008, 2012, 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79896" y="3521867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xét</a:t>
            </a:r>
            <a:r>
              <a:rPr kumimoji="0" lang="en-US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nhuận</a:t>
            </a:r>
            <a:r>
              <a:rPr kumimoji="0" lang="en-US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50825" y="5245100"/>
            <a:ext cx="865188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4641850"/>
            <a:ext cx="7240588" cy="14954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vi-VN" altLang="x-none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năm nhuận l</a:t>
            </a:r>
            <a:r>
              <a:rPr lang="vi-VN" altLang="x-none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năm có </a:t>
            </a: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vi-VN" altLang="x-none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số tận cùng chia hết cho 4</a:t>
            </a:r>
            <a:endParaRPr lang="vi-VN" altLang="x-none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95288" y="2420938"/>
            <a:ext cx="828675" cy="317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4" grpId="0"/>
      <p:bldP spid="2" grpId="0" animBg="1"/>
      <p:bldP spid="3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1043</Words>
  <Application>Microsoft Office PowerPoint</Application>
  <PresentationFormat>Trình chiếu Trên màn hình (4:3)</PresentationFormat>
  <Paragraphs>210</Paragraphs>
  <Slides>32</Slides>
  <Notes>1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32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Office Theme</vt:lpstr>
      <vt:lpstr>Chủ đề của Office</vt:lpstr>
      <vt:lpstr>Equation.3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216 phút = ……..giờ ……phút                 = …......giờ</vt:lpstr>
      <vt:lpstr>216 phút = ……..giờ ……phút                 = …......giờ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lam trung</cp:lastModifiedBy>
  <cp:revision>85</cp:revision>
  <dcterms:created xsi:type="dcterms:W3CDTF">2017-02-26T09:41:00Z</dcterms:created>
  <dcterms:modified xsi:type="dcterms:W3CDTF">2024-03-03T10:52:50Z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CADD636D745F464985FE32C7A8D0E3F4</vt:lpwstr>
  </property>
  <property fmtid="{D5CDD505-2E9C-101B-9397-08002B2CF9AE}" pid="3" name="KSOProductBuildVer">
    <vt:lpwstr>1033-12.2.0.13359</vt:lpwstr>
  </property>
</Properties>
</file>