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8690" r:id="rId2"/>
    <p:sldId id="8691" r:id="rId3"/>
    <p:sldId id="258" r:id="rId4"/>
    <p:sldId id="280" r:id="rId5"/>
    <p:sldId id="288" r:id="rId6"/>
    <p:sldId id="279" r:id="rId7"/>
    <p:sldId id="287" r:id="rId8"/>
    <p:sldId id="263" r:id="rId9"/>
    <p:sldId id="277" r:id="rId10"/>
    <p:sldId id="286" r:id="rId11"/>
    <p:sldId id="295" r:id="rId12"/>
    <p:sldId id="296" r:id="rId13"/>
    <p:sldId id="297" r:id="rId14"/>
    <p:sldId id="8681" r:id="rId15"/>
    <p:sldId id="8682" r:id="rId16"/>
    <p:sldId id="284" r:id="rId17"/>
    <p:sldId id="281" r:id="rId18"/>
    <p:sldId id="8683" r:id="rId19"/>
    <p:sldId id="8684" r:id="rId20"/>
    <p:sldId id="8685" r:id="rId21"/>
    <p:sldId id="8686" r:id="rId22"/>
    <p:sldId id="8687" r:id="rId23"/>
    <p:sldId id="8688" r:id="rId24"/>
    <p:sldId id="285" r:id="rId25"/>
    <p:sldId id="282" r:id="rId26"/>
    <p:sldId id="8658" r:id="rId27"/>
  </p:sldIdLst>
  <p:sldSz cx="12192000" cy="6858000"/>
  <p:notesSz cx="6858000" cy="9144000"/>
  <p:embeddedFontLst>
    <p:embeddedFont>
      <p:font typeface="Calibri Light" pitchFamily="34" charset="0"/>
      <p:regular r:id="rId29"/>
      <p:italic r:id="rId30"/>
    </p:embeddedFont>
    <p:embeddedFont>
      <p:font typeface="Open Sans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mbria Math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CAE4"/>
    <a:srgbClr val="DED6EA"/>
    <a:srgbClr val="EDE9F3"/>
    <a:srgbClr val="E3DCED"/>
    <a:srgbClr val="FFD3A3"/>
    <a:srgbClr val="FFDEB9"/>
    <a:srgbClr val="FFEDD9"/>
    <a:srgbClr val="E6E6E6"/>
    <a:srgbClr val="FFE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xmlns="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xmlns="" id="{54827104-667D-4CF1-BD80-489B9B35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79" y="546584"/>
            <a:ext cx="7518777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678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ĐOÀN NGHIÊN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38" y="2580876"/>
            <a:ext cx="10769246" cy="24970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 STEM</a:t>
            </a:r>
          </a:p>
          <a:p>
            <a:pPr algn="ctr"/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4400" b="1" spc="50" dirty="0" err="1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Bộ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cụ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tô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màu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44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spc="50" dirty="0" err="1" smtClean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phần</a:t>
            </a:r>
            <a:endParaRPr lang="en-US" sz="4400" b="1" spc="50" dirty="0">
              <a:ln w="76200" cmpd="sng">
                <a:noFill/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SAF" panose="02040603050506020204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 defTabSz="1087940" eaLnBrk="1" hangingPunct="1">
              <a:defRPr/>
            </a:pPr>
            <a:r>
              <a:rPr lang="en-US" sz="404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3)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xmlns="" id="{DDBC747E-678E-4B28-8EC4-510B8D05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98" y="1153560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4494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4494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895E425-1EFB-4DAA-B33A-49B22B7C6EE3}"/>
              </a:ext>
            </a:extLst>
          </p:cNvPr>
          <p:cNvCxnSpPr/>
          <p:nvPr/>
        </p:nvCxnSpPr>
        <p:spPr>
          <a:xfrm flipV="1">
            <a:off x="4050127" y="1088821"/>
            <a:ext cx="44841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xmlns="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xmlns="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xmlns="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2255E-A2BC-41B0-B9C4-C7669ECC89FC}"/>
              </a:ext>
            </a:extLst>
          </p:cNvPr>
          <p:cNvSpPr txBox="1"/>
          <p:nvPr/>
        </p:nvSpPr>
        <p:spPr>
          <a:xfrm>
            <a:off x="3614399" y="5786461"/>
            <a:ext cx="53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i="1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TRƯƠNG THỊ HIỆP</a:t>
            </a:r>
            <a:endParaRPr lang="en-US" sz="3200" i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7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227927" y="316777"/>
            <a:ext cx="3090218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C99EBA-0A0E-68A3-8276-1674AE4DD5D4}"/>
              </a:ext>
            </a:extLst>
          </p:cNvPr>
          <p:cNvGrpSpPr/>
          <p:nvPr/>
        </p:nvGrpSpPr>
        <p:grpSpPr>
          <a:xfrm>
            <a:off x="1827746" y="458342"/>
            <a:ext cx="2827963" cy="561208"/>
            <a:chOff x="3307793" y="1321612"/>
            <a:chExt cx="2827963" cy="5612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8FEE7D-E80D-126E-663A-C76AD9A7C71C}"/>
                </a:ext>
              </a:extLst>
            </p:cNvPr>
            <p:cNvSpPr txBox="1"/>
            <p:nvPr/>
          </p:nvSpPr>
          <p:spPr>
            <a:xfrm>
              <a:off x="3307793" y="1328822"/>
              <a:ext cx="2827963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Ôn tập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44BD54-CD0C-F2AA-F786-E1AC828AF9D1}"/>
                </a:ext>
              </a:extLst>
            </p:cNvPr>
            <p:cNvSpPr txBox="1"/>
            <p:nvPr/>
          </p:nvSpPr>
          <p:spPr>
            <a:xfrm>
              <a:off x="3312707" y="1321612"/>
              <a:ext cx="2454052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Ôn tập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A905BE79-1705-EE65-8CA6-B59987F7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425623-14AF-37FB-AAD9-8785A8449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76" y="1353359"/>
            <a:ext cx="7494067" cy="5286396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16C573-8402-8134-8370-79FC63268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071" y="1877776"/>
            <a:ext cx="3602037" cy="2498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420E35B-9E97-D5DE-9F06-AC478EA27B74}"/>
                  </a:ext>
                </a:extLst>
              </p:cNvPr>
              <p:cNvSpPr txBox="1"/>
              <p:nvPr/>
            </p:nvSpPr>
            <p:spPr>
              <a:xfrm>
                <a:off x="7712507" y="4694241"/>
                <a:ext cx="3973817" cy="172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:r>
                  <a:rPr lang="vi-VN" sz="28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Tô màu trên bằng giấy: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4800" i="1" kern="12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4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4800" kern="1200">
                    <a:solidFill>
                      <a:srgbClr val="000000"/>
                    </a:solidFill>
                    <a:effectLst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800" b="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800" b="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4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800" b="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66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20E35B-9E97-D5DE-9F06-AC478EA2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507" y="4694241"/>
                <a:ext cx="3973817" cy="1724639"/>
              </a:xfrm>
              <a:prstGeom prst="rect">
                <a:avLst/>
              </a:prstGeom>
              <a:blipFill>
                <a:blip r:embed="rId7"/>
                <a:stretch>
                  <a:fillRect l="-2761" t="-3534" r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227927" y="316777"/>
            <a:ext cx="3090218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C99EBA-0A0E-68A3-8276-1674AE4DD5D4}"/>
              </a:ext>
            </a:extLst>
          </p:cNvPr>
          <p:cNvGrpSpPr/>
          <p:nvPr/>
        </p:nvGrpSpPr>
        <p:grpSpPr>
          <a:xfrm>
            <a:off x="1827746" y="458342"/>
            <a:ext cx="2827963" cy="561208"/>
            <a:chOff x="3307793" y="1321612"/>
            <a:chExt cx="2827963" cy="5612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8FEE7D-E80D-126E-663A-C76AD9A7C71C}"/>
                </a:ext>
              </a:extLst>
            </p:cNvPr>
            <p:cNvSpPr txBox="1"/>
            <p:nvPr/>
          </p:nvSpPr>
          <p:spPr>
            <a:xfrm>
              <a:off x="3307793" y="1328822"/>
              <a:ext cx="2827963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Ôn tập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44BD54-CD0C-F2AA-F786-E1AC828AF9D1}"/>
                </a:ext>
              </a:extLst>
            </p:cNvPr>
            <p:cNvSpPr txBox="1"/>
            <p:nvPr/>
          </p:nvSpPr>
          <p:spPr>
            <a:xfrm>
              <a:off x="3312707" y="1321612"/>
              <a:ext cx="2454052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Ôn tập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23B24B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A905BE79-1705-EE65-8CA6-B59987F7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48F358F-FC05-F957-4063-34D4523A8CAE}"/>
                  </a:ext>
                </a:extLst>
              </p:cNvPr>
              <p:cNvSpPr txBox="1"/>
              <p:nvPr/>
            </p:nvSpPr>
            <p:spPr>
              <a:xfrm>
                <a:off x="9622742" y="1093416"/>
                <a:ext cx="1093457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kern="1200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cs typeface="#9Slide03 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vi-VN" sz="3200" b="1" i="1" kern="1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 kern="1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>
                  <a:solidFill>
                    <a:srgbClr val="FF0000"/>
                  </a:solidFill>
                  <a:latin typeface="#9Slide03 Open Sans" panose="020B0606030504020204" pitchFamily="34" charset="0"/>
                  <a:ea typeface="#9Slide03 Open Sans" panose="020B0606030504020204" pitchFamily="34" charset="0"/>
                  <a:cs typeface="#9Slide03 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8F358F-FC05-F957-4063-34D4523A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742" y="1093416"/>
                <a:ext cx="1093457" cy="10912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95D8F34-B6E8-908C-8F7C-D6448E99D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28527"/>
              </p:ext>
            </p:extLst>
          </p:nvPr>
        </p:nvGraphicFramePr>
        <p:xfrm>
          <a:off x="1403302" y="1305418"/>
          <a:ext cx="8128000" cy="4962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367318153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23197567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92436286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xmlns="" val="15887924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243749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520914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xmlns="" val="32958865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4824719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18228498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4165421832"/>
                    </a:ext>
                  </a:extLst>
                </a:gridCol>
              </a:tblGrid>
              <a:tr h="708976">
                <a:tc gridSpan="5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455958"/>
                  </a:ext>
                </a:extLst>
              </a:tr>
              <a:tr h="708976">
                <a:tc gridSpan="10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2167170"/>
                  </a:ext>
                </a:extLst>
              </a:tr>
              <a:tr h="708976"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3004622"/>
                  </a:ext>
                </a:extLst>
              </a:tr>
              <a:tr h="708976">
                <a:tc gridSpan="10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076919"/>
                  </a:ext>
                </a:extLst>
              </a:tr>
              <a:tr h="708976">
                <a:tc gridSpan="2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340050"/>
                  </a:ext>
                </a:extLst>
              </a:tr>
              <a:tr h="708976">
                <a:tc gridSpan="10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453823"/>
                  </a:ext>
                </a:extLst>
              </a:tr>
              <a:tr h="70897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785528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31AB8BE-B305-8F7B-16E3-719F058E7540}"/>
                  </a:ext>
                </a:extLst>
              </p:cNvPr>
              <p:cNvSpPr txBox="1"/>
              <p:nvPr/>
            </p:nvSpPr>
            <p:spPr>
              <a:xfrm>
                <a:off x="9622742" y="2443521"/>
                <a:ext cx="1093457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kern="1200" smtClean="0">
                              <a:solidFill>
                                <a:srgbClr val="00A47C"/>
                              </a:solidFill>
                              <a:effectLst/>
                              <a:latin typeface="Cambria Math"/>
                              <a:cs typeface="#9Slide03 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vi-VN" sz="3200" b="1" i="1" kern="1200">
                              <a:solidFill>
                                <a:srgbClr val="00A47C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 kern="1200" smtClean="0">
                              <a:solidFill>
                                <a:srgbClr val="00A47C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400" b="1">
                  <a:solidFill>
                    <a:srgbClr val="00A47C"/>
                  </a:solidFill>
                  <a:latin typeface="#9Slide03 Open Sans" panose="020B0606030504020204" pitchFamily="34" charset="0"/>
                  <a:ea typeface="#9Slide03 Open Sans" panose="020B0606030504020204" pitchFamily="34" charset="0"/>
                  <a:cs typeface="#9Slide03 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1AB8BE-B305-8F7B-16E3-719F058E7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742" y="2443521"/>
                <a:ext cx="1093457" cy="1091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1179ABF-D9A5-F105-B58F-79B5797E47A8}"/>
                  </a:ext>
                </a:extLst>
              </p:cNvPr>
              <p:cNvSpPr txBox="1"/>
              <p:nvPr/>
            </p:nvSpPr>
            <p:spPr>
              <a:xfrm>
                <a:off x="9622742" y="3929421"/>
                <a:ext cx="1093457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kern="1200" smtClean="0">
                              <a:solidFill>
                                <a:srgbClr val="7B3DA0"/>
                              </a:solidFill>
                              <a:effectLst/>
                              <a:latin typeface="Cambria Math"/>
                              <a:cs typeface="#9Slide03 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vi-VN" sz="3200" b="1" i="1" kern="1200">
                              <a:solidFill>
                                <a:srgbClr val="7B3DA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 kern="1200" smtClean="0">
                              <a:solidFill>
                                <a:srgbClr val="7B3DA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4400" b="1">
                  <a:solidFill>
                    <a:srgbClr val="7B3DA0"/>
                  </a:solidFill>
                  <a:latin typeface="#9Slide03 Open Sans" panose="020B0606030504020204" pitchFamily="34" charset="0"/>
                  <a:ea typeface="#9Slide03 Open Sans" panose="020B0606030504020204" pitchFamily="34" charset="0"/>
                  <a:cs typeface="#9Slide03 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179ABF-D9A5-F105-B58F-79B5797E4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742" y="3929421"/>
                <a:ext cx="1093457" cy="10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E3A88B3-BD8A-02DE-ED53-A5E165BB7016}"/>
                  </a:ext>
                </a:extLst>
              </p:cNvPr>
              <p:cNvSpPr txBox="1"/>
              <p:nvPr/>
            </p:nvSpPr>
            <p:spPr>
              <a:xfrm>
                <a:off x="9622742" y="5395618"/>
                <a:ext cx="1093457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/>
                              <a:cs typeface="#9Slide03 Open Sans" panose="020B0606030504020204" pitchFamily="34" charset="0"/>
                            </a:rPr>
                          </m:ctrlPr>
                        </m:fPr>
                        <m:num>
                          <m:r>
                            <a:rPr lang="vi-VN" sz="3200" b="1" i="1" kern="120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 kern="1200" smtClean="0"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  <a:cs typeface="#9Slide03 Open Sans" panose="020B0606030504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400" b="1">
                  <a:solidFill>
                    <a:srgbClr val="00B0F0"/>
                  </a:solidFill>
                  <a:latin typeface="#9Slide03 Open Sans" panose="020B0606030504020204" pitchFamily="34" charset="0"/>
                  <a:ea typeface="#9Slide03 Open Sans" panose="020B0606030504020204" pitchFamily="34" charset="0"/>
                  <a:cs typeface="#9Slide03 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3A88B3-BD8A-02DE-ED53-A5E165BB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742" y="5395618"/>
                <a:ext cx="1093457" cy="10912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9F637F-1C76-87F4-ADB5-C2BCAD54B9AB}"/>
              </a:ext>
            </a:extLst>
          </p:cNvPr>
          <p:cNvSpPr/>
          <p:nvPr/>
        </p:nvSpPr>
        <p:spPr>
          <a:xfrm>
            <a:off x="1403302" y="1305418"/>
            <a:ext cx="4057698" cy="718115"/>
          </a:xfrm>
          <a:prstGeom prst="rect">
            <a:avLst/>
          </a:prstGeom>
          <a:solidFill>
            <a:srgbClr val="FB04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5673E2-22F9-4557-999D-E66CA46321F7}"/>
              </a:ext>
            </a:extLst>
          </p:cNvPr>
          <p:cNvSpPr/>
          <p:nvPr/>
        </p:nvSpPr>
        <p:spPr>
          <a:xfrm>
            <a:off x="1403302" y="2707398"/>
            <a:ext cx="2703031" cy="718115"/>
          </a:xfrm>
          <a:prstGeom prst="rect">
            <a:avLst/>
          </a:prstGeom>
          <a:solidFill>
            <a:srgbClr val="00A4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956FCC-B9F0-9276-D0BB-67E23C41D75F}"/>
              </a:ext>
            </a:extLst>
          </p:cNvPr>
          <p:cNvSpPr/>
          <p:nvPr/>
        </p:nvSpPr>
        <p:spPr>
          <a:xfrm>
            <a:off x="1403302" y="4148154"/>
            <a:ext cx="2034165" cy="698727"/>
          </a:xfrm>
          <a:prstGeom prst="rect">
            <a:avLst/>
          </a:prstGeom>
          <a:solidFill>
            <a:srgbClr val="7B3D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42A8F8-0AB8-1A1E-B8DF-B6F91A3A0DF2}"/>
              </a:ext>
            </a:extLst>
          </p:cNvPr>
          <p:cNvSpPr/>
          <p:nvPr/>
        </p:nvSpPr>
        <p:spPr>
          <a:xfrm>
            <a:off x="1403303" y="5550134"/>
            <a:ext cx="1619298" cy="7106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8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  <p:bldP spid="8" grpId="0"/>
      <p:bldP spid="10" grpId="0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AE80EE-C8CE-0CEC-B6D5-77B3A9BC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1" y="1880603"/>
            <a:ext cx="11127827" cy="3433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B6B9EA-74A3-3707-16FD-7C959D1E1EBE}"/>
              </a:ext>
            </a:extLst>
          </p:cNvPr>
          <p:cNvSpPr txBox="1"/>
          <p:nvPr/>
        </p:nvSpPr>
        <p:spPr>
          <a:xfrm>
            <a:off x="1021145" y="1269836"/>
            <a:ext cx="939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Dự đoán 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trước khi đặt các loại bìa khác nhau lên hình.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4BC24DF-4CB7-A3C5-88F8-388B5AD88AD8}"/>
              </a:ext>
            </a:extLst>
          </p:cNvPr>
          <p:cNvSpPr/>
          <p:nvPr/>
        </p:nvSpPr>
        <p:spPr>
          <a:xfrm>
            <a:off x="1227926" y="324397"/>
            <a:ext cx="6834033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06D34A-DAD9-3C6A-FB97-F1B41F93BCC6}"/>
              </a:ext>
            </a:extLst>
          </p:cNvPr>
          <p:cNvGrpSpPr/>
          <p:nvPr/>
        </p:nvGrpSpPr>
        <p:grpSpPr>
          <a:xfrm>
            <a:off x="1571198" y="451092"/>
            <a:ext cx="6333027" cy="558659"/>
            <a:chOff x="2214567" y="1200302"/>
            <a:chExt cx="6333027" cy="5586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93EC016-420D-4AF5-8DC7-F9CEE92E57D1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KHÁM PHÁ VẬT LIỆU “TÔ MÀU”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2BD55A-17DD-124F-4F91-8F26219C3663}"/>
                </a:ext>
              </a:extLst>
            </p:cNvPr>
            <p:cNvSpPr txBox="1"/>
            <p:nvPr/>
          </p:nvSpPr>
          <p:spPr>
            <a:xfrm>
              <a:off x="2214567" y="1200302"/>
              <a:ext cx="6333027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KHÁM PHÁ VẬT LIỆU “TÔ MÀU”</a:t>
              </a:r>
            </a:p>
          </p:txBody>
        </p:sp>
      </p:grpSp>
      <p:pic>
        <p:nvPicPr>
          <p:cNvPr id="22" name="Picture 21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56C7DE30-875D-3EFF-1376-ED2339FA1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2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227926" y="324397"/>
            <a:ext cx="6834033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C99EBA-0A0E-68A3-8276-1674AE4DD5D4}"/>
              </a:ext>
            </a:extLst>
          </p:cNvPr>
          <p:cNvGrpSpPr/>
          <p:nvPr/>
        </p:nvGrpSpPr>
        <p:grpSpPr>
          <a:xfrm>
            <a:off x="1571198" y="451092"/>
            <a:ext cx="6333027" cy="558659"/>
            <a:chOff x="2214567" y="1200302"/>
            <a:chExt cx="6333027" cy="558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8FEE7D-E80D-126E-663A-C76AD9A7C71C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KHÁM PHÁ VẬT LIỆU “TÔ MÀU”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44BD54-CD0C-F2AA-F786-E1AC828AF9D1}"/>
                </a:ext>
              </a:extLst>
            </p:cNvPr>
            <p:cNvSpPr txBox="1"/>
            <p:nvPr/>
          </p:nvSpPr>
          <p:spPr>
            <a:xfrm>
              <a:off x="2214567" y="1200302"/>
              <a:ext cx="6333027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KHÁM PHÁ VẬT LIỆU “TÔ MÀU”</a:t>
              </a:r>
            </a:p>
          </p:txBody>
        </p:sp>
      </p:grpSp>
      <p:pic>
        <p:nvPicPr>
          <p:cNvPr id="9" name="Picture 8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A905BE79-1705-EE65-8CA6-B59987F7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749F63-5C58-5936-9DC2-3CB7722CA972}"/>
              </a:ext>
            </a:extLst>
          </p:cNvPr>
          <p:cNvSpPr txBox="1"/>
          <p:nvPr/>
        </p:nvSpPr>
        <p:spPr>
          <a:xfrm>
            <a:off x="780445" y="1256694"/>
            <a:ext cx="1151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Đặt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các loại bìa khác nhau lên hình và </a:t>
            </a:r>
            <a:r>
              <a:rPr lang="vi-VN" sz="28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hoàn thành 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bảng gợi ý.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68911AAA-8AF0-8488-E488-0C0A6ED14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81" y="1880603"/>
            <a:ext cx="11127827" cy="34339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B8568D-C9F3-036A-B3B8-AB40D071CC38}"/>
              </a:ext>
            </a:extLst>
          </p:cNvPr>
          <p:cNvSpPr/>
          <p:nvPr/>
        </p:nvSpPr>
        <p:spPr>
          <a:xfrm>
            <a:off x="6444760" y="3531987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Không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E5A71BD-8425-8009-8201-1CE045BA99A6}"/>
              </a:ext>
            </a:extLst>
          </p:cNvPr>
          <p:cNvSpPr/>
          <p:nvPr/>
        </p:nvSpPr>
        <p:spPr>
          <a:xfrm>
            <a:off x="10051932" y="3531987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-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A8BD1C2-11AE-C819-37E0-07E70F84965F}"/>
              </a:ext>
            </a:extLst>
          </p:cNvPr>
          <p:cNvSpPr/>
          <p:nvPr/>
        </p:nvSpPr>
        <p:spPr>
          <a:xfrm>
            <a:off x="6444760" y="4151363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Có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5C41EB-A343-67FD-01F1-92E1ADB58D0B}"/>
              </a:ext>
            </a:extLst>
          </p:cNvPr>
          <p:cNvSpPr/>
          <p:nvPr/>
        </p:nvSpPr>
        <p:spPr>
          <a:xfrm>
            <a:off x="10051932" y="4151363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Không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18C023F-BC75-3CDD-E736-E39DD7421C88}"/>
              </a:ext>
            </a:extLst>
          </p:cNvPr>
          <p:cNvSpPr/>
          <p:nvPr/>
        </p:nvSpPr>
        <p:spPr>
          <a:xfrm>
            <a:off x="6444760" y="4748486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Có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F61A059-73B2-7FD1-64F4-99F5A949E09D}"/>
              </a:ext>
            </a:extLst>
          </p:cNvPr>
          <p:cNvSpPr/>
          <p:nvPr/>
        </p:nvSpPr>
        <p:spPr>
          <a:xfrm>
            <a:off x="10051932" y="4748486"/>
            <a:ext cx="1489706" cy="461665"/>
          </a:xfrm>
          <a:prstGeom prst="rect">
            <a:avLst/>
          </a:prstGeom>
          <a:solidFill>
            <a:srgbClr val="C8E3F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>
                <a:solidFill>
                  <a:srgbClr val="00968B"/>
                </a:solidFill>
                <a:latin typeface="#9Slide01 Tieu de ngan" panose="00000800000000000000" pitchFamily="2" charset="-93"/>
                <a:ea typeface="Arial-Rounded" panose="020B0500000000000000" pitchFamily="34" charset="0"/>
                <a:cs typeface="#9Slide03 Open Sans" panose="020B0606030504020204" pitchFamily="34" charset="0"/>
              </a:rPr>
              <a:t>Có</a:t>
            </a:r>
            <a:endParaRPr lang="vi-VN" sz="2400" b="1" dirty="0">
              <a:solidFill>
                <a:srgbClr val="00968B"/>
              </a:solidFill>
              <a:latin typeface="#9Slide01 Tieu de ngan" panose="00000800000000000000" pitchFamily="2" charset="-93"/>
              <a:ea typeface="Arial-Rounded" panose="020B0500000000000000" pitchFamily="34" charset="0"/>
              <a:cs typeface="#9Slide03 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6" grpId="1"/>
      <p:bldP spid="7" grpId="0" animBg="1"/>
      <p:bldP spid="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67" grpId="0" animBg="1"/>
      <p:bldP spid="6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D570C5E-2279-8A9E-4735-FBED7BAB2C49}"/>
              </a:ext>
            </a:extLst>
          </p:cNvPr>
          <p:cNvSpPr/>
          <p:nvPr/>
        </p:nvSpPr>
        <p:spPr>
          <a:xfrm>
            <a:off x="1227926" y="324396"/>
            <a:ext cx="8473586" cy="1188461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C99EBA-0A0E-68A3-8276-1674AE4DD5D4}"/>
              </a:ext>
            </a:extLst>
          </p:cNvPr>
          <p:cNvGrpSpPr/>
          <p:nvPr/>
        </p:nvGrpSpPr>
        <p:grpSpPr>
          <a:xfrm>
            <a:off x="1583695" y="455753"/>
            <a:ext cx="8294222" cy="1018951"/>
            <a:chOff x="2227065" y="1204963"/>
            <a:chExt cx="6226785" cy="10189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8FEE7D-E80D-126E-663A-C76AD9A7C71C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KHÁM PHÁ BĂNG MÀU TRƯỢT</a:t>
              </a:r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vi-VN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BIỂU DIỄN MỘT PHẦN HAI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744BD54-CD0C-F2AA-F786-E1AC828AF9D1}"/>
                </a:ext>
              </a:extLst>
            </p:cNvPr>
            <p:cNvSpPr txBox="1"/>
            <p:nvPr/>
          </p:nvSpPr>
          <p:spPr>
            <a:xfrm>
              <a:off x="2227106" y="1208251"/>
              <a:ext cx="5723058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KHÁM PHÁ BĂNG MÀU TRƯỢT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vi-VN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BIỂU DIỄN MỘT PHẦN HAI</a:t>
              </a:r>
            </a:p>
          </p:txBody>
        </p:sp>
      </p:grpSp>
      <p:pic>
        <p:nvPicPr>
          <p:cNvPr id="9" name="Picture 8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A905BE79-1705-EE65-8CA6-B59987F7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E6746C-0914-F021-415C-0220EE51D14C}"/>
              </a:ext>
            </a:extLst>
          </p:cNvPr>
          <p:cNvSpPr txBox="1"/>
          <p:nvPr/>
        </p:nvSpPr>
        <p:spPr>
          <a:xfrm>
            <a:off x="1035252" y="1739899"/>
            <a:ext cx="1071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Chuẩn bị:</a:t>
            </a:r>
            <a:endParaRPr lang="vi-VN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06113F0-B527-7E7A-E9FA-2177DC4E0F50}"/>
              </a:ext>
            </a:extLst>
          </p:cNvPr>
          <p:cNvGrpSpPr/>
          <p:nvPr/>
        </p:nvGrpSpPr>
        <p:grpSpPr>
          <a:xfrm>
            <a:off x="671209" y="2513440"/>
            <a:ext cx="10972800" cy="3147990"/>
            <a:chOff x="330977" y="1525403"/>
            <a:chExt cx="11419062" cy="33005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A5864FF-55DC-195E-AE3C-981B8AC91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977" y="2206922"/>
              <a:ext cx="5837706" cy="26190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49AE52-8D22-E378-0C96-BAA481FB9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8683" y="1525403"/>
              <a:ext cx="5581356" cy="32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9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7324235-ACF9-57E3-037D-D5F71E76A6F0}"/>
              </a:ext>
            </a:extLst>
          </p:cNvPr>
          <p:cNvSpPr/>
          <p:nvPr/>
        </p:nvSpPr>
        <p:spPr>
          <a:xfrm>
            <a:off x="1227926" y="324396"/>
            <a:ext cx="8473586" cy="1188461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835F83E-EDFC-7C14-6880-DD9808F1AFD8}"/>
              </a:ext>
            </a:extLst>
          </p:cNvPr>
          <p:cNvGrpSpPr/>
          <p:nvPr/>
        </p:nvGrpSpPr>
        <p:grpSpPr>
          <a:xfrm>
            <a:off x="1583695" y="455753"/>
            <a:ext cx="8294222" cy="1018951"/>
            <a:chOff x="2227065" y="1204963"/>
            <a:chExt cx="6226785" cy="10189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8BA4906-93D4-DA99-3EFF-96081B5B4EBD}"/>
                </a:ext>
              </a:extLst>
            </p:cNvPr>
            <p:cNvSpPr txBox="1"/>
            <p:nvPr/>
          </p:nvSpPr>
          <p:spPr>
            <a:xfrm>
              <a:off x="2227065" y="1204963"/>
              <a:ext cx="6226785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KHÁM PHÁ BĂNG MÀU TRƯỢT</a:t>
              </a:r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vi-VN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BIỂU DIỄN MỘT PHẦN HAI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796642C-6128-C0C0-05FE-13B40AC86EE4}"/>
                </a:ext>
              </a:extLst>
            </p:cNvPr>
            <p:cNvSpPr txBox="1"/>
            <p:nvPr/>
          </p:nvSpPr>
          <p:spPr>
            <a:xfrm>
              <a:off x="2227106" y="1208251"/>
              <a:ext cx="5723058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KHÁM PHÁ BĂNG MÀU TRƯỢT</a:t>
              </a:r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 </a:t>
              </a:r>
              <a:r>
                <a:rPr lang="vi-VN" sz="3000" b="1" spc="5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BIỂU DIỄN MỘT PHẦN HAI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D7DB39F-82BD-AD8C-FD59-9279D13F67C1}"/>
              </a:ext>
            </a:extLst>
          </p:cNvPr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17EE64BB-239A-F4B2-4895-56A5F607CA2D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0E6E19D9-9A06-A3EA-C908-9CF841AFB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>
                  <a:extLst>
                    <a:ext uri="{FF2B5EF4-FFF2-40B4-BE49-F238E27FC236}">
                      <a16:creationId xmlns:a16="http://schemas.microsoft.com/office/drawing/2014/main" xmlns="" id="{F28807E9-C839-656A-8B0B-92C6C6842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73D7FEA9-8F70-05D7-D818-9D9B0BB216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>
                  <a:extLst>
                    <a:ext uri="{FF2B5EF4-FFF2-40B4-BE49-F238E27FC236}">
                      <a16:creationId xmlns:a16="http://schemas.microsoft.com/office/drawing/2014/main" xmlns="" id="{F103FD7E-9C54-0E1A-C5BB-15EB82685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DEB963A-D7D8-894D-3AD4-762EB6478878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DA2193AB-B644-0ABB-BD48-71932E718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>
                  <a:extLst>
                    <a:ext uri="{FF2B5EF4-FFF2-40B4-BE49-F238E27FC236}">
                      <a16:creationId xmlns:a16="http://schemas.microsoft.com/office/drawing/2014/main" xmlns="" id="{4EE4C2D6-E5C6-46E2-0ECA-58BC6D7E4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6DBA4E32-2CC6-4120-8328-23DAB3D2C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>
                  <a:extLst>
                    <a:ext uri="{FF2B5EF4-FFF2-40B4-BE49-F238E27FC236}">
                      <a16:creationId xmlns:a16="http://schemas.microsoft.com/office/drawing/2014/main" xmlns="" id="{68AC7376-FB56-15B5-2364-8498C1F88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E51CBC-7E19-D77B-42A1-1A773D572E2D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2B874593-5573-10E2-AB1E-6EF6018F5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>
                  <a:extLst>
                    <a:ext uri="{FF2B5EF4-FFF2-40B4-BE49-F238E27FC236}">
                      <a16:creationId xmlns:a16="http://schemas.microsoft.com/office/drawing/2014/main" xmlns="" id="{CEDB218A-F1F4-B111-4AA5-34E12711C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6FBFC61A-3907-6BE1-88D4-ACA3695C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>
                  <a:extLst>
                    <a:ext uri="{FF2B5EF4-FFF2-40B4-BE49-F238E27FC236}">
                      <a16:creationId xmlns:a16="http://schemas.microsoft.com/office/drawing/2014/main" xmlns="" id="{132186CE-60F6-EBEA-4DDE-191B52352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9" name="Picture 8" descr="A cartoon of a paper plane&#10;&#10;Description automatically generated">
            <a:extLst>
              <a:ext uri="{FF2B5EF4-FFF2-40B4-BE49-F238E27FC236}">
                <a16:creationId xmlns:a16="http://schemas.microsoft.com/office/drawing/2014/main" xmlns="" id="{A905BE79-1705-EE65-8CA6-B59987F7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93785" l="3390" r="94350">
                        <a14:foregroundMark x1="7910" y1="44068" x2="7910" y2="44068"/>
                        <a14:foregroundMark x1="3390" y1="44068" x2="3390" y2="44068"/>
                        <a14:foregroundMark x1="42373" y1="37288" x2="42373" y2="37288"/>
                        <a14:foregroundMark x1="39548" y1="32768" x2="39548" y2="32768"/>
                        <a14:foregroundMark x1="38418" y1="29944" x2="38418" y2="29944"/>
                        <a14:foregroundMark x1="36723" y1="30508" x2="53672" y2="27684"/>
                        <a14:foregroundMark x1="55932" y1="27684" x2="50847" y2="37288"/>
                        <a14:foregroundMark x1="42373" y1="31638" x2="45763" y2="45763"/>
                        <a14:foregroundMark x1="38418" y1="33898" x2="41808" y2="53107"/>
                        <a14:foregroundMark x1="92090" y1="22599" x2="87571" y2="27119"/>
                        <a14:foregroundMark x1="94915" y1="22599" x2="94915" y2="22599"/>
                        <a14:foregroundMark x1="35028" y1="37853" x2="35028" y2="37853"/>
                        <a14:foregroundMark x1="15411" y1="81316" x2="18849" y2="78795"/>
                        <a14:foregroundMark x1="10734" y1="84746" x2="14483" y2="81996"/>
                        <a14:foregroundMark x1="9605" y1="93785" x2="15539" y2="89100"/>
                        <a14:backgroundMark x1="23164" y1="86441" x2="19209" y2="91525"/>
                        <a14:backgroundMark x1="19774" y1="75141" x2="16949" y2="7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" y="104405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1C87F7E-3FDC-133C-2825-89022FFDE69E}"/>
              </a:ext>
            </a:extLst>
          </p:cNvPr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B5C25F-E45C-559F-2058-2322288CB3E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31E4F7BE-ACC8-2BE0-7D82-E690C5268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>
                  <a:extLst>
                    <a:ext uri="{FF2B5EF4-FFF2-40B4-BE49-F238E27FC236}">
                      <a16:creationId xmlns:a16="http://schemas.microsoft.com/office/drawing/2014/main" xmlns="" id="{CAB0B5C1-020D-C5FD-D68B-912D7DD48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037AD1E1-0554-6F82-957A-F3B19D758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>
                  <a:extLst>
                    <a:ext uri="{FF2B5EF4-FFF2-40B4-BE49-F238E27FC236}">
                      <a16:creationId xmlns:a16="http://schemas.microsoft.com/office/drawing/2014/main" xmlns="" id="{555707C6-2ACF-A678-6B0F-064AA2A0F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028C159-C646-5D37-265A-1ABC2FAB840E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A1DC9365-44FD-0586-4CBB-BECCC1EE1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>
                  <a:extLst>
                    <a:ext uri="{FF2B5EF4-FFF2-40B4-BE49-F238E27FC236}">
                      <a16:creationId xmlns:a16="http://schemas.microsoft.com/office/drawing/2014/main" xmlns="" id="{ACA86D26-AAD8-79C5-99E8-FE3C5FC3FB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A2219BFE-77EC-9227-FC3E-85C0D9BAF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>
                  <a:extLst>
                    <a:ext uri="{FF2B5EF4-FFF2-40B4-BE49-F238E27FC236}">
                      <a16:creationId xmlns:a16="http://schemas.microsoft.com/office/drawing/2014/main" xmlns="" id="{49118383-DE90-ABA1-DD95-B0D149474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D4A9A1A-DA8D-96C7-842B-30AEF078E608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B4727878-3F4E-54AA-7DD0-FB194B5F87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>
                  <a:extLst>
                    <a:ext uri="{FF2B5EF4-FFF2-40B4-BE49-F238E27FC236}">
                      <a16:creationId xmlns:a16="http://schemas.microsoft.com/office/drawing/2014/main" xmlns="" id="{A87FFB3E-359C-7F71-5269-FA2BBDC6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BC2F8950-3864-A912-1AA8-F56B2327C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>
                  <a:extLst>
                    <a:ext uri="{FF2B5EF4-FFF2-40B4-BE49-F238E27FC236}">
                      <a16:creationId xmlns:a16="http://schemas.microsoft.com/office/drawing/2014/main" xmlns="" id="{7E0EEA01-6664-4F83-E142-C286C4F0C8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03155EF6-D89E-0F37-E50A-F17F09E71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44CF13-B848-DD74-16F5-6EEFC67F0053}"/>
              </a:ext>
            </a:extLst>
          </p:cNvPr>
          <p:cNvSpPr txBox="1"/>
          <p:nvPr/>
        </p:nvSpPr>
        <p:spPr>
          <a:xfrm>
            <a:off x="740437" y="1679874"/>
            <a:ext cx="399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 hiện:</a:t>
            </a:r>
            <a:endParaRPr lang="vi-VN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EB18CB-04D8-21C3-6ADE-45DA43E90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8" b="97487" l="9231" r="97231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  <a14:foregroundMark x1="25846" y1="3518" x2="77231" y2="3518"/>
                        <a14:foregroundMark x1="10769" y1="81407" x2="18462" y2="94724"/>
                        <a14:foregroundMark x1="18462" y1="94724" x2="27692" y2="97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297" y="2353923"/>
            <a:ext cx="3375213" cy="4133339"/>
          </a:xfrm>
          <a:prstGeom prst="rect">
            <a:avLst/>
          </a:prstGeom>
        </p:spPr>
      </p:pic>
      <p:sp>
        <p:nvSpPr>
          <p:cNvPr id="4" name="Speech Bubble: Oval 2">
            <a:extLst>
              <a:ext uri="{FF2B5EF4-FFF2-40B4-BE49-F238E27FC236}">
                <a16:creationId xmlns:a16="http://schemas.microsoft.com/office/drawing/2014/main" xmlns="" id="{140443BE-CBF9-FB3E-4690-560BF32C56F8}"/>
              </a:ext>
            </a:extLst>
          </p:cNvPr>
          <p:cNvSpPr/>
          <p:nvPr/>
        </p:nvSpPr>
        <p:spPr>
          <a:xfrm>
            <a:off x="5212081" y="13887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 em hãy đọc và làm theo hướng dẫn</a:t>
            </a:r>
          </a:p>
          <a:p>
            <a:pPr algn="ctr"/>
            <a:r>
              <a:rPr lang="vi-VN" sz="3600" b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9, 10.</a:t>
            </a:r>
            <a:endParaRPr lang="en-US" sz="3600" b="1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589C21-26AB-16B7-29DB-832140F23BE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5EE9628-0B27-B7D0-47FC-0292CEB43DF4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D141FA-4DF6-A09D-7235-BAB89D53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C827BA-F36A-1AE4-D8DA-7D4263DCC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0198A7-6F47-B645-2D7E-90D44E4B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22" y="708726"/>
            <a:ext cx="11260554" cy="566884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26410" y="425241"/>
            <a:ext cx="6616793" cy="584776"/>
            <a:chOff x="3432899" y="1210319"/>
            <a:chExt cx="7289164" cy="584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35743" y="1210320"/>
              <a:ext cx="728632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32899" y="1210319"/>
              <a:ext cx="728916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KIỂM TRA VẬT LIỆU VÀ DỤNG CỤ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4E9019-EF86-E5B9-8CB4-487F6A450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A3BFD-908A-1BDD-685F-0B9403F0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3" y="1444523"/>
            <a:ext cx="6390607" cy="499891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590214" y="399467"/>
            <a:ext cx="3110399" cy="586166"/>
            <a:chOff x="3496704" y="1184545"/>
            <a:chExt cx="3110399" cy="5861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9955" y="1184545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66AFC8-71E3-1BB0-DA3A-EED9E72001AC}"/>
              </a:ext>
            </a:extLst>
          </p:cNvPr>
          <p:cNvSpPr txBox="1"/>
          <p:nvPr/>
        </p:nvSpPr>
        <p:spPr>
          <a:xfrm>
            <a:off x="6766530" y="1955094"/>
            <a:ext cx="4965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Phác thảo bộ dụng cụ “tô màu” một phần.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Cần có đầy đủ chú thích về vật liệu sử dụng và kích thước của bộ phận tô màu.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ACEE8D-9A7B-A69A-100F-13971FF0E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1034986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9969286" cy="623687"/>
            <a:chOff x="3495548" y="1185932"/>
            <a:chExt cx="2241627" cy="26031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224047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2229505" cy="255454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LỰA CHỌN VẬT LIỆU, DỤNG CỤ, THIẾT KẾ CHI TIẾT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32640" y="1865956"/>
            <a:ext cx="1089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Dựa vào ý tưởng của nhóm, hoàn thành bảng từ </a:t>
            </a:r>
            <a:r>
              <a:rPr lang="vi-VN" sz="2800" b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cột (1) đến (5)</a:t>
            </a:r>
            <a:r>
              <a:rPr lang="vi-VN" sz="280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C6DE39-B03B-9ADE-C7DD-3B7D826C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50" y="2897536"/>
            <a:ext cx="10700300" cy="235597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5FFC0E-5196-6490-4A68-D2287D3CDC25}"/>
              </a:ext>
            </a:extLst>
          </p:cNvPr>
          <p:cNvSpPr/>
          <p:nvPr/>
        </p:nvSpPr>
        <p:spPr>
          <a:xfrm>
            <a:off x="717550" y="2897536"/>
            <a:ext cx="7505700" cy="2355971"/>
          </a:xfrm>
          <a:prstGeom prst="rect">
            <a:avLst/>
          </a:prstGeom>
          <a:noFill/>
          <a:ln w="38100">
            <a:solidFill>
              <a:srgbClr val="00A4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7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120252" cy="16906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996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HOẠT ĐỘNG TRẢI NGHIỆM STEM</a:t>
            </a:r>
            <a:b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100" b="1" spc="50" dirty="0" smtClean="0">
                <a:ln w="76200" cmpd="sng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BỘ DỤNG  CỤ TÔ MÀU MỘT PHẦN    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3)</a:t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/>
            </a:r>
            <a:br>
              <a:rPr lang="en-US" sz="3100" b="1" spc="50" dirty="0">
                <a:ln w="762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4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32640" y="1865956"/>
            <a:ext cx="1089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Thảo luận về cách dùng và hoàn thành </a:t>
            </a:r>
            <a:r>
              <a:rPr lang="vi-VN" sz="2800" b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cột 6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C6DE39-B03B-9ADE-C7DD-3B7D826C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50" y="2897536"/>
            <a:ext cx="10700300" cy="235597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5FFC0E-5196-6490-4A68-D2287D3CDC25}"/>
              </a:ext>
            </a:extLst>
          </p:cNvPr>
          <p:cNvSpPr/>
          <p:nvPr/>
        </p:nvSpPr>
        <p:spPr>
          <a:xfrm>
            <a:off x="8131315" y="2897536"/>
            <a:ext cx="3344422" cy="2355971"/>
          </a:xfrm>
          <a:prstGeom prst="rect">
            <a:avLst/>
          </a:prstGeom>
          <a:noFill/>
          <a:ln w="38100">
            <a:solidFill>
              <a:srgbClr val="00A4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1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0" grpId="1"/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497759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4296828" cy="596411"/>
            <a:chOff x="3495548" y="1185932"/>
            <a:chExt cx="966156" cy="24892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951262" cy="244070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CHẾ TẠO SẢN PHẨM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D84DCC-0F9B-ACFE-0FA5-A50FBCFBE839}"/>
              </a:ext>
            </a:extLst>
          </p:cNvPr>
          <p:cNvSpPr txBox="1"/>
          <p:nvPr/>
        </p:nvSpPr>
        <p:spPr>
          <a:xfrm>
            <a:off x="632640" y="1475431"/>
            <a:ext cx="1089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Phân công nhiệm vụ trong nhóm theo bảng gợi 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38111F-A663-7F4A-7908-C8E9BA221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55" y="2315532"/>
            <a:ext cx="10514150" cy="31049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AA646C-C275-6302-ADE8-C004D6CAEE63}"/>
              </a:ext>
            </a:extLst>
          </p:cNvPr>
          <p:cNvSpPr txBox="1"/>
          <p:nvPr/>
        </p:nvSpPr>
        <p:spPr>
          <a:xfrm>
            <a:off x="604800" y="5881156"/>
            <a:ext cx="1089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28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ý: </a:t>
            </a:r>
            <a:r>
              <a:rPr lang="vi-VN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thể nhờ thầy cô hỗ trợ tạo khe trên bìa giấy.</a:t>
            </a:r>
          </a:p>
        </p:txBody>
      </p:sp>
    </p:spTree>
    <p:extLst>
      <p:ext uri="{BB962C8B-B14F-4D97-AF65-F5344CB8AC3E}">
        <p14:creationId xmlns:p14="http://schemas.microsoft.com/office/powerpoint/2010/main" val="38694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917920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29" y="399799"/>
            <a:ext cx="8609146" cy="596411"/>
            <a:chOff x="3495548" y="1185932"/>
            <a:chExt cx="1935795" cy="24892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1923481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1935795" cy="24407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nghiệm, điều chỉnh và hoàn thiện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FE1CDD-693F-5110-FAF6-555980E48C19}"/>
              </a:ext>
            </a:extLst>
          </p:cNvPr>
          <p:cNvSpPr txBox="1"/>
          <p:nvPr/>
        </p:nvSpPr>
        <p:spPr>
          <a:xfrm>
            <a:off x="2158819" y="1801301"/>
            <a:ext cx="10097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Dùng thử </a:t>
            </a:r>
            <a:r>
              <a:rPr lang="vi-VN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bộ dụng cụ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Đánh giá </a:t>
            </a:r>
            <a:r>
              <a:rPr lang="vi-VN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sản phẩm theo yêu cầu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Điều chỉnh, sửa chữa </a:t>
            </a:r>
            <a:r>
              <a:rPr lang="vi-VN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sản phẩm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DE7DCF1-3B56-8A84-B936-3D103002D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8948" y="4033468"/>
            <a:ext cx="2527772" cy="30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95D67F-D123-23A9-520D-0A2269E7598B}"/>
              </a:ext>
            </a:extLst>
          </p:cNvPr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245A7E-BB3F-B11A-2C20-78B2E2B9F6FD}"/>
              </a:ext>
            </a:extLst>
          </p:cNvPr>
          <p:cNvGrpSpPr/>
          <p:nvPr/>
        </p:nvGrpSpPr>
        <p:grpSpPr>
          <a:xfrm>
            <a:off x="9067237" y="-82630"/>
            <a:ext cx="3586196" cy="7449566"/>
            <a:chOff x="9067237" y="-82630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96493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58155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46010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58057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82630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860E275-CD66-53E9-6530-AA7CE0183841}"/>
              </a:ext>
            </a:extLst>
          </p:cNvPr>
          <p:cNvGrpSpPr/>
          <p:nvPr/>
        </p:nvGrpSpPr>
        <p:grpSpPr>
          <a:xfrm>
            <a:off x="1429430" y="399799"/>
            <a:ext cx="5642702" cy="523221"/>
            <a:chOff x="3495548" y="1185932"/>
            <a:chExt cx="966156" cy="45445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3944EE2-B7A5-3219-A35C-2105B9F3B274}"/>
                </a:ext>
              </a:extLst>
            </p:cNvPr>
            <p:cNvSpPr txBox="1"/>
            <p:nvPr/>
          </p:nvSpPr>
          <p:spPr>
            <a:xfrm>
              <a:off x="3496704" y="1185932"/>
              <a:ext cx="965000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4586958-03C3-38A1-6783-98CEF3FA1B77}"/>
                </a:ext>
              </a:extLst>
            </p:cNvPr>
            <p:cNvSpPr txBox="1"/>
            <p:nvPr/>
          </p:nvSpPr>
          <p:spPr>
            <a:xfrm>
              <a:off x="3495548" y="1234498"/>
              <a:ext cx="836748" cy="44960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E04B5-6E74-C26C-8718-2C9A5D4FB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D8B69CE-E21E-FE44-A50D-36A0C19BF9A0}"/>
              </a:ext>
            </a:extLst>
          </p:cNvPr>
          <p:cNvSpPr txBox="1"/>
          <p:nvPr/>
        </p:nvSpPr>
        <p:spPr>
          <a:xfrm>
            <a:off x="989253" y="1936207"/>
            <a:ext cx="106541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Đại diện nhóm </a:t>
            </a:r>
            <a:r>
              <a:rPr lang="vi-VN" sz="36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 cáo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Giới thiệu </a:t>
            </a:r>
            <a:r>
              <a:rPr lang="vi-VN" sz="3600" b="1">
                <a:solidFill>
                  <a:srgbClr val="F581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sản phẩm, cách dùng và công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C2AB4A-4B21-269B-32D3-50C170498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8948" y="4033468"/>
            <a:ext cx="2527772" cy="30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8A0526-B801-7193-8C79-4C956475ED3F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EDE9F3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DED6EA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D5CAE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C7F03E1-39D6-4166-11CE-1D39358A0602}"/>
              </a:ext>
            </a:extLst>
          </p:cNvPr>
          <p:cNvGrpSpPr/>
          <p:nvPr/>
        </p:nvGrpSpPr>
        <p:grpSpPr>
          <a:xfrm>
            <a:off x="9067237" y="-24574"/>
            <a:ext cx="3586196" cy="7449566"/>
            <a:chOff x="9067237" y="-24574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EDE9F3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DED6EA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DED6EA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24574"/>
              <a:ext cx="3349561" cy="7449566"/>
              <a:chOff x="9303872" y="-24574"/>
              <a:chExt cx="3349561" cy="7449566"/>
            </a:xfrm>
            <a:solidFill>
              <a:srgbClr val="D5CAE4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FE7DB-27A5-8A4E-F0A0-AF5D84C77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56C68-85C8-CC78-914A-1E55749D83AD}"/>
              </a:ext>
            </a:extLst>
          </p:cNvPr>
          <p:cNvGrpSpPr/>
          <p:nvPr/>
        </p:nvGrpSpPr>
        <p:grpSpPr>
          <a:xfrm>
            <a:off x="1469421" y="447795"/>
            <a:ext cx="5009628" cy="557769"/>
            <a:chOff x="3442453" y="958549"/>
            <a:chExt cx="5009628" cy="557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06D1EE-B7CC-0B9A-909B-DC5293BE82C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028F8A-2D41-D62B-2EB1-DF03B8DE2171}"/>
                </a:ext>
              </a:extLst>
            </p:cNvPr>
            <p:cNvSpPr txBox="1"/>
            <p:nvPr/>
          </p:nvSpPr>
          <p:spPr>
            <a:xfrm>
              <a:off x="3442453" y="958549"/>
              <a:ext cx="4565619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7E3E98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STEm và cuộc sống</a:t>
              </a:r>
            </a:p>
          </p:txBody>
        </p:sp>
      </p:grp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9D7ABB-D251-DC92-D4A5-54C0E2539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7376" l="534" r="98577">
                        <a14:foregroundMark x1="42171" y1="4282" x2="44306" y2="20028"/>
                        <a14:foregroundMark x1="34698" y1="4834" x2="48221" y2="4558"/>
                        <a14:foregroundMark x1="16726" y1="17403" x2="11922" y2="90470"/>
                        <a14:foregroundMark x1="10142" y1="20856" x2="61210" y2="17403"/>
                        <a14:foregroundMark x1="61210" y1="17403" x2="84698" y2="25276"/>
                        <a14:foregroundMark x1="84698" y1="25276" x2="96085" y2="80387"/>
                        <a14:foregroundMark x1="96085" y1="80387" x2="84342" y2="90884"/>
                        <a14:foregroundMark x1="84342" y1="90884" x2="27224" y2="96823"/>
                        <a14:foregroundMark x1="27224" y1="96823" x2="8007" y2="89779"/>
                        <a14:foregroundMark x1="8007" y1="89779" x2="534" y2="76519"/>
                        <a14:foregroundMark x1="534" y1="76519" x2="534" y2="74448"/>
                        <a14:foregroundMark x1="5338" y1="23066" x2="3381" y2="45028"/>
                        <a14:foregroundMark x1="3381" y1="45028" x2="9431" y2="30939"/>
                        <a14:foregroundMark x1="12100" y1="20028" x2="41103" y2="15884"/>
                        <a14:foregroundMark x1="41103" y1="15884" x2="42705" y2="16298"/>
                        <a14:foregroundMark x1="4804" y1="15746" x2="16548" y2="13260"/>
                        <a14:foregroundMark x1="16548" y1="13260" x2="47153" y2="14917"/>
                        <a14:foregroundMark x1="66192" y1="13812" x2="99288" y2="16851"/>
                        <a14:foregroundMark x1="85587" y1="14779" x2="91637" y2="55387"/>
                        <a14:foregroundMark x1="91637" y1="55387" x2="91281" y2="55801"/>
                        <a14:foregroundMark x1="91993" y1="29972" x2="91815" y2="70856"/>
                        <a14:foregroundMark x1="94484" y1="26381" x2="90569" y2="76657"/>
                        <a14:foregroundMark x1="5338" y1="45994" x2="2135" y2="82182"/>
                        <a14:foregroundMark x1="8541" y1="12569" x2="93060" y2="14917"/>
                        <a14:foregroundMark x1="91815" y1="12569" x2="58185" y2="13398"/>
                        <a14:foregroundMark x1="20107" y1="11188" x2="43238" y2="11188"/>
                        <a14:foregroundMark x1="43238" y1="11188" x2="87189" y2="10497"/>
                        <a14:foregroundMark x1="7295" y1="96409" x2="75445" y2="92265"/>
                        <a14:foregroundMark x1="75445" y1="92265" x2="87189" y2="93094"/>
                        <a14:foregroundMark x1="87189" y1="93094" x2="90391" y2="92265"/>
                        <a14:foregroundMark x1="4270" y1="97238" x2="88256" y2="95166"/>
                        <a14:foregroundMark x1="94306" y1="85635" x2="94306" y2="85635"/>
                        <a14:foregroundMark x1="38968" y1="2348" x2="47509" y2="2348"/>
                        <a14:foregroundMark x1="52135" y1="4972" x2="45730" y2="6906"/>
                        <a14:foregroundMark x1="7295" y1="12155" x2="22776" y2="12155"/>
                        <a14:foregroundMark x1="22776" y1="12155" x2="80071" y2="10497"/>
                        <a14:foregroundMark x1="80071" y1="10497" x2="93772" y2="11188"/>
                        <a14:foregroundMark x1="91281" y1="87983" x2="93060" y2="97376"/>
                        <a14:foregroundMark x1="16192" y1="10635" x2="42883" y2="9116"/>
                        <a14:foregroundMark x1="42883" y1="9116" x2="53737" y2="10221"/>
                        <a14:foregroundMark x1="58541" y1="10221" x2="50890" y2="11050"/>
                        <a14:foregroundMark x1="43060" y1="10773" x2="59075" y2="10635"/>
                        <a14:foregroundMark x1="52313" y1="9945" x2="58363" y2="9530"/>
                        <a14:foregroundMark x1="34698" y1="9669" x2="40214" y2="9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02" y="942163"/>
            <a:ext cx="4281828" cy="5516092"/>
          </a:xfrm>
          <a:prstGeom prst="round2DiagRect">
            <a:avLst>
              <a:gd name="adj1" fmla="val 21514"/>
              <a:gd name="adj2" fmla="val 0"/>
            </a:avLst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35;p78">
                <a:extLst>
                  <a:ext uri="{FF2B5EF4-FFF2-40B4-BE49-F238E27FC236}">
                    <a16:creationId xmlns:a16="http://schemas.microsoft.com/office/drawing/2014/main" xmlns="" id="{A5840B72-A517-7E7A-A9A8-71EE23CF0165}"/>
                  </a:ext>
                </a:extLst>
              </p:cNvPr>
              <p:cNvSpPr/>
              <p:nvPr/>
            </p:nvSpPr>
            <p:spPr>
              <a:xfrm>
                <a:off x="4974734" y="1517515"/>
                <a:ext cx="6683866" cy="4503906"/>
              </a:xfrm>
              <a:prstGeom prst="roundRect">
                <a:avLst>
                  <a:gd name="adj" fmla="val 9154"/>
                </a:avLst>
              </a:prstGeom>
              <a:solidFill>
                <a:srgbClr val="EEE8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 thể bắt gặp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40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;…</m:t>
                    </m:r>
                  </m:oMath>
                </a14:m>
                <a:r>
                  <a:rPr lang="vi-VN" sz="3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vi-VN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ở khắp nơi trong cuộc sống như hướng dẫn nấu ăn, toa thuốc,</a:t>
                </a:r>
                <a:r>
                  <a:rPr lang="en-US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…</a:t>
                </a:r>
                <a:endParaRPr lang="vi-VN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Một số cách ghi khác: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¼ hoặc 1/4.</a:t>
                </a:r>
                <a:endParaRPr sz="3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Google Shape;1135;p78">
                <a:extLst>
                  <a:ext uri="{FF2B5EF4-FFF2-40B4-BE49-F238E27FC236}">
                    <a16:creationId xmlns:a16="http://schemas.microsoft.com/office/drawing/2014/main" id="{A5840B72-A517-7E7A-A9A8-71EE23CF0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34" y="1517515"/>
                <a:ext cx="6683866" cy="4503906"/>
              </a:xfrm>
              <a:prstGeom prst="roundRect">
                <a:avLst>
                  <a:gd name="adj" fmla="val 9154"/>
                </a:avLst>
              </a:prstGeom>
              <a:blipFill>
                <a:blip r:embed="rId6"/>
                <a:stretch>
                  <a:fillRect l="-1003" r="-912"/>
                </a:stretch>
              </a:blip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4E1484-5177-165C-223F-5FE448AB2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>
            <a:extLst>
              <a:ext uri="{FF2B5EF4-FFF2-40B4-BE49-F238E27FC236}">
                <a16:creationId xmlns:a16="http://schemas.microsoft.com/office/drawing/2014/main" xmlns="" id="{67C2CF5B-B29A-68AD-342B-26C063837B1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>
            <a:extLst>
              <a:ext uri="{FF2B5EF4-FFF2-40B4-BE49-F238E27FC236}">
                <a16:creationId xmlns:a16="http://schemas.microsoft.com/office/drawing/2014/main" xmlns="" id="{6A83B1A0-5EB3-BC23-2B1D-FCB2AD1E8F5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>
            <a:extLst>
              <a:ext uri="{FF2B5EF4-FFF2-40B4-BE49-F238E27FC236}">
                <a16:creationId xmlns:a16="http://schemas.microsoft.com/office/drawing/2014/main" xmlns="" id="{936B9550-3403-404F-E218-C3CBF315A6E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46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C6BCA9-7831-4E69-D4E0-B64E67378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0238D4-0559-4B9B-D256-CAEEAF1DE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81" y="1122778"/>
            <a:ext cx="6925656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42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F5B241D-76D6-E735-2B75-CDB49C3504D4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9" name="Freeform 5579">
              <a:extLst>
                <a:ext uri="{FF2B5EF4-FFF2-40B4-BE49-F238E27FC236}">
                  <a16:creationId xmlns:a16="http://schemas.microsoft.com/office/drawing/2014/main" xmlns="" id="{889F6ED8-5B7D-AB0A-EC03-8AF5B89EB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40" name="Freeform 5577">
              <a:extLst>
                <a:ext uri="{FF2B5EF4-FFF2-40B4-BE49-F238E27FC236}">
                  <a16:creationId xmlns:a16="http://schemas.microsoft.com/office/drawing/2014/main" xmlns="" id="{E02A37EF-1E11-DECD-72CE-36F91AB4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D7824D2B-34A6-3B06-B669-32722AA39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49" name="Freeform 5579">
                <a:extLst>
                  <a:ext uri="{FF2B5EF4-FFF2-40B4-BE49-F238E27FC236}">
                    <a16:creationId xmlns:a16="http://schemas.microsoft.com/office/drawing/2014/main" xmlns="" id="{36863B13-6A27-F993-19F0-59B5F5FD1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7A266E0-5B33-A4B3-509E-68F5390FB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48" name="Freeform 5577">
                <a:extLst>
                  <a:ext uri="{FF2B5EF4-FFF2-40B4-BE49-F238E27FC236}">
                    <a16:creationId xmlns:a16="http://schemas.microsoft.com/office/drawing/2014/main" xmlns="" id="{50E3AF22-4183-3705-8910-8F4C83B0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A06CA17-B2A5-627D-55E6-14653E512E00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6D3B026E-1619-5382-82DA-E2303AD33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47" name="Freeform 5579">
                  <a:extLst>
                    <a:ext uri="{FF2B5EF4-FFF2-40B4-BE49-F238E27FC236}">
                      <a16:creationId xmlns:a16="http://schemas.microsoft.com/office/drawing/2014/main" xmlns="" id="{7F061127-E655-EEBF-13C3-10F45CF29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9F3D4EC6-B5EC-93B5-E629-2B4FC3B40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46" name="Freeform 5577">
                  <a:extLst>
                    <a:ext uri="{FF2B5EF4-FFF2-40B4-BE49-F238E27FC236}">
                      <a16:creationId xmlns:a16="http://schemas.microsoft.com/office/drawing/2014/main" xmlns="" id="{F955193D-C332-D312-9C61-A2CDE85ED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C0D008-6B6C-F4A1-73D2-D70C70AA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77" y="1805650"/>
            <a:ext cx="9522530" cy="2837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1CD635-E59C-D6A5-334F-F16C74956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89B587-A26B-4989-718C-BE3B17C5E503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5" name="Freeform 5579">
              <a:extLst>
                <a:ext uri="{FF2B5EF4-FFF2-40B4-BE49-F238E27FC236}">
                  <a16:creationId xmlns:a16="http://schemas.microsoft.com/office/drawing/2014/main" xmlns="" id="{7940D985-A5A0-3A68-1B9B-37AF8B357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6AAA00C-5BA3-C957-5901-CFCE16232B1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7" name="Freeform 5577">
                <a:extLst>
                  <a:ext uri="{FF2B5EF4-FFF2-40B4-BE49-F238E27FC236}">
                    <a16:creationId xmlns:a16="http://schemas.microsoft.com/office/drawing/2014/main" xmlns="" id="{A87D50CA-743B-634B-DCE8-B417ACEB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CD6F63-D420-5298-8A34-2D7DCB81BB3B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91AF6203-39D3-C552-A642-4020E05E410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93518AA-8F84-D04F-B9B8-1BAF430E6F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1" name="Freeform 5577">
                <a:extLst>
                  <a:ext uri="{FF2B5EF4-FFF2-40B4-BE49-F238E27FC236}">
                    <a16:creationId xmlns:a16="http://schemas.microsoft.com/office/drawing/2014/main" xmlns="" id="{BB62CCF4-394F-51CB-3A65-58FD667D4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8FD444F-D261-CCBB-E5C4-51F6B28330D7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18" name="Freeform 5579">
              <a:extLst>
                <a:ext uri="{FF2B5EF4-FFF2-40B4-BE49-F238E27FC236}">
                  <a16:creationId xmlns:a16="http://schemas.microsoft.com/office/drawing/2014/main" xmlns="" id="{372178AD-E280-608D-AFA5-AD0519385A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4D89ECA-1709-2D99-B53E-1DE63D7052D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20" name="Freeform 5577">
                <a:extLst>
                  <a:ext uri="{FF2B5EF4-FFF2-40B4-BE49-F238E27FC236}">
                    <a16:creationId xmlns:a16="http://schemas.microsoft.com/office/drawing/2014/main" xmlns="" id="{0D67E52C-291D-AE57-5162-B5A6F6C16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97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FFDDDD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FFC5C5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FFB3B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1202383" y="263077"/>
            <a:ext cx="283821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92C1F24-9C07-228A-70F0-45414C8378E0}"/>
              </a:ext>
            </a:extLst>
          </p:cNvPr>
          <p:cNvGrpSpPr/>
          <p:nvPr/>
        </p:nvGrpSpPr>
        <p:grpSpPr>
          <a:xfrm>
            <a:off x="1665153" y="393608"/>
            <a:ext cx="2413845" cy="553998"/>
            <a:chOff x="3452414" y="809920"/>
            <a:chExt cx="4999667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612D1DF-5108-43A3-0C49-F41CE4F06A61}"/>
                </a:ext>
              </a:extLst>
            </p:cNvPr>
            <p:cNvSpPr txBox="1"/>
            <p:nvPr/>
          </p:nvSpPr>
          <p:spPr>
            <a:xfrm>
              <a:off x="3455153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E48F2DB-227D-8FC7-315B-047F97F4B6A4}"/>
                </a:ext>
              </a:extLst>
            </p:cNvPr>
            <p:cNvSpPr txBox="1"/>
            <p:nvPr/>
          </p:nvSpPr>
          <p:spPr>
            <a:xfrm>
              <a:off x="3452414" y="8099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B0401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MỤC TIÊU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596F33B-253E-BF90-BF0B-E1C815B4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93220" l="6780" r="93785">
                        <a14:foregroundMark x1="24294" y1="8475" x2="24294" y2="8475"/>
                        <a14:foregroundMark x1="7910" y1="22599" x2="7910" y2="22599"/>
                        <a14:foregroundMark x1="42373" y1="11299" x2="42373" y2="11299"/>
                        <a14:foregroundMark x1="45198" y1="5085" x2="45198" y2="5085"/>
                        <a14:foregroundMark x1="46328" y1="3955" x2="46328" y2="3955"/>
                        <a14:foregroundMark x1="36723" y1="5650" x2="36723" y2="5650"/>
                        <a14:foregroundMark x1="40678" y1="9605" x2="40678" y2="9605"/>
                        <a14:foregroundMark x1="77401" y1="9040" x2="77401" y2="9040"/>
                        <a14:foregroundMark x1="87571" y1="9605" x2="87571" y2="9605"/>
                        <a14:foregroundMark x1="88701" y1="18079" x2="88701" y2="18079"/>
                        <a14:foregroundMark x1="91525" y1="49153" x2="91525" y2="49153"/>
                        <a14:foregroundMark x1="85311" y1="42938" x2="85311" y2="42938"/>
                        <a14:foregroundMark x1="85311" y1="42938" x2="85311" y2="42938"/>
                        <a14:foregroundMark x1="81356" y1="21469" x2="68927" y2="66667"/>
                        <a14:foregroundMark x1="48588" y1="7345" x2="78531" y2="16384"/>
                        <a14:foregroundMark x1="78531" y1="16384" x2="90960" y2="42373"/>
                        <a14:foregroundMark x1="90960" y1="42373" x2="89831" y2="65537"/>
                        <a14:foregroundMark x1="67232" y1="33898" x2="67232" y2="33898"/>
                        <a14:foregroundMark x1="67232" y1="33898" x2="67232" y2="33898"/>
                        <a14:foregroundMark x1="64972" y1="31638" x2="64972" y2="31638"/>
                        <a14:foregroundMark x1="64972" y1="31638" x2="64972" y2="31638"/>
                        <a14:foregroundMark x1="59322" y1="25424" x2="59322" y2="25424"/>
                        <a14:foregroundMark x1="59322" y1="25424" x2="59322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7627" y1="25424" x2="57627" y2="25424"/>
                        <a14:foregroundMark x1="58757" y1="24294" x2="58757" y2="24294"/>
                        <a14:foregroundMark x1="58757" y1="24294" x2="58757" y2="24294"/>
                        <a14:foregroundMark x1="58757" y1="24294" x2="58757" y2="24294"/>
                        <a14:foregroundMark x1="53107" y1="26554" x2="53107" y2="26554"/>
                        <a14:foregroundMark x1="53107" y1="27119" x2="53107" y2="27119"/>
                        <a14:foregroundMark x1="53107" y1="27119" x2="53107" y2="27119"/>
                        <a14:foregroundMark x1="52542" y1="27119" x2="52542" y2="27119"/>
                        <a14:foregroundMark x1="49718" y1="27119" x2="49718" y2="27119"/>
                        <a14:foregroundMark x1="48023" y1="27119" x2="48023" y2="27119"/>
                        <a14:foregroundMark x1="47458" y1="27119" x2="47458" y2="27119"/>
                        <a14:foregroundMark x1="46893" y1="27119" x2="46893" y2="27119"/>
                        <a14:foregroundMark x1="42373" y1="28249" x2="42373" y2="28249"/>
                        <a14:foregroundMark x1="41808" y1="23164" x2="41808" y2="23164"/>
                        <a14:foregroundMark x1="41243" y1="21469" x2="41243" y2="21469"/>
                        <a14:foregroundMark x1="32768" y1="33333" x2="32203" y2="36723"/>
                        <a14:foregroundMark x1="20904" y1="47458" x2="20904" y2="47458"/>
                        <a14:foregroundMark x1="20904" y1="47458" x2="20904" y2="47458"/>
                        <a14:foregroundMark x1="23164" y1="53107" x2="25424" y2="56497"/>
                        <a14:foregroundMark x1="25424" y1="59322" x2="26554" y2="61582"/>
                        <a14:foregroundMark x1="26554" y1="61582" x2="26554" y2="57062"/>
                        <a14:foregroundMark x1="26554" y1="42938" x2="26554" y2="42938"/>
                        <a14:foregroundMark x1="27119" y1="40113" x2="27119" y2="40113"/>
                        <a14:foregroundMark x1="28249" y1="38983" x2="28249" y2="39548"/>
                        <a14:foregroundMark x1="26554" y1="63842" x2="28814" y2="67797"/>
                        <a14:foregroundMark x1="28814" y1="67797" x2="29944" y2="68362"/>
                        <a14:foregroundMark x1="34463" y1="71751" x2="36723" y2="73446"/>
                        <a14:foregroundMark x1="41808" y1="77966" x2="48023" y2="80226"/>
                        <a14:foregroundMark x1="49153" y1="80791" x2="49153" y2="80791"/>
                        <a14:foregroundMark x1="50282" y1="80791" x2="50282" y2="80791"/>
                        <a14:foregroundMark x1="59887" y1="78531" x2="59887" y2="78531"/>
                        <a14:foregroundMark x1="63277" y1="74011" x2="63277" y2="74011"/>
                        <a14:foregroundMark x1="66102" y1="65537" x2="60452" y2="68927"/>
                        <a14:foregroundMark x1="45198" y1="74576" x2="45198" y2="74576"/>
                        <a14:foregroundMark x1="48588" y1="59322" x2="51977" y2="55367"/>
                        <a14:foregroundMark x1="55932" y1="49153" x2="55932" y2="49153"/>
                        <a14:foregroundMark x1="58192" y1="46893" x2="58192" y2="46893"/>
                        <a14:foregroundMark x1="58192" y1="46893" x2="58192" y2="46893"/>
                        <a14:foregroundMark x1="60452" y1="56497" x2="61017" y2="57627"/>
                        <a14:foregroundMark x1="61582" y1="57627" x2="61582" y2="57627"/>
                        <a14:foregroundMark x1="61582" y1="57627" x2="61582" y2="57627"/>
                        <a14:foregroundMark x1="61582" y1="57627" x2="61582" y2="57627"/>
                        <a14:foregroundMark x1="61582" y1="57627" x2="61582" y2="55932"/>
                        <a14:foregroundMark x1="61582" y1="48588" x2="61582" y2="48588"/>
                        <a14:foregroundMark x1="61017" y1="46893" x2="61017" y2="46893"/>
                        <a14:foregroundMark x1="65537" y1="38983" x2="66102" y2="37853"/>
                        <a14:foregroundMark x1="70056" y1="28814" x2="70056" y2="28814"/>
                        <a14:foregroundMark x1="75141" y1="20904" x2="75141" y2="20904"/>
                        <a14:foregroundMark x1="78531" y1="16384" x2="78531" y2="16384"/>
                        <a14:foregroundMark x1="70056" y1="49153" x2="70056" y2="53107"/>
                        <a14:foregroundMark x1="64972" y1="64407" x2="63842" y2="66667"/>
                        <a14:foregroundMark x1="61582" y1="73446" x2="62147" y2="78531"/>
                        <a14:foregroundMark x1="61017" y1="82486" x2="61017" y2="84181"/>
                        <a14:foregroundMark x1="60452" y1="85876" x2="59887" y2="87006"/>
                        <a14:foregroundMark x1="59887" y1="87571" x2="59887" y2="88701"/>
                        <a14:foregroundMark x1="58192" y1="89266" x2="58192" y2="89266"/>
                        <a14:foregroundMark x1="56497" y1="90395" x2="56497" y2="90395"/>
                        <a14:foregroundMark x1="54802" y1="90960" x2="54802" y2="90960"/>
                        <a14:foregroundMark x1="50847" y1="93220" x2="50847" y2="93220"/>
                        <a14:foregroundMark x1="50282" y1="93785" x2="50282" y2="93785"/>
                        <a14:foregroundMark x1="49153" y1="94350" x2="49153" y2="94350"/>
                        <a14:foregroundMark x1="49153" y1="94350" x2="49153" y2="94350"/>
                        <a14:foregroundMark x1="47458" y1="94350" x2="47458" y2="94350"/>
                        <a14:foregroundMark x1="44068" y1="93785" x2="44068" y2="93785"/>
                        <a14:foregroundMark x1="43503" y1="93785" x2="43503" y2="93785"/>
                        <a14:foregroundMark x1="38983" y1="93785" x2="38983" y2="93785"/>
                        <a14:foregroundMark x1="38983" y1="93220" x2="37853" y2="93220"/>
                        <a14:foregroundMark x1="18644" y1="16384" x2="18644" y2="16384"/>
                        <a14:foregroundMark x1="21469" y1="9605" x2="21469" y2="9605"/>
                        <a14:foregroundMark x1="27684" y1="10734" x2="27684" y2="10734"/>
                        <a14:foregroundMark x1="32203" y1="12994" x2="32768" y2="14124"/>
                        <a14:foregroundMark x1="31638" y1="19774" x2="31638" y2="19774"/>
                        <a14:foregroundMark x1="51412" y1="9040" x2="51412" y2="9040"/>
                        <a14:foregroundMark x1="20904" y1="27119" x2="20904" y2="27119"/>
                        <a14:foregroundMark x1="14689" y1="33333" x2="14689" y2="33333"/>
                        <a14:foregroundMark x1="10734" y1="27119" x2="10734" y2="27119"/>
                        <a14:foregroundMark x1="6780" y1="24294" x2="6780" y2="24294"/>
                        <a14:foregroundMark x1="10734" y1="33898" x2="7345" y2="53672"/>
                        <a14:foregroundMark x1="7910" y1="52542" x2="12429" y2="59322"/>
                        <a14:foregroundMark x1="9605" y1="54802" x2="20339" y2="81921"/>
                        <a14:foregroundMark x1="20339" y1="81921" x2="48023" y2="93220"/>
                        <a14:foregroundMark x1="48023" y1="93220" x2="51412" y2="93220"/>
                        <a14:foregroundMark x1="42938" y1="92655" x2="57627" y2="94350"/>
                        <a14:foregroundMark x1="42938" y1="9605" x2="50282" y2="17514"/>
                        <a14:foregroundMark x1="42938" y1="2825" x2="53672" y2="15254"/>
                        <a14:foregroundMark x1="80226" y1="10169" x2="87571" y2="24859"/>
                        <a14:foregroundMark x1="91525" y1="39548" x2="93785" y2="42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6" y="77230"/>
            <a:ext cx="1262953" cy="1262953"/>
          </a:xfrm>
          <a:prstGeom prst="rect">
            <a:avLst/>
          </a:prstGeom>
          <a:noFill/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90ED5-BB53-C513-E7B5-7F472938ED26}"/>
              </a:ext>
            </a:extLst>
          </p:cNvPr>
          <p:cNvSpPr txBox="1"/>
          <p:nvPr/>
        </p:nvSpPr>
        <p:spPr>
          <a:xfrm>
            <a:off x="2090285" y="1124110"/>
            <a:ext cx="721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 hoạt động trải nghiệm này, em sẽ: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566503" y="1963939"/>
            <a:ext cx="11036215" cy="3332921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6DEE015-3A5B-712C-78A7-652B4DD19ADA}"/>
                  </a:ext>
                </a:extLst>
              </p:cNvPr>
              <p:cNvSpPr txBox="1"/>
              <p:nvPr/>
            </p:nvSpPr>
            <p:spPr>
              <a:xfrm>
                <a:off x="804588" y="2102647"/>
                <a:ext cx="10615338" cy="2663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3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Nói được</a:t>
                </a:r>
                <a14:m>
                  <m:oMath xmlns:m="http://schemas.openxmlformats.org/officeDocument/2006/math">
                    <m:r>
                      <a:rPr lang="vi-VN" sz="3600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36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36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36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6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36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6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vi-VN" sz="36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 </m:t>
                    </m:r>
                  </m:oMath>
                </a14:m>
                <a:r>
                  <a:rPr lang="vi-VN" sz="3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khi quan sát hình ảnh trực quan.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3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Khám phá vật liệu bìa nhựa có thể nhìn được các nét bên dưới.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32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Chế tạo được bộ dụng cụ “tô màu” một phần.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DEE015-3A5B-712C-78A7-652B4DD19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88" y="2102647"/>
                <a:ext cx="10615338" cy="2663230"/>
              </a:xfrm>
              <a:prstGeom prst="rect">
                <a:avLst/>
              </a:prstGeom>
              <a:blipFill>
                <a:blip r:embed="rId4"/>
                <a:stretch>
                  <a:fillRect l="-1321" r="-1436" b="-6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E1BCCD6-1C4D-D0E6-58C3-FD05617C8065}"/>
              </a:ext>
            </a:extLst>
          </p:cNvPr>
          <p:cNvGrpSpPr/>
          <p:nvPr/>
        </p:nvGrpSpPr>
        <p:grpSpPr>
          <a:xfrm>
            <a:off x="9067237" y="-24574"/>
            <a:ext cx="3593475" cy="7449566"/>
            <a:chOff x="9067237" y="-24574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54549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99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104066"/>
              <a:ext cx="3344420" cy="7192286"/>
              <a:chOff x="6055" y="4723"/>
              <a:chExt cx="4847" cy="10641"/>
            </a:xfrm>
            <a:solidFill>
              <a:srgbClr val="FFC5C5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1"/>
              <a:ext cx="1489706" cy="3545765"/>
              <a:chOff x="8754" y="0"/>
              <a:chExt cx="2159" cy="5251"/>
            </a:xfrm>
            <a:solidFill>
              <a:srgbClr val="FFC5C5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16292" y="-24574"/>
              <a:ext cx="3344420" cy="7449566"/>
              <a:chOff x="9316292" y="-24574"/>
              <a:chExt cx="3344420" cy="7449566"/>
            </a:xfrm>
            <a:solidFill>
              <a:srgbClr val="FFB3B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16292" y="78170"/>
                <a:ext cx="3344420" cy="7346822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3EDDFC-8AA7-4EA2-4ED6-3BF138BEF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3" grpId="1"/>
      <p:bldP spid="5" grpId="0" animBg="1"/>
      <p:bldP spid="5" grpId="1" animBg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30C390-BDA0-EB51-D582-5EF3A1D042EA}"/>
              </a:ext>
            </a:extLst>
          </p:cNvPr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675E8E-4A80-7B34-A941-7924B4CB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935268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0A14DF-1277-7827-7E16-D0323EEC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22" y="2429910"/>
            <a:ext cx="9157378" cy="1998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0C240B-A7DA-8EBF-EA4F-846C53943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8471E7-F2AD-C25A-AC5B-05C6EEE4BD3F}"/>
              </a:ext>
            </a:extLst>
          </p:cNvPr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2FDC2E-668B-7578-7BFD-454E77A33BF7}"/>
              </a:ext>
            </a:extLst>
          </p:cNvPr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EC86646-E98D-1906-34EE-6A8982E087FB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2B31130-E3E3-292A-47A4-8B852EC70798}"/>
                </a:ext>
              </a:extLst>
            </p:cNvPr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10D2BB-3A01-3975-F9E7-DA5EAEAE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4C2E5A-C309-C947-7852-62F865FA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4" b="96734" l="9231" r="97231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  <a14:foregroundMark x1="40923" y1="6281" x2="40923" y2="6281"/>
                        <a14:foregroundMark x1="30154" y1="3266" x2="46462" y2="3769"/>
                        <a14:foregroundMark x1="46462" y1="3769" x2="62769" y2="3518"/>
                        <a14:foregroundMark x1="62769" y1="3518" x2="76615" y2="9296"/>
                        <a14:foregroundMark x1="76615" y1="9296" x2="77231" y2="11558"/>
                        <a14:foregroundMark x1="62769" y1="3015" x2="77538" y2="4020"/>
                        <a14:foregroundMark x1="77538" y1="4020" x2="69846" y2="4271"/>
                        <a14:foregroundMark x1="77538" y1="4523" x2="77846" y2="7035"/>
                        <a14:foregroundMark x1="18154" y1="96734" x2="27692" y2="967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297" y="2353923"/>
            <a:ext cx="3375213" cy="4133339"/>
          </a:xfrm>
          <a:prstGeom prst="rect">
            <a:avLst/>
          </a:prstGeom>
        </p:spPr>
      </p:pic>
      <p:sp>
        <p:nvSpPr>
          <p:cNvPr id="3" name="Speech Bubble: Oval 3">
            <a:extLst>
              <a:ext uri="{FF2B5EF4-FFF2-40B4-BE49-F238E27FC236}">
                <a16:creationId xmlns:a16="http://schemas.microsoft.com/office/drawing/2014/main" xmlns="" id="{4A630240-0078-2929-E6AA-6E092058CB07}"/>
              </a:ext>
            </a:extLst>
          </p:cNvPr>
          <p:cNvSpPr/>
          <p:nvPr/>
        </p:nvSpPr>
        <p:spPr>
          <a:xfrm>
            <a:off x="5212081" y="12744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 em hãy đọc</a:t>
            </a:r>
          </a:p>
          <a:p>
            <a:pPr algn="ctr"/>
            <a:r>
              <a:rPr lang="en-US" sz="3600" b="1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 CHUYỆN STEM</a:t>
            </a:r>
          </a:p>
          <a:p>
            <a:pPr algn="ctr"/>
            <a:r>
              <a:rPr lang="vi-VN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7.</a:t>
            </a:r>
            <a:endParaRPr lang="en-US" sz="36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1C3AD6-0E76-40C7-C398-CF0DD3B7ED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E4171D-61CC-4831-554B-327B1CE53225}"/>
              </a:ext>
            </a:extLst>
          </p:cNvPr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3FE42C5-1CAE-D1E5-90B4-07D81B03ACFF}"/>
              </a:ext>
            </a:extLst>
          </p:cNvPr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6CB30-0BEC-FD35-1EAE-ED8FBEF3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5" y="1591510"/>
            <a:ext cx="10705504" cy="2359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FB14C8-6135-B3C5-7A39-304751C0D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BC1353-1566-07C3-48C8-BE67AF0B2D0B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15B13214-D2D7-F031-0F54-9B5F442B1193}"/>
              </a:ext>
            </a:extLst>
          </p:cNvPr>
          <p:cNvGrpSpPr/>
          <p:nvPr/>
        </p:nvGrpSpPr>
        <p:grpSpPr>
          <a:xfrm>
            <a:off x="1480757" y="433484"/>
            <a:ext cx="3498420" cy="559380"/>
            <a:chOff x="3453789" y="956938"/>
            <a:chExt cx="4998292" cy="55938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F30BCD7B-FB71-DC1C-5F80-A8A7559BC5D1}"/>
                </a:ext>
              </a:extLst>
            </p:cNvPr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22727C4B-83B0-A0F1-021D-02B06134FD3D}"/>
                </a:ext>
              </a:extLst>
            </p:cNvPr>
            <p:cNvSpPr txBox="1"/>
            <p:nvPr/>
          </p:nvSpPr>
          <p:spPr>
            <a:xfrm>
              <a:off x="3453789" y="956938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C0940D8-4973-338C-BB35-F2951971219F}"/>
              </a:ext>
            </a:extLst>
          </p:cNvPr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6FC9935-CDEF-90C0-FF20-4F2B7B92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0460FA-01D9-DE62-B972-B3B9334A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297" y="2353923"/>
            <a:ext cx="3375213" cy="4133339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xmlns="" id="{CAF72618-DD40-C4F4-4B96-C5110DC19679}"/>
              </a:ext>
            </a:extLst>
          </p:cNvPr>
          <p:cNvSpPr/>
          <p:nvPr/>
        </p:nvSpPr>
        <p:spPr>
          <a:xfrm>
            <a:off x="5212081" y="12744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 em hãy đọc</a:t>
            </a:r>
          </a:p>
          <a:p>
            <a:pPr algn="ctr"/>
            <a:r>
              <a:rPr lang="en-US" sz="3600" b="1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THỬ THÁCH STEM</a:t>
            </a:r>
          </a:p>
          <a:p>
            <a:pPr algn="ctr"/>
            <a:r>
              <a:rPr lang="vi-VN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trang 8.</a:t>
            </a:r>
            <a:endParaRPr lang="en-US" sz="36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A81FB5-38A3-AFD1-5DEC-CDBC2CCAC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0F1DE6-9717-228A-729C-F678ECDB2B12}"/>
              </a:ext>
            </a:extLst>
          </p:cNvPr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125CF90-F59A-8F1A-B2DA-AFFD1EB04AD5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F754EC7E-0C43-A1EB-7A9D-CE30C5C13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>
                  <a:extLst>
                    <a:ext uri="{FF2B5EF4-FFF2-40B4-BE49-F238E27FC236}">
                      <a16:creationId xmlns:a16="http://schemas.microsoft.com/office/drawing/2014/main" xmlns="" id="{3EDC3AA4-85BF-01D6-794B-B2EDE744F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3ABA125-A778-84EB-95AF-9617E77F5C23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D1400914-E4F4-C9FA-14AC-B25B0737D8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>
                  <a:extLst>
                    <a:ext uri="{FF2B5EF4-FFF2-40B4-BE49-F238E27FC236}">
                      <a16:creationId xmlns:a16="http://schemas.microsoft.com/office/drawing/2014/main" xmlns="" id="{E13AAD8D-E04F-0645-F81B-75C566CFD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C1F0BE4-2844-6AAC-3DA9-5C46BEFAD8EA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B9658B4-BD6C-0CE7-0E88-3527D0BC2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>
                  <a:extLst>
                    <a:ext uri="{FF2B5EF4-FFF2-40B4-BE49-F238E27FC236}">
                      <a16:creationId xmlns:a16="http://schemas.microsoft.com/office/drawing/2014/main" xmlns="" id="{6A787B58-D0A9-0B13-BD21-C229C16A1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5A2DB4-FA0B-29AC-63BB-DBE65EA0B11C}"/>
              </a:ext>
            </a:extLst>
          </p:cNvPr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ECCDAF3-98A2-FC8D-D084-B96E127CC366}"/>
                </a:ext>
              </a:extLst>
            </p:cNvPr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CE02F40-74E1-FCBE-FDF3-4926E8528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>
                  <a:extLst>
                    <a:ext uri="{FF2B5EF4-FFF2-40B4-BE49-F238E27FC236}">
                      <a16:creationId xmlns:a16="http://schemas.microsoft.com/office/drawing/2014/main" xmlns="" id="{929B5448-0187-AE44-0213-8234860A9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953E50EE-F5F6-4551-83CE-6D73DC92E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>
                  <a:extLst>
                    <a:ext uri="{FF2B5EF4-FFF2-40B4-BE49-F238E27FC236}">
                      <a16:creationId xmlns:a16="http://schemas.microsoft.com/office/drawing/2014/main" xmlns="" id="{BF37EB04-2267-1505-ACFB-DF820563C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768F37A-715D-3045-B772-46EEF87971B7}"/>
                </a:ext>
              </a:extLst>
            </p:cNvPr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FA75-47D9-F196-30A5-E5954F00C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>
                  <a:extLst>
                    <a:ext uri="{FF2B5EF4-FFF2-40B4-BE49-F238E27FC236}">
                      <a16:creationId xmlns:a16="http://schemas.microsoft.com/office/drawing/2014/main" xmlns="" id="{1CCB5EFB-E1AE-5CE0-CBD2-144E6511E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0A7F53A3-7DB8-8109-4A9A-FA9DCB739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>
                  <a:extLst>
                    <a:ext uri="{FF2B5EF4-FFF2-40B4-BE49-F238E27FC236}">
                      <a16:creationId xmlns:a16="http://schemas.microsoft.com/office/drawing/2014/main" xmlns="" id="{0E7ABCB8-D9CD-EA76-E094-AE383CFE4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DAF7747-1187-EAD3-C18C-19BBDE9414B7}"/>
                </a:ext>
              </a:extLst>
            </p:cNvPr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050EB23-962E-AEDE-DE84-B1B379D2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6" y="1585732"/>
            <a:ext cx="11851872" cy="333228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57FF8E7-63AC-C698-C868-66766C1B4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599</Words>
  <Application>Microsoft Office PowerPoint</Application>
  <PresentationFormat>Custom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SVN-SAF</vt:lpstr>
      <vt:lpstr>Calibri Light</vt:lpstr>
      <vt:lpstr>Roboto</vt:lpstr>
      <vt:lpstr>Open Sans</vt:lpstr>
      <vt:lpstr>Calibri</vt:lpstr>
      <vt:lpstr>Arial-Rounded</vt:lpstr>
      <vt:lpstr>Cambria Math</vt:lpstr>
      <vt:lpstr>Times New Roman</vt:lpstr>
      <vt:lpstr>#9Slide01 Tieu de ngan</vt:lpstr>
      <vt:lpstr>#9Slide03 Open Sans</vt:lpstr>
      <vt:lpstr>Office Theme</vt:lpstr>
      <vt:lpstr>PowerPoint Presentation</vt:lpstr>
      <vt:lpstr>                                                                                                                   Môn:       Toán                             HOẠT ĐỘNG TRẢI NGHIỆM STEM  BÀI 14:    BỘ DỤNG  CỤ TÔ MÀU MỘT PHẦN     (TIẾT 3)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Admin</cp:lastModifiedBy>
  <cp:revision>21</cp:revision>
  <dcterms:created xsi:type="dcterms:W3CDTF">2023-08-24T03:36:01Z</dcterms:created>
  <dcterms:modified xsi:type="dcterms:W3CDTF">2024-01-14T02:31:51Z</dcterms:modified>
</cp:coreProperties>
</file>