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7" r:id="rId3"/>
    <p:sldMasterId id="2147483752" r:id="rId4"/>
    <p:sldMasterId id="2147483754" r:id="rId5"/>
  </p:sldMasterIdLst>
  <p:notesMasterIdLst>
    <p:notesMasterId r:id="rId17"/>
  </p:notesMasterIdLst>
  <p:sldIdLst>
    <p:sldId id="11682" r:id="rId6"/>
    <p:sldId id="3414" r:id="rId7"/>
    <p:sldId id="301" r:id="rId8"/>
    <p:sldId id="11684" r:id="rId9"/>
    <p:sldId id="11677" r:id="rId10"/>
    <p:sldId id="11683" r:id="rId11"/>
    <p:sldId id="11678" r:id="rId12"/>
    <p:sldId id="11679" r:id="rId13"/>
    <p:sldId id="11670" r:id="rId14"/>
    <p:sldId id="434" r:id="rId15"/>
    <p:sldId id="25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D631-7F35-424A-A355-06006E6791A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5BB3-AD25-4128-9F5A-41CDF010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8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1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38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4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1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74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02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23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5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70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6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761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625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55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6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22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300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59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09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2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62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42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28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2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619183"/>
            <a:ext cx="4886325" cy="323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0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48443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34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01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414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751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41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16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43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1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444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0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07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272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17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0EAFF26-CB6F-262F-47E6-78F0B2A3B56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47650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5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85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4" r:id="rId3"/>
    <p:sldLayoutId id="2147483675" r:id="rId4"/>
    <p:sldLayoutId id="214748367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8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0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6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42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6.emf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i bien2">
            <a:extLst>
              <a:ext uri="{FF2B5EF4-FFF2-40B4-BE49-F238E27FC236}">
                <a16:creationId xmlns:a16="http://schemas.microsoft.com/office/drawing/2014/main" id="{09B0812B-00F9-42E0-9212-76A3DF83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017"/>
            <a:ext cx="12191999" cy="6751983"/>
          </a:xfrm>
          <a:prstGeom prst="rect">
            <a:avLst/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>
            <a:extLst>
              <a:ext uri="{FF2B5EF4-FFF2-40B4-BE49-F238E27FC236}">
                <a16:creationId xmlns:a16="http://schemas.microsoft.com/office/drawing/2014/main" id="{D4148839-807C-494C-877E-1B4C11BC7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4" y="472002"/>
            <a:ext cx="11502887" cy="893189"/>
          </a:xfrm>
          <a:prstGeom prst="ellipseRibbon">
            <a:avLst>
              <a:gd name="adj1" fmla="val 18750"/>
              <a:gd name="adj2" fmla="val 67352"/>
              <a:gd name="adj3" fmla="val 3125"/>
            </a:avLst>
          </a:prstGeom>
          <a:gradFill rotWithShape="1">
            <a:gsLst>
              <a:gs pos="0">
                <a:srgbClr val="00FFFF"/>
              </a:gs>
              <a:gs pos="100000">
                <a:srgbClr val="004141"/>
              </a:gs>
            </a:gsLst>
            <a:path path="rect">
              <a:fillToRect l="50000" t="50000" r="50000" b="50000"/>
            </a:path>
          </a:gradFill>
          <a:ln w="508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CC00CC"/>
                </a:solidFill>
              </a:rPr>
              <a:t>TRƯỜNG TiỂU HỌC ĐOÀN NGHIÊN</a:t>
            </a:r>
          </a:p>
        </p:txBody>
      </p:sp>
      <p:sp>
        <p:nvSpPr>
          <p:cNvPr id="4" name="WordArt 15">
            <a:extLst>
              <a:ext uri="{FF2B5EF4-FFF2-40B4-BE49-F238E27FC236}">
                <a16:creationId xmlns:a16="http://schemas.microsoft.com/office/drawing/2014/main" id="{4711B258-B960-479B-B10A-076A1625D5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5109" y="1968558"/>
            <a:ext cx="9777454" cy="89318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thể lớp 3A kính chào quí thầy cô</a:t>
            </a:r>
          </a:p>
        </p:txBody>
      </p:sp>
      <p:sp>
        <p:nvSpPr>
          <p:cNvPr id="5" name="WordArt 16">
            <a:extLst>
              <a:ext uri="{FF2B5EF4-FFF2-40B4-BE49-F238E27FC236}">
                <a16:creationId xmlns:a16="http://schemas.microsoft.com/office/drawing/2014/main" id="{320366BE-BE0A-40C9-9025-E70FC3355B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9245" y="3281310"/>
            <a:ext cx="4217725" cy="82819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IẾNG VIỆT</a:t>
            </a:r>
            <a:r>
              <a:rPr lang="en-US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BC5E9D3-CD54-468F-84EB-94323ED5E52C}"/>
              </a:ext>
            </a:extLst>
          </p:cNvPr>
          <p:cNvSpPr txBox="1"/>
          <p:nvPr/>
        </p:nvSpPr>
        <p:spPr>
          <a:xfrm>
            <a:off x="3087757" y="5976731"/>
            <a:ext cx="6294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NGƯỜI THỰC HIỆN: NGUYỄN THỊ HOA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284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0110C7-C2C1-4327-B788-39981BA08BFC}"/>
              </a:ext>
            </a:extLst>
          </p:cNvPr>
          <p:cNvGrpSpPr/>
          <p:nvPr/>
        </p:nvGrpSpPr>
        <p:grpSpPr>
          <a:xfrm>
            <a:off x="2028825" y="2790824"/>
            <a:ext cx="8686800" cy="2663492"/>
            <a:chOff x="674228" y="4862098"/>
            <a:chExt cx="5343799" cy="133171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5D12F44-A915-4BE7-870A-C204F15CFF47}"/>
                </a:ext>
              </a:extLst>
            </p:cNvPr>
            <p:cNvSpPr/>
            <p:nvPr/>
          </p:nvSpPr>
          <p:spPr>
            <a:xfrm>
              <a:off x="674228" y="4862098"/>
              <a:ext cx="5343799" cy="1331717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2A19D8-727B-4F3C-9D82-4DD1AAB69F8C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677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4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Hình ảnh 15">
            <a:extLst>
              <a:ext uri="{FF2B5EF4-FFF2-40B4-BE49-F238E27FC236}">
                <a16:creationId xmlns:a16="http://schemas.microsoft.com/office/drawing/2014/main" id="{5DB8B7F3-F635-4B8B-9500-3625AF0CD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857250"/>
            <a:ext cx="3769384" cy="1518636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2AABEE4-A0B4-479A-87E2-884FEF92AE45}"/>
              </a:ext>
            </a:extLst>
          </p:cNvPr>
          <p:cNvSpPr txBox="1"/>
          <p:nvPr/>
        </p:nvSpPr>
        <p:spPr>
          <a:xfrm>
            <a:off x="2125186" y="2884207"/>
            <a:ext cx="857445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- </a:t>
            </a:r>
            <a:r>
              <a:rPr lang="vi-VN" sz="3200" b="1" dirty="0" err="1">
                <a:latin typeface="+mj-lt"/>
              </a:rPr>
              <a:t>Về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nhà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tập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viết</a:t>
            </a:r>
            <a:r>
              <a:rPr lang="vi-VN" sz="3200" b="1" dirty="0">
                <a:latin typeface="+mj-lt"/>
              </a:rPr>
              <a:t> thêm câu </a:t>
            </a:r>
            <a:r>
              <a:rPr lang="vi-VN" sz="3200" b="1" dirty="0" err="1">
                <a:latin typeface="+mj-lt"/>
              </a:rPr>
              <a:t>có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hình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ảnh</a:t>
            </a:r>
            <a:r>
              <a:rPr lang="vi-VN" sz="3200" b="1" dirty="0">
                <a:latin typeface="+mj-lt"/>
              </a:rPr>
              <a:t> so </a:t>
            </a:r>
            <a:r>
              <a:rPr lang="vi-VN" sz="3200" b="1" dirty="0" err="1">
                <a:latin typeface="+mj-lt"/>
              </a:rPr>
              <a:t>sánh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về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cánh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đồng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hoặc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dòng</a:t>
            </a:r>
            <a:r>
              <a:rPr lang="vi-VN" sz="3200" b="1" dirty="0">
                <a:latin typeface="+mj-lt"/>
              </a:rPr>
              <a:t> sông</a:t>
            </a:r>
          </a:p>
          <a:p>
            <a:r>
              <a:rPr lang="vi-VN" sz="3200" b="1" dirty="0">
                <a:latin typeface="+mj-lt"/>
              </a:rPr>
              <a:t>- </a:t>
            </a:r>
            <a:r>
              <a:rPr lang="vi-VN" sz="3200" b="1" dirty="0" err="1">
                <a:latin typeface="+mj-lt"/>
              </a:rPr>
              <a:t>Tìm</a:t>
            </a:r>
            <a:r>
              <a:rPr lang="vi-VN" sz="3200" b="1" dirty="0">
                <a:latin typeface="+mj-lt"/>
              </a:rPr>
              <a:t> thêm </a:t>
            </a:r>
            <a:r>
              <a:rPr lang="vi-VN" sz="3200" b="1" dirty="0" err="1">
                <a:latin typeface="+mj-lt"/>
              </a:rPr>
              <a:t>các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nhóm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từ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có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nghĩa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giống</a:t>
            </a:r>
            <a:r>
              <a:rPr lang="vi-VN" sz="3200" b="1" dirty="0">
                <a:latin typeface="+mj-lt"/>
              </a:rPr>
              <a:t> nhau </a:t>
            </a:r>
            <a:r>
              <a:rPr lang="vi-VN" sz="3200" b="1" dirty="0" err="1">
                <a:latin typeface="+mj-lt"/>
              </a:rPr>
              <a:t>và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tập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đặt</a:t>
            </a:r>
            <a:r>
              <a:rPr lang="vi-VN" sz="3200" b="1" dirty="0">
                <a:latin typeface="+mj-lt"/>
              </a:rPr>
              <a:t> câu </a:t>
            </a:r>
            <a:r>
              <a:rPr lang="vi-VN" sz="3200" b="1" dirty="0" err="1">
                <a:latin typeface="+mj-lt"/>
              </a:rPr>
              <a:t>với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từ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vừa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tìm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được</a:t>
            </a:r>
            <a:endParaRPr lang="vi-VN" sz="3200" b="1" dirty="0">
              <a:latin typeface="+mj-lt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53774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18" y="165356"/>
            <a:ext cx="8327426" cy="6858000"/>
          </a:xfrm>
          <a:prstGeom prst="rect">
            <a:avLst/>
          </a:prstGeom>
        </p:spPr>
      </p:pic>
      <p:pic>
        <p:nvPicPr>
          <p:cNvPr id="307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49250"/>
            <a:ext cx="15763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00" y="3203322"/>
            <a:ext cx="3820034" cy="3820034"/>
          </a:xfrm>
          <a:prstGeom prst="rect">
            <a:avLst/>
          </a:prstGeom>
        </p:spPr>
      </p:pic>
      <p:pic>
        <p:nvPicPr>
          <p:cNvPr id="19" name="Picture 39" descr="卡通儿童">
            <a:extLst>
              <a:ext uri="{FF2B5EF4-FFF2-40B4-BE49-F238E27FC236}">
                <a16:creationId xmlns:a16="http://schemas.microsoft.com/office/drawing/2014/main" id="{47B5B06D-AF80-887A-7C4D-03D94637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33" y="4970081"/>
            <a:ext cx="5203704" cy="200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C79EF7-95CC-401A-A578-00340981F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349" y="2022780"/>
            <a:ext cx="6518992" cy="2264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34523" y="264453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F34C29-0CB1-4271-ACDE-EAA3E1E4B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306" y="1646879"/>
            <a:ext cx="6169687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丫头\png\对话框\ds.png">
            <a:extLst>
              <a:ext uri="{FF2B5EF4-FFF2-40B4-BE49-F238E27FC236}">
                <a16:creationId xmlns:a16="http://schemas.microsoft.com/office/drawing/2014/main" id="{3F110112-8ED1-A37C-B8CD-CF1B98B7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5" y="650878"/>
            <a:ext cx="9518020" cy="52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68">
            <a:extLst>
              <a:ext uri="{FF2B5EF4-FFF2-40B4-BE49-F238E27FC236}">
                <a16:creationId xmlns:a16="http://schemas.microsoft.com/office/drawing/2014/main" id="{DFF9E784-6D9A-CA97-4772-401DECE37C86}"/>
              </a:ext>
            </a:extLst>
          </p:cNvPr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42" name="图片 4">
              <a:extLst>
                <a:ext uri="{FF2B5EF4-FFF2-40B4-BE49-F238E27FC236}">
                  <a16:creationId xmlns:a16="http://schemas.microsoft.com/office/drawing/2014/main" id="{87E4871F-0CC0-B71F-90AF-0E02F46B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图片 5">
              <a:extLst>
                <a:ext uri="{FF2B5EF4-FFF2-40B4-BE49-F238E27FC236}">
                  <a16:creationId xmlns:a16="http://schemas.microsoft.com/office/drawing/2014/main" id="{98BD5B39-4B9A-CA94-169B-AD6F8958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Google Shape;304;p20">
            <a:extLst>
              <a:ext uri="{FF2B5EF4-FFF2-40B4-BE49-F238E27FC236}">
                <a16:creationId xmlns:a16="http://schemas.microsoft.com/office/drawing/2014/main" id="{53EE6F6F-230D-8F02-1B01-6E027342D617}"/>
              </a:ext>
            </a:extLst>
          </p:cNvPr>
          <p:cNvSpPr txBox="1">
            <a:spLocks/>
          </p:cNvSpPr>
          <p:nvPr/>
        </p:nvSpPr>
        <p:spPr>
          <a:xfrm>
            <a:off x="2730784" y="1065875"/>
            <a:ext cx="7764937" cy="95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Thứ</a:t>
            </a:r>
            <a:r>
              <a:rPr lang="vi-VN" sz="3200" kern="0" dirty="0">
                <a:latin typeface="Arial" panose="020B0604020202020204" pitchFamily="34" charset="0"/>
                <a:cs typeface="Arial" panose="020B0604020202020204" pitchFamily="34" charset="0"/>
              </a:rPr>
              <a:t> tư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lang="vi-VN" sz="3200" kern="0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3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năm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2024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Odibee San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448000-CA06-9AF6-E788-8BB8155ADEB4}"/>
              </a:ext>
            </a:extLst>
          </p:cNvPr>
          <p:cNvGrpSpPr/>
          <p:nvPr/>
        </p:nvGrpSpPr>
        <p:grpSpPr>
          <a:xfrm>
            <a:off x="4808074" y="2065616"/>
            <a:ext cx="2870357" cy="748776"/>
            <a:chOff x="4610130" y="1034269"/>
            <a:chExt cx="2446326" cy="83651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5886607D-AC35-F686-BEAD-AD040C4126C4}"/>
                </a:ext>
              </a:extLst>
            </p:cNvPr>
            <p:cNvSpPr/>
            <p:nvPr/>
          </p:nvSpPr>
          <p:spPr bwMode="auto">
            <a:xfrm>
              <a:off x="4610130" y="1034269"/>
              <a:ext cx="2446326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70F1D8E-5974-5F87-5575-13E20DCBC6D2}"/>
                </a:ext>
              </a:extLst>
            </p:cNvPr>
            <p:cNvSpPr/>
            <p:nvPr/>
          </p:nvSpPr>
          <p:spPr>
            <a:xfrm>
              <a:off x="4967457" y="1100365"/>
              <a:ext cx="1752337" cy="722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51CE75A-0D50-4E06-B949-7797ECC1221F}"/>
              </a:ext>
            </a:extLst>
          </p:cNvPr>
          <p:cNvSpPr txBox="1"/>
          <p:nvPr/>
        </p:nvSpPr>
        <p:spPr>
          <a:xfrm>
            <a:off x="3564835" y="2981739"/>
            <a:ext cx="5473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nhau;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20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丫头\png\对话框\ds.png">
            <a:extLst>
              <a:ext uri="{FF2B5EF4-FFF2-40B4-BE49-F238E27FC236}">
                <a16:creationId xmlns:a16="http://schemas.microsoft.com/office/drawing/2014/main" id="{19078D0E-5F51-4E5B-B939-CA51720A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5" y="650878"/>
            <a:ext cx="9518020" cy="52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9C3897E-F9FB-481D-BF0A-1AD9523B56CC}"/>
              </a:ext>
            </a:extLst>
          </p:cNvPr>
          <p:cNvSpPr txBox="1"/>
          <p:nvPr/>
        </p:nvSpPr>
        <p:spPr>
          <a:xfrm>
            <a:off x="3481137" y="1684421"/>
            <a:ext cx="60157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Yêu </a:t>
            </a:r>
            <a:r>
              <a:rPr lang="vi-VN" sz="2800" b="1" dirty="0" err="1"/>
              <a:t>cầu</a:t>
            </a:r>
            <a:r>
              <a:rPr lang="vi-VN" sz="2800" b="1" dirty="0"/>
              <a:t> </a:t>
            </a:r>
            <a:r>
              <a:rPr lang="vi-VN" sz="2800" b="1" dirty="0" err="1"/>
              <a:t>cần</a:t>
            </a:r>
            <a:r>
              <a:rPr lang="vi-VN" sz="2800" b="1" dirty="0"/>
              <a:t> </a:t>
            </a:r>
            <a:r>
              <a:rPr lang="vi-VN" sz="2800" b="1" dirty="0" err="1"/>
              <a:t>đạt</a:t>
            </a:r>
            <a:r>
              <a:rPr lang="vi-VN" sz="2800" b="1" dirty="0"/>
              <a:t>:</a:t>
            </a:r>
          </a:p>
          <a:p>
            <a:r>
              <a:rPr lang="vi-VN" sz="2800" b="1" dirty="0">
                <a:solidFill>
                  <a:srgbClr val="002060"/>
                </a:solidFill>
              </a:rPr>
              <a:t>- </a:t>
            </a:r>
            <a:r>
              <a:rPr lang="vi-VN" sz="2800" b="1" dirty="0" err="1">
                <a:solidFill>
                  <a:srgbClr val="002060"/>
                </a:solidFill>
              </a:rPr>
              <a:t>Nhận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diện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được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những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từ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ngữ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có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nghĩa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giống</a:t>
            </a:r>
            <a:r>
              <a:rPr lang="vi-VN" sz="2800" b="1" dirty="0">
                <a:solidFill>
                  <a:srgbClr val="002060"/>
                </a:solidFill>
              </a:rPr>
              <a:t> nhau. </a:t>
            </a:r>
            <a:r>
              <a:rPr lang="vi-VN" sz="2800" b="1" dirty="0" err="1">
                <a:solidFill>
                  <a:srgbClr val="002060"/>
                </a:solidFill>
              </a:rPr>
              <a:t>Tìm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được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các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từ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ngữ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có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nghĩa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giống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các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từ</a:t>
            </a:r>
            <a:r>
              <a:rPr lang="vi-VN" sz="2800" b="1" dirty="0">
                <a:solidFill>
                  <a:srgbClr val="002060"/>
                </a:solidFill>
              </a:rPr>
              <a:t>  cho </a:t>
            </a:r>
            <a:r>
              <a:rPr lang="vi-VN" sz="2800" b="1" dirty="0" err="1">
                <a:solidFill>
                  <a:srgbClr val="002060"/>
                </a:solidFill>
              </a:rPr>
              <a:t>trước</a:t>
            </a:r>
            <a:endParaRPr lang="vi-VN" sz="2800" b="1" dirty="0">
              <a:solidFill>
                <a:srgbClr val="002060"/>
              </a:solidFill>
            </a:endParaRPr>
          </a:p>
          <a:p>
            <a:r>
              <a:rPr lang="vi-VN" sz="2800" b="1" dirty="0">
                <a:solidFill>
                  <a:srgbClr val="002060"/>
                </a:solidFill>
              </a:rPr>
              <a:t>- </a:t>
            </a:r>
            <a:r>
              <a:rPr lang="vi-VN" sz="2800" b="1" dirty="0" err="1">
                <a:solidFill>
                  <a:srgbClr val="002060"/>
                </a:solidFill>
              </a:rPr>
              <a:t>Đặt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được</a:t>
            </a:r>
            <a:r>
              <a:rPr lang="vi-VN" sz="2800" b="1" dirty="0">
                <a:solidFill>
                  <a:srgbClr val="002060"/>
                </a:solidFill>
              </a:rPr>
              <a:t> câu văn </a:t>
            </a:r>
            <a:r>
              <a:rPr lang="vi-VN" sz="2800" b="1" dirty="0" err="1">
                <a:solidFill>
                  <a:srgbClr val="002060"/>
                </a:solidFill>
              </a:rPr>
              <a:t>có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hình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ảnh</a:t>
            </a:r>
            <a:r>
              <a:rPr lang="vi-VN" sz="2800" b="1" dirty="0">
                <a:solidFill>
                  <a:srgbClr val="002060"/>
                </a:solidFill>
              </a:rPr>
              <a:t> so </a:t>
            </a:r>
            <a:r>
              <a:rPr lang="vi-VN" sz="2800" b="1" dirty="0" err="1">
                <a:solidFill>
                  <a:srgbClr val="002060"/>
                </a:solidFill>
              </a:rPr>
              <a:t>sánh</a:t>
            </a:r>
            <a:r>
              <a:rPr lang="vi-VN" dirty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9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1601450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4921310-B176-4C35-8988-0AC965F82A5B}"/>
              </a:ext>
            </a:extLst>
          </p:cNvPr>
          <p:cNvSpPr txBox="1"/>
          <p:nvPr/>
        </p:nvSpPr>
        <p:spPr>
          <a:xfrm>
            <a:off x="665921" y="2076450"/>
            <a:ext cx="1137140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	</a:t>
            </a:r>
            <a:r>
              <a:rPr lang="vi-VN" sz="3200" b="1" i="0" dirty="0" err="1">
                <a:effectLst/>
                <a:latin typeface="+mj-lt"/>
                <a:ea typeface="Cambria" panose="02040503050406030204" pitchFamily="18" charset="0"/>
              </a:rPr>
              <a:t>Rừng</a:t>
            </a:r>
            <a:r>
              <a:rPr lang="vi-VN" sz="3200" b="1" i="0" dirty="0">
                <a:effectLst/>
                <a:latin typeface="+mj-lt"/>
                <a:ea typeface="Cambria" panose="02040503050406030204" pitchFamily="18" charset="0"/>
              </a:rPr>
              <a:t> cây im lặng quá</a:t>
            </a:r>
            <a:r>
              <a:rPr lang="vi-VN" sz="3200" b="0" i="0" dirty="0">
                <a:effectLst/>
                <a:latin typeface="+mj-lt"/>
                <a:ea typeface="Cambria" panose="02040503050406030204" pitchFamily="18" charset="0"/>
              </a:rPr>
              <a:t>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3200" b="1" i="0" dirty="0">
                <a:effectLst/>
                <a:latin typeface="+mj-lt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3200" b="0" i="0" dirty="0">
                <a:effectLst/>
                <a:latin typeface="+mj-lt"/>
                <a:ea typeface="Cambria" panose="02040503050406030204" pitchFamily="18" charset="0"/>
              </a:rPr>
              <a:t>.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Nắng bốc hương hoa tràm thơm ngây ngất. Gió đưa mùi hương ngọt lan xa,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phảng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phất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khắp rừng. </a:t>
            </a:r>
          </a:p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	</a:t>
            </a:r>
            <a:r>
              <a:rPr lang="vi-VN" sz="3200" b="1" i="0" dirty="0" err="1">
                <a:effectLst/>
                <a:latin typeface="+mj-lt"/>
                <a:ea typeface="Cambria" panose="02040503050406030204" pitchFamily="18" charset="0"/>
              </a:rPr>
              <a:t>Thoắt</a:t>
            </a:r>
            <a:r>
              <a:rPr lang="vi-VN" sz="3200" b="1" i="0" dirty="0">
                <a:effectLst/>
                <a:latin typeface="+mj-lt"/>
                <a:ea typeface="Cambria" panose="02040503050406030204" pitchFamily="18" charset="0"/>
              </a:rPr>
              <a:t> cái, cả một khoảng rừng nguyên sơ đã trở lại </a:t>
            </a:r>
            <a:r>
              <a:rPr lang="vi-VN" sz="3200" b="1" i="0" dirty="0" err="1">
                <a:effectLst/>
                <a:latin typeface="+mj-lt"/>
                <a:ea typeface="Cambria" panose="02040503050406030204" pitchFamily="18" charset="0"/>
              </a:rPr>
              <a:t>vẻ</a:t>
            </a:r>
            <a:r>
              <a:rPr lang="vi-VN" sz="3200" b="1" i="0" dirty="0">
                <a:effectLst/>
                <a:latin typeface="+mj-lt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vi-VN" sz="3200" b="1" i="0" dirty="0" err="1">
                <a:effectLst/>
                <a:latin typeface="+mj-lt"/>
                <a:ea typeface="Cambria" panose="02040503050406030204" pitchFamily="18" charset="0"/>
              </a:rPr>
              <a:t>tĩnh</a:t>
            </a:r>
            <a:r>
              <a:rPr lang="vi-VN" sz="3200" b="1" i="0" dirty="0">
                <a:effectLst/>
                <a:latin typeface="+mj-lt"/>
                <a:ea typeface="Cambria" panose="02040503050406030204" pitchFamily="18" charset="0"/>
              </a:rPr>
              <a:t> lặng</a:t>
            </a:r>
            <a:r>
              <a:rPr lang="vi-VN" sz="3200" b="0" i="0" dirty="0">
                <a:effectLst/>
                <a:latin typeface="+mj-lt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3D3B93D-512B-499D-9976-1EAC964CBFCE}"/>
              </a:ext>
            </a:extLst>
          </p:cNvPr>
          <p:cNvSpPr/>
          <p:nvPr/>
        </p:nvSpPr>
        <p:spPr>
          <a:xfrm>
            <a:off x="3456468" y="2077559"/>
            <a:ext cx="1439517" cy="58350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68CF66-C050-4C44-989C-9FCADA03F7FB}"/>
              </a:ext>
            </a:extLst>
          </p:cNvPr>
          <p:cNvSpPr/>
          <p:nvPr/>
        </p:nvSpPr>
        <p:spPr>
          <a:xfrm>
            <a:off x="10505511" y="2554364"/>
            <a:ext cx="1490869" cy="60877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92C2DE-F408-4123-8F0E-742B31599DDC}"/>
              </a:ext>
            </a:extLst>
          </p:cNvPr>
          <p:cNvSpPr/>
          <p:nvPr/>
        </p:nvSpPr>
        <p:spPr>
          <a:xfrm>
            <a:off x="706865" y="4467734"/>
            <a:ext cx="1610139" cy="71810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3402C90-24CB-4D0A-A3FD-8C3EA10B8C42}"/>
              </a:ext>
            </a:extLst>
          </p:cNvPr>
          <p:cNvSpPr txBox="1"/>
          <p:nvPr/>
        </p:nvSpPr>
        <p:spPr>
          <a:xfrm>
            <a:off x="1008063" y="5382954"/>
            <a:ext cx="11183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 trong 3 câu in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yên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7AA1C9F-1369-4906-8FD7-D3FAB05AF605}"/>
              </a:ext>
            </a:extLst>
          </p:cNvPr>
          <p:cNvSpPr txBox="1"/>
          <p:nvPr/>
        </p:nvSpPr>
        <p:spPr>
          <a:xfrm>
            <a:off x="763588" y="753324"/>
            <a:ext cx="11325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BFFDA40F-4DE6-47C2-9458-AA11D9C50F81}"/>
              </a:ext>
            </a:extLst>
          </p:cNvPr>
          <p:cNvCxnSpPr>
            <a:cxnSpLocks/>
          </p:cNvCxnSpPr>
          <p:nvPr/>
        </p:nvCxnSpPr>
        <p:spPr>
          <a:xfrm>
            <a:off x="1537252" y="1329990"/>
            <a:ext cx="1028368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940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17" grpId="0" animBg="1"/>
      <p:bldP spid="19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482C4AA-57C6-4398-9384-E32299B21911}"/>
              </a:ext>
            </a:extLst>
          </p:cNvPr>
          <p:cNvSpPr txBox="1"/>
          <p:nvPr/>
        </p:nvSpPr>
        <p:spPr>
          <a:xfrm>
            <a:off x="768626" y="583096"/>
            <a:ext cx="11423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Em </a:t>
            </a:r>
            <a:r>
              <a:rPr lang="vi-VN" sz="3200" b="1" dirty="0" err="1">
                <a:latin typeface="+mj-lt"/>
              </a:rPr>
              <a:t>hãy</a:t>
            </a:r>
            <a:r>
              <a:rPr lang="vi-VN" sz="3200" b="1" dirty="0">
                <a:latin typeface="+mj-lt"/>
              </a:rPr>
              <a:t> nêu thêm </a:t>
            </a:r>
            <a:r>
              <a:rPr lang="vi-VN" sz="3200" b="1" dirty="0" err="1">
                <a:latin typeface="+mj-lt"/>
              </a:rPr>
              <a:t>một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số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từ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ngữ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khác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có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nghĩa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giống</a:t>
            </a:r>
            <a:r>
              <a:rPr lang="vi-VN" sz="3200" b="1" dirty="0">
                <a:latin typeface="+mj-lt"/>
              </a:rPr>
              <a:t> nhau </a:t>
            </a:r>
            <a:r>
              <a:rPr lang="vi-VN" sz="3200" b="1" dirty="0" err="1">
                <a:latin typeface="+mj-lt"/>
              </a:rPr>
              <a:t>với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các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từ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im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lặng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, yên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tĩnh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tĩnh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lặng</a:t>
            </a:r>
            <a:r>
              <a:rPr lang="vi-VN" sz="3200" b="1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C97B715-C99E-48BC-BC35-10E6EC14D9B7}"/>
              </a:ext>
            </a:extLst>
          </p:cNvPr>
          <p:cNvSpPr txBox="1"/>
          <p:nvPr/>
        </p:nvSpPr>
        <p:spPr>
          <a:xfrm>
            <a:off x="788506" y="1967948"/>
            <a:ext cx="11423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+mj-lt"/>
              </a:rPr>
              <a:t>Một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số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từ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ngữ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khác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có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nghĩa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giống</a:t>
            </a:r>
            <a:r>
              <a:rPr lang="vi-VN" sz="3200" b="1" dirty="0">
                <a:latin typeface="+mj-lt"/>
              </a:rPr>
              <a:t> nhau </a:t>
            </a:r>
            <a:r>
              <a:rPr lang="vi-VN" sz="3200" b="1" dirty="0" err="1">
                <a:latin typeface="+mj-lt"/>
              </a:rPr>
              <a:t>với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các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từ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im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lặng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, yên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tĩnh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tĩnh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lặng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là</a:t>
            </a:r>
            <a:r>
              <a:rPr lang="vi-VN" sz="3200" b="1" dirty="0">
                <a:latin typeface="+mj-lt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yên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lặng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lặng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im, im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ắng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, yên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ắng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tĩnh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mịch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4069303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41903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3986E1-7977-4AE6-B219-2056336B02B2}"/>
              </a:ext>
            </a:extLst>
          </p:cNvPr>
          <p:cNvSpPr/>
          <p:nvPr/>
        </p:nvSpPr>
        <p:spPr>
          <a:xfrm>
            <a:off x="904875" y="346994"/>
            <a:ext cx="10525125" cy="792378"/>
          </a:xfrm>
          <a:custGeom>
            <a:avLst/>
            <a:gdLst>
              <a:gd name="connsiteX0" fmla="*/ 0 w 10525125"/>
              <a:gd name="connsiteY0" fmla="*/ 396189 h 792378"/>
              <a:gd name="connsiteX1" fmla="*/ 396189 w 10525125"/>
              <a:gd name="connsiteY1" fmla="*/ 0 h 792378"/>
              <a:gd name="connsiteX2" fmla="*/ 994058 w 10525125"/>
              <a:gd name="connsiteY2" fmla="*/ 0 h 792378"/>
              <a:gd name="connsiteX3" fmla="*/ 1397272 w 10525125"/>
              <a:gd name="connsiteY3" fmla="*/ 0 h 792378"/>
              <a:gd name="connsiteX4" fmla="*/ 2189795 w 10525125"/>
              <a:gd name="connsiteY4" fmla="*/ 0 h 792378"/>
              <a:gd name="connsiteX5" fmla="*/ 2787664 w 10525125"/>
              <a:gd name="connsiteY5" fmla="*/ 0 h 792378"/>
              <a:gd name="connsiteX6" fmla="*/ 3580188 w 10525125"/>
              <a:gd name="connsiteY6" fmla="*/ 0 h 792378"/>
              <a:gd name="connsiteX7" fmla="*/ 4080729 w 10525125"/>
              <a:gd name="connsiteY7" fmla="*/ 0 h 792378"/>
              <a:gd name="connsiteX8" fmla="*/ 4775925 w 10525125"/>
              <a:gd name="connsiteY8" fmla="*/ 0 h 792378"/>
              <a:gd name="connsiteX9" fmla="*/ 5568449 w 10525125"/>
              <a:gd name="connsiteY9" fmla="*/ 0 h 792378"/>
              <a:gd name="connsiteX10" fmla="*/ 6166318 w 10525125"/>
              <a:gd name="connsiteY10" fmla="*/ 0 h 792378"/>
              <a:gd name="connsiteX11" fmla="*/ 6764186 w 10525125"/>
              <a:gd name="connsiteY11" fmla="*/ 0 h 792378"/>
              <a:gd name="connsiteX12" fmla="*/ 7362055 w 10525125"/>
              <a:gd name="connsiteY12" fmla="*/ 0 h 792378"/>
              <a:gd name="connsiteX13" fmla="*/ 8057251 w 10525125"/>
              <a:gd name="connsiteY13" fmla="*/ 0 h 792378"/>
              <a:gd name="connsiteX14" fmla="*/ 8557793 w 10525125"/>
              <a:gd name="connsiteY14" fmla="*/ 0 h 792378"/>
              <a:gd name="connsiteX15" fmla="*/ 9350316 w 10525125"/>
              <a:gd name="connsiteY15" fmla="*/ 0 h 792378"/>
              <a:gd name="connsiteX16" fmla="*/ 10128936 w 10525125"/>
              <a:gd name="connsiteY16" fmla="*/ 0 h 792378"/>
              <a:gd name="connsiteX17" fmla="*/ 10525125 w 10525125"/>
              <a:gd name="connsiteY17" fmla="*/ 396189 h 792378"/>
              <a:gd name="connsiteX18" fmla="*/ 10525125 w 10525125"/>
              <a:gd name="connsiteY18" fmla="*/ 396189 h 792378"/>
              <a:gd name="connsiteX19" fmla="*/ 10128936 w 10525125"/>
              <a:gd name="connsiteY19" fmla="*/ 792378 h 792378"/>
              <a:gd name="connsiteX20" fmla="*/ 9239085 w 10525125"/>
              <a:gd name="connsiteY20" fmla="*/ 792378 h 792378"/>
              <a:gd name="connsiteX21" fmla="*/ 8641216 w 10525125"/>
              <a:gd name="connsiteY21" fmla="*/ 792378 h 792378"/>
              <a:gd name="connsiteX22" fmla="*/ 7946020 w 10525125"/>
              <a:gd name="connsiteY22" fmla="*/ 792378 h 792378"/>
              <a:gd name="connsiteX23" fmla="*/ 7445479 w 10525125"/>
              <a:gd name="connsiteY23" fmla="*/ 792378 h 792378"/>
              <a:gd name="connsiteX24" fmla="*/ 6847610 w 10525125"/>
              <a:gd name="connsiteY24" fmla="*/ 792378 h 792378"/>
              <a:gd name="connsiteX25" fmla="*/ 6347069 w 10525125"/>
              <a:gd name="connsiteY25" fmla="*/ 792378 h 792378"/>
              <a:gd name="connsiteX26" fmla="*/ 5846527 w 10525125"/>
              <a:gd name="connsiteY26" fmla="*/ 792378 h 792378"/>
              <a:gd name="connsiteX27" fmla="*/ 5054004 w 10525125"/>
              <a:gd name="connsiteY27" fmla="*/ 792378 h 792378"/>
              <a:gd name="connsiteX28" fmla="*/ 4164152 w 10525125"/>
              <a:gd name="connsiteY28" fmla="*/ 792378 h 792378"/>
              <a:gd name="connsiteX29" fmla="*/ 3371629 w 10525125"/>
              <a:gd name="connsiteY29" fmla="*/ 792378 h 792378"/>
              <a:gd name="connsiteX30" fmla="*/ 2481778 w 10525125"/>
              <a:gd name="connsiteY30" fmla="*/ 792378 h 792378"/>
              <a:gd name="connsiteX31" fmla="*/ 1786581 w 10525125"/>
              <a:gd name="connsiteY31" fmla="*/ 792378 h 792378"/>
              <a:gd name="connsiteX32" fmla="*/ 1188713 w 10525125"/>
              <a:gd name="connsiteY32" fmla="*/ 792378 h 792378"/>
              <a:gd name="connsiteX33" fmla="*/ 396189 w 10525125"/>
              <a:gd name="connsiteY33" fmla="*/ 792378 h 792378"/>
              <a:gd name="connsiteX34" fmla="*/ 0 w 10525125"/>
              <a:gd name="connsiteY34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525125" h="792378" fill="none" extrusionOk="0">
                <a:moveTo>
                  <a:pt x="0" y="396189"/>
                </a:moveTo>
                <a:cubicBezTo>
                  <a:pt x="7513" y="178924"/>
                  <a:pt x="161341" y="-20158"/>
                  <a:pt x="396189" y="0"/>
                </a:cubicBezTo>
                <a:cubicBezTo>
                  <a:pt x="573239" y="11508"/>
                  <a:pt x="777854" y="-20016"/>
                  <a:pt x="994058" y="0"/>
                </a:cubicBezTo>
                <a:cubicBezTo>
                  <a:pt x="1210262" y="20016"/>
                  <a:pt x="1239748" y="-1620"/>
                  <a:pt x="1397272" y="0"/>
                </a:cubicBezTo>
                <a:cubicBezTo>
                  <a:pt x="1554796" y="1620"/>
                  <a:pt x="1809277" y="-8294"/>
                  <a:pt x="2189795" y="0"/>
                </a:cubicBezTo>
                <a:cubicBezTo>
                  <a:pt x="2570313" y="8294"/>
                  <a:pt x="2615953" y="-29054"/>
                  <a:pt x="2787664" y="0"/>
                </a:cubicBezTo>
                <a:cubicBezTo>
                  <a:pt x="2959375" y="29054"/>
                  <a:pt x="3388992" y="-13607"/>
                  <a:pt x="3580188" y="0"/>
                </a:cubicBezTo>
                <a:cubicBezTo>
                  <a:pt x="3771384" y="13607"/>
                  <a:pt x="3975510" y="-4202"/>
                  <a:pt x="4080729" y="0"/>
                </a:cubicBezTo>
                <a:cubicBezTo>
                  <a:pt x="4185948" y="4202"/>
                  <a:pt x="4576187" y="5238"/>
                  <a:pt x="4775925" y="0"/>
                </a:cubicBezTo>
                <a:cubicBezTo>
                  <a:pt x="4975663" y="-5238"/>
                  <a:pt x="5336671" y="-3125"/>
                  <a:pt x="5568449" y="0"/>
                </a:cubicBezTo>
                <a:cubicBezTo>
                  <a:pt x="5800227" y="3125"/>
                  <a:pt x="5916830" y="-12132"/>
                  <a:pt x="6166318" y="0"/>
                </a:cubicBezTo>
                <a:cubicBezTo>
                  <a:pt x="6415806" y="12132"/>
                  <a:pt x="6555330" y="-19463"/>
                  <a:pt x="6764186" y="0"/>
                </a:cubicBezTo>
                <a:cubicBezTo>
                  <a:pt x="6973042" y="19463"/>
                  <a:pt x="7173417" y="-5032"/>
                  <a:pt x="7362055" y="0"/>
                </a:cubicBezTo>
                <a:cubicBezTo>
                  <a:pt x="7550693" y="5032"/>
                  <a:pt x="7810261" y="3974"/>
                  <a:pt x="8057251" y="0"/>
                </a:cubicBezTo>
                <a:cubicBezTo>
                  <a:pt x="8304241" y="-3974"/>
                  <a:pt x="8359260" y="-19884"/>
                  <a:pt x="8557793" y="0"/>
                </a:cubicBezTo>
                <a:cubicBezTo>
                  <a:pt x="8756326" y="19884"/>
                  <a:pt x="9045463" y="21006"/>
                  <a:pt x="9350316" y="0"/>
                </a:cubicBezTo>
                <a:cubicBezTo>
                  <a:pt x="9655169" y="-21006"/>
                  <a:pt x="9790126" y="18665"/>
                  <a:pt x="10128936" y="0"/>
                </a:cubicBezTo>
                <a:cubicBezTo>
                  <a:pt x="10343303" y="13023"/>
                  <a:pt x="10502711" y="188257"/>
                  <a:pt x="10525125" y="396189"/>
                </a:cubicBezTo>
                <a:lnTo>
                  <a:pt x="10525125" y="396189"/>
                </a:lnTo>
                <a:cubicBezTo>
                  <a:pt x="10527048" y="608137"/>
                  <a:pt x="10326969" y="795629"/>
                  <a:pt x="10128936" y="792378"/>
                </a:cubicBezTo>
                <a:cubicBezTo>
                  <a:pt x="9796035" y="764538"/>
                  <a:pt x="9426863" y="757969"/>
                  <a:pt x="9239085" y="792378"/>
                </a:cubicBezTo>
                <a:cubicBezTo>
                  <a:pt x="9051307" y="826787"/>
                  <a:pt x="8904424" y="767570"/>
                  <a:pt x="8641216" y="792378"/>
                </a:cubicBezTo>
                <a:cubicBezTo>
                  <a:pt x="8378008" y="817186"/>
                  <a:pt x="8088484" y="782667"/>
                  <a:pt x="7946020" y="792378"/>
                </a:cubicBezTo>
                <a:cubicBezTo>
                  <a:pt x="7803556" y="802089"/>
                  <a:pt x="7574107" y="784050"/>
                  <a:pt x="7445479" y="792378"/>
                </a:cubicBezTo>
                <a:cubicBezTo>
                  <a:pt x="7316851" y="800706"/>
                  <a:pt x="7101849" y="774124"/>
                  <a:pt x="6847610" y="792378"/>
                </a:cubicBezTo>
                <a:cubicBezTo>
                  <a:pt x="6593371" y="810632"/>
                  <a:pt x="6591117" y="811627"/>
                  <a:pt x="6347069" y="792378"/>
                </a:cubicBezTo>
                <a:cubicBezTo>
                  <a:pt x="6103021" y="773129"/>
                  <a:pt x="5979546" y="770216"/>
                  <a:pt x="5846527" y="792378"/>
                </a:cubicBezTo>
                <a:cubicBezTo>
                  <a:pt x="5713508" y="814540"/>
                  <a:pt x="5323151" y="831977"/>
                  <a:pt x="5054004" y="792378"/>
                </a:cubicBezTo>
                <a:cubicBezTo>
                  <a:pt x="4784857" y="752779"/>
                  <a:pt x="4544835" y="779000"/>
                  <a:pt x="4164152" y="792378"/>
                </a:cubicBezTo>
                <a:cubicBezTo>
                  <a:pt x="3783469" y="805756"/>
                  <a:pt x="3591410" y="831482"/>
                  <a:pt x="3371629" y="792378"/>
                </a:cubicBezTo>
                <a:cubicBezTo>
                  <a:pt x="3151848" y="753274"/>
                  <a:pt x="2849223" y="770653"/>
                  <a:pt x="2481778" y="792378"/>
                </a:cubicBezTo>
                <a:cubicBezTo>
                  <a:pt x="2114333" y="814103"/>
                  <a:pt x="2094535" y="814094"/>
                  <a:pt x="1786581" y="792378"/>
                </a:cubicBezTo>
                <a:cubicBezTo>
                  <a:pt x="1478627" y="770662"/>
                  <a:pt x="1332219" y="776901"/>
                  <a:pt x="1188713" y="792378"/>
                </a:cubicBezTo>
                <a:cubicBezTo>
                  <a:pt x="1045207" y="807855"/>
                  <a:pt x="762281" y="780037"/>
                  <a:pt x="396189" y="792378"/>
                </a:cubicBezTo>
                <a:cubicBezTo>
                  <a:pt x="214315" y="769700"/>
                  <a:pt x="39195" y="625590"/>
                  <a:pt x="0" y="396189"/>
                </a:cubicBezTo>
                <a:close/>
              </a:path>
              <a:path w="10525125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553408" y="-23068"/>
                  <a:pt x="706369" y="-15370"/>
                  <a:pt x="896730" y="0"/>
                </a:cubicBezTo>
                <a:cubicBezTo>
                  <a:pt x="1087091" y="15370"/>
                  <a:pt x="1286657" y="19019"/>
                  <a:pt x="1494599" y="0"/>
                </a:cubicBezTo>
                <a:cubicBezTo>
                  <a:pt x="1702541" y="-19019"/>
                  <a:pt x="1765561" y="-11315"/>
                  <a:pt x="1897813" y="0"/>
                </a:cubicBezTo>
                <a:cubicBezTo>
                  <a:pt x="2030065" y="11315"/>
                  <a:pt x="2519451" y="-3884"/>
                  <a:pt x="2690337" y="0"/>
                </a:cubicBezTo>
                <a:cubicBezTo>
                  <a:pt x="2861223" y="3884"/>
                  <a:pt x="2965002" y="4804"/>
                  <a:pt x="3093550" y="0"/>
                </a:cubicBezTo>
                <a:cubicBezTo>
                  <a:pt x="3222098" y="-4804"/>
                  <a:pt x="3551106" y="-11943"/>
                  <a:pt x="3788747" y="0"/>
                </a:cubicBezTo>
                <a:cubicBezTo>
                  <a:pt x="4026388" y="11943"/>
                  <a:pt x="4139036" y="-20708"/>
                  <a:pt x="4289288" y="0"/>
                </a:cubicBezTo>
                <a:cubicBezTo>
                  <a:pt x="4439540" y="20708"/>
                  <a:pt x="4684159" y="-8055"/>
                  <a:pt x="4789829" y="0"/>
                </a:cubicBezTo>
                <a:cubicBezTo>
                  <a:pt x="4895499" y="8055"/>
                  <a:pt x="5009008" y="6642"/>
                  <a:pt x="5193043" y="0"/>
                </a:cubicBezTo>
                <a:cubicBezTo>
                  <a:pt x="5377078" y="-6642"/>
                  <a:pt x="5460611" y="-9040"/>
                  <a:pt x="5596257" y="0"/>
                </a:cubicBezTo>
                <a:cubicBezTo>
                  <a:pt x="5731903" y="9040"/>
                  <a:pt x="5993843" y="-10309"/>
                  <a:pt x="6096798" y="0"/>
                </a:cubicBezTo>
                <a:cubicBezTo>
                  <a:pt x="6199753" y="10309"/>
                  <a:pt x="6560077" y="-3279"/>
                  <a:pt x="6694667" y="0"/>
                </a:cubicBezTo>
                <a:cubicBezTo>
                  <a:pt x="6829257" y="3279"/>
                  <a:pt x="7227606" y="29717"/>
                  <a:pt x="7487190" y="0"/>
                </a:cubicBezTo>
                <a:cubicBezTo>
                  <a:pt x="7746774" y="-29717"/>
                  <a:pt x="8034237" y="-13676"/>
                  <a:pt x="8182387" y="0"/>
                </a:cubicBezTo>
                <a:cubicBezTo>
                  <a:pt x="8330537" y="13676"/>
                  <a:pt x="8544624" y="-2101"/>
                  <a:pt x="8780255" y="0"/>
                </a:cubicBezTo>
                <a:cubicBezTo>
                  <a:pt x="9015886" y="2101"/>
                  <a:pt x="9143019" y="-21654"/>
                  <a:pt x="9378124" y="0"/>
                </a:cubicBezTo>
                <a:cubicBezTo>
                  <a:pt x="9613229" y="21654"/>
                  <a:pt x="9939889" y="-22282"/>
                  <a:pt x="10128936" y="0"/>
                </a:cubicBezTo>
                <a:cubicBezTo>
                  <a:pt x="10337759" y="4759"/>
                  <a:pt x="10531520" y="135005"/>
                  <a:pt x="10525125" y="396189"/>
                </a:cubicBezTo>
                <a:lnTo>
                  <a:pt x="10525125" y="396189"/>
                </a:lnTo>
                <a:cubicBezTo>
                  <a:pt x="10498402" y="621738"/>
                  <a:pt x="10379320" y="804678"/>
                  <a:pt x="10128936" y="792378"/>
                </a:cubicBezTo>
                <a:cubicBezTo>
                  <a:pt x="9901224" y="829935"/>
                  <a:pt x="9636237" y="797349"/>
                  <a:pt x="9239085" y="792378"/>
                </a:cubicBezTo>
                <a:cubicBezTo>
                  <a:pt x="8841933" y="787407"/>
                  <a:pt x="8693472" y="815327"/>
                  <a:pt x="8349234" y="792378"/>
                </a:cubicBezTo>
                <a:cubicBezTo>
                  <a:pt x="8004996" y="769429"/>
                  <a:pt x="7979317" y="814438"/>
                  <a:pt x="7654037" y="792378"/>
                </a:cubicBezTo>
                <a:cubicBezTo>
                  <a:pt x="7328757" y="770318"/>
                  <a:pt x="6994959" y="795883"/>
                  <a:pt x="6764186" y="792378"/>
                </a:cubicBezTo>
                <a:cubicBezTo>
                  <a:pt x="6533413" y="788873"/>
                  <a:pt x="6365957" y="791048"/>
                  <a:pt x="6263645" y="792378"/>
                </a:cubicBezTo>
                <a:cubicBezTo>
                  <a:pt x="6161333" y="793708"/>
                  <a:pt x="5807600" y="798764"/>
                  <a:pt x="5665776" y="792378"/>
                </a:cubicBezTo>
                <a:cubicBezTo>
                  <a:pt x="5523952" y="785992"/>
                  <a:pt x="5264233" y="769353"/>
                  <a:pt x="4873253" y="792378"/>
                </a:cubicBezTo>
                <a:cubicBezTo>
                  <a:pt x="4482273" y="815403"/>
                  <a:pt x="4404498" y="809030"/>
                  <a:pt x="4080729" y="792378"/>
                </a:cubicBezTo>
                <a:cubicBezTo>
                  <a:pt x="3756960" y="775726"/>
                  <a:pt x="3598546" y="776397"/>
                  <a:pt x="3385533" y="792378"/>
                </a:cubicBezTo>
                <a:cubicBezTo>
                  <a:pt x="3172520" y="808359"/>
                  <a:pt x="3099736" y="780151"/>
                  <a:pt x="2982319" y="792378"/>
                </a:cubicBezTo>
                <a:cubicBezTo>
                  <a:pt x="2864902" y="804605"/>
                  <a:pt x="2519650" y="778573"/>
                  <a:pt x="2384450" y="792378"/>
                </a:cubicBezTo>
                <a:cubicBezTo>
                  <a:pt x="2249250" y="806183"/>
                  <a:pt x="1828510" y="761238"/>
                  <a:pt x="1591926" y="792378"/>
                </a:cubicBezTo>
                <a:cubicBezTo>
                  <a:pt x="1355342" y="823518"/>
                  <a:pt x="1280064" y="785015"/>
                  <a:pt x="994058" y="792378"/>
                </a:cubicBezTo>
                <a:cubicBezTo>
                  <a:pt x="708052" y="799741"/>
                  <a:pt x="599762" y="819389"/>
                  <a:pt x="396189" y="792378"/>
                </a:cubicBezTo>
                <a:cubicBezTo>
                  <a:pt x="155388" y="772687"/>
                  <a:pt x="-3882" y="636103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Chọn từ dưới đây thay cho mỗi từ in đậm trong câu.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0B1A1D1-DC10-4574-9B34-9FAADB0452DE}"/>
              </a:ext>
            </a:extLst>
          </p:cNvPr>
          <p:cNvSpPr/>
          <p:nvPr/>
        </p:nvSpPr>
        <p:spPr>
          <a:xfrm>
            <a:off x="800100" y="1774158"/>
            <a:ext cx="330517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A9709D6-4F0F-40CF-9EDF-3CBEBC1DECE2}"/>
              </a:ext>
            </a:extLst>
          </p:cNvPr>
          <p:cNvSpPr/>
          <p:nvPr/>
        </p:nvSpPr>
        <p:spPr>
          <a:xfrm>
            <a:off x="4452937" y="1709621"/>
            <a:ext cx="3124200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AA1126B-2A07-4203-85AB-5E0B399B98DF}"/>
              </a:ext>
            </a:extLst>
          </p:cNvPr>
          <p:cNvSpPr/>
          <p:nvPr/>
        </p:nvSpPr>
        <p:spPr>
          <a:xfrm>
            <a:off x="8000999" y="1657351"/>
            <a:ext cx="343852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0B614-9CB1-45C0-9D06-AF2C95939DA9}"/>
              </a:ext>
            </a:extLst>
          </p:cNvPr>
          <p:cNvSpPr txBox="1"/>
          <p:nvPr/>
        </p:nvSpPr>
        <p:spPr>
          <a:xfrm>
            <a:off x="1181100" y="3228975"/>
            <a:ext cx="102679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  <a:ea typeface="Cambria" panose="02040503050406030204" pitchFamily="18" charset="0"/>
              </a:rPr>
              <a:t>a. </a:t>
            </a:r>
            <a:r>
              <a:rPr lang="vi-VN" sz="3200" dirty="0">
                <a:latin typeface="+mj-lt"/>
                <a:ea typeface="Cambria" panose="02040503050406030204" pitchFamily="18" charset="0"/>
              </a:rPr>
              <a:t>Những người dân quê tôi rất hiền </a:t>
            </a:r>
            <a:r>
              <a:rPr lang="vi-VN" sz="3200" dirty="0" err="1">
                <a:latin typeface="+mj-lt"/>
                <a:ea typeface="Cambria" panose="02040503050406030204" pitchFamily="18" charset="0"/>
              </a:rPr>
              <a:t>lành</a:t>
            </a:r>
            <a:r>
              <a:rPr lang="vi-VN" sz="3200" dirty="0">
                <a:latin typeface="+mj-lt"/>
                <a:ea typeface="Cambria" panose="02040503050406030204" pitchFamily="18" charset="0"/>
              </a:rPr>
              <a:t>, </a:t>
            </a:r>
            <a:r>
              <a:rPr lang="vi-VN" sz="3200" b="1" dirty="0" err="1">
                <a:latin typeface="+mj-lt"/>
                <a:ea typeface="Cambria" panose="02040503050406030204" pitchFamily="18" charset="0"/>
              </a:rPr>
              <a:t>chịu</a:t>
            </a:r>
            <a:r>
              <a:rPr lang="vi-VN" sz="32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+mj-lt"/>
                <a:ea typeface="Cambria" panose="02040503050406030204" pitchFamily="18" charset="0"/>
              </a:rPr>
              <a:t>khó</a:t>
            </a:r>
            <a:r>
              <a:rPr lang="vi-VN" sz="3200" b="1" dirty="0">
                <a:latin typeface="+mj-lt"/>
                <a:ea typeface="Cambria" panose="02040503050406030204" pitchFamily="18" charset="0"/>
              </a:rPr>
              <a:t>.</a:t>
            </a:r>
          </a:p>
          <a:p>
            <a:r>
              <a:rPr lang="vi-VN" sz="3200" b="1" dirty="0">
                <a:latin typeface="+mj-lt"/>
                <a:ea typeface="Cambria" panose="02040503050406030204" pitchFamily="18" charset="0"/>
              </a:rPr>
              <a:t>b. </a:t>
            </a:r>
            <a:r>
              <a:rPr lang="vi-VN" sz="3200" dirty="0">
                <a:latin typeface="+mj-lt"/>
                <a:ea typeface="Cambria" panose="02040503050406030204" pitchFamily="18" charset="0"/>
              </a:rPr>
              <a:t>Dưới ánh mặt trời, cánh </a:t>
            </a:r>
            <a:r>
              <a:rPr lang="vi-VN" sz="3200" dirty="0" err="1">
                <a:latin typeface="+mj-lt"/>
                <a:ea typeface="Cambria" panose="02040503050406030204" pitchFamily="18" charset="0"/>
              </a:rPr>
              <a:t>đồng</a:t>
            </a:r>
            <a:r>
              <a:rPr lang="vi-VN" sz="3200" dirty="0">
                <a:latin typeface="+mj-lt"/>
                <a:ea typeface="Cambria" panose="02040503050406030204" pitchFamily="18" charset="0"/>
              </a:rPr>
              <a:t>  </a:t>
            </a:r>
            <a:r>
              <a:rPr lang="vi-VN" sz="3200" b="1" dirty="0" err="1">
                <a:latin typeface="+mj-lt"/>
                <a:ea typeface="Cambria" panose="02040503050406030204" pitchFamily="18" charset="0"/>
              </a:rPr>
              <a:t>vàng</a:t>
            </a:r>
            <a:r>
              <a:rPr lang="vi-VN" sz="32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+mj-lt"/>
                <a:ea typeface="Cambria" panose="02040503050406030204" pitchFamily="18" charset="0"/>
              </a:rPr>
              <a:t>rực</a:t>
            </a:r>
            <a:r>
              <a:rPr lang="vi-VN" sz="3200" b="1" dirty="0">
                <a:latin typeface="+mj-lt"/>
                <a:ea typeface="Cambria" panose="02040503050406030204" pitchFamily="18" charset="0"/>
              </a:rPr>
              <a:t>  </a:t>
            </a:r>
            <a:r>
              <a:rPr lang="vi-VN" sz="3200" dirty="0" err="1">
                <a:latin typeface="+mj-lt"/>
                <a:ea typeface="Cambria" panose="02040503050406030204" pitchFamily="18" charset="0"/>
              </a:rPr>
              <a:t>màu</a:t>
            </a:r>
            <a:r>
              <a:rPr lang="vi-VN" sz="3200" dirty="0">
                <a:latin typeface="+mj-lt"/>
                <a:ea typeface="Cambria" panose="02040503050406030204" pitchFamily="18" charset="0"/>
              </a:rPr>
              <a:t> lúa chín</a:t>
            </a:r>
            <a:r>
              <a:rPr lang="vi-VN" sz="3200" b="1" dirty="0">
                <a:latin typeface="+mj-lt"/>
                <a:ea typeface="Cambria" panose="02040503050406030204" pitchFamily="18" charset="0"/>
              </a:rPr>
              <a:t>.</a:t>
            </a:r>
          </a:p>
          <a:p>
            <a:r>
              <a:rPr lang="vi-VN" sz="3200" b="1" dirty="0">
                <a:latin typeface="+mj-lt"/>
                <a:ea typeface="Cambria" panose="02040503050406030204" pitchFamily="18" charset="0"/>
              </a:rPr>
              <a:t>c. </a:t>
            </a:r>
            <a:r>
              <a:rPr lang="vi-VN" sz="3200" dirty="0">
                <a:latin typeface="+mj-lt"/>
                <a:ea typeface="Cambria" panose="02040503050406030204" pitchFamily="18" charset="0"/>
              </a:rPr>
              <a:t>Đi qua cánh rừng, một dãy </a:t>
            </a:r>
            <a:r>
              <a:rPr lang="vi-VN" sz="3200" dirty="0" err="1">
                <a:latin typeface="+mj-lt"/>
                <a:ea typeface="Cambria" panose="02040503050406030204" pitchFamily="18" charset="0"/>
              </a:rPr>
              <a:t>núi</a:t>
            </a:r>
            <a:r>
              <a:rPr lang="vi-VN" sz="3200" dirty="0">
                <a:latin typeface="+mj-lt"/>
                <a:ea typeface="Cambria" panose="02040503050406030204" pitchFamily="18" charset="0"/>
              </a:rPr>
              <a:t>   </a:t>
            </a:r>
            <a:r>
              <a:rPr lang="vi-VN" sz="3200" b="1" dirty="0" err="1">
                <a:latin typeface="+mj-lt"/>
                <a:ea typeface="Cambria" panose="02040503050406030204" pitchFamily="18" charset="0"/>
              </a:rPr>
              <a:t>hùng</a:t>
            </a:r>
            <a:r>
              <a:rPr lang="vi-VN" sz="32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+mj-lt"/>
                <a:ea typeface="Cambria" panose="02040503050406030204" pitchFamily="18" charset="0"/>
              </a:rPr>
              <a:t>vĩ</a:t>
            </a:r>
            <a:r>
              <a:rPr lang="vi-VN" sz="3200" b="1" dirty="0">
                <a:latin typeface="+mj-lt"/>
                <a:ea typeface="Cambria" panose="02040503050406030204" pitchFamily="18" charset="0"/>
              </a:rPr>
              <a:t>  </a:t>
            </a:r>
            <a:r>
              <a:rPr lang="vi-VN" sz="3200" dirty="0" err="1">
                <a:latin typeface="+mj-lt"/>
                <a:ea typeface="Cambria" panose="02040503050406030204" pitchFamily="18" charset="0"/>
              </a:rPr>
              <a:t>hiện</a:t>
            </a:r>
            <a:r>
              <a:rPr lang="vi-VN" sz="3200" dirty="0">
                <a:latin typeface="+mj-lt"/>
                <a:ea typeface="Cambria" panose="02040503050406030204" pitchFamily="18" charset="0"/>
              </a:rPr>
              <a:t> ra trước mắt chúng tôi</a:t>
            </a:r>
            <a:r>
              <a:rPr lang="vi-VN" sz="2800" dirty="0">
                <a:latin typeface="+mj-lt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D7A95-D74C-4A9A-8D99-371CD1171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470" y="5153024"/>
            <a:ext cx="4049405" cy="1242016"/>
          </a:xfrm>
          <a:prstGeom prst="rect">
            <a:avLst/>
          </a:prstGeom>
        </p:spPr>
      </p:pic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7A4A695A-FDDE-4249-B241-88C954F0A997}"/>
              </a:ext>
            </a:extLst>
          </p:cNvPr>
          <p:cNvCxnSpPr/>
          <p:nvPr/>
        </p:nvCxnSpPr>
        <p:spPr>
          <a:xfrm>
            <a:off x="1989221" y="946484"/>
            <a:ext cx="6978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135BD95-4599-41FD-8494-306A4974DC70}"/>
              </a:ext>
            </a:extLst>
          </p:cNvPr>
          <p:cNvSpPr txBox="1"/>
          <p:nvPr/>
        </p:nvSpPr>
        <p:spPr>
          <a:xfrm>
            <a:off x="1355725" y="5598695"/>
            <a:ext cx="2100570" cy="61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34BDB68-2668-49D9-8C8B-49F8DCBAD21D}"/>
              </a:ext>
            </a:extLst>
          </p:cNvPr>
          <p:cNvSpPr txBox="1"/>
          <p:nvPr/>
        </p:nvSpPr>
        <p:spPr>
          <a:xfrm>
            <a:off x="1270501" y="1883934"/>
            <a:ext cx="28633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sz="2800" b="1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endParaRPr lang="en-US" sz="2800" b="1" dirty="0">
              <a:solidFill>
                <a:srgbClr val="00206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1ADE641-CC2A-4473-9BC0-970B3D172450}"/>
              </a:ext>
            </a:extLst>
          </p:cNvPr>
          <p:cNvSpPr txBox="1"/>
          <p:nvPr/>
        </p:nvSpPr>
        <p:spPr>
          <a:xfrm>
            <a:off x="1270501" y="5598695"/>
            <a:ext cx="1986046" cy="61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792566D-67A4-422C-89FC-E20149503334}"/>
              </a:ext>
            </a:extLst>
          </p:cNvPr>
          <p:cNvSpPr txBox="1"/>
          <p:nvPr/>
        </p:nvSpPr>
        <p:spPr>
          <a:xfrm>
            <a:off x="5034840" y="1877856"/>
            <a:ext cx="20498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b="1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sz="2800" b="1" dirty="0">
              <a:solidFill>
                <a:srgbClr val="00206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862FADC-29A0-4FC5-AE74-A8874DB6415A}"/>
              </a:ext>
            </a:extLst>
          </p:cNvPr>
          <p:cNvSpPr txBox="1"/>
          <p:nvPr/>
        </p:nvSpPr>
        <p:spPr>
          <a:xfrm>
            <a:off x="8530973" y="1826665"/>
            <a:ext cx="30704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b="1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endParaRPr lang="en-US" sz="2800" b="1" dirty="0">
              <a:solidFill>
                <a:srgbClr val="00206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98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93 L 0.21928 0.00093 C 0.31758 0.00093 0.43894 0.09398 0.43894 0.16991 L 0.43894 0.33889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6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2777 L 0.12291 0.02777 C 0.17799 0.02777 0.24635 0.07662 0.24635 0.11643 L 0.24635 0.20578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1157 L -0.08489 0.01157 C -0.12292 0.01157 -0.16966 0.08472 -0.16966 0.14444 L -0.16966 0.27778 " pathEditMode="relative" rAng="0" ptsTypes="AA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5" grpId="0" animBg="1"/>
      <p:bldP spid="16" grpId="0" animBg="1"/>
      <p:bldP spid="4" grpId="0"/>
      <p:bldP spid="9" grpId="0"/>
      <p:bldP spid="9" grpId="1"/>
      <p:bldP spid="17" grpId="0"/>
      <p:bldP spid="17" grpId="1"/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1190625" y="438149"/>
            <a:ext cx="9763125" cy="5610225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F9734B-818B-4365-A3B8-A8033A0B12C4}"/>
              </a:ext>
            </a:extLst>
          </p:cNvPr>
          <p:cNvGrpSpPr/>
          <p:nvPr/>
        </p:nvGrpSpPr>
        <p:grpSpPr>
          <a:xfrm>
            <a:off x="3744086" y="1162049"/>
            <a:ext cx="4585626" cy="937975"/>
            <a:chOff x="1400936" y="1133474"/>
            <a:chExt cx="4585626" cy="9379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09C67E4-1756-4900-8200-2D3ADBFB0DEE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6EDDC2F-6E4E-4AF6-9032-219180D49DE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A8DB4D-8A69-4B0C-980B-2C6FF2F40627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B7238B-EB7A-4E6E-BF6C-86F68318C64E}"/>
              </a:ext>
            </a:extLst>
          </p:cNvPr>
          <p:cNvGrpSpPr/>
          <p:nvPr/>
        </p:nvGrpSpPr>
        <p:grpSpPr>
          <a:xfrm>
            <a:off x="3753611" y="2657474"/>
            <a:ext cx="4585626" cy="937975"/>
            <a:chOff x="1400936" y="1133474"/>
            <a:chExt cx="4585626" cy="9379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E8947B5-7437-452F-8550-467DD4CBB448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ruộm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5B01D14-81A1-4315-A6DC-2933148E9205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3369F7-A357-427E-A44F-B0F4EF464670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00AD98-C8DF-4DD8-84F1-DA0CFF5A1761}"/>
              </a:ext>
            </a:extLst>
          </p:cNvPr>
          <p:cNvGrpSpPr/>
          <p:nvPr/>
        </p:nvGrpSpPr>
        <p:grpSpPr>
          <a:xfrm>
            <a:off x="3753611" y="4210049"/>
            <a:ext cx="4585626" cy="937975"/>
            <a:chOff x="1400936" y="1133474"/>
            <a:chExt cx="4585626" cy="93797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099A69C-5F00-419C-B169-B7A589B32941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sừng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sững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9460C91-9579-44D9-9B69-F515107C5DD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hùng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vĩ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919337-372D-4E6B-A69D-08ADD1285BA8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98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5094C5-CE34-4179-8393-B219569ED8C4}"/>
              </a:ext>
            </a:extLst>
          </p:cNvPr>
          <p:cNvSpPr txBox="1"/>
          <p:nvPr/>
        </p:nvSpPr>
        <p:spPr>
          <a:xfrm>
            <a:off x="697832" y="609599"/>
            <a:ext cx="1125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3.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Đặt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câu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hình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ảnh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so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sánh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tả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cánh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đồng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hoặc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dòng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sông</a:t>
            </a:r>
            <a:r>
              <a:rPr lang="vi-VN" dirty="0"/>
              <a:t>.</a:t>
            </a:r>
            <a:endParaRPr lang="en-US" dirty="0"/>
          </a:p>
        </p:txBody>
      </p: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2CFD34EB-8141-4E3B-B2FD-A0BF5CA3F6E2}"/>
              </a:ext>
            </a:extLst>
          </p:cNvPr>
          <p:cNvCxnSpPr/>
          <p:nvPr/>
        </p:nvCxnSpPr>
        <p:spPr>
          <a:xfrm>
            <a:off x="1251284" y="1194374"/>
            <a:ext cx="47324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4CD92661-A1EA-45A9-989F-834D86B72653}"/>
              </a:ext>
            </a:extLst>
          </p:cNvPr>
          <p:cNvCxnSpPr/>
          <p:nvPr/>
        </p:nvCxnSpPr>
        <p:spPr>
          <a:xfrm>
            <a:off x="6841958" y="1177569"/>
            <a:ext cx="47324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415</Words>
  <Application>Microsoft Office PowerPoint</Application>
  <PresentationFormat>Màn hình rộng</PresentationFormat>
  <Paragraphs>42</Paragraphs>
  <Slides>11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11</vt:i4>
      </vt:variant>
    </vt:vector>
  </HeadingPairs>
  <TitlesOfParts>
    <vt:vector size="28" baseType="lpstr">
      <vt:lpstr>DengXian</vt:lpstr>
      <vt:lpstr>DengXian</vt:lpstr>
      <vt:lpstr>等线 Light</vt:lpstr>
      <vt:lpstr>Arial</vt:lpstr>
      <vt:lpstr>Calibri</vt:lpstr>
      <vt:lpstr>Calibri Light</vt:lpstr>
      <vt:lpstr>Cambria</vt:lpstr>
      <vt:lpstr>Odibee Sans</vt:lpstr>
      <vt:lpstr>Times New Roman</vt:lpstr>
      <vt:lpstr>字魂27号-布丁体</vt:lpstr>
      <vt:lpstr>字魂37号-波纹乖乖体</vt:lpstr>
      <vt:lpstr>方正卡通简体</vt:lpstr>
      <vt:lpstr>1_Office 主题</vt:lpstr>
      <vt:lpstr>3_Office 主题​​</vt:lpstr>
      <vt:lpstr>Office 主题</vt:lpstr>
      <vt:lpstr>Office Theme</vt:lpstr>
      <vt:lpstr>2_Office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hoaquan123@outlook.com</dc:creator>
  <cp:lastModifiedBy>hoaquan123@outlook.com</cp:lastModifiedBy>
  <cp:revision>60</cp:revision>
  <dcterms:created xsi:type="dcterms:W3CDTF">2023-01-04T12:47:49Z</dcterms:created>
  <dcterms:modified xsi:type="dcterms:W3CDTF">2024-04-25T07:40:44Z</dcterms:modified>
</cp:coreProperties>
</file>