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693" r:id="rId6"/>
  </p:sldMasterIdLst>
  <p:notesMasterIdLst>
    <p:notesMasterId r:id="rId31"/>
  </p:notesMasterIdLst>
  <p:sldIdLst>
    <p:sldId id="256" r:id="rId7"/>
    <p:sldId id="479" r:id="rId8"/>
    <p:sldId id="875" r:id="rId9"/>
    <p:sldId id="874" r:id="rId10"/>
    <p:sldId id="872" r:id="rId11"/>
    <p:sldId id="293" r:id="rId12"/>
    <p:sldId id="868" r:id="rId13"/>
    <p:sldId id="486" r:id="rId14"/>
    <p:sldId id="489" r:id="rId15"/>
    <p:sldId id="492" r:id="rId16"/>
    <p:sldId id="885" r:id="rId17"/>
    <p:sldId id="387" r:id="rId18"/>
    <p:sldId id="878" r:id="rId19"/>
    <p:sldId id="877" r:id="rId20"/>
    <p:sldId id="879" r:id="rId21"/>
    <p:sldId id="880" r:id="rId22"/>
    <p:sldId id="881" r:id="rId23"/>
    <p:sldId id="390" r:id="rId24"/>
    <p:sldId id="882" r:id="rId25"/>
    <p:sldId id="487" r:id="rId26"/>
    <p:sldId id="883" r:id="rId27"/>
    <p:sldId id="884" r:id="rId28"/>
    <p:sldId id="4410" r:id="rId29"/>
    <p:sldId id="4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3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5" d="100"/>
          <a:sy n="55" d="100"/>
        </p:scale>
        <p:origin x="-1218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39741-87CF-434D-885B-3AAD4CE59D79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251E0-DCBE-4426-89C2-2763CEBB1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3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48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58392E-F0ED-214A-ABBD-875E9E01F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8586C95-461A-F90C-5C4A-B1CC2FFDD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0729E6-A9C2-30A2-E8BF-A64CCA6AC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947FB0-FE48-765E-04B0-A83E2FE14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B9230C-BED2-5A73-F1F7-18058DEA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7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BABAD-0D43-963E-01F5-0ECEA15E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C2ECB1-40B8-794A-5CBD-7AA4B6304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BADC85-74E0-03E5-0796-A42557EF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437938-F7FB-CC9E-04C6-ACC1FE82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CB6A73-B073-FB6E-9B26-74D407DA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3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5393436-362E-E48D-AECC-180031745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2BA281-1311-DBDE-271B-4322B848A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FC03F3-26E1-2F2C-DFFB-DAB8A210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60C9BD-D303-B81A-5608-E32811ED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4D7853-39A6-847E-44D8-D7655D53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91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4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59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5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8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8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6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69176D-6311-8A45-560A-7A204B48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3FE3C4-5008-2BE2-6D76-217DCE7F3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B0E39A-0F79-D6F2-7AA0-E3D95617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177F2E-3409-B370-81F6-503D2A82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6957EE-93C5-76ED-B073-0C30DE16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24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5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0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10856EC-CA4B-B337-9D91-E43E9466AF80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3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3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2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4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924072-6225-0258-63ED-C1B981C55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C2DA7B-9AED-AE88-3F79-5668F3215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5414DA-4AF7-AAD7-8DF4-2A856671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C42E48-794E-7F69-4C15-18B69E41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7D3D84-6903-DD19-72F9-7A37B28D0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3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4762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2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842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66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15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974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078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50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135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37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9FF451-0590-76ED-52C7-1D15CF3B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B53228-FC36-97C7-9FDB-CF05918C0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A5AA08-4F42-3496-C302-1E22C92B4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82CCCB-C52D-DAD2-B1A9-BEE17697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72572D-CA57-26F1-6CF1-A5FA177E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81F594-8F5B-DB59-657E-ADD47F31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7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623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24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1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81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4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82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5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5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13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07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4C4F57-2AC8-8C6F-9A48-D9AB03BC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5E6DAE-4671-F110-B258-C9B1B3391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E1291C-E62C-22FE-4CE0-9689C27BB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F97349-010F-CE04-5423-45EE6C90F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492BD6-DB08-2D64-EAC2-2736CF3C5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9AF143F-29C2-5A8C-A95D-E528F665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7B0D36E-FDA3-19AE-16EE-29617971E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9D06E14-1458-9DFA-F1D5-93007C81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21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80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038078-EBA0-BA36-117A-45089BF5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4F00726-F016-7349-8899-E9C45BDC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1CB8E95-A27B-508D-1D69-75DDF4C6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AA71689-8705-705A-64C4-1508B4766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5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1B5CDD1-E693-E5BA-4746-2E73EDF3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3981E2A-5CF3-DAAE-791D-A082EA2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049500-E167-811D-3213-32DD3C70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5D245A-94EF-5FCB-2DC6-47AE66CF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F4177B-6C95-1894-A6BD-FF9E8FD6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28EC9BD-0D42-FFBC-4ECF-9285DC000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794D48-835E-47E1-8A84-516E167F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32DB2A-3A4B-BA4F-8EEF-A9F794AD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2A42E9-B442-0C0F-D5A6-707184BC1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3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275454-66FF-9BDF-96A3-BD37E15F1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2CC7FCE-E8CC-4AC7-BEC3-881DB6EFF9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ACEBFBD-B7A6-6F5B-6C09-A460503B0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30CC11-AA2B-94E0-BCD6-A8EDB87A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9A5640-2C23-DFF1-B8F5-09F90C0B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EDE8BF-833A-29FD-3967-E739D926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9451B50-F233-8490-32CC-52EC3305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D1E8A8-C062-FA4F-DD6D-60A6D340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6C1C93-4B7C-2BE9-D942-54FE00B8C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3280-3ADC-4982-B332-8FCE91DD4E7F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964C34-DFB2-D766-C3A3-559090C7C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2402F5-E538-C24D-2481-FE4BFA428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B186024-1374-7336-1931-825896033B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951" y="345223"/>
            <a:ext cx="1418528" cy="1418528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CC4B473-6FEB-1136-07D4-A0A23A39591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63" y="-7753748"/>
            <a:ext cx="1418528" cy="1418528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5D0CA0EC-5AF9-9DE3-59CA-1DD8801B60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06" y="12297737"/>
            <a:ext cx="1418528" cy="14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4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E93E3474-C84A-E700-FFA0-E9C2C6C086F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D8F2846-B0AC-D6A3-65B0-F1E549C71E89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1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2024/5/16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792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34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34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7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16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0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0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0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me screen with mushrooms and trees&#10;&#10;Description automatically generated">
            <a:extLst>
              <a:ext uri="{FF2B5EF4-FFF2-40B4-BE49-F238E27FC236}">
                <a16:creationId xmlns:a16="http://schemas.microsoft.com/office/drawing/2014/main" xmlns="" id="{A3FED02A-5B05-0BC1-8FD0-75064ED15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C930EF3-D728-5C2A-7242-44C9A7D6FFD2}"/>
              </a:ext>
            </a:extLst>
          </p:cNvPr>
          <p:cNvSpPr/>
          <p:nvPr/>
        </p:nvSpPr>
        <p:spPr>
          <a:xfrm>
            <a:off x="1581040" y="1012370"/>
            <a:ext cx="8878824" cy="4569280"/>
          </a:xfrm>
          <a:prstGeom prst="roundRect">
            <a:avLst>
              <a:gd name="adj" fmla="val 11731"/>
            </a:avLst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xmlns="" id="{FBD03C73-7C70-BA4B-1272-BDF3EBAF2047}"/>
              </a:ext>
            </a:extLst>
          </p:cNvPr>
          <p:cNvSpPr txBox="1"/>
          <p:nvPr/>
        </p:nvSpPr>
        <p:spPr>
          <a:xfrm>
            <a:off x="2420144" y="1085850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ea typeface="微软雅黑" panose="020B0503020204020204" pitchFamily="34" charset="-122"/>
              </a:rPr>
              <a:t>Thứ</a:t>
            </a:r>
            <a:r>
              <a:rPr lang="en-US" altLang="zh-CN" sz="4000" b="1" dirty="0">
                <a:ln w="12700">
                  <a:noFill/>
                </a:ln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ea typeface="微软雅黑" panose="020B0503020204020204" pitchFamily="34" charset="-122"/>
              </a:rPr>
              <a:t>ngày</a:t>
            </a:r>
            <a:r>
              <a:rPr lang="en-US" altLang="zh-CN" sz="4000" b="1" dirty="0">
                <a:ln w="12700">
                  <a:noFill/>
                </a:ln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ea typeface="微软雅黑" panose="020B0503020204020204" pitchFamily="34" charset="-122"/>
              </a:rPr>
              <a:t>tháng</a:t>
            </a:r>
            <a:r>
              <a:rPr lang="en-US" altLang="zh-CN" sz="4000" b="1" dirty="0">
                <a:ln w="12700">
                  <a:noFill/>
                </a:ln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ea typeface="微软雅黑" panose="020B0503020204020204" pitchFamily="34" charset="-122"/>
              </a:rPr>
              <a:t>năm</a:t>
            </a:r>
            <a:r>
              <a:rPr lang="en-US" altLang="zh-CN" sz="4000" b="1" dirty="0">
                <a:ln w="12700">
                  <a:noFill/>
                </a:ln>
                <a:ea typeface="微软雅黑" panose="020B0503020204020204" pitchFamily="34" charset="-122"/>
              </a:rPr>
              <a:t> …</a:t>
            </a:r>
            <a:endParaRPr lang="zh-CN" altLang="en-US" sz="4000" b="1" dirty="0">
              <a:ln w="12700">
                <a:noFill/>
              </a:ln>
              <a:ea typeface="微软雅黑" panose="020B0503020204020204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A3054D-88A5-5C33-BE46-B8C653ABF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19" y="1533525"/>
            <a:ext cx="3889585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EA43982-9453-CE71-A86D-94961D025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663" y="2509592"/>
            <a:ext cx="2279262" cy="1059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34C4682-35D7-7143-43C6-9993F9900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531" y="3321471"/>
            <a:ext cx="8888738" cy="20057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451A518-586A-A122-6C3F-7C40066FF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285" y="4586421"/>
            <a:ext cx="267027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1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E724C-34F3-57AC-28B5-4B192589E086}"/>
              </a:ext>
            </a:extLst>
          </p:cNvPr>
          <p:cNvSpPr txBox="1"/>
          <p:nvPr/>
        </p:nvSpPr>
        <p:spPr>
          <a:xfrm>
            <a:off x="747131" y="200722"/>
            <a:ext cx="1058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nl-NL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uan sát hình 9, đọc thông tin và cho biết nấm thường sống ở đâu.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C7A805F-43DB-D312-003F-89013EB41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038" y="1534221"/>
            <a:ext cx="6124575" cy="5105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1FFFC23-C611-D2C1-0D86-7B27B20BD190}"/>
              </a:ext>
            </a:extLst>
          </p:cNvPr>
          <p:cNvSpPr/>
          <p:nvPr/>
        </p:nvSpPr>
        <p:spPr>
          <a:xfrm>
            <a:off x="111512" y="1800464"/>
            <a:ext cx="3546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tai mèo (mộc nhĩ) mọc trên gỗ mục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700694A-7C73-B1D7-271F-036C9409A987}"/>
              </a:ext>
            </a:extLst>
          </p:cNvPr>
          <p:cNvSpPr/>
          <p:nvPr/>
        </p:nvSpPr>
        <p:spPr>
          <a:xfrm>
            <a:off x="8675650" y="1733557"/>
            <a:ext cx="3401122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mốc mọc trên bánh mì để lâu ngày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142EDC8-AB32-E8E1-5E50-CDED632E81F7}"/>
              </a:ext>
            </a:extLst>
          </p:cNvPr>
          <p:cNvSpPr/>
          <p:nvPr/>
        </p:nvSpPr>
        <p:spPr>
          <a:xfrm>
            <a:off x="0" y="4911654"/>
            <a:ext cx="3546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rơm mọc trên rơm, rạ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7242D3F-7732-C988-D47A-6077435C9B46}"/>
              </a:ext>
            </a:extLst>
          </p:cNvPr>
          <p:cNvSpPr/>
          <p:nvPr/>
        </p:nvSpPr>
        <p:spPr>
          <a:xfrm>
            <a:off x="8787160" y="4844747"/>
            <a:ext cx="3055435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mốc ở góc tường nhà </a:t>
            </a:r>
          </a:p>
        </p:txBody>
      </p:sp>
    </p:spTree>
    <p:extLst>
      <p:ext uri="{BB962C8B-B14F-4D97-AF65-F5344CB8AC3E}">
        <p14:creationId xmlns:p14="http://schemas.microsoft.com/office/powerpoint/2010/main" val="3076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20" grpId="0" animBg="1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3DB0981-242A-AF63-9897-0E6760CA5678}"/>
              </a:ext>
            </a:extLst>
          </p:cNvPr>
          <p:cNvGrpSpPr/>
          <p:nvPr/>
        </p:nvGrpSpPr>
        <p:grpSpPr>
          <a:xfrm>
            <a:off x="915194" y="990600"/>
            <a:ext cx="10117222" cy="1600199"/>
            <a:chOff x="986208" y="1329418"/>
            <a:chExt cx="10219585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53BAA24-9651-5F72-FD56-7C928FAC9CBC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91B0F092-29B9-559A-C043-C55EDED99638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AFA0E78C-4162-806D-6549-32FD2692039B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标题 1">
              <a:extLst>
                <a:ext uri="{FF2B5EF4-FFF2-40B4-BE49-F238E27FC236}">
                  <a16:creationId xmlns:a16="http://schemas.microsoft.com/office/drawing/2014/main" xmlns="" id="{CD16B157-9F32-925C-6F32-ABF53501E166}"/>
                </a:ext>
              </a:extLst>
            </p:cNvPr>
            <p:cNvSpPr txBox="1">
              <a:spLocks/>
            </p:cNvSpPr>
            <p:nvPr/>
          </p:nvSpPr>
          <p:spPr>
            <a:xfrm>
              <a:off x="2011237" y="4401979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-1905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255270" algn="l"/>
                </a:tabLs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khoa?</a:t>
              </a:r>
            </a:p>
          </p:txBody>
        </p:sp>
      </p:grpSp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CC57D00D-4114-09E4-6C7B-0CF5045376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pic>
        <p:nvPicPr>
          <p:cNvPr id="8" name="Picture 2" descr="Dấu chấm hỏi png | PNGEgg">
            <a:extLst>
              <a:ext uri="{FF2B5EF4-FFF2-40B4-BE49-F238E27FC236}">
                <a16:creationId xmlns:a16="http://schemas.microsoft.com/office/drawing/2014/main" xmlns="" id="{FDC948A8-C03F-BFE1-62A8-D82CF6F2E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4E8B415-2BAF-2A7B-21B9-4BD606E9643C}"/>
              </a:ext>
            </a:extLst>
          </p:cNvPr>
          <p:cNvSpPr/>
          <p:nvPr/>
        </p:nvSpPr>
        <p:spPr>
          <a:xfrm>
            <a:off x="3523785" y="3276600"/>
            <a:ext cx="7373609" cy="2862322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Nấm có thể sống ở nhiều nơi khác nhau bao gồm:</a:t>
            </a: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Gỗ, rơm, rạ, lá cây mục.</a:t>
            </a: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Đất ẩm, </a:t>
            </a:r>
            <a:r>
              <a:rPr lang="en-US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át động </a:t>
            </a:r>
            <a:r>
              <a:rPr lang="en-US" sz="36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Chân tường ẩm, quần áo </a:t>
            </a:r>
            <a:r>
              <a:rPr lang="en-US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</a:t>
            </a:r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12753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3DB4410-BB32-64B6-9978-7D4564CAE802}"/>
              </a:ext>
            </a:extLst>
          </p:cNvPr>
          <p:cNvSpPr/>
          <p:nvPr/>
        </p:nvSpPr>
        <p:spPr>
          <a:xfrm>
            <a:off x="752665" y="1670672"/>
            <a:ext cx="6552347" cy="4401205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914309" fontAlgn="base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 sống của nấm rất đa dạng, nấm có thể sống ở rất nhiều nơi trên trái đất, thường ở nơi ẩm ướt như: Đất ẩm, rơm rạ mục, thức ăn để lâu, hoa quả thối rữa, xác động vật…..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5BA681-38AB-7D4D-8B01-84E2A5ACD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662" y="185865"/>
            <a:ext cx="3993226" cy="1457070"/>
          </a:xfrm>
          <a:prstGeom prst="rect">
            <a:avLst/>
          </a:prstGeom>
        </p:spPr>
      </p:pic>
      <p:pic>
        <p:nvPicPr>
          <p:cNvPr id="1026" name="Picture 2" descr="Nguy cơ ngộ độc từ các loại nấm rừng">
            <a:extLst>
              <a:ext uri="{FF2B5EF4-FFF2-40B4-BE49-F238E27FC236}">
                <a16:creationId xmlns:a16="http://schemas.microsoft.com/office/drawing/2014/main" xmlns="" id="{8EDA0912-E3D8-1FD1-60BA-05021C012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26" y="4190999"/>
            <a:ext cx="3526512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op 12 các loại Nấm Độc thường gặp ở Việt Nam &amp; Thế giới">
            <a:extLst>
              <a:ext uri="{FF2B5EF4-FFF2-40B4-BE49-F238E27FC236}">
                <a16:creationId xmlns:a16="http://schemas.microsoft.com/office/drawing/2014/main" xmlns="" id="{4F6B01D4-5DA7-66D1-7B23-73F5E64AE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2337">
            <a:off x="7705725" y="1458192"/>
            <a:ext cx="3605213" cy="2232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1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xmlns="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7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3: Một số bộ phận của nấm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44C9FF-BE6A-746E-5C7A-83043E7EB07B}"/>
              </a:ext>
            </a:extLst>
          </p:cNvPr>
          <p:cNvSpPr txBox="1"/>
          <p:nvPr/>
        </p:nvSpPr>
        <p:spPr>
          <a:xfrm>
            <a:off x="1115121" y="278780"/>
            <a:ext cx="1058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nl-NL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uan sát hình 10 và chỉ một số bộ phận của nấm.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8D5519-6420-71FA-276A-B7AE7652D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464" y="1220941"/>
            <a:ext cx="6075338" cy="49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44C9FF-BE6A-746E-5C7A-83043E7EB07B}"/>
              </a:ext>
            </a:extLst>
          </p:cNvPr>
          <p:cNvSpPr txBox="1"/>
          <p:nvPr/>
        </p:nvSpPr>
        <p:spPr>
          <a:xfrm>
            <a:off x="1115121" y="278780"/>
            <a:ext cx="1058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Lựa chọn một loại nấm khác thường gặp, vẽ và ghi chú các bộ phận của chúng.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18D608-6AC1-CC2B-2947-A91D967CA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184" y="1776644"/>
            <a:ext cx="5958817" cy="4686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845798-BDDF-F318-AF8F-A0CC6B611151}"/>
              </a:ext>
            </a:extLst>
          </p:cNvPr>
          <p:cNvSpPr txBox="1"/>
          <p:nvPr/>
        </p:nvSpPr>
        <p:spPr>
          <a:xfrm>
            <a:off x="490654" y="1839951"/>
            <a:ext cx="479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endParaRPr lang="en-US" sz="40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44C9FF-BE6A-746E-5C7A-83043E7EB07B}"/>
              </a:ext>
            </a:extLst>
          </p:cNvPr>
          <p:cNvSpPr txBox="1"/>
          <p:nvPr/>
        </p:nvSpPr>
        <p:spPr>
          <a:xfrm>
            <a:off x="814039" y="278780"/>
            <a:ext cx="10883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Sưu tầm một số nấm khác và chia sẻ với bạn về hình dạng, màu sắc, các bộ phận và nơi sống của chúng.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43E85B-46CF-B657-B09D-9B34983F6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15" y="2431780"/>
            <a:ext cx="6055390" cy="3422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9F5BDD-0164-86B0-16B3-D91D333DE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427" y="2074127"/>
            <a:ext cx="4434140" cy="38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696B35E-BDE4-E2CC-7E16-AA62FBADD689}"/>
              </a:ext>
            </a:extLst>
          </p:cNvPr>
          <p:cNvGrpSpPr/>
          <p:nvPr/>
        </p:nvGrpSpPr>
        <p:grpSpPr>
          <a:xfrm>
            <a:off x="915194" y="990601"/>
            <a:ext cx="6600728" cy="1518424"/>
            <a:chOff x="986208" y="1329418"/>
            <a:chExt cx="10260743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A6CB925E-40FE-421F-9AF3-25CCD61CAE95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5E77E281-9EB6-5436-5B22-7433FD54B4DC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49135BAA-92BC-5920-C658-FACA9342A34B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标题 1">
              <a:extLst>
                <a:ext uri="{FF2B5EF4-FFF2-40B4-BE49-F238E27FC236}">
                  <a16:creationId xmlns:a16="http://schemas.microsoft.com/office/drawing/2014/main" xmlns="" id="{42409161-8AA2-A1DC-CEBD-C8C6391BF594}"/>
                </a:ext>
              </a:extLst>
            </p:cNvPr>
            <p:cNvSpPr txBox="1">
              <a:spLocks/>
            </p:cNvSpPr>
            <p:nvPr/>
          </p:nvSpPr>
          <p:spPr>
            <a:xfrm>
              <a:off x="2473063" y="3611892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-1905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55270" algn="l"/>
                </a:tabLst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Nấm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lợi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ích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?</a:t>
              </a:r>
            </a:p>
          </p:txBody>
        </p:sp>
      </p:grpSp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D9A1EBE1-2F08-FA77-5AC5-31BFD7DBE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pic>
        <p:nvPicPr>
          <p:cNvPr id="8" name="Picture 2" descr="Dấu chấm hỏi png | PNGEgg">
            <a:extLst>
              <a:ext uri="{FF2B5EF4-FFF2-40B4-BE49-F238E27FC236}">
                <a16:creationId xmlns:a16="http://schemas.microsoft.com/office/drawing/2014/main" xmlns="" id="{8BB386AA-C2E6-4FFA-A0D7-BF0FFBD0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AC8D83B-E464-1E7E-A7D6-487069E50007}"/>
              </a:ext>
            </a:extLst>
          </p:cNvPr>
          <p:cNvSpPr/>
          <p:nvPr/>
        </p:nvSpPr>
        <p:spPr>
          <a:xfrm>
            <a:off x="3735658" y="3354659"/>
            <a:ext cx="7373609" cy="830997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thức ăn, làm thuốc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7AF2C30-8051-EC3B-731B-23C902F7CFF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133958" y="1800438"/>
            <a:ext cx="3581091" cy="79047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F72B2CC-9061-0DFD-0B7B-E9BC21EF8BD5}"/>
              </a:ext>
            </a:extLst>
          </p:cNvPr>
          <p:cNvSpPr/>
          <p:nvPr/>
        </p:nvSpPr>
        <p:spPr>
          <a:xfrm>
            <a:off x="610315" y="2590911"/>
            <a:ext cx="3047286" cy="30190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hường có 3 bộ phận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681CBC8-F2BF-C98B-1B5A-2D3A3ECBADE2}"/>
              </a:ext>
            </a:extLst>
          </p:cNvPr>
          <p:cNvSpPr/>
          <p:nvPr/>
        </p:nvSpPr>
        <p:spPr>
          <a:xfrm>
            <a:off x="4267438" y="2638531"/>
            <a:ext cx="3733315" cy="39904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óng vai trò quan trọng trong việc phân hủy biến xác động vật, thực vật sau khi chúng chết thành chất khoáng trong 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22EBA07-315F-F506-4A0F-7F015596AB0B}"/>
              </a:ext>
            </a:extLst>
          </p:cNvPr>
          <p:cNvCxnSpPr>
            <a:cxnSpLocks/>
          </p:cNvCxnSpPr>
          <p:nvPr/>
        </p:nvCxnSpPr>
        <p:spPr>
          <a:xfrm>
            <a:off x="6034095" y="1809962"/>
            <a:ext cx="0" cy="8380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9EDC3B7-3F8C-773A-6B1A-88CD291B2746}"/>
              </a:ext>
            </a:extLst>
          </p:cNvPr>
          <p:cNvCxnSpPr>
            <a:cxnSpLocks/>
          </p:cNvCxnSpPr>
          <p:nvPr/>
        </p:nvCxnSpPr>
        <p:spPr>
          <a:xfrm>
            <a:off x="6429331" y="1829009"/>
            <a:ext cx="4199978" cy="7809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2680700-5CAB-833E-CE2B-2AAA5D06C2B1}"/>
              </a:ext>
            </a:extLst>
          </p:cNvPr>
          <p:cNvSpPr/>
          <p:nvPr/>
        </p:nvSpPr>
        <p:spPr>
          <a:xfrm>
            <a:off x="8638843" y="2629006"/>
            <a:ext cx="2714273" cy="30095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làm thức ăn cho người.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342C320E-EFBE-04A2-109D-D4D751CB9E11}"/>
              </a:ext>
            </a:extLst>
          </p:cNvPr>
          <p:cNvSpPr/>
          <p:nvPr/>
        </p:nvSpPr>
        <p:spPr>
          <a:xfrm>
            <a:off x="4343629" y="762348"/>
            <a:ext cx="3333315" cy="11333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1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342C320E-EFBE-04A2-109D-D4D751CB9E11}"/>
              </a:ext>
            </a:extLst>
          </p:cNvPr>
          <p:cNvSpPr/>
          <p:nvPr/>
        </p:nvSpPr>
        <p:spPr>
          <a:xfrm>
            <a:off x="407249" y="171334"/>
            <a:ext cx="3729854" cy="11333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FBAB737-CAF8-D8C2-798F-BED8787ECF81}"/>
              </a:ext>
            </a:extLst>
          </p:cNvPr>
          <p:cNvSpPr txBox="1"/>
          <p:nvPr/>
        </p:nvSpPr>
        <p:spPr>
          <a:xfrm>
            <a:off x="814039" y="1828800"/>
            <a:ext cx="10470995" cy="311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động vật, thực vật chết, xác của chúng bị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 huỷ một phần nhờ hoạt động của nấm. Sự phân huỷ này đóng vai trò rất quan trọng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 với các sinh vật sống và môi trường.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 sống của nấm rất đa dạng, chúng hầu như có được rất nhiều trên Trái Đất.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9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518580-FEB3-D31E-00E4-8D093D8ED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77" y="2158678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B199D5-08AD-0E51-22B3-A305912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91" y="2117895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E71971-1D88-0C0A-490A-DDF9F155D60A}"/>
              </a:ext>
            </a:extLst>
          </p:cNvPr>
          <p:cNvSpPr/>
          <p:nvPr/>
        </p:nvSpPr>
        <p:spPr>
          <a:xfrm>
            <a:off x="334537" y="305207"/>
            <a:ext cx="11476623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矩形 1">
            <a:extLst>
              <a:ext uri="{FF2B5EF4-FFF2-40B4-BE49-F238E27FC236}">
                <a16:creationId xmlns:a16="http://schemas.microsoft.com/office/drawing/2014/main" xmlns="" id="{34C5C38B-4103-6DD9-15FD-B9563DB73372}"/>
              </a:ext>
            </a:extLst>
          </p:cNvPr>
          <p:cNvSpPr/>
          <p:nvPr/>
        </p:nvSpPr>
        <p:spPr>
          <a:xfrm>
            <a:off x="1874933" y="693681"/>
            <a:ext cx="8397528" cy="1361898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vi-VN" altLang="zh-CN" sz="3600" b="1" dirty="0">
                <a:solidFill>
                  <a:srgbClr val="FFFFFF"/>
                </a:solidFill>
                <a:latin typeface="Cambria" panose="02040503050406030204" pitchFamily="18" charset="0"/>
              </a:rPr>
              <a:t>Câu 1: Nấm ít được tìm thấy nhất ở nơi nào sau đây: </a:t>
            </a:r>
            <a:endParaRPr lang="zh-CN" altLang="en-US" sz="36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xmlns="" id="{01165C1C-F4A9-E12B-CE04-8785C8A64FEB}"/>
              </a:ext>
            </a:extLst>
          </p:cNvPr>
          <p:cNvSpPr/>
          <p:nvPr/>
        </p:nvSpPr>
        <p:spPr>
          <a:xfrm>
            <a:off x="916727" y="2526217"/>
            <a:ext cx="4884305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Gỗ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mục</a:t>
            </a:r>
            <a:endParaRPr lang="zh-CN" altLang="en-US" sz="40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xmlns="" id="{B660363C-8D03-1986-BF43-8928B8335B26}"/>
              </a:ext>
            </a:extLst>
          </p:cNvPr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2">
            <a:extLst>
              <a:ext uri="{FF2B5EF4-FFF2-40B4-BE49-F238E27FC236}">
                <a16:creationId xmlns:a16="http://schemas.microsoft.com/office/drawing/2014/main" xmlns="" id="{7AE645FC-E43A-4FC8-29D9-10C8A38B30A0}"/>
              </a:ext>
            </a:extLst>
          </p:cNvPr>
          <p:cNvSpPr/>
          <p:nvPr/>
        </p:nvSpPr>
        <p:spPr>
          <a:xfrm>
            <a:off x="6479459" y="2523039"/>
            <a:ext cx="4957296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Lá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cây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xanh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xmlns="" id="{7F140526-81AF-57A3-95FB-A56FBAAC4C2D}"/>
              </a:ext>
            </a:extLst>
          </p:cNvPr>
          <p:cNvSpPr/>
          <p:nvPr/>
        </p:nvSpPr>
        <p:spPr>
          <a:xfrm>
            <a:off x="6608039" y="2698259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19">
            <a:extLst>
              <a:ext uri="{FF2B5EF4-FFF2-40B4-BE49-F238E27FC236}">
                <a16:creationId xmlns:a16="http://schemas.microsoft.com/office/drawing/2014/main" xmlns="" id="{2570CDBB-FAEE-6AE6-9FD3-F4A4E0B9CDB3}"/>
              </a:ext>
            </a:extLst>
          </p:cNvPr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 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Lá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cây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mục</a:t>
            </a:r>
            <a:endParaRPr lang="zh-CN" altLang="en-US" sz="40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18">
            <a:extLst>
              <a:ext uri="{FF2B5EF4-FFF2-40B4-BE49-F238E27FC236}">
                <a16:creationId xmlns:a16="http://schemas.microsoft.com/office/drawing/2014/main" xmlns="" id="{E11658ED-C149-32CF-3FB0-7C8BA3D103FD}"/>
              </a:ext>
            </a:extLst>
          </p:cNvPr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24">
            <a:extLst>
              <a:ext uri="{FF2B5EF4-FFF2-40B4-BE49-F238E27FC236}">
                <a16:creationId xmlns:a16="http://schemas.microsoft.com/office/drawing/2014/main" xmlns="" id="{ACB43597-9B65-2130-18A0-2B1DE74AC75D}"/>
              </a:ext>
            </a:extLst>
          </p:cNvPr>
          <p:cNvSpPr/>
          <p:nvPr/>
        </p:nvSpPr>
        <p:spPr>
          <a:xfrm>
            <a:off x="6479460" y="4709689"/>
            <a:ext cx="4955158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Thức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ăn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để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lâu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ngày</a:t>
            </a:r>
            <a:endParaRPr lang="zh-CN" altLang="en-US" sz="32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椭圆 23">
            <a:extLst>
              <a:ext uri="{FF2B5EF4-FFF2-40B4-BE49-F238E27FC236}">
                <a16:creationId xmlns:a16="http://schemas.microsoft.com/office/drawing/2014/main" xmlns="" id="{5C15DB03-3CFF-F62E-A2E7-025031B0E1DB}"/>
              </a:ext>
            </a:extLst>
          </p:cNvPr>
          <p:cNvSpPr/>
          <p:nvPr/>
        </p:nvSpPr>
        <p:spPr>
          <a:xfrm>
            <a:off x="6608039" y="4972823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47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xmlns="" id="{2E03ED85-D571-16FA-C006-9B19D914A39E}"/>
              </a:ext>
            </a:extLst>
          </p:cNvPr>
          <p:cNvSpPr/>
          <p:nvPr/>
        </p:nvSpPr>
        <p:spPr>
          <a:xfrm>
            <a:off x="1964144" y="559866"/>
            <a:ext cx="8397528" cy="1361898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3200" b="1">
                <a:solidFill>
                  <a:srgbClr val="FFFFFF"/>
                </a:solidFill>
                <a:latin typeface="Cambria" panose="02040503050406030204" pitchFamily="18" charset="0"/>
              </a:rPr>
              <a:t>Câu 2: Thành phần nào sau đây không phải là bộ phận cấu tạo của nấm mũ?</a:t>
            </a:r>
            <a:endParaRPr lang="zh-CN" alt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xmlns="" id="{0BB9798F-C724-3459-3E4E-B8F37CE7E9CB}"/>
              </a:ext>
            </a:extLst>
          </p:cNvPr>
          <p:cNvSpPr/>
          <p:nvPr/>
        </p:nvSpPr>
        <p:spPr>
          <a:xfrm>
            <a:off x="916727" y="2526217"/>
            <a:ext cx="4884305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Mũ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xmlns="" id="{1EBCFFE3-85A2-A5A3-512B-FC137C2690A9}"/>
              </a:ext>
            </a:extLst>
          </p:cNvPr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2">
            <a:extLst>
              <a:ext uri="{FF2B5EF4-FFF2-40B4-BE49-F238E27FC236}">
                <a16:creationId xmlns:a16="http://schemas.microsoft.com/office/drawing/2014/main" xmlns="" id="{24807D7D-45F2-1C28-817D-6277FA373B79}"/>
              </a:ext>
            </a:extLst>
          </p:cNvPr>
          <p:cNvSpPr/>
          <p:nvPr/>
        </p:nvSpPr>
        <p:spPr>
          <a:xfrm>
            <a:off x="6312190" y="4630620"/>
            <a:ext cx="4957296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Vảy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xmlns="" id="{543C0DE8-F674-7646-5A75-AEF5BC860DC6}"/>
              </a:ext>
            </a:extLst>
          </p:cNvPr>
          <p:cNvSpPr/>
          <p:nvPr/>
        </p:nvSpPr>
        <p:spPr>
          <a:xfrm>
            <a:off x="6418468" y="4839964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19">
            <a:extLst>
              <a:ext uri="{FF2B5EF4-FFF2-40B4-BE49-F238E27FC236}">
                <a16:creationId xmlns:a16="http://schemas.microsoft.com/office/drawing/2014/main" xmlns="" id="{365F3A44-1C18-D4AE-0B33-ACAB172AC59A}"/>
              </a:ext>
            </a:extLst>
          </p:cNvPr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Thân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18">
            <a:extLst>
              <a:ext uri="{FF2B5EF4-FFF2-40B4-BE49-F238E27FC236}">
                <a16:creationId xmlns:a16="http://schemas.microsoft.com/office/drawing/2014/main" xmlns="" id="{161F9369-C2DC-C8F8-CAF5-E2DDD1B367D0}"/>
              </a:ext>
            </a:extLst>
          </p:cNvPr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24">
            <a:extLst>
              <a:ext uri="{FF2B5EF4-FFF2-40B4-BE49-F238E27FC236}">
                <a16:creationId xmlns:a16="http://schemas.microsoft.com/office/drawing/2014/main" xmlns="" id="{FC8FBEDE-B248-E81A-37E7-35B7D0DAB1CC}"/>
              </a:ext>
            </a:extLst>
          </p:cNvPr>
          <p:cNvSpPr/>
          <p:nvPr/>
        </p:nvSpPr>
        <p:spPr>
          <a:xfrm>
            <a:off x="6222982" y="2535201"/>
            <a:ext cx="4955158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Chân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椭圆 23">
            <a:extLst>
              <a:ext uri="{FF2B5EF4-FFF2-40B4-BE49-F238E27FC236}">
                <a16:creationId xmlns:a16="http://schemas.microsoft.com/office/drawing/2014/main" xmlns="" id="{122BF8ED-0BE4-6137-8054-F9E9C4BD0CAE}"/>
              </a:ext>
            </a:extLst>
          </p:cNvPr>
          <p:cNvSpPr/>
          <p:nvPr/>
        </p:nvSpPr>
        <p:spPr>
          <a:xfrm>
            <a:off x="6318108" y="276488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84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98BE47-47CB-0A9C-AC58-5ADBC7535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6114" y="1707654"/>
            <a:ext cx="840711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1999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75" y="1285240"/>
            <a:ext cx="4729603" cy="361042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412E1C8-7715-4764-AD27-9EF2E0C7D737}"/>
              </a:ext>
            </a:extLst>
          </p:cNvPr>
          <p:cNvSpPr/>
          <p:nvPr/>
        </p:nvSpPr>
        <p:spPr>
          <a:xfrm>
            <a:off x="2403247" y="2246526"/>
            <a:ext cx="3159268" cy="183021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nấu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B33842F-ABE4-43DC-951C-9D58E1E35D9B}"/>
              </a:ext>
            </a:extLst>
          </p:cNvPr>
          <p:cNvSpPr/>
          <p:nvPr/>
        </p:nvSpPr>
        <p:spPr>
          <a:xfrm>
            <a:off x="2416684" y="2423010"/>
            <a:ext cx="3313078" cy="75446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Xin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E5216C6-5E75-4E2B-BD4B-EC74F15275F1}"/>
              </a:ext>
            </a:extLst>
          </p:cNvPr>
          <p:cNvGrpSpPr/>
          <p:nvPr/>
        </p:nvGrpSpPr>
        <p:grpSpPr>
          <a:xfrm>
            <a:off x="1233677" y="1253727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xmlns="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  <p:pic>
        <p:nvPicPr>
          <p:cNvPr id="3" name="Picture 2" descr="A cartoon of a child holding mushrooms and a basket&#10;&#10;Description automatically generated">
            <a:extLst>
              <a:ext uri="{FF2B5EF4-FFF2-40B4-BE49-F238E27FC236}">
                <a16:creationId xmlns:a16="http://schemas.microsoft.com/office/drawing/2014/main" xmlns="" id="{15221FDB-4A37-9FD8-E37A-9868DA968E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62" y="2274849"/>
            <a:ext cx="4772721" cy="47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7" y="41694"/>
            <a:ext cx="12192000" cy="6774611"/>
          </a:xfrm>
          <a:prstGeom prst="rect">
            <a:avLst/>
          </a:prstGeom>
        </p:spPr>
      </p:pic>
      <p:sp>
        <p:nvSpPr>
          <p:cNvPr id="14" name="Rounded Rectangle 26">
            <a:extLst>
              <a:ext uri="{FF2B5EF4-FFF2-40B4-BE49-F238E27FC236}">
                <a16:creationId xmlns:a16="http://schemas.microsoft.com/office/drawing/2014/main" xmlns="" id="{5095058F-2806-4087-B08E-7D01932517C7}"/>
              </a:ext>
            </a:extLst>
          </p:cNvPr>
          <p:cNvSpPr/>
          <p:nvPr/>
        </p:nvSpPr>
        <p:spPr>
          <a:xfrm>
            <a:off x="2029523" y="1517718"/>
            <a:ext cx="860874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Nấm có  hình dạng như thế nào?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xmlns="" id="{E60ED71E-2C0E-4513-BBE6-7E7CC7F6EC81}"/>
              </a:ext>
            </a:extLst>
          </p:cNvPr>
          <p:cNvSpPr/>
          <p:nvPr/>
        </p:nvSpPr>
        <p:spPr>
          <a:xfrm>
            <a:off x="2631688" y="3916248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ình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xmlns="" id="{49A47442-0216-4247-8E6E-9EAB5E0AB8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CCEEAB9-1D4C-473D-B011-6B005D052B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672" y="4770316"/>
            <a:ext cx="1871328" cy="18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4 -0.05416 L -0.08894 -0.05393 C -0.09987 -0.08888 -0.09063 -0.06388 -0.11341 -0.09814 C -0.12487 -0.1155 -0.13581 -0.13726 -0.14779 -0.15254 C -0.1724 -0.18333 -0.19219 -0.18958 -0.21862 -0.20138 C -0.27578 -0.22638 -0.25847 -0.21875 -0.32396 -0.22662 L -0.7263 -0.2243 C -0.73542 -0.22361 -0.76263 -0.19074 -0.77383 -0.17291 C -0.77787 -0.16666 -0.78164 -0.16018 -0.78516 -0.15254 C -0.80508 -0.10671 -0.78242 -0.14305 -0.80742 -0.10833 C -0.80899 -0.10324 -0.81055 -0.09791 -0.81198 -0.09305 C -0.81407 -0.0868 -0.81693 -0.0824 -0.81862 -0.07523 C -0.82005 -0.06851 -0.82123 -0.04097 -0.82136 -0.03379 C -0.82175 -0.0199 -0.82214 0.00764 -0.82214 0.00834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30" name="Picture 29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xmlns="" id="{5D47A3C2-8176-4D41-860B-6B411A6C5C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7BC9E2-634E-B791-6C8E-3F3A371E5C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sp>
        <p:nvSpPr>
          <p:cNvPr id="5" name="Rounded Rectangle 26">
            <a:extLst>
              <a:ext uri="{FF2B5EF4-FFF2-40B4-BE49-F238E27FC236}">
                <a16:creationId xmlns:a16="http://schemas.microsoft.com/office/drawing/2014/main" xmlns="" id="{FA6CF560-D19A-3A8D-7FE2-29EA663C50AA}"/>
              </a:ext>
            </a:extLst>
          </p:cNvPr>
          <p:cNvSpPr/>
          <p:nvPr/>
        </p:nvSpPr>
        <p:spPr>
          <a:xfrm>
            <a:off x="1895708" y="870947"/>
            <a:ext cx="860874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nl-NL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Nêu màu sắc của nấm?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xmlns="" id="{B1EA5397-6F10-22C4-E5E7-CFB686807931}"/>
              </a:ext>
            </a:extLst>
          </p:cNvPr>
          <p:cNvSpPr/>
          <p:nvPr/>
        </p:nvSpPr>
        <p:spPr>
          <a:xfrm>
            <a:off x="2497873" y="3269477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4C6C0A4-AC60-FD21-FC94-DE56ACBB6F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5978" y="4891978"/>
            <a:ext cx="1966022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907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97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ptsTypes="AAAAAAAAAAAAAAAAAA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28" name="Picture 27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xmlns="" id="{CE392635-267F-4485-837D-33874966D1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3F1857-CAD1-89A0-7EC6-435322F9D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F76C69-6D53-79ED-85F5-BE1ADDFF19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14" y="5154816"/>
            <a:ext cx="851210" cy="851210"/>
          </a:xfrm>
          <a:prstGeom prst="rect">
            <a:avLst/>
          </a:prstGeom>
        </p:spPr>
      </p:pic>
      <p:sp>
        <p:nvSpPr>
          <p:cNvPr id="4" name="Rounded Rectangle 26">
            <a:extLst>
              <a:ext uri="{FF2B5EF4-FFF2-40B4-BE49-F238E27FC236}">
                <a16:creationId xmlns:a16="http://schemas.microsoft.com/office/drawing/2014/main" xmlns="" id="{75D56A38-46A2-2F81-C2F8-94604B92DDAE}"/>
              </a:ext>
            </a:extLst>
          </p:cNvPr>
          <p:cNvSpPr/>
          <p:nvPr/>
        </p:nvSpPr>
        <p:spPr>
          <a:xfrm>
            <a:off x="1895708" y="635621"/>
            <a:ext cx="8608740" cy="15586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en-US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vi-VN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Kích thước của nấm như thế nào?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xmlns="" id="{4019901C-042A-0483-9A5F-7C9460377C0A}"/>
              </a:ext>
            </a:extLst>
          </p:cNvPr>
          <p:cNvSpPr/>
          <p:nvPr/>
        </p:nvSpPr>
        <p:spPr>
          <a:xfrm>
            <a:off x="2497873" y="3269477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to, nhỏ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E06A2A3-D9C6-06D6-CE2B-64DF0B4BC6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037" y="4891978"/>
            <a:ext cx="1966022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884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74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07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75" y="1578837"/>
            <a:ext cx="3842697" cy="5120640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C984C29-1641-8FB2-20F5-DC7829970C75}"/>
              </a:ext>
            </a:extLst>
          </p:cNvPr>
          <p:cNvGrpSpPr/>
          <p:nvPr/>
        </p:nvGrpSpPr>
        <p:grpSpPr>
          <a:xfrm>
            <a:off x="1193180" y="272420"/>
            <a:ext cx="5760763" cy="3762656"/>
            <a:chOff x="1213581" y="429251"/>
            <a:chExt cx="7463133" cy="4174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B076DD6-EF46-FBAF-9F05-74E8CD81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8F26B01-E026-7EB7-9109-F3A9D0E92789}"/>
                </a:ext>
              </a:extLst>
            </p:cNvPr>
            <p:cNvSpPr/>
            <p:nvPr/>
          </p:nvSpPr>
          <p:spPr>
            <a:xfrm>
              <a:off x="1213581" y="1532590"/>
              <a:ext cx="7141338" cy="1945691"/>
            </a:xfrm>
            <a:prstGeom prst="rect">
              <a:avLst/>
            </a:prstGeom>
            <a:noFill/>
          </p:spPr>
          <p:txBody>
            <a:bodyPr wrap="squar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endParaRPr kumimoji="0" lang="en-US" sz="5398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57EA0A-5D22-56CA-3A43-B51CB8D74BD1}"/>
              </a:ext>
            </a:extLst>
          </p:cNvPr>
          <p:cNvSpPr txBox="1"/>
          <p:nvPr/>
        </p:nvSpPr>
        <p:spPr>
          <a:xfrm>
            <a:off x="2419815" y="2464420"/>
            <a:ext cx="77612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iCiel Cadena" panose="02000503000000020004" pitchFamily="50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xmlns="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2: </a:t>
            </a:r>
          </a:p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Nơi sống của nấm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604</Words>
  <Application>Microsoft Office PowerPoint</Application>
  <PresentationFormat>Custom</PresentationFormat>
  <Paragraphs>81</Paragraphs>
  <Slides>24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Office Theme</vt:lpstr>
      <vt:lpstr>Office 主题​​</vt:lpstr>
      <vt:lpstr>1_Office 主题​​</vt:lpstr>
      <vt:lpstr>9_Office Theme</vt:lpstr>
      <vt:lpstr>Theme74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PC</cp:lastModifiedBy>
  <cp:revision>35</cp:revision>
  <dcterms:created xsi:type="dcterms:W3CDTF">2023-11-09T07:13:51Z</dcterms:created>
  <dcterms:modified xsi:type="dcterms:W3CDTF">2024-05-16T08:58:22Z</dcterms:modified>
</cp:coreProperties>
</file>