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0"/>
  </p:notesMasterIdLst>
  <p:sldIdLst>
    <p:sldId id="3071" r:id="rId2"/>
    <p:sldId id="3072" r:id="rId3"/>
    <p:sldId id="3073" r:id="rId4"/>
    <p:sldId id="3074" r:id="rId5"/>
    <p:sldId id="3075" r:id="rId6"/>
    <p:sldId id="2957" r:id="rId7"/>
    <p:sldId id="3059" r:id="rId8"/>
    <p:sldId id="3060" r:id="rId9"/>
    <p:sldId id="3061" r:id="rId10"/>
    <p:sldId id="3062" r:id="rId11"/>
    <p:sldId id="3063" r:id="rId12"/>
    <p:sldId id="3064" r:id="rId13"/>
    <p:sldId id="3066" r:id="rId14"/>
    <p:sldId id="3067" r:id="rId15"/>
    <p:sldId id="3068" r:id="rId16"/>
    <p:sldId id="3069" r:id="rId17"/>
    <p:sldId id="280" r:id="rId18"/>
    <p:sldId id="3076" r:id="rId19"/>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p:scale>
          <a:sx n="122" d="100"/>
          <a:sy n="122" d="100"/>
        </p:scale>
        <p:origin x="-1242" y="-5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01/12/2023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40439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 xmlns:a16="http://schemas.microsoft.com/office/drawing/2014/main" id="{685EC51D-0A5F-4380-9F93-B48BC9E2F629}"/>
              </a:ext>
            </a:extLst>
          </p:cNvPr>
          <p:cNvSpPr/>
          <p:nvPr userDrawn="1"/>
        </p:nvSpPr>
        <p:spPr>
          <a:xfrm>
            <a:off x="177282" y="171450"/>
            <a:ext cx="8789437" cy="48006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4" name="Picture 3">
            <a:extLst>
              <a:ext uri="{FF2B5EF4-FFF2-40B4-BE49-F238E27FC236}">
                <a16:creationId xmlns="" xmlns:a16="http://schemas.microsoft.com/office/drawing/2014/main" id="{ACB36CF7-A9A4-4F8E-8787-E0CE28DA2FA5}"/>
              </a:ext>
            </a:extLst>
          </p:cNvPr>
          <p:cNvPicPr>
            <a:picLocks noChangeAspect="1"/>
          </p:cNvPicPr>
          <p:nvPr userDrawn="1"/>
        </p:nvPicPr>
        <p:blipFill>
          <a:blip r:embed="rId2"/>
          <a:stretch>
            <a:fillRect/>
          </a:stretch>
        </p:blipFill>
        <p:spPr>
          <a:xfrm>
            <a:off x="8474375" y="217220"/>
            <a:ext cx="442298" cy="390467"/>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84" y="0"/>
            <a:ext cx="9166584" cy="5156204"/>
          </a:xfrm>
          <a:prstGeom prst="rect">
            <a:avLst/>
          </a:prstGeom>
        </p:spPr>
      </p:pic>
      <p:pic>
        <p:nvPicPr>
          <p:cNvPr id="8" name="图片 5">
            <a:extLst>
              <a:ext uri="{FF2B5EF4-FFF2-40B4-BE49-F238E27FC236}">
                <a16:creationId xmlns=""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22584" y="3800261"/>
            <a:ext cx="1254790" cy="1355943"/>
          </a:xfrm>
          <a:prstGeom prst="rect">
            <a:avLst/>
          </a:prstGeom>
        </p:spPr>
      </p:pic>
      <p:pic>
        <p:nvPicPr>
          <p:cNvPr id="13" name="图片 35">
            <a:extLst>
              <a:ext uri="{FF2B5EF4-FFF2-40B4-BE49-F238E27FC236}">
                <a16:creationId xmlns=""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22584" y="-1"/>
            <a:ext cx="9166584" cy="2204807"/>
          </a:xfrm>
          <a:prstGeom prst="rect">
            <a:avLst/>
          </a:prstGeom>
        </p:spPr>
      </p:pic>
      <p:pic>
        <p:nvPicPr>
          <p:cNvPr id="14" name="图片 4">
            <a:extLst>
              <a:ext uri="{FF2B5EF4-FFF2-40B4-BE49-F238E27FC236}">
                <a16:creationId xmlns=""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91418" y="330883"/>
            <a:ext cx="2756092" cy="910549"/>
          </a:xfrm>
          <a:prstGeom prst="rect">
            <a:avLst/>
          </a:prstGeom>
        </p:spPr>
      </p:pic>
    </p:spTree>
    <p:extLst>
      <p:ext uri="{BB962C8B-B14F-4D97-AF65-F5344CB8AC3E}">
        <p14:creationId xmlns:p14="http://schemas.microsoft.com/office/powerpoint/2010/main" val="100718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7.xml"/><Relationship Id="rId5" Type="http://schemas.openxmlformats.org/officeDocument/2006/relationships/slide" Target="slide2.xml"/><Relationship Id="rId4" Type="http://schemas.openxmlformats.org/officeDocument/2006/relationships/slide" Target="slide5.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0.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0.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0.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771775" y="2669381"/>
            <a:ext cx="2438400" cy="200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sz="1800" dirty="0">
                <a:solidFill>
                  <a:schemeClr val="tx1"/>
                </a:solidFill>
              </a:rPr>
              <a:t>PHẦN THƯỞNG CỦA BẠN LÀ 1 TRÀNG PHÁO TAY</a:t>
            </a:r>
          </a:p>
        </p:txBody>
      </p:sp>
      <p:sp>
        <p:nvSpPr>
          <p:cNvPr id="19" name="Rounded Rectangle 18"/>
          <p:cNvSpPr/>
          <p:nvPr/>
        </p:nvSpPr>
        <p:spPr>
          <a:xfrm>
            <a:off x="5708650" y="2603897"/>
            <a:ext cx="2438400" cy="200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sz="1800" dirty="0">
                <a:solidFill>
                  <a:schemeClr val="tx1"/>
                </a:solidFill>
              </a:rPr>
              <a:t>PHẦN THƯỞNG CỦA BẠN LÀ MỘT MÓN QUÀ</a:t>
            </a:r>
          </a:p>
        </p:txBody>
      </p:sp>
      <p:sp>
        <p:nvSpPr>
          <p:cNvPr id="18" name="Rounded Rectangle 17"/>
          <p:cNvSpPr/>
          <p:nvPr/>
        </p:nvSpPr>
        <p:spPr>
          <a:xfrm>
            <a:off x="5638800" y="457200"/>
            <a:ext cx="2438400" cy="200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sz="1800" dirty="0">
                <a:solidFill>
                  <a:schemeClr val="tx1"/>
                </a:solidFill>
              </a:rPr>
              <a:t>PHẦN THƯỞNG CỦA BẠN LÀ </a:t>
            </a:r>
            <a:r>
              <a:rPr lang="en-US" sz="1800" dirty="0" smtClean="0">
                <a:solidFill>
                  <a:schemeClr val="tx1"/>
                </a:solidFill>
              </a:rPr>
              <a:t>1 </a:t>
            </a:r>
            <a:r>
              <a:rPr lang="en-US" sz="1800" dirty="0">
                <a:solidFill>
                  <a:schemeClr val="tx1"/>
                </a:solidFill>
              </a:rPr>
              <a:t>TRÀNG PHÁO TAY</a:t>
            </a:r>
          </a:p>
        </p:txBody>
      </p:sp>
      <p:sp>
        <p:nvSpPr>
          <p:cNvPr id="16" name="Rounded Rectangle 15"/>
          <p:cNvSpPr/>
          <p:nvPr/>
        </p:nvSpPr>
        <p:spPr>
          <a:xfrm>
            <a:off x="2847975" y="409575"/>
            <a:ext cx="2438400" cy="200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sz="1800" dirty="0">
                <a:solidFill>
                  <a:schemeClr val="tx1"/>
                </a:solidFill>
              </a:rPr>
              <a:t>PHẦN THƯỞNG CỦA BẠN LÀ MỘT MÓN QUÀ</a:t>
            </a:r>
          </a:p>
        </p:txBody>
      </p:sp>
      <p:sp>
        <p:nvSpPr>
          <p:cNvPr id="4" name="Rounded Rectangle 3"/>
          <p:cNvSpPr/>
          <p:nvPr/>
        </p:nvSpPr>
        <p:spPr>
          <a:xfrm>
            <a:off x="2596080" y="409509"/>
            <a:ext cx="2761735" cy="2122273"/>
          </a:xfrm>
          <a:prstGeom prst="roundRect">
            <a:avLst/>
          </a:prstGeom>
          <a:solidFill>
            <a:srgbClr val="FF0000"/>
          </a:solidFill>
        </p:spPr>
        <p:style>
          <a:lnRef idx="0">
            <a:schemeClr val="accent5"/>
          </a:lnRef>
          <a:fillRef idx="3">
            <a:schemeClr val="accent5"/>
          </a:fillRef>
          <a:effectRef idx="3">
            <a:schemeClr val="accent5"/>
          </a:effectRef>
          <a:fontRef idx="minor">
            <a:schemeClr val="lt1"/>
          </a:fontRef>
        </p:style>
        <p:txBody>
          <a:bodyPr lIns="68580" tIns="34290" rIns="68580" bIns="34290" anchor="ctr"/>
          <a:lstStyle/>
          <a:p>
            <a:pPr algn="ctr" eaLnBrk="1" hangingPunct="1">
              <a:defRPr/>
            </a:pPr>
            <a:endParaRPr lang="en-US"/>
          </a:p>
        </p:txBody>
      </p:sp>
      <p:sp>
        <p:nvSpPr>
          <p:cNvPr id="5" name="Rounded Rectangle 4"/>
          <p:cNvSpPr/>
          <p:nvPr/>
        </p:nvSpPr>
        <p:spPr>
          <a:xfrm>
            <a:off x="5438517" y="336207"/>
            <a:ext cx="2838965" cy="2146986"/>
          </a:xfrm>
          <a:prstGeom prst="roundRect">
            <a:avLst/>
          </a:prstGeom>
          <a:solidFill>
            <a:srgbClr val="00B050"/>
          </a:solidFill>
        </p:spPr>
        <p:style>
          <a:lnRef idx="0">
            <a:schemeClr val="accent6"/>
          </a:lnRef>
          <a:fillRef idx="3">
            <a:schemeClr val="accent6"/>
          </a:fillRef>
          <a:effectRef idx="3">
            <a:schemeClr val="accent6"/>
          </a:effectRef>
          <a:fontRef idx="minor">
            <a:schemeClr val="lt1"/>
          </a:fontRef>
        </p:style>
        <p:txBody>
          <a:bodyPr lIns="68580" tIns="34290" rIns="68580" bIns="34290" anchor="ctr"/>
          <a:lstStyle/>
          <a:p>
            <a:pPr algn="ctr" eaLnBrk="1" hangingPunct="1">
              <a:defRPr/>
            </a:pPr>
            <a:endParaRPr lang="en-US"/>
          </a:p>
        </p:txBody>
      </p:sp>
      <p:sp>
        <p:nvSpPr>
          <p:cNvPr id="7" name="Rounded Rectangle 6"/>
          <p:cNvSpPr/>
          <p:nvPr/>
        </p:nvSpPr>
        <p:spPr>
          <a:xfrm>
            <a:off x="2659525" y="2557023"/>
            <a:ext cx="2761735" cy="2134630"/>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lIns="68580" tIns="34290" rIns="68580" bIns="34290" anchor="ctr"/>
          <a:lstStyle/>
          <a:p>
            <a:pPr algn="ctr" eaLnBrk="1" hangingPunct="1">
              <a:defRPr/>
            </a:pPr>
            <a:endParaRPr lang="en-US"/>
          </a:p>
        </p:txBody>
      </p:sp>
      <p:sp>
        <p:nvSpPr>
          <p:cNvPr id="15" name="Rounded Rectangle 14"/>
          <p:cNvSpPr/>
          <p:nvPr/>
        </p:nvSpPr>
        <p:spPr>
          <a:xfrm>
            <a:off x="5481412" y="2544665"/>
            <a:ext cx="2838965" cy="2146986"/>
          </a:xfrm>
          <a:prstGeom prst="roundRect">
            <a:avLst/>
          </a:prstGeom>
          <a:solidFill>
            <a:srgbClr val="FF66FF"/>
          </a:solidFill>
        </p:spPr>
        <p:style>
          <a:lnRef idx="0">
            <a:schemeClr val="accent6"/>
          </a:lnRef>
          <a:fillRef idx="3">
            <a:schemeClr val="accent6"/>
          </a:fillRef>
          <a:effectRef idx="3">
            <a:schemeClr val="accent6"/>
          </a:effectRef>
          <a:fontRef idx="minor">
            <a:schemeClr val="lt1"/>
          </a:fontRef>
        </p:style>
        <p:txBody>
          <a:bodyPr lIns="68580" tIns="34290" rIns="68580" bIns="34290" anchor="ctr"/>
          <a:lstStyle/>
          <a:p>
            <a:pPr algn="ctr" eaLnBrk="1" hangingPunct="1">
              <a:defRPr/>
            </a:pPr>
            <a:endParaRPr lang="en-US"/>
          </a:p>
        </p:txBody>
      </p:sp>
      <p:sp>
        <p:nvSpPr>
          <p:cNvPr id="2" name="Rounded Rectangle 1">
            <a:hlinkClick r:id="rId2" action="ppaction://hlinksldjump"/>
          </p:cNvPr>
          <p:cNvSpPr/>
          <p:nvPr/>
        </p:nvSpPr>
        <p:spPr>
          <a:xfrm>
            <a:off x="304800" y="742950"/>
            <a:ext cx="1295400" cy="400050"/>
          </a:xfrm>
          <a:prstGeom prst="roundRect">
            <a:avLst/>
          </a:prstGeom>
          <a:solidFill>
            <a:srgbClr val="FF66FF"/>
          </a:solidFill>
        </p:spPr>
        <p:style>
          <a:lnRef idx="0">
            <a:schemeClr val="accent3"/>
          </a:lnRef>
          <a:fillRef idx="3">
            <a:schemeClr val="accent3"/>
          </a:fillRef>
          <a:effectRef idx="3">
            <a:schemeClr val="accent3"/>
          </a:effectRef>
          <a:fontRef idx="minor">
            <a:schemeClr val="lt1"/>
          </a:fontRef>
        </p:style>
        <p:txBody>
          <a:bodyPr lIns="68580" tIns="34290" rIns="68580" bIns="34290" anchor="ctr"/>
          <a:lstStyle/>
          <a:p>
            <a:pPr algn="ctr" eaLnBrk="1" hangingPunct="1">
              <a:defRPr/>
            </a:pPr>
            <a:r>
              <a:rPr lang="vi-VN" b="1" dirty="0">
                <a:latin typeface="time new roman"/>
              </a:rPr>
              <a:t>CÂU 1</a:t>
            </a:r>
          </a:p>
        </p:txBody>
      </p:sp>
      <p:sp>
        <p:nvSpPr>
          <p:cNvPr id="11" name="Rounded Rectangle 10">
            <a:hlinkClick r:id="rId3" action="ppaction://hlinksldjump"/>
          </p:cNvPr>
          <p:cNvSpPr/>
          <p:nvPr/>
        </p:nvSpPr>
        <p:spPr>
          <a:xfrm>
            <a:off x="297824" y="1273518"/>
            <a:ext cx="1295400" cy="400050"/>
          </a:xfrm>
          <a:prstGeom prst="roundRect">
            <a:avLst/>
          </a:prstGeom>
          <a:solidFill>
            <a:srgbClr val="FF66FF"/>
          </a:solidFill>
        </p:spPr>
        <p:style>
          <a:lnRef idx="0">
            <a:schemeClr val="accent3"/>
          </a:lnRef>
          <a:fillRef idx="3">
            <a:schemeClr val="accent3"/>
          </a:fillRef>
          <a:effectRef idx="3">
            <a:schemeClr val="accent3"/>
          </a:effectRef>
          <a:fontRef idx="minor">
            <a:schemeClr val="lt1"/>
          </a:fontRef>
        </p:style>
        <p:txBody>
          <a:bodyPr lIns="68580" tIns="34290" rIns="68580" bIns="34290" anchor="ctr"/>
          <a:lstStyle/>
          <a:p>
            <a:pPr algn="ctr" eaLnBrk="1" hangingPunct="1">
              <a:defRPr/>
            </a:pPr>
            <a:r>
              <a:rPr lang="vi-VN" b="1" dirty="0">
                <a:latin typeface="time new roman"/>
              </a:rPr>
              <a:t>CÂU 2</a:t>
            </a:r>
          </a:p>
        </p:txBody>
      </p:sp>
      <p:sp>
        <p:nvSpPr>
          <p:cNvPr id="12" name="Rounded Rectangle 11">
            <a:hlinkClick r:id="rId4" action="ppaction://hlinksldjump"/>
          </p:cNvPr>
          <p:cNvSpPr/>
          <p:nvPr/>
        </p:nvSpPr>
        <p:spPr>
          <a:xfrm>
            <a:off x="297824" y="1804086"/>
            <a:ext cx="1295400" cy="400050"/>
          </a:xfrm>
          <a:prstGeom prst="roundRect">
            <a:avLst/>
          </a:prstGeom>
          <a:solidFill>
            <a:srgbClr val="FF66FF"/>
          </a:solidFill>
        </p:spPr>
        <p:style>
          <a:lnRef idx="0">
            <a:schemeClr val="accent3"/>
          </a:lnRef>
          <a:fillRef idx="3">
            <a:schemeClr val="accent3"/>
          </a:fillRef>
          <a:effectRef idx="3">
            <a:schemeClr val="accent3"/>
          </a:effectRef>
          <a:fontRef idx="minor">
            <a:schemeClr val="lt1"/>
          </a:fontRef>
        </p:style>
        <p:txBody>
          <a:bodyPr lIns="68580" tIns="34290" rIns="68580" bIns="34290" anchor="ctr"/>
          <a:lstStyle/>
          <a:p>
            <a:pPr algn="ctr" eaLnBrk="1" hangingPunct="1">
              <a:defRPr/>
            </a:pPr>
            <a:r>
              <a:rPr lang="vi-VN" b="1" dirty="0">
                <a:latin typeface="time new roman"/>
              </a:rPr>
              <a:t>CÂU 3</a:t>
            </a:r>
          </a:p>
        </p:txBody>
      </p:sp>
      <p:sp>
        <p:nvSpPr>
          <p:cNvPr id="13" name="Rounded Rectangle 12"/>
          <p:cNvSpPr/>
          <p:nvPr/>
        </p:nvSpPr>
        <p:spPr>
          <a:xfrm>
            <a:off x="297824" y="2334654"/>
            <a:ext cx="1295400" cy="400050"/>
          </a:xfrm>
          <a:prstGeom prst="roundRect">
            <a:avLst/>
          </a:prstGeom>
          <a:solidFill>
            <a:srgbClr val="FF66FF"/>
          </a:solidFill>
        </p:spPr>
        <p:style>
          <a:lnRef idx="0">
            <a:schemeClr val="accent3"/>
          </a:lnRef>
          <a:fillRef idx="3">
            <a:schemeClr val="accent3"/>
          </a:fillRef>
          <a:effectRef idx="3">
            <a:schemeClr val="accent3"/>
          </a:effectRef>
          <a:fontRef idx="minor">
            <a:schemeClr val="lt1"/>
          </a:fontRef>
        </p:style>
        <p:txBody>
          <a:bodyPr lIns="68580" tIns="34290" rIns="68580" bIns="34290" anchor="ctr"/>
          <a:lstStyle/>
          <a:p>
            <a:pPr algn="ctr" eaLnBrk="1" hangingPunct="1">
              <a:defRPr/>
            </a:pPr>
            <a:r>
              <a:rPr lang="vi-VN" b="1" dirty="0" smtClean="0">
                <a:solidFill>
                  <a:schemeClr val="bg1"/>
                </a:solidFill>
                <a:latin typeface="time new roman"/>
                <a:hlinkClick r:id="rId5" action="ppaction://hlinksldjump"/>
              </a:rPr>
              <a:t>CÂU</a:t>
            </a:r>
            <a:r>
              <a:rPr lang="en-US" b="1" dirty="0" smtClean="0">
                <a:solidFill>
                  <a:schemeClr val="bg1"/>
                </a:solidFill>
                <a:latin typeface="time new roman"/>
                <a:hlinkClick r:id="rId5" action="ppaction://hlinksldjump"/>
              </a:rPr>
              <a:t> 4</a:t>
            </a:r>
            <a:endParaRPr lang="vi-VN" b="1" dirty="0">
              <a:solidFill>
                <a:schemeClr val="bg1"/>
              </a:solidFill>
              <a:latin typeface="time new roman"/>
            </a:endParaRPr>
          </a:p>
        </p:txBody>
      </p:sp>
      <p:sp>
        <p:nvSpPr>
          <p:cNvPr id="6" name="Sun 5">
            <a:hlinkClick r:id="rId6" action="ppaction://hlinksldjump"/>
          </p:cNvPr>
          <p:cNvSpPr/>
          <p:nvPr/>
        </p:nvSpPr>
        <p:spPr>
          <a:xfrm>
            <a:off x="8267700" y="4457701"/>
            <a:ext cx="876300" cy="669582"/>
          </a:xfrm>
          <a:prstGeom prst="sun">
            <a:avLst/>
          </a:prstGeom>
          <a:solidFill>
            <a:srgbClr val="C00000"/>
          </a:solidFill>
        </p:spPr>
        <p:style>
          <a:lnRef idx="0">
            <a:schemeClr val="accent2"/>
          </a:lnRef>
          <a:fillRef idx="3">
            <a:schemeClr val="accent2"/>
          </a:fillRef>
          <a:effectRef idx="3">
            <a:schemeClr val="accent2"/>
          </a:effectRef>
          <a:fontRef idx="minor">
            <a:schemeClr val="lt1"/>
          </a:fontRef>
        </p:style>
        <p:txBody>
          <a:bodyPr lIns="68580" tIns="34290" rIns="68580" bIns="34290" anchor="ctr"/>
          <a:lstStyle/>
          <a:p>
            <a:pPr algn="ctr" eaLnBrk="1" hangingPunct="1">
              <a:defRPr/>
            </a:pPr>
            <a:endParaRPr lang="vi-VN"/>
          </a:p>
        </p:txBody>
      </p:sp>
    </p:spTree>
    <p:extLst>
      <p:ext uri="{BB962C8B-B14F-4D97-AF65-F5344CB8AC3E}">
        <p14:creationId xmlns:p14="http://schemas.microsoft.com/office/powerpoint/2010/main" val="690688400"/>
      </p:ext>
    </p:extLst>
  </p:cSld>
  <p:clrMapOvr>
    <a:masterClrMapping/>
  </p:clrMapOvr>
  <p:transition>
    <p:blinds/>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5" presetClass="exit" presetSubtype="10" fill="hold" nodeType="click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8" presetClass="exit" presetSubtype="16" fill="hold" nodeType="clickEffect">
                                  <p:stCondLst>
                                    <p:cond delay="0"/>
                                  </p:stCondLst>
                                  <p:childTnLst>
                                    <p:animEffect transition="out" filter="diamond(in)">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8" presetClass="exit" presetSubtype="16" fill="hold" nodeType="clickEffect">
                                  <p:stCondLst>
                                    <p:cond delay="0"/>
                                  </p:stCondLst>
                                  <p:childTnLst>
                                    <p:animEffect transition="out" filter="diamond(in)">
                                      <p:cBhvr>
                                        <p:cTn id="18" dur="2000"/>
                                        <p:tgtEl>
                                          <p:spTgt spid="7"/>
                                        </p:tgtEl>
                                      </p:cBhvr>
                                    </p:animEffect>
                                    <p:set>
                                      <p:cBhvr>
                                        <p:cTn id="19"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nodeType="clickEffect">
                                  <p:stCondLst>
                                    <p:cond delay="0"/>
                                  </p:stCondLst>
                                  <p:childTnLst>
                                    <p:animEffect transition="out" filter="box(in)">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713FBEC-EB68-475E-8887-889EE01F7AF2}"/>
              </a:ext>
            </a:extLst>
          </p:cNvPr>
          <p:cNvPicPr>
            <a:picLocks noChangeAspect="1"/>
          </p:cNvPicPr>
          <p:nvPr/>
        </p:nvPicPr>
        <p:blipFill>
          <a:blip r:embed="rId2"/>
          <a:stretch>
            <a:fillRect/>
          </a:stretch>
        </p:blipFill>
        <p:spPr>
          <a:xfrm>
            <a:off x="250394" y="977857"/>
            <a:ext cx="737299" cy="725868"/>
          </a:xfrm>
          <a:prstGeom prst="rect">
            <a:avLst/>
          </a:prstGeom>
        </p:spPr>
      </p:pic>
      <p:sp>
        <p:nvSpPr>
          <p:cNvPr id="3" name="Rectangle 2">
            <a:extLst>
              <a:ext uri="{FF2B5EF4-FFF2-40B4-BE49-F238E27FC236}">
                <a16:creationId xmlns="" xmlns:a16="http://schemas.microsoft.com/office/drawing/2014/main" id="{B437E9CC-34D6-462E-A3E3-838E142BCC53}"/>
              </a:ext>
            </a:extLst>
          </p:cNvPr>
          <p:cNvSpPr/>
          <p:nvPr/>
        </p:nvSpPr>
        <p:spPr>
          <a:xfrm>
            <a:off x="1176756" y="1144445"/>
            <a:ext cx="7327666" cy="854080"/>
          </a:xfrm>
          <a:prstGeom prst="rect">
            <a:avLst/>
          </a:prstGeom>
        </p:spPr>
        <p:txBody>
          <a:bodyPr wrap="square" lIns="68580" tIns="34290" rIns="68580" bIns="34290">
            <a:spAutoFit/>
          </a:bodyPr>
          <a:lstStyle/>
          <a:p>
            <a:pPr defTabSz="257175">
              <a:lnSpc>
                <a:spcPct val="150000"/>
              </a:lnSpc>
            </a:pPr>
            <a:r>
              <a:rPr lang="en-US" sz="1700" b="1" dirty="0">
                <a:latin typeface="UTM Avo" panose="02040603050506020204" pitchFamily="18" charset="0"/>
                <a:cs typeface="Times New Roman" panose="02020603050405020304" pitchFamily="18" charset="0"/>
              </a:rPr>
              <a:t>1. </a:t>
            </a:r>
            <a:r>
              <a:rPr lang="vi-VN" sz="1700" dirty="0">
                <a:latin typeface="UTM Avo" panose="02040603050506020204" pitchFamily="18" charset="0"/>
                <a:cs typeface="Times New Roman" panose="02020603050405020304" pitchFamily="18" charset="0"/>
              </a:rPr>
              <a:t>Em có thể xem những tin tức hay chương trình giải trí nào dưới đây trên Internet</a:t>
            </a:r>
            <a:r>
              <a:rPr lang="en-US" sz="1700" dirty="0">
                <a:latin typeface="UTM Avo" panose="02040603050506020204" pitchFamily="18" charset="0"/>
                <a:cs typeface="Times New Roman" panose="02020603050405020304" pitchFamily="18" charset="0"/>
              </a:rPr>
              <a:t>?</a:t>
            </a:r>
            <a:endParaRPr lang="vi-VN" sz="1700" dirty="0">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5D9A1839-3388-45F5-9F22-2C3960116CFC}"/>
              </a:ext>
            </a:extLst>
          </p:cNvPr>
          <p:cNvSpPr/>
          <p:nvPr/>
        </p:nvSpPr>
        <p:spPr>
          <a:xfrm>
            <a:off x="1382168" y="1973218"/>
            <a:ext cx="6191129" cy="461665"/>
          </a:xfrm>
          <a:prstGeom prst="rect">
            <a:avLst/>
          </a:prstGeom>
        </p:spPr>
        <p:txBody>
          <a:bodyPr wrap="square" lIns="68580" tIns="34290" rIns="68580" bIns="34290">
            <a:spAutoFit/>
          </a:bodyPr>
          <a:lstStyle/>
          <a:p>
            <a:pPr defTabSz="257175">
              <a:lnSpc>
                <a:spcPct val="150000"/>
              </a:lnSpc>
            </a:pPr>
            <a:r>
              <a:rPr lang="en-US" sz="1700" b="1">
                <a:solidFill>
                  <a:srgbClr val="7FC354"/>
                </a:solidFill>
                <a:latin typeface="UTM Avo" panose="02040603050506020204" pitchFamily="18" charset="0"/>
                <a:cs typeface="Times New Roman" panose="02020603050405020304" pitchFamily="18" charset="0"/>
              </a:rPr>
              <a:t>A. </a:t>
            </a:r>
            <a:r>
              <a:rPr lang="en-US" sz="1700">
                <a:latin typeface="UTM Avo" panose="02040603050506020204" pitchFamily="18" charset="0"/>
                <a:cs typeface="Times New Roman" panose="02020603050405020304" pitchFamily="18" charset="0"/>
              </a:rPr>
              <a:t>Lịch thi đấu bóng đá. </a:t>
            </a:r>
            <a:endParaRPr lang="vi-VN" sz="17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AC32FBB8-B56E-49A2-8CA7-A1334859026E}"/>
              </a:ext>
            </a:extLst>
          </p:cNvPr>
          <p:cNvSpPr/>
          <p:nvPr/>
        </p:nvSpPr>
        <p:spPr>
          <a:xfrm>
            <a:off x="1382168" y="2424821"/>
            <a:ext cx="6191129" cy="461665"/>
          </a:xfrm>
          <a:prstGeom prst="rect">
            <a:avLst/>
          </a:prstGeom>
        </p:spPr>
        <p:txBody>
          <a:bodyPr wrap="square" lIns="68580" tIns="34290" rIns="68580" bIns="34290">
            <a:spAutoFit/>
          </a:bodyPr>
          <a:lstStyle/>
          <a:p>
            <a:pPr defTabSz="257175">
              <a:lnSpc>
                <a:spcPct val="150000"/>
              </a:lnSpc>
            </a:pPr>
            <a:r>
              <a:rPr lang="en-US" sz="1700" b="1">
                <a:solidFill>
                  <a:srgbClr val="7FC354"/>
                </a:solidFill>
                <a:latin typeface="UTM Avo" panose="02040603050506020204" pitchFamily="18" charset="0"/>
                <a:cs typeface="Times New Roman" panose="02020603050405020304" pitchFamily="18" charset="0"/>
              </a:rPr>
              <a:t>B. </a:t>
            </a:r>
            <a:r>
              <a:rPr lang="en-US" sz="1700">
                <a:latin typeface="UTM Avo" panose="02040603050506020204" pitchFamily="18" charset="0"/>
                <a:cs typeface="Times New Roman" panose="02020603050405020304" pitchFamily="18" charset="0"/>
              </a:rPr>
              <a:t>Phim hoạt hình dành cho thiếu nhi. </a:t>
            </a:r>
            <a:endParaRPr lang="vi-VN" sz="17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 xmlns:a16="http://schemas.microsoft.com/office/drawing/2014/main" id="{F531947E-638F-4A34-AF88-93DD98EEBEA6}"/>
              </a:ext>
            </a:extLst>
          </p:cNvPr>
          <p:cNvSpPr/>
          <p:nvPr/>
        </p:nvSpPr>
        <p:spPr>
          <a:xfrm>
            <a:off x="1366581" y="2862881"/>
            <a:ext cx="7566447" cy="461665"/>
          </a:xfrm>
          <a:prstGeom prst="rect">
            <a:avLst/>
          </a:prstGeom>
        </p:spPr>
        <p:txBody>
          <a:bodyPr wrap="square" lIns="68580" tIns="34290" rIns="68580" bIns="34290">
            <a:spAutoFit/>
          </a:bodyPr>
          <a:lstStyle/>
          <a:p>
            <a:pPr defTabSz="257175">
              <a:lnSpc>
                <a:spcPct val="150000"/>
              </a:lnSpc>
            </a:pPr>
            <a:r>
              <a:rPr lang="en-US" sz="1700" b="1" dirty="0">
                <a:solidFill>
                  <a:srgbClr val="7FC354"/>
                </a:solidFill>
                <a:latin typeface="UTM Avo" panose="02040603050506020204" pitchFamily="18" charset="0"/>
                <a:cs typeface="Times New Roman" panose="02020603050405020304" pitchFamily="18" charset="0"/>
              </a:rPr>
              <a:t>C. </a:t>
            </a:r>
            <a:r>
              <a:rPr lang="en-US" sz="1700" dirty="0">
                <a:latin typeface="UTM Avo" panose="02040603050506020204" pitchFamily="18" charset="0"/>
                <a:cs typeface="Times New Roman" panose="02020603050405020304" pitchFamily="18" charset="0"/>
              </a:rPr>
              <a:t>Video </a:t>
            </a:r>
            <a:r>
              <a:rPr lang="en-US" sz="1700" dirty="0" err="1">
                <a:latin typeface="UTM Avo" panose="02040603050506020204" pitchFamily="18" charset="0"/>
                <a:cs typeface="Times New Roman" panose="02020603050405020304" pitchFamily="18" charset="0"/>
              </a:rPr>
              <a:t>giới</a:t>
            </a:r>
            <a:r>
              <a:rPr lang="en-US" sz="1700" dirty="0">
                <a:latin typeface="UTM Avo" panose="02040603050506020204" pitchFamily="18" charset="0"/>
                <a:cs typeface="Times New Roman" panose="02020603050405020304" pitchFamily="18" charset="0"/>
              </a:rPr>
              <a:t> </a:t>
            </a:r>
            <a:r>
              <a:rPr lang="en-US" sz="1700" dirty="0" err="1">
                <a:latin typeface="UTM Avo" panose="02040603050506020204" pitchFamily="18" charset="0"/>
                <a:cs typeface="Times New Roman" panose="02020603050405020304" pitchFamily="18" charset="0"/>
              </a:rPr>
              <a:t>thiệu</a:t>
            </a:r>
            <a:r>
              <a:rPr lang="en-US" sz="1700" dirty="0">
                <a:latin typeface="UTM Avo" panose="02040603050506020204" pitchFamily="18" charset="0"/>
                <a:cs typeface="Times New Roman" panose="02020603050405020304" pitchFamily="18" charset="0"/>
              </a:rPr>
              <a:t> </a:t>
            </a:r>
            <a:r>
              <a:rPr lang="en-US" sz="1700" dirty="0" err="1">
                <a:latin typeface="UTM Avo" panose="02040603050506020204" pitchFamily="18" charset="0"/>
                <a:cs typeface="Times New Roman" panose="02020603050405020304" pitchFamily="18" charset="0"/>
              </a:rPr>
              <a:t>các</a:t>
            </a:r>
            <a:r>
              <a:rPr lang="en-US" sz="1700" dirty="0">
                <a:latin typeface="UTM Avo" panose="02040603050506020204" pitchFamily="18" charset="0"/>
                <a:cs typeface="Times New Roman" panose="02020603050405020304" pitchFamily="18" charset="0"/>
              </a:rPr>
              <a:t> </a:t>
            </a:r>
            <a:r>
              <a:rPr lang="en-US" sz="1700" dirty="0" err="1">
                <a:latin typeface="UTM Avo" panose="02040603050506020204" pitchFamily="18" charset="0"/>
                <a:cs typeface="Times New Roman" panose="02020603050405020304" pitchFamily="18" charset="0"/>
              </a:rPr>
              <a:t>danh</a:t>
            </a:r>
            <a:r>
              <a:rPr lang="en-US" sz="1700" dirty="0">
                <a:latin typeface="UTM Avo" panose="02040603050506020204" pitchFamily="18" charset="0"/>
                <a:cs typeface="Times New Roman" panose="02020603050405020304" pitchFamily="18" charset="0"/>
              </a:rPr>
              <a:t> lam </a:t>
            </a:r>
            <a:r>
              <a:rPr lang="en-US" sz="1700" dirty="0" err="1">
                <a:latin typeface="UTM Avo" panose="02040603050506020204" pitchFamily="18" charset="0"/>
                <a:cs typeface="Times New Roman" panose="02020603050405020304" pitchFamily="18" charset="0"/>
              </a:rPr>
              <a:t>thắng</a:t>
            </a:r>
            <a:r>
              <a:rPr lang="en-US" sz="1700" dirty="0">
                <a:latin typeface="UTM Avo" panose="02040603050506020204" pitchFamily="18" charset="0"/>
                <a:cs typeface="Times New Roman" panose="02020603050405020304" pitchFamily="18" charset="0"/>
              </a:rPr>
              <a:t> </a:t>
            </a:r>
            <a:r>
              <a:rPr lang="en-US" sz="1700" dirty="0" err="1">
                <a:latin typeface="UTM Avo" panose="02040603050506020204" pitchFamily="18" charset="0"/>
                <a:cs typeface="Times New Roman" panose="02020603050405020304" pitchFamily="18" charset="0"/>
              </a:rPr>
              <a:t>cảnh</a:t>
            </a:r>
            <a:r>
              <a:rPr lang="en-US" sz="1700" dirty="0">
                <a:latin typeface="UTM Avo" panose="02040603050506020204" pitchFamily="18" charset="0"/>
                <a:cs typeface="Times New Roman" panose="02020603050405020304" pitchFamily="18" charset="0"/>
              </a:rPr>
              <a:t>, </a:t>
            </a:r>
            <a:r>
              <a:rPr lang="en-US" sz="1700" dirty="0" err="1">
                <a:latin typeface="UTM Avo" panose="02040603050506020204" pitchFamily="18" charset="0"/>
                <a:cs typeface="Times New Roman" panose="02020603050405020304" pitchFamily="18" charset="0"/>
              </a:rPr>
              <a:t>điểm</a:t>
            </a:r>
            <a:r>
              <a:rPr lang="en-US" sz="1700" dirty="0">
                <a:latin typeface="UTM Avo" panose="02040603050506020204" pitchFamily="18" charset="0"/>
                <a:cs typeface="Times New Roman" panose="02020603050405020304" pitchFamily="18" charset="0"/>
              </a:rPr>
              <a:t> du </a:t>
            </a:r>
            <a:r>
              <a:rPr lang="en-US" sz="1700" dirty="0" err="1">
                <a:latin typeface="UTM Avo" panose="02040603050506020204" pitchFamily="18" charset="0"/>
                <a:cs typeface="Times New Roman" panose="02020603050405020304" pitchFamily="18" charset="0"/>
              </a:rPr>
              <a:t>lịch</a:t>
            </a:r>
            <a:r>
              <a:rPr lang="en-US" sz="1700" dirty="0">
                <a:latin typeface="UTM Avo" panose="02040603050506020204" pitchFamily="18" charset="0"/>
                <a:cs typeface="Times New Roman" panose="02020603050405020304" pitchFamily="18" charset="0"/>
              </a:rPr>
              <a:t> </a:t>
            </a:r>
            <a:r>
              <a:rPr lang="en-US" sz="1700" dirty="0" err="1">
                <a:latin typeface="UTM Avo" panose="02040603050506020204" pitchFamily="18" charset="0"/>
                <a:cs typeface="Times New Roman" panose="02020603050405020304" pitchFamily="18" charset="0"/>
              </a:rPr>
              <a:t>nổi</a:t>
            </a:r>
            <a:r>
              <a:rPr lang="en-US" sz="1700" dirty="0">
                <a:latin typeface="UTM Avo" panose="02040603050506020204" pitchFamily="18" charset="0"/>
                <a:cs typeface="Times New Roman" panose="02020603050405020304" pitchFamily="18" charset="0"/>
              </a:rPr>
              <a:t> </a:t>
            </a:r>
            <a:r>
              <a:rPr lang="en-US" sz="1700" dirty="0" err="1">
                <a:latin typeface="UTM Avo" panose="02040603050506020204" pitchFamily="18" charset="0"/>
                <a:cs typeface="Times New Roman" panose="02020603050405020304" pitchFamily="18" charset="0"/>
              </a:rPr>
              <a:t>tiếng</a:t>
            </a:r>
            <a:r>
              <a:rPr lang="en-US" sz="1700" dirty="0">
                <a:latin typeface="UTM Avo" panose="02040603050506020204" pitchFamily="18" charset="0"/>
                <a:cs typeface="Times New Roman" panose="02020603050405020304" pitchFamily="18" charset="0"/>
              </a:rPr>
              <a:t>. </a:t>
            </a:r>
            <a:endParaRPr lang="vi-VN" sz="1700" dirty="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 xmlns:a16="http://schemas.microsoft.com/office/drawing/2014/main" id="{9FB3967A-9058-4772-9CA8-C01D349EB71C}"/>
              </a:ext>
            </a:extLst>
          </p:cNvPr>
          <p:cNvSpPr/>
          <p:nvPr/>
        </p:nvSpPr>
        <p:spPr>
          <a:xfrm>
            <a:off x="1382168" y="3324547"/>
            <a:ext cx="6191129" cy="461665"/>
          </a:xfrm>
          <a:prstGeom prst="rect">
            <a:avLst/>
          </a:prstGeom>
        </p:spPr>
        <p:txBody>
          <a:bodyPr wrap="square" lIns="68580" tIns="34290" rIns="68580" bIns="34290">
            <a:spAutoFit/>
          </a:bodyPr>
          <a:lstStyle/>
          <a:p>
            <a:pPr defTabSz="257175">
              <a:lnSpc>
                <a:spcPct val="150000"/>
              </a:lnSpc>
            </a:pPr>
            <a:r>
              <a:rPr lang="en-US" sz="1700" b="1" dirty="0">
                <a:solidFill>
                  <a:srgbClr val="7FC354"/>
                </a:solidFill>
                <a:latin typeface="UTM Avo" panose="02040603050506020204" pitchFamily="18" charset="0"/>
                <a:cs typeface="Times New Roman" panose="02020603050405020304" pitchFamily="18" charset="0"/>
              </a:rPr>
              <a:t>D. </a:t>
            </a:r>
            <a:r>
              <a:rPr lang="en-US" sz="1700" dirty="0" err="1">
                <a:latin typeface="UTM Avo" panose="02040603050506020204" pitchFamily="18" charset="0"/>
                <a:cs typeface="Times New Roman" panose="02020603050405020304" pitchFamily="18" charset="0"/>
              </a:rPr>
              <a:t>Cả</a:t>
            </a:r>
            <a:r>
              <a:rPr lang="en-US" sz="1700" dirty="0">
                <a:latin typeface="UTM Avo" panose="02040603050506020204" pitchFamily="18" charset="0"/>
                <a:cs typeface="Times New Roman" panose="02020603050405020304" pitchFamily="18" charset="0"/>
              </a:rPr>
              <a:t> A, B </a:t>
            </a:r>
            <a:r>
              <a:rPr lang="en-US" sz="1700" dirty="0" err="1">
                <a:latin typeface="UTM Avo" panose="02040603050506020204" pitchFamily="18" charset="0"/>
                <a:cs typeface="Times New Roman" panose="02020603050405020304" pitchFamily="18" charset="0"/>
              </a:rPr>
              <a:t>và</a:t>
            </a:r>
            <a:r>
              <a:rPr lang="en-US" sz="1700" dirty="0">
                <a:latin typeface="UTM Avo" panose="02040603050506020204" pitchFamily="18" charset="0"/>
                <a:cs typeface="Times New Roman" panose="02020603050405020304" pitchFamily="18" charset="0"/>
              </a:rPr>
              <a:t> C. </a:t>
            </a:r>
            <a:endParaRPr lang="vi-VN" sz="1700" dirty="0">
              <a:latin typeface="UTM Avo" panose="02040603050506020204" pitchFamily="18" charset="0"/>
              <a:cs typeface="Times New Roman" panose="02020603050405020304" pitchFamily="18" charset="0"/>
            </a:endParaRPr>
          </a:p>
        </p:txBody>
      </p:sp>
      <p:sp>
        <p:nvSpPr>
          <p:cNvPr id="11" name="Oval 10">
            <a:extLst>
              <a:ext uri="{FF2B5EF4-FFF2-40B4-BE49-F238E27FC236}">
                <a16:creationId xmlns="" xmlns:a16="http://schemas.microsoft.com/office/drawing/2014/main" id="{D1D7AE82-D16D-46FB-BBEE-678A24EC1572}"/>
              </a:ext>
            </a:extLst>
          </p:cNvPr>
          <p:cNvSpPr/>
          <p:nvPr/>
        </p:nvSpPr>
        <p:spPr>
          <a:xfrm>
            <a:off x="1366581" y="3391758"/>
            <a:ext cx="332706" cy="3327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200"/>
          </a:p>
        </p:txBody>
      </p:sp>
    </p:spTree>
    <p:extLst>
      <p:ext uri="{BB962C8B-B14F-4D97-AF65-F5344CB8AC3E}">
        <p14:creationId xmlns:p14="http://schemas.microsoft.com/office/powerpoint/2010/main" val="3087965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1E10EB54-4731-4DD5-8421-518086FEA3E2}"/>
              </a:ext>
            </a:extLst>
          </p:cNvPr>
          <p:cNvSpPr/>
          <p:nvPr/>
        </p:nvSpPr>
        <p:spPr>
          <a:xfrm>
            <a:off x="460894" y="219717"/>
            <a:ext cx="6158360" cy="553998"/>
          </a:xfrm>
          <a:prstGeom prst="rect">
            <a:avLst/>
          </a:prstGeom>
        </p:spPr>
        <p:txBody>
          <a:bodyPr wrap="square" lIns="68580" tIns="34290" rIns="68580" bIns="34290">
            <a:spAutoFit/>
          </a:bodyPr>
          <a:lstStyle/>
          <a:p>
            <a:pPr defTabSz="257175">
              <a:lnSpc>
                <a:spcPct val="150000"/>
              </a:lnSpc>
            </a:pPr>
            <a:r>
              <a:rPr lang="en-US" sz="2100" b="1">
                <a:solidFill>
                  <a:srgbClr val="F03C69"/>
                </a:solidFill>
                <a:latin typeface="SVN-SAF" panose="02040603050506020204" pitchFamily="18" charset="0"/>
                <a:cs typeface="Times New Roman" panose="02020603050405020304" pitchFamily="18" charset="0"/>
              </a:rPr>
              <a:t>2. </a:t>
            </a:r>
            <a:r>
              <a:rPr lang="vi-VN" sz="2100" b="1">
                <a:solidFill>
                  <a:srgbClr val="F03C69"/>
                </a:solidFill>
                <a:latin typeface="SVN-SAF" panose="02040603050506020204" pitchFamily="18" charset="0"/>
                <a:cs typeface="Times New Roman" panose="02020603050405020304" pitchFamily="18" charset="0"/>
              </a:rPr>
              <a:t>KHÁM PHÁ THÔNG TIN TRÊN INTERNET</a:t>
            </a:r>
            <a:endParaRPr lang="vi-VN" sz="2100" b="1">
              <a:solidFill>
                <a:srgbClr val="F03C69"/>
              </a:solidFill>
              <a:cs typeface="Times New Roman" panose="02020603050405020304" pitchFamily="18" charset="0"/>
            </a:endParaRPr>
          </a:p>
        </p:txBody>
      </p:sp>
      <p:grpSp>
        <p:nvGrpSpPr>
          <p:cNvPr id="3" name="Group 2">
            <a:extLst>
              <a:ext uri="{FF2B5EF4-FFF2-40B4-BE49-F238E27FC236}">
                <a16:creationId xmlns="" xmlns:a16="http://schemas.microsoft.com/office/drawing/2014/main" id="{E4887A39-7735-4207-A78B-68076D1A4286}"/>
              </a:ext>
            </a:extLst>
          </p:cNvPr>
          <p:cNvGrpSpPr/>
          <p:nvPr/>
        </p:nvGrpSpPr>
        <p:grpSpPr>
          <a:xfrm>
            <a:off x="453100" y="726541"/>
            <a:ext cx="8222210" cy="4023472"/>
            <a:chOff x="512219" y="900102"/>
            <a:chExt cx="10962947" cy="5364629"/>
          </a:xfrm>
        </p:grpSpPr>
        <p:sp>
          <p:nvSpPr>
            <p:cNvPr id="13" name="Rectangle 12">
              <a:extLst>
                <a:ext uri="{FF2B5EF4-FFF2-40B4-BE49-F238E27FC236}">
                  <a16:creationId xmlns="" xmlns:a16="http://schemas.microsoft.com/office/drawing/2014/main" id="{FAB2ABA5-E39F-453B-A1F6-A8A302CF76CF}"/>
                </a:ext>
              </a:extLst>
            </p:cNvPr>
            <p:cNvSpPr/>
            <p:nvPr/>
          </p:nvSpPr>
          <p:spPr>
            <a:xfrm>
              <a:off x="3379791" y="1086631"/>
              <a:ext cx="7173355" cy="769441"/>
            </a:xfrm>
            <a:prstGeom prst="rect">
              <a:avLst/>
            </a:prstGeom>
          </p:spPr>
          <p:txBody>
            <a:bodyPr wrap="square">
              <a:spAutoFit/>
            </a:bodyPr>
            <a:lstStyle/>
            <a:p>
              <a:pPr defTabSz="257175">
                <a:lnSpc>
                  <a:spcPct val="150000"/>
                </a:lnSpc>
              </a:pPr>
              <a:r>
                <a:rPr lang="vi-VN" sz="2100" b="1">
                  <a:solidFill>
                    <a:srgbClr val="7FC354"/>
                  </a:solidFill>
                  <a:latin typeface="SVN-Androgyne" panose="02040603050506020204" pitchFamily="18" charset="0"/>
                  <a:cs typeface="Times New Roman" panose="02020603050405020304" pitchFamily="18" charset="0"/>
                </a:rPr>
                <a:t>Thông tin trong máy tính và trên Internet</a:t>
              </a:r>
            </a:p>
          </p:txBody>
        </p:sp>
        <p:sp>
          <p:nvSpPr>
            <p:cNvPr id="2" name="Rectangle: Rounded Corners 1">
              <a:extLst>
                <a:ext uri="{FF2B5EF4-FFF2-40B4-BE49-F238E27FC236}">
                  <a16:creationId xmlns=""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70DA43EF-4FDA-4CA6-88C0-2BCCF27C1E7C}"/>
                </a:ext>
              </a:extLst>
            </p:cNvPr>
            <p:cNvSpPr/>
            <p:nvPr/>
          </p:nvSpPr>
          <p:spPr>
            <a:xfrm>
              <a:off x="747840" y="1807237"/>
              <a:ext cx="10506270" cy="1508105"/>
            </a:xfrm>
            <a:prstGeom prst="rect">
              <a:avLst/>
            </a:prstGeom>
          </p:spPr>
          <p:txBody>
            <a:bodyPr wrap="square">
              <a:spAutoFit/>
            </a:bodyPr>
            <a:lstStyle/>
            <a:p>
              <a:pPr algn="just" defTabSz="257175">
                <a:lnSpc>
                  <a:spcPct val="150000"/>
                </a:lnSpc>
              </a:pPr>
              <a:r>
                <a:rPr lang="vi-VN" sz="1500">
                  <a:latin typeface="UTM Avo" panose="02040603050506020204" pitchFamily="18" charset="0"/>
                  <a:cs typeface="Times New Roman" panose="02020603050405020304" pitchFamily="18" charset="0"/>
                </a:rPr>
                <a:t>An vào Internet để tìm hiểu thông tin cho lễ kết nạp Đội viên vào thứ Hai tuần tới. Em hãy quan sát Hình 38 và cho biết thông tin An tìm là gì? Thông tin đó </a:t>
              </a:r>
              <a:r>
                <a:rPr lang="en-US" sz="1500">
                  <a:latin typeface="UTM Avo" panose="02040603050506020204" pitchFamily="18" charset="0"/>
                  <a:cs typeface="Times New Roman" panose="02020603050405020304" pitchFamily="18" charset="0"/>
                </a:rPr>
                <a:t>c</a:t>
              </a:r>
              <a:r>
                <a:rPr lang="vi-VN" sz="1500">
                  <a:latin typeface="UTM Avo" panose="02040603050506020204" pitchFamily="18" charset="0"/>
                  <a:cs typeface="Times New Roman" panose="02020603050405020304" pitchFamily="18" charset="0"/>
                </a:rPr>
                <a:t>ó sẵn trong máy tính không?</a:t>
              </a:r>
            </a:p>
          </p:txBody>
        </p:sp>
        <p:grpSp>
          <p:nvGrpSpPr>
            <p:cNvPr id="15" name="Group 14">
              <a:extLst>
                <a:ext uri="{FF2B5EF4-FFF2-40B4-BE49-F238E27FC236}">
                  <a16:creationId xmlns="" xmlns:a16="http://schemas.microsoft.com/office/drawing/2014/main" id="{9F981BEB-8658-4DB9-970A-DFF9F966A571}"/>
                </a:ext>
              </a:extLst>
            </p:cNvPr>
            <p:cNvGrpSpPr/>
            <p:nvPr/>
          </p:nvGrpSpPr>
          <p:grpSpPr>
            <a:xfrm>
              <a:off x="522612" y="900102"/>
              <a:ext cx="2898644" cy="902152"/>
              <a:chOff x="522612" y="900102"/>
              <a:chExt cx="2898644" cy="902152"/>
            </a:xfrm>
          </p:grpSpPr>
          <p:grpSp>
            <p:nvGrpSpPr>
              <p:cNvPr id="16" name="Group 15">
                <a:extLst>
                  <a:ext uri="{FF2B5EF4-FFF2-40B4-BE49-F238E27FC236}">
                    <a16:creationId xmlns="" xmlns:a16="http://schemas.microsoft.com/office/drawing/2014/main" id="{C0485714-67DE-444C-AB85-04CC1EF99EEE}"/>
                  </a:ext>
                </a:extLst>
              </p:cNvPr>
              <p:cNvGrpSpPr/>
              <p:nvPr/>
            </p:nvGrpSpPr>
            <p:grpSpPr>
              <a:xfrm>
                <a:off x="522612" y="1095583"/>
                <a:ext cx="2372989" cy="706671"/>
                <a:chOff x="5906375" y="1404722"/>
                <a:chExt cx="2372989" cy="706671"/>
              </a:xfrm>
            </p:grpSpPr>
            <p:sp>
              <p:nvSpPr>
                <p:cNvPr id="21" name="Rectangle: Top Corners Rounded 20">
                  <a:extLst>
                    <a:ext uri="{FF2B5EF4-FFF2-40B4-BE49-F238E27FC236}">
                      <a16:creationId xmlns=""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 xmlns:a16="http://schemas.microsoft.com/office/drawing/2014/main" id="{22D5722D-C4D9-4D78-80B8-7026BEF70276}"/>
                    </a:ext>
                  </a:extLst>
                </p:cNvPr>
                <p:cNvSpPr/>
                <p:nvPr/>
              </p:nvSpPr>
              <p:spPr>
                <a:xfrm>
                  <a:off x="5906375" y="1465062"/>
                  <a:ext cx="2135017" cy="646331"/>
                </a:xfrm>
                <a:prstGeom prst="rect">
                  <a:avLst/>
                </a:prstGeom>
              </p:spPr>
              <p:txBody>
                <a:bodyPr wrap="square">
                  <a:spAutoFit/>
                </a:bodyPr>
                <a:lstStyle/>
                <a:p>
                  <a:pPr algn="ctr" defTabSz="257175">
                    <a:lnSpc>
                      <a:spcPct val="150000"/>
                    </a:lnSpc>
                  </a:pPr>
                  <a:r>
                    <a:rPr lang="en-US" sz="1700" b="1">
                      <a:solidFill>
                        <a:schemeClr val="bg1"/>
                      </a:solidFill>
                      <a:latin typeface="UTM Bienvenue" panose="02040603050506020204" pitchFamily="18" charset="0"/>
                      <a:cs typeface="Times New Roman" panose="02020603050405020304" pitchFamily="18" charset="0"/>
                    </a:rPr>
                    <a:t>HOẠT ĐỘNG </a:t>
                  </a:r>
                  <a:endParaRPr lang="vi-VN" sz="17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 xmlns:a16="http://schemas.microsoft.com/office/drawing/2014/main" id="{4F4984E6-5DDB-4389-BA4B-99FF68DE7565}"/>
                  </a:ext>
                </a:extLst>
              </p:cNvPr>
              <p:cNvSpPr/>
              <p:nvPr/>
            </p:nvSpPr>
            <p:spPr>
              <a:xfrm>
                <a:off x="2792351" y="1002361"/>
                <a:ext cx="363895" cy="769441"/>
              </a:xfrm>
              <a:prstGeom prst="rect">
                <a:avLst/>
              </a:prstGeom>
            </p:spPr>
            <p:txBody>
              <a:bodyPr wrap="square">
                <a:spAutoFit/>
              </a:bodyPr>
              <a:lstStyle/>
              <a:p>
                <a:pPr algn="ctr" defTabSz="257175">
                  <a:lnSpc>
                    <a:spcPct val="150000"/>
                  </a:lnSpc>
                </a:pPr>
                <a:r>
                  <a:rPr lang="en-US" sz="2100" b="1">
                    <a:solidFill>
                      <a:schemeClr val="bg1"/>
                    </a:solidFill>
                    <a:latin typeface="UTM HelvetIns" panose="02040603050506020204" pitchFamily="18" charset="0"/>
                    <a:cs typeface="Times New Roman" panose="02020603050405020304" pitchFamily="18" charset="0"/>
                  </a:rPr>
                  <a:t>1</a:t>
                </a:r>
                <a:endParaRPr lang="vi-VN" sz="21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 xmlns:a16="http://schemas.microsoft.com/office/drawing/2014/main" id="{5355AECD-C797-48F0-9DCA-FAA47569C464}"/>
              </a:ext>
            </a:extLst>
          </p:cNvPr>
          <p:cNvPicPr>
            <a:picLocks noChangeAspect="1"/>
          </p:cNvPicPr>
          <p:nvPr/>
        </p:nvPicPr>
        <p:blipFill>
          <a:blip r:embed="rId6"/>
          <a:stretch>
            <a:fillRect/>
          </a:stretch>
        </p:blipFill>
        <p:spPr>
          <a:xfrm>
            <a:off x="4066450" y="2317282"/>
            <a:ext cx="3484724" cy="2001524"/>
          </a:xfrm>
          <a:prstGeom prst="rect">
            <a:avLst/>
          </a:prstGeom>
        </p:spPr>
      </p:pic>
      <p:sp>
        <p:nvSpPr>
          <p:cNvPr id="28" name="Rectangle 27">
            <a:extLst>
              <a:ext uri="{FF2B5EF4-FFF2-40B4-BE49-F238E27FC236}">
                <a16:creationId xmlns="" xmlns:a16="http://schemas.microsoft.com/office/drawing/2014/main" id="{F9043955-7485-4B13-BCB9-263E99A71D5A}"/>
              </a:ext>
            </a:extLst>
          </p:cNvPr>
          <p:cNvSpPr/>
          <p:nvPr/>
        </p:nvSpPr>
        <p:spPr>
          <a:xfrm>
            <a:off x="3355620" y="4325959"/>
            <a:ext cx="4682251" cy="415498"/>
          </a:xfrm>
          <a:prstGeom prst="rect">
            <a:avLst/>
          </a:prstGeom>
        </p:spPr>
        <p:txBody>
          <a:bodyPr wrap="square" lIns="68580" tIns="34290" rIns="68580" bIns="34290">
            <a:spAutoFit/>
          </a:bodyPr>
          <a:lstStyle/>
          <a:p>
            <a:pPr algn="ctr" defTabSz="257175">
              <a:lnSpc>
                <a:spcPct val="150000"/>
              </a:lnSpc>
            </a:pPr>
            <a:r>
              <a:rPr lang="en-US" sz="1500" b="1">
                <a:latin typeface="UTM Avo" panose="02040603050506020204" pitchFamily="18" charset="0"/>
                <a:cs typeface="Times New Roman" panose="02020603050405020304" pitchFamily="18" charset="0"/>
              </a:rPr>
              <a:t>Hình 38. </a:t>
            </a:r>
            <a:r>
              <a:rPr lang="en-US" sz="1500">
                <a:latin typeface="UTM Avo" panose="02040603050506020204" pitchFamily="18" charset="0"/>
                <a:cs typeface="Times New Roman" panose="02020603050405020304" pitchFamily="18" charset="0"/>
              </a:rPr>
              <a:t>Thông tin bạn An tìm kiếm trên Internet</a:t>
            </a:r>
          </a:p>
        </p:txBody>
      </p:sp>
    </p:spTree>
    <p:extLst>
      <p:ext uri="{BB962C8B-B14F-4D97-AF65-F5344CB8AC3E}">
        <p14:creationId xmlns:p14="http://schemas.microsoft.com/office/powerpoint/2010/main" val="2475949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CB43D504-AD7E-423B-96C7-B063E4EDED21}"/>
              </a:ext>
            </a:extLst>
          </p:cNvPr>
          <p:cNvSpPr/>
          <p:nvPr/>
        </p:nvSpPr>
        <p:spPr>
          <a:xfrm>
            <a:off x="558155" y="554418"/>
            <a:ext cx="8279325" cy="761747"/>
          </a:xfrm>
          <a:prstGeom prst="rect">
            <a:avLst/>
          </a:prstGeom>
        </p:spPr>
        <p:txBody>
          <a:bodyPr wrap="square" lIns="68580" tIns="34290" rIns="68580" bIns="34290">
            <a:spAutoFit/>
          </a:bodyPr>
          <a:lstStyle/>
          <a:p>
            <a:pPr algn="just" defTabSz="257175">
              <a:lnSpc>
                <a:spcPct val="150000"/>
              </a:lnSpc>
            </a:pPr>
            <a:r>
              <a:rPr lang="en-US" sz="1500">
                <a:latin typeface="UTM Avo" panose="02040603050506020204" pitchFamily="18" charset="0"/>
                <a:cs typeface="Times New Roman" panose="02020603050405020304" pitchFamily="18" charset="0"/>
              </a:rPr>
              <a:t>	</a:t>
            </a:r>
            <a:r>
              <a:rPr lang="vi-VN" sz="1500">
                <a:latin typeface="UTM Avo" panose="02040603050506020204" pitchFamily="18" charset="0"/>
                <a:cs typeface="Times New Roman" panose="02020603050405020304" pitchFamily="18" charset="0"/>
              </a:rPr>
              <a:t>Có những thông tin không có sẵn trong máy tính nhưng có thể tìm thấy trên Internet. Internet là kho thông tin khổng lồ và được cập nhật thường xuyên.</a:t>
            </a:r>
          </a:p>
        </p:txBody>
      </p:sp>
      <p:pic>
        <p:nvPicPr>
          <p:cNvPr id="4" name="Picture 3">
            <a:extLst>
              <a:ext uri="{FF2B5EF4-FFF2-40B4-BE49-F238E27FC236}">
                <a16:creationId xmlns="" xmlns:a16="http://schemas.microsoft.com/office/drawing/2014/main" id="{F007AC94-CF22-403C-838F-FACC5CA01456}"/>
              </a:ext>
            </a:extLst>
          </p:cNvPr>
          <p:cNvPicPr>
            <a:picLocks noChangeAspect="1"/>
          </p:cNvPicPr>
          <p:nvPr/>
        </p:nvPicPr>
        <p:blipFill>
          <a:blip r:embed="rId2"/>
          <a:stretch>
            <a:fillRect/>
          </a:stretch>
        </p:blipFill>
        <p:spPr>
          <a:xfrm>
            <a:off x="304737" y="508666"/>
            <a:ext cx="550885" cy="489959"/>
          </a:xfrm>
          <a:prstGeom prst="rect">
            <a:avLst/>
          </a:prstGeom>
        </p:spPr>
      </p:pic>
      <p:grpSp>
        <p:nvGrpSpPr>
          <p:cNvPr id="5" name="Group 4">
            <a:extLst>
              <a:ext uri="{FF2B5EF4-FFF2-40B4-BE49-F238E27FC236}">
                <a16:creationId xmlns="" xmlns:a16="http://schemas.microsoft.com/office/drawing/2014/main" id="{49FB5D05-AF62-4FFF-B396-261938B58083}"/>
              </a:ext>
            </a:extLst>
          </p:cNvPr>
          <p:cNvGrpSpPr/>
          <p:nvPr/>
        </p:nvGrpSpPr>
        <p:grpSpPr>
          <a:xfrm>
            <a:off x="1252769" y="1312911"/>
            <a:ext cx="6601695" cy="1223813"/>
            <a:chOff x="176038" y="533052"/>
            <a:chExt cx="8802259" cy="1631750"/>
          </a:xfrm>
        </p:grpSpPr>
        <p:grpSp>
          <p:nvGrpSpPr>
            <p:cNvPr id="6" name="Group 5">
              <a:extLst>
                <a:ext uri="{FF2B5EF4-FFF2-40B4-BE49-F238E27FC236}">
                  <a16:creationId xmlns="" xmlns:a16="http://schemas.microsoft.com/office/drawing/2014/main" id="{13A7503C-4885-432F-834C-417576A7B7C6}"/>
                </a:ext>
              </a:extLst>
            </p:cNvPr>
            <p:cNvGrpSpPr/>
            <p:nvPr/>
          </p:nvGrpSpPr>
          <p:grpSpPr>
            <a:xfrm>
              <a:off x="176038" y="533052"/>
              <a:ext cx="8665432" cy="1631750"/>
              <a:chOff x="176038" y="533052"/>
              <a:chExt cx="8665432" cy="1631750"/>
            </a:xfrm>
          </p:grpSpPr>
          <p:grpSp>
            <p:nvGrpSpPr>
              <p:cNvPr id="8" name="Group 7">
                <a:extLst>
                  <a:ext uri="{FF2B5EF4-FFF2-40B4-BE49-F238E27FC236}">
                    <a16:creationId xmlns="" xmlns:a16="http://schemas.microsoft.com/office/drawing/2014/main" id="{BF614CB4-BBA4-4F2E-8B41-1AED6AF6A4B2}"/>
                  </a:ext>
                </a:extLst>
              </p:cNvPr>
              <p:cNvGrpSpPr/>
              <p:nvPr/>
            </p:nvGrpSpPr>
            <p:grpSpPr>
              <a:xfrm>
                <a:off x="552796" y="917810"/>
                <a:ext cx="8288674" cy="1246992"/>
                <a:chOff x="1338208" y="943284"/>
                <a:chExt cx="7456851" cy="1839657"/>
              </a:xfrm>
            </p:grpSpPr>
            <p:sp>
              <p:nvSpPr>
                <p:cNvPr id="10" name="Rectangle: Rounded Corners 9">
                  <a:extLst>
                    <a:ext uri="{FF2B5EF4-FFF2-40B4-BE49-F238E27FC236}">
                      <a16:creationId xmlns="" xmlns:a16="http://schemas.microsoft.com/office/drawing/2014/main" id="{995EDD8E-1D55-469D-A9B0-5E4FE9E4AC7A}"/>
                    </a:ext>
                  </a:extLst>
                </p:cNvPr>
                <p:cNvSpPr/>
                <p:nvPr/>
              </p:nvSpPr>
              <p:spPr>
                <a:xfrm>
                  <a:off x="1424711" y="1063553"/>
                  <a:ext cx="7370348"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 xmlns:a16="http://schemas.microsoft.com/office/drawing/2014/main" id="{7D65A70C-2219-437D-87C0-3FF99FB7F742}"/>
                    </a:ext>
                  </a:extLst>
                </p:cNvPr>
                <p:cNvSpPr/>
                <p:nvPr/>
              </p:nvSpPr>
              <p:spPr>
                <a:xfrm>
                  <a:off x="1338208" y="943284"/>
                  <a:ext cx="7370352"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 xmlns:a16="http://schemas.microsoft.com/office/drawing/2014/main" id="{58B9171D-DCD7-4D4F-9C27-0ACD33D7A1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7" name="Rectangle 6">
              <a:extLst>
                <a:ext uri="{FF2B5EF4-FFF2-40B4-BE49-F238E27FC236}">
                  <a16:creationId xmlns="" xmlns:a16="http://schemas.microsoft.com/office/drawing/2014/main" id="{25BCF052-873E-4B09-B278-B6C8D3A0301C}"/>
                </a:ext>
              </a:extLst>
            </p:cNvPr>
            <p:cNvSpPr/>
            <p:nvPr/>
          </p:nvSpPr>
          <p:spPr>
            <a:xfrm>
              <a:off x="176039" y="975050"/>
              <a:ext cx="8802258" cy="1064906"/>
            </a:xfrm>
            <a:prstGeom prst="rect">
              <a:avLst/>
            </a:prstGeom>
          </p:spPr>
          <p:txBody>
            <a:bodyPr wrap="square">
              <a:spAutoFit/>
            </a:bodyPr>
            <a:lstStyle/>
            <a:p>
              <a:pPr algn="ctr" defTabSz="257175">
                <a:lnSpc>
                  <a:spcPct val="135000"/>
                </a:lnSpc>
              </a:pPr>
              <a:r>
                <a:rPr lang="vi-VN" sz="1700" b="1" dirty="0">
                  <a:solidFill>
                    <a:srgbClr val="F03C69"/>
                  </a:solidFill>
                  <a:latin typeface="UTM Avo" panose="02040603050506020204" pitchFamily="18" charset="0"/>
                  <a:cs typeface="Times New Roman" panose="02020603050405020304" pitchFamily="18" charset="0"/>
                </a:rPr>
                <a:t> Internet là kho thông tin khổng lồ. </a:t>
              </a:r>
              <a:endParaRPr lang="en-US" sz="1700" b="1" dirty="0">
                <a:solidFill>
                  <a:srgbClr val="F03C69"/>
                </a:solidFill>
                <a:latin typeface="UTM Avo" panose="02040603050506020204" pitchFamily="18" charset="0"/>
                <a:cs typeface="Times New Roman" panose="02020603050405020304" pitchFamily="18" charset="0"/>
              </a:endParaRPr>
            </a:p>
            <a:p>
              <a:pPr algn="ctr" defTabSz="257175">
                <a:lnSpc>
                  <a:spcPct val="135000"/>
                </a:lnSpc>
              </a:pPr>
              <a:r>
                <a:rPr lang="vi-VN" sz="1700" b="1" dirty="0">
                  <a:solidFill>
                    <a:srgbClr val="F03C69"/>
                  </a:solidFill>
                  <a:latin typeface="UTM Avo" panose="02040603050506020204" pitchFamily="18" charset="0"/>
                  <a:cs typeface="Times New Roman" panose="02020603050405020304" pitchFamily="18" charset="0"/>
                </a:rPr>
                <a:t>Khi cần, chúng ta có thể tìm thông tin trên Internet.</a:t>
              </a:r>
            </a:p>
          </p:txBody>
        </p:sp>
      </p:grpSp>
      <p:pic>
        <p:nvPicPr>
          <p:cNvPr id="12" name="Picture 11">
            <a:extLst>
              <a:ext uri="{FF2B5EF4-FFF2-40B4-BE49-F238E27FC236}">
                <a16:creationId xmlns="" xmlns:a16="http://schemas.microsoft.com/office/drawing/2014/main" id="{810B64AB-0B5B-480C-971D-375685FBA22F}"/>
              </a:ext>
            </a:extLst>
          </p:cNvPr>
          <p:cNvPicPr>
            <a:picLocks noChangeAspect="1"/>
          </p:cNvPicPr>
          <p:nvPr/>
        </p:nvPicPr>
        <p:blipFill>
          <a:blip r:embed="rId4"/>
          <a:stretch>
            <a:fillRect/>
          </a:stretch>
        </p:blipFill>
        <p:spPr>
          <a:xfrm>
            <a:off x="5493773" y="2658302"/>
            <a:ext cx="3067664" cy="1913267"/>
          </a:xfrm>
          <a:prstGeom prst="rect">
            <a:avLst/>
          </a:prstGeom>
        </p:spPr>
      </p:pic>
      <p:pic>
        <p:nvPicPr>
          <p:cNvPr id="13" name="Picture 12">
            <a:extLst>
              <a:ext uri="{FF2B5EF4-FFF2-40B4-BE49-F238E27FC236}">
                <a16:creationId xmlns="" xmlns:a16="http://schemas.microsoft.com/office/drawing/2014/main" id="{4A398E04-0178-4120-88DE-48653A84F7E6}"/>
              </a:ext>
            </a:extLst>
          </p:cNvPr>
          <p:cNvPicPr>
            <a:picLocks noChangeAspect="1"/>
          </p:cNvPicPr>
          <p:nvPr/>
        </p:nvPicPr>
        <p:blipFill>
          <a:blip r:embed="rId5"/>
          <a:stretch>
            <a:fillRect/>
          </a:stretch>
        </p:blipFill>
        <p:spPr>
          <a:xfrm>
            <a:off x="296578" y="2662619"/>
            <a:ext cx="559044" cy="550377"/>
          </a:xfrm>
          <a:prstGeom prst="rect">
            <a:avLst/>
          </a:prstGeom>
        </p:spPr>
      </p:pic>
      <p:sp>
        <p:nvSpPr>
          <p:cNvPr id="14" name="Rectangle 13">
            <a:extLst>
              <a:ext uri="{FF2B5EF4-FFF2-40B4-BE49-F238E27FC236}">
                <a16:creationId xmlns="" xmlns:a16="http://schemas.microsoft.com/office/drawing/2014/main" id="{5E487462-4C5F-4D86-B7C3-89A7527A004B}"/>
              </a:ext>
            </a:extLst>
          </p:cNvPr>
          <p:cNvSpPr/>
          <p:nvPr/>
        </p:nvSpPr>
        <p:spPr>
          <a:xfrm>
            <a:off x="855621" y="2781511"/>
            <a:ext cx="4257891" cy="1877437"/>
          </a:xfrm>
          <a:prstGeom prst="rect">
            <a:avLst/>
          </a:prstGeom>
        </p:spPr>
        <p:txBody>
          <a:bodyPr wrap="square" lIns="68580" tIns="34290" rIns="68580" bIns="34290">
            <a:spAutoFit/>
          </a:bodyPr>
          <a:lstStyle/>
          <a:p>
            <a:pPr algn="just" defTabSz="257175">
              <a:lnSpc>
                <a:spcPct val="150000"/>
              </a:lnSpc>
            </a:pPr>
            <a:r>
              <a:rPr lang="vi-VN" sz="1500">
                <a:latin typeface="UTM Avo" panose="02040603050506020204" pitchFamily="18" charset="0"/>
                <a:cs typeface="Times New Roman" panose="02020603050405020304" pitchFamily="18" charset="0"/>
              </a:rPr>
              <a:t>Hình 39 là thông tin dự báo thời tiết tuần tới ở địa phương của An trên Internet </a:t>
            </a:r>
            <a:endParaRPr lang="en-US" sz="1500">
              <a:latin typeface="UTM Avo" panose="02040603050506020204" pitchFamily="18" charset="0"/>
              <a:cs typeface="Times New Roman" panose="02020603050405020304" pitchFamily="18" charset="0"/>
            </a:endParaRPr>
          </a:p>
          <a:p>
            <a:pPr algn="just" defTabSz="257175">
              <a:lnSpc>
                <a:spcPct val="150000"/>
              </a:lnSpc>
              <a:spcBef>
                <a:spcPts val="600"/>
              </a:spcBef>
            </a:pPr>
            <a:r>
              <a:rPr lang="vi-VN" sz="1500">
                <a:latin typeface="UTM Avo" panose="02040603050506020204" pitchFamily="18" charset="0"/>
                <a:cs typeface="Times New Roman" panose="02020603050405020304" pitchFamily="18" charset="0"/>
              </a:rPr>
              <a:t>Em hãy quan sát và cho biết: Ngày thứ</a:t>
            </a:r>
            <a:r>
              <a:rPr lang="en-US" sz="1500">
                <a:latin typeface="UTM Avo" panose="02040603050506020204" pitchFamily="18" charset="0"/>
                <a:cs typeface="Times New Roman" panose="02020603050405020304" pitchFamily="18" charset="0"/>
              </a:rPr>
              <a:t> </a:t>
            </a:r>
            <a:r>
              <a:rPr lang="vi-VN" sz="1500">
                <a:latin typeface="UTM Avo" panose="02040603050506020204" pitchFamily="18" charset="0"/>
                <a:cs typeface="Times New Roman" panose="02020603050405020304" pitchFamily="18" charset="0"/>
              </a:rPr>
              <a:t>Hai, lớp bạn An nên tổ chức lễ kết nạp Đội viên ở trong lớp hay ngoài sân trường? Vì sao?</a:t>
            </a:r>
          </a:p>
        </p:txBody>
      </p:sp>
      <p:sp>
        <p:nvSpPr>
          <p:cNvPr id="15" name="Rectangle 14">
            <a:extLst>
              <a:ext uri="{FF2B5EF4-FFF2-40B4-BE49-F238E27FC236}">
                <a16:creationId xmlns="" xmlns:a16="http://schemas.microsoft.com/office/drawing/2014/main" id="{BB4FC036-18F1-4F36-9129-2B20616139F1}"/>
              </a:ext>
            </a:extLst>
          </p:cNvPr>
          <p:cNvSpPr/>
          <p:nvPr/>
        </p:nvSpPr>
        <p:spPr>
          <a:xfrm>
            <a:off x="5777861" y="4565384"/>
            <a:ext cx="2499490" cy="415498"/>
          </a:xfrm>
          <a:prstGeom prst="rect">
            <a:avLst/>
          </a:prstGeom>
        </p:spPr>
        <p:txBody>
          <a:bodyPr wrap="square" lIns="68580" tIns="34290" rIns="68580" bIns="34290">
            <a:spAutoFit/>
          </a:bodyPr>
          <a:lstStyle/>
          <a:p>
            <a:pPr algn="ctr" defTabSz="257175">
              <a:lnSpc>
                <a:spcPct val="150000"/>
              </a:lnSpc>
            </a:pPr>
            <a:r>
              <a:rPr lang="en-US" sz="1500" b="1">
                <a:latin typeface="UTM Avo" panose="02040603050506020204" pitchFamily="18" charset="0"/>
                <a:cs typeface="Times New Roman" panose="02020603050405020304" pitchFamily="18" charset="0"/>
              </a:rPr>
              <a:t>Hình 39. </a:t>
            </a:r>
            <a:r>
              <a:rPr lang="en-US" sz="1500">
                <a:latin typeface="UTM Avo" panose="02040603050506020204" pitchFamily="18" charset="0"/>
                <a:cs typeface="Times New Roman" panose="02020603050405020304" pitchFamily="18" charset="0"/>
              </a:rPr>
              <a:t>Dự báo thời tiết</a:t>
            </a:r>
          </a:p>
        </p:txBody>
      </p:sp>
    </p:spTree>
    <p:extLst>
      <p:ext uri="{BB962C8B-B14F-4D97-AF65-F5344CB8AC3E}">
        <p14:creationId xmlns:p14="http://schemas.microsoft.com/office/powerpoint/2010/main" val="1284403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1E10EB54-4731-4DD5-8421-518086FEA3E2}"/>
              </a:ext>
            </a:extLst>
          </p:cNvPr>
          <p:cNvSpPr/>
          <p:nvPr/>
        </p:nvSpPr>
        <p:spPr>
          <a:xfrm>
            <a:off x="460894" y="219717"/>
            <a:ext cx="6158360" cy="553998"/>
          </a:xfrm>
          <a:prstGeom prst="rect">
            <a:avLst/>
          </a:prstGeom>
        </p:spPr>
        <p:txBody>
          <a:bodyPr wrap="square" lIns="68580" tIns="34290" rIns="68580" bIns="34290">
            <a:spAutoFit/>
          </a:bodyPr>
          <a:lstStyle/>
          <a:p>
            <a:pPr defTabSz="257175">
              <a:lnSpc>
                <a:spcPct val="150000"/>
              </a:lnSpc>
            </a:pPr>
            <a:r>
              <a:rPr lang="en-US" sz="2100" b="1" dirty="0">
                <a:solidFill>
                  <a:srgbClr val="F03C69"/>
                </a:solidFill>
                <a:latin typeface="SVN-SAF" panose="02040603050506020204" pitchFamily="18" charset="0"/>
                <a:cs typeface="Times New Roman" panose="02020603050405020304" pitchFamily="18" charset="0"/>
              </a:rPr>
              <a:t>3. </a:t>
            </a:r>
            <a:r>
              <a:rPr lang="vi-VN" sz="2100" b="1" dirty="0">
                <a:solidFill>
                  <a:srgbClr val="F03C69"/>
                </a:solidFill>
                <a:latin typeface="SVN-SAF" panose="02040603050506020204" pitchFamily="18" charset="0"/>
                <a:cs typeface="Times New Roman" panose="02020603050405020304" pitchFamily="18" charset="0"/>
              </a:rPr>
              <a:t>THÔNG TIN </a:t>
            </a:r>
            <a:r>
              <a:rPr lang="en-US" sz="2100" b="1" dirty="0">
                <a:solidFill>
                  <a:srgbClr val="F03C69"/>
                </a:solidFill>
                <a:latin typeface="SVN-SAF" panose="02040603050506020204" pitchFamily="18" charset="0"/>
                <a:cs typeface="Times New Roman" panose="02020603050405020304" pitchFamily="18" charset="0"/>
              </a:rPr>
              <a:t>PHÙ HỢP </a:t>
            </a:r>
            <a:r>
              <a:rPr lang="vi-VN" sz="2100" b="1" dirty="0">
                <a:solidFill>
                  <a:srgbClr val="F03C69"/>
                </a:solidFill>
                <a:latin typeface="SVN-SAF" panose="02040603050506020204" pitchFamily="18" charset="0"/>
                <a:cs typeface="Times New Roman" panose="02020603050405020304" pitchFamily="18" charset="0"/>
              </a:rPr>
              <a:t>TRÊN </a:t>
            </a:r>
            <a:r>
              <a:rPr lang="vi-VN" sz="2100" b="1" dirty="0" smtClean="0">
                <a:solidFill>
                  <a:srgbClr val="F03C69"/>
                </a:solidFill>
                <a:latin typeface="SVN-SAF" panose="02040603050506020204" pitchFamily="18" charset="0"/>
                <a:cs typeface="Times New Roman" panose="02020603050405020304" pitchFamily="18" charset="0"/>
              </a:rPr>
              <a:t>INTERNET</a:t>
            </a:r>
            <a:r>
              <a:rPr lang="en-US" sz="2100" b="1" dirty="0" smtClean="0">
                <a:solidFill>
                  <a:srgbClr val="F03C69"/>
                </a:solidFill>
                <a:latin typeface="SVN-SAF" panose="02040603050506020204" pitchFamily="18" charset="0"/>
                <a:cs typeface="Times New Roman" panose="02020603050405020304" pitchFamily="18" charset="0"/>
              </a:rPr>
              <a:t> (t2)</a:t>
            </a:r>
            <a:endParaRPr lang="vi-VN" sz="2100" b="1" dirty="0">
              <a:solidFill>
                <a:srgbClr val="F03C69"/>
              </a:solidFill>
              <a:cs typeface="Times New Roman" panose="02020603050405020304" pitchFamily="18" charset="0"/>
            </a:endParaRPr>
          </a:p>
        </p:txBody>
      </p:sp>
      <p:grpSp>
        <p:nvGrpSpPr>
          <p:cNvPr id="3" name="Group 2">
            <a:extLst>
              <a:ext uri="{FF2B5EF4-FFF2-40B4-BE49-F238E27FC236}">
                <a16:creationId xmlns="" xmlns:a16="http://schemas.microsoft.com/office/drawing/2014/main" id="{E4887A39-7735-4207-A78B-68076D1A4286}"/>
              </a:ext>
            </a:extLst>
          </p:cNvPr>
          <p:cNvGrpSpPr/>
          <p:nvPr/>
        </p:nvGrpSpPr>
        <p:grpSpPr>
          <a:xfrm>
            <a:off x="453100" y="726541"/>
            <a:ext cx="8222210" cy="4023472"/>
            <a:chOff x="512219" y="900102"/>
            <a:chExt cx="10962947" cy="5364629"/>
          </a:xfrm>
        </p:grpSpPr>
        <p:sp>
          <p:nvSpPr>
            <p:cNvPr id="13" name="Rectangle 12">
              <a:extLst>
                <a:ext uri="{FF2B5EF4-FFF2-40B4-BE49-F238E27FC236}">
                  <a16:creationId xmlns="" xmlns:a16="http://schemas.microsoft.com/office/drawing/2014/main" id="{FAB2ABA5-E39F-453B-A1F6-A8A302CF76CF}"/>
                </a:ext>
              </a:extLst>
            </p:cNvPr>
            <p:cNvSpPr/>
            <p:nvPr/>
          </p:nvSpPr>
          <p:spPr>
            <a:xfrm>
              <a:off x="3379791" y="1086631"/>
              <a:ext cx="7173355" cy="769441"/>
            </a:xfrm>
            <a:prstGeom prst="rect">
              <a:avLst/>
            </a:prstGeom>
          </p:spPr>
          <p:txBody>
            <a:bodyPr wrap="square">
              <a:spAutoFit/>
            </a:bodyPr>
            <a:lstStyle/>
            <a:p>
              <a:pPr defTabSz="257175">
                <a:lnSpc>
                  <a:spcPct val="150000"/>
                </a:lnSpc>
              </a:pPr>
              <a:r>
                <a:rPr lang="vi-VN" sz="2100" b="1">
                  <a:solidFill>
                    <a:srgbClr val="7FC354"/>
                  </a:solidFill>
                  <a:latin typeface="SVN-Androgyne" panose="02040603050506020204" pitchFamily="18" charset="0"/>
                  <a:cs typeface="Times New Roman" panose="02020603050405020304" pitchFamily="18" charset="0"/>
                </a:rPr>
                <a:t>Chọn thông tin phù hợp trên Internet</a:t>
              </a:r>
            </a:p>
          </p:txBody>
        </p:sp>
        <p:sp>
          <p:nvSpPr>
            <p:cNvPr id="2" name="Rectangle: Rounded Corners 1">
              <a:extLst>
                <a:ext uri="{FF2B5EF4-FFF2-40B4-BE49-F238E27FC236}">
                  <a16:creationId xmlns=""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70DA43EF-4FDA-4CA6-88C0-2BCCF27C1E7C}"/>
                </a:ext>
              </a:extLst>
            </p:cNvPr>
            <p:cNvSpPr/>
            <p:nvPr/>
          </p:nvSpPr>
          <p:spPr>
            <a:xfrm>
              <a:off x="774770" y="1803019"/>
              <a:ext cx="10437844" cy="984885"/>
            </a:xfrm>
            <a:prstGeom prst="rect">
              <a:avLst/>
            </a:prstGeom>
          </p:spPr>
          <p:txBody>
            <a:bodyPr wrap="square">
              <a:spAutoFit/>
            </a:bodyPr>
            <a:lstStyle/>
            <a:p>
              <a:pPr algn="just" defTabSz="257175">
                <a:lnSpc>
                  <a:spcPct val="150000"/>
                </a:lnSpc>
              </a:pPr>
              <a:r>
                <a:rPr lang="vi-VN">
                  <a:latin typeface="UTM Avo" panose="02040603050506020204" pitchFamily="18" charset="0"/>
                  <a:cs typeface="Times New Roman" panose="02020603050405020304" pitchFamily="18" charset="0"/>
                </a:rPr>
                <a:t>Em hãy theo dõi câu chuyện của hai bạn Minh, Khoa và cho biết tại sao các bạn cần sự hướng dẫn, trợ giúp của người lớn khi sử dụng Internet? </a:t>
              </a:r>
            </a:p>
          </p:txBody>
        </p:sp>
        <p:grpSp>
          <p:nvGrpSpPr>
            <p:cNvPr id="15" name="Group 14">
              <a:extLst>
                <a:ext uri="{FF2B5EF4-FFF2-40B4-BE49-F238E27FC236}">
                  <a16:creationId xmlns="" xmlns:a16="http://schemas.microsoft.com/office/drawing/2014/main" id="{9F981BEB-8658-4DB9-970A-DFF9F966A571}"/>
                </a:ext>
              </a:extLst>
            </p:cNvPr>
            <p:cNvGrpSpPr/>
            <p:nvPr/>
          </p:nvGrpSpPr>
          <p:grpSpPr>
            <a:xfrm>
              <a:off x="522612" y="900102"/>
              <a:ext cx="2898644" cy="902152"/>
              <a:chOff x="522612" y="900102"/>
              <a:chExt cx="2898644" cy="902152"/>
            </a:xfrm>
          </p:grpSpPr>
          <p:grpSp>
            <p:nvGrpSpPr>
              <p:cNvPr id="16" name="Group 15">
                <a:extLst>
                  <a:ext uri="{FF2B5EF4-FFF2-40B4-BE49-F238E27FC236}">
                    <a16:creationId xmlns="" xmlns:a16="http://schemas.microsoft.com/office/drawing/2014/main" id="{C0485714-67DE-444C-AB85-04CC1EF99EEE}"/>
                  </a:ext>
                </a:extLst>
              </p:cNvPr>
              <p:cNvGrpSpPr/>
              <p:nvPr/>
            </p:nvGrpSpPr>
            <p:grpSpPr>
              <a:xfrm>
                <a:off x="522612" y="1095583"/>
                <a:ext cx="2372989" cy="706671"/>
                <a:chOff x="5906375" y="1404722"/>
                <a:chExt cx="2372989" cy="706671"/>
              </a:xfrm>
            </p:grpSpPr>
            <p:sp>
              <p:nvSpPr>
                <p:cNvPr id="21" name="Rectangle: Top Corners Rounded 20">
                  <a:extLst>
                    <a:ext uri="{FF2B5EF4-FFF2-40B4-BE49-F238E27FC236}">
                      <a16:creationId xmlns=""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 xmlns:a16="http://schemas.microsoft.com/office/drawing/2014/main" id="{22D5722D-C4D9-4D78-80B8-7026BEF70276}"/>
                    </a:ext>
                  </a:extLst>
                </p:cNvPr>
                <p:cNvSpPr/>
                <p:nvPr/>
              </p:nvSpPr>
              <p:spPr>
                <a:xfrm>
                  <a:off x="5906375" y="1465062"/>
                  <a:ext cx="2135017" cy="646331"/>
                </a:xfrm>
                <a:prstGeom prst="rect">
                  <a:avLst/>
                </a:prstGeom>
              </p:spPr>
              <p:txBody>
                <a:bodyPr wrap="square">
                  <a:spAutoFit/>
                </a:bodyPr>
                <a:lstStyle/>
                <a:p>
                  <a:pPr algn="ctr" defTabSz="257175">
                    <a:lnSpc>
                      <a:spcPct val="150000"/>
                    </a:lnSpc>
                  </a:pPr>
                  <a:r>
                    <a:rPr lang="en-US" sz="1700" b="1">
                      <a:solidFill>
                        <a:schemeClr val="bg1"/>
                      </a:solidFill>
                      <a:latin typeface="UTM Bienvenue" panose="02040603050506020204" pitchFamily="18" charset="0"/>
                      <a:cs typeface="Times New Roman" panose="02020603050405020304" pitchFamily="18" charset="0"/>
                    </a:rPr>
                    <a:t>HOẠT ĐỘNG </a:t>
                  </a:r>
                  <a:endParaRPr lang="vi-VN" sz="17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 xmlns:a16="http://schemas.microsoft.com/office/drawing/2014/main" id="{4F4984E6-5DDB-4389-BA4B-99FF68DE7565}"/>
                  </a:ext>
                </a:extLst>
              </p:cNvPr>
              <p:cNvSpPr/>
              <p:nvPr/>
            </p:nvSpPr>
            <p:spPr>
              <a:xfrm>
                <a:off x="2792351" y="1002361"/>
                <a:ext cx="363895" cy="769441"/>
              </a:xfrm>
              <a:prstGeom prst="rect">
                <a:avLst/>
              </a:prstGeom>
            </p:spPr>
            <p:txBody>
              <a:bodyPr wrap="square">
                <a:spAutoFit/>
              </a:bodyPr>
              <a:lstStyle/>
              <a:p>
                <a:pPr algn="ctr" defTabSz="257175">
                  <a:lnSpc>
                    <a:spcPct val="150000"/>
                  </a:lnSpc>
                </a:pPr>
                <a:r>
                  <a:rPr lang="en-US" sz="2100" b="1">
                    <a:solidFill>
                      <a:schemeClr val="bg1"/>
                    </a:solidFill>
                    <a:latin typeface="UTM HelvetIns" panose="02040603050506020204" pitchFamily="18" charset="0"/>
                    <a:cs typeface="Times New Roman" panose="02020603050405020304" pitchFamily="18" charset="0"/>
                  </a:rPr>
                  <a:t>1</a:t>
                </a:r>
                <a:endParaRPr lang="vi-VN" sz="21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 xmlns:a16="http://schemas.microsoft.com/office/drawing/2014/main" id="{D8A6B8DE-CF22-4C37-890F-E1BDCBB097A5}"/>
              </a:ext>
            </a:extLst>
          </p:cNvPr>
          <p:cNvPicPr>
            <a:picLocks noChangeAspect="1"/>
          </p:cNvPicPr>
          <p:nvPr/>
        </p:nvPicPr>
        <p:blipFill>
          <a:blip r:embed="rId6"/>
          <a:stretch>
            <a:fillRect/>
          </a:stretch>
        </p:blipFill>
        <p:spPr>
          <a:xfrm>
            <a:off x="5723023" y="1934632"/>
            <a:ext cx="2755373" cy="2620064"/>
          </a:xfrm>
          <a:prstGeom prst="rect">
            <a:avLst/>
          </a:prstGeom>
        </p:spPr>
      </p:pic>
      <p:sp>
        <p:nvSpPr>
          <p:cNvPr id="25" name="Rectangle 24">
            <a:extLst>
              <a:ext uri="{FF2B5EF4-FFF2-40B4-BE49-F238E27FC236}">
                <a16:creationId xmlns="" xmlns:a16="http://schemas.microsoft.com/office/drawing/2014/main" id="{61F68BA7-9A6A-4438-941F-641740ECF715}"/>
              </a:ext>
            </a:extLst>
          </p:cNvPr>
          <p:cNvSpPr/>
          <p:nvPr/>
        </p:nvSpPr>
        <p:spPr>
          <a:xfrm>
            <a:off x="650013" y="2107411"/>
            <a:ext cx="4878707" cy="2654573"/>
          </a:xfrm>
          <a:prstGeom prst="rect">
            <a:avLst/>
          </a:prstGeom>
        </p:spPr>
        <p:txBody>
          <a:bodyPr wrap="square" lIns="68580" tIns="34290" rIns="68580" bIns="34290">
            <a:spAutoFit/>
          </a:bodyPr>
          <a:lstStyle/>
          <a:p>
            <a:pPr algn="just" defTabSz="257175">
              <a:lnSpc>
                <a:spcPct val="150000"/>
              </a:lnSpc>
            </a:pPr>
            <a:r>
              <a:rPr lang="vi-VN" b="1">
                <a:latin typeface="UTM Avo" panose="02040603050506020204" pitchFamily="18" charset="0"/>
                <a:cs typeface="Times New Roman" panose="02020603050405020304" pitchFamily="18" charset="0"/>
              </a:rPr>
              <a:t>Minh:</a:t>
            </a:r>
            <a:r>
              <a:rPr lang="vi-VN">
                <a:latin typeface="UTM Avo" panose="02040603050506020204" pitchFamily="18" charset="0"/>
                <a:cs typeface="Times New Roman" panose="02020603050405020304" pitchFamily="18" charset="0"/>
              </a:rPr>
              <a:t> Hôm qua tớ vào Internet tìm hiểu về các động vật sống dưới nước để làm bài tập môn Tự nhiên và xã hội nhưng thấy toàn những nội dung khó hiểu</a:t>
            </a:r>
            <a:r>
              <a:rPr lang="en-US">
                <a:latin typeface="UTM Avo" panose="02040603050506020204" pitchFamily="18" charset="0"/>
                <a:cs typeface="Times New Roman" panose="02020603050405020304" pitchFamily="18" charset="0"/>
              </a:rPr>
              <a:t>.</a:t>
            </a:r>
          </a:p>
          <a:p>
            <a:pPr algn="just" defTabSz="257175">
              <a:lnSpc>
                <a:spcPct val="150000"/>
              </a:lnSpc>
            </a:pPr>
            <a:r>
              <a:rPr lang="vi-VN" b="1">
                <a:latin typeface="UTM Avo" panose="02040603050506020204" pitchFamily="18" charset="0"/>
                <a:cs typeface="Times New Roman" panose="02020603050405020304" pitchFamily="18" charset="0"/>
              </a:rPr>
              <a:t>Khoa:</a:t>
            </a:r>
            <a:r>
              <a:rPr lang="vi-VN">
                <a:latin typeface="UTM Avo" panose="02040603050506020204" pitchFamily="18" charset="0"/>
                <a:cs typeface="Times New Roman" panose="02020603050405020304" pitchFamily="18" charset="0"/>
              </a:rPr>
              <a:t> Vậy cậu phải làm thế nào? </a:t>
            </a:r>
            <a:endParaRPr lang="en-US">
              <a:latin typeface="UTM Avo" panose="02040603050506020204" pitchFamily="18" charset="0"/>
              <a:cs typeface="Times New Roman" panose="02020603050405020304" pitchFamily="18" charset="0"/>
            </a:endParaRPr>
          </a:p>
          <a:p>
            <a:pPr algn="just" defTabSz="257175">
              <a:lnSpc>
                <a:spcPct val="150000"/>
              </a:lnSpc>
            </a:pPr>
            <a:r>
              <a:rPr lang="vi-VN" b="1">
                <a:latin typeface="UTM Avo" panose="02040603050506020204" pitchFamily="18" charset="0"/>
                <a:cs typeface="Times New Roman" panose="02020603050405020304" pitchFamily="18" charset="0"/>
              </a:rPr>
              <a:t>Minh: </a:t>
            </a:r>
            <a:r>
              <a:rPr lang="vi-VN">
                <a:latin typeface="UTM Avo" panose="02040603050506020204" pitchFamily="18" charset="0"/>
                <a:cs typeface="Times New Roman" panose="02020603050405020304" pitchFamily="18" charset="0"/>
              </a:rPr>
              <a:t>Tớ phải nhờ sự trợ giúp của mẹ để tìm được trang thông tin phù hợp. </a:t>
            </a:r>
            <a:endParaRPr lang="en-US">
              <a:latin typeface="UTM Avo" panose="02040603050506020204" pitchFamily="18" charset="0"/>
              <a:cs typeface="Times New Roman" panose="02020603050405020304" pitchFamily="18" charset="0"/>
            </a:endParaRPr>
          </a:p>
          <a:p>
            <a:pPr algn="just" defTabSz="257175">
              <a:lnSpc>
                <a:spcPct val="150000"/>
              </a:lnSpc>
            </a:pPr>
            <a:r>
              <a:rPr lang="vi-VN" b="1">
                <a:latin typeface="UTM Avo" panose="02040603050506020204" pitchFamily="18" charset="0"/>
                <a:cs typeface="Times New Roman" panose="02020603050405020304" pitchFamily="18" charset="0"/>
              </a:rPr>
              <a:t>Khoa: </a:t>
            </a:r>
            <a:r>
              <a:rPr lang="vi-VN">
                <a:latin typeface="UTM Avo" panose="02040603050506020204" pitchFamily="18" charset="0"/>
                <a:cs typeface="Times New Roman" panose="02020603050405020304" pitchFamily="18" charset="0"/>
              </a:rPr>
              <a:t>Ừ đúng rồi! Ở nhà tớ, mỗi lần dùng Internet đều phải có người lớn cho phép và hướng dẫn.</a:t>
            </a:r>
          </a:p>
        </p:txBody>
      </p:sp>
    </p:spTree>
    <p:extLst>
      <p:ext uri="{BB962C8B-B14F-4D97-AF65-F5344CB8AC3E}">
        <p14:creationId xmlns:p14="http://schemas.microsoft.com/office/powerpoint/2010/main" val="3492882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500"/>
                                        <p:tgtEl>
                                          <p:spTgt spid="25"/>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CB43D504-AD7E-423B-96C7-B063E4EDED21}"/>
              </a:ext>
            </a:extLst>
          </p:cNvPr>
          <p:cNvSpPr/>
          <p:nvPr/>
        </p:nvSpPr>
        <p:spPr>
          <a:xfrm>
            <a:off x="636974" y="468026"/>
            <a:ext cx="8026658" cy="1627369"/>
          </a:xfrm>
          <a:prstGeom prst="rect">
            <a:avLst/>
          </a:prstGeom>
        </p:spPr>
        <p:txBody>
          <a:bodyPr wrap="square" lIns="68580" tIns="34290" rIns="68580" bIns="34290">
            <a:spAutoFit/>
          </a:bodyPr>
          <a:lstStyle/>
          <a:p>
            <a:pPr algn="just" defTabSz="257175">
              <a:lnSpc>
                <a:spcPct val="135000"/>
              </a:lnSpc>
            </a:pPr>
            <a:r>
              <a:rPr lang="en-US" sz="1500">
                <a:latin typeface="UTM Avo" panose="02040603050506020204" pitchFamily="18" charset="0"/>
                <a:cs typeface="Times New Roman" panose="02020603050405020304" pitchFamily="18" charset="0"/>
              </a:rPr>
              <a:t>	</a:t>
            </a:r>
            <a:r>
              <a:rPr lang="vi-VN" sz="1500">
                <a:latin typeface="UTM Avo" panose="02040603050506020204" pitchFamily="18" charset="0"/>
                <a:cs typeface="Times New Roman" panose="02020603050405020304" pitchFamily="18" charset="0"/>
              </a:rPr>
              <a:t>Thông tin trên Internet rất đa dạng và phong phú nhưng cũng có những thông tin không chính xác hoặc khó hiểu với các em. Một số thông tin</a:t>
            </a:r>
            <a:r>
              <a:rPr lang="en-US" sz="1500">
                <a:latin typeface="UTM Avo" panose="02040603050506020204" pitchFamily="18" charset="0"/>
                <a:cs typeface="Times New Roman" panose="02020603050405020304" pitchFamily="18" charset="0"/>
              </a:rPr>
              <a:t> c</a:t>
            </a:r>
            <a:r>
              <a:rPr lang="vi-VN" sz="1500">
                <a:latin typeface="UTM Avo" panose="02040603050506020204" pitchFamily="18" charset="0"/>
                <a:cs typeface="Times New Roman" panose="02020603050405020304" pitchFamily="18" charset="0"/>
              </a:rPr>
              <a:t>òn có nội dung xấu hoặc doạ nạt, khiến các em lo lắng, sợ hãi. Vì vậy, khi sử dụng Internet, các em phải được thầy cô hoặc bố mẹ cho phép, hướng dẫn. Hãy chia sẻ với người lớn mà em tin cậy về những vấn đề gặp phải khi sử dụng Internet.</a:t>
            </a:r>
          </a:p>
        </p:txBody>
      </p:sp>
      <p:pic>
        <p:nvPicPr>
          <p:cNvPr id="4" name="Picture 3">
            <a:extLst>
              <a:ext uri="{FF2B5EF4-FFF2-40B4-BE49-F238E27FC236}">
                <a16:creationId xmlns="" xmlns:a16="http://schemas.microsoft.com/office/drawing/2014/main" id="{F007AC94-CF22-403C-838F-FACC5CA01456}"/>
              </a:ext>
            </a:extLst>
          </p:cNvPr>
          <p:cNvPicPr>
            <a:picLocks noChangeAspect="1"/>
          </p:cNvPicPr>
          <p:nvPr/>
        </p:nvPicPr>
        <p:blipFill>
          <a:blip r:embed="rId2"/>
          <a:stretch>
            <a:fillRect/>
          </a:stretch>
        </p:blipFill>
        <p:spPr>
          <a:xfrm>
            <a:off x="351618" y="344805"/>
            <a:ext cx="550885" cy="489959"/>
          </a:xfrm>
          <a:prstGeom prst="rect">
            <a:avLst/>
          </a:prstGeom>
        </p:spPr>
      </p:pic>
      <p:grpSp>
        <p:nvGrpSpPr>
          <p:cNvPr id="5" name="Group 4">
            <a:extLst>
              <a:ext uri="{FF2B5EF4-FFF2-40B4-BE49-F238E27FC236}">
                <a16:creationId xmlns="" xmlns:a16="http://schemas.microsoft.com/office/drawing/2014/main" id="{49FB5D05-AF62-4FFF-B396-261938B58083}"/>
              </a:ext>
            </a:extLst>
          </p:cNvPr>
          <p:cNvGrpSpPr/>
          <p:nvPr/>
        </p:nvGrpSpPr>
        <p:grpSpPr>
          <a:xfrm>
            <a:off x="1322463" y="2063440"/>
            <a:ext cx="6499074" cy="1223813"/>
            <a:chOff x="176038" y="533052"/>
            <a:chExt cx="8665432" cy="1631750"/>
          </a:xfrm>
        </p:grpSpPr>
        <p:grpSp>
          <p:nvGrpSpPr>
            <p:cNvPr id="6" name="Group 5">
              <a:extLst>
                <a:ext uri="{FF2B5EF4-FFF2-40B4-BE49-F238E27FC236}">
                  <a16:creationId xmlns="" xmlns:a16="http://schemas.microsoft.com/office/drawing/2014/main" id="{13A7503C-4885-432F-834C-417576A7B7C6}"/>
                </a:ext>
              </a:extLst>
            </p:cNvPr>
            <p:cNvGrpSpPr/>
            <p:nvPr/>
          </p:nvGrpSpPr>
          <p:grpSpPr>
            <a:xfrm>
              <a:off x="176038" y="533052"/>
              <a:ext cx="8665432" cy="1631750"/>
              <a:chOff x="176038" y="533052"/>
              <a:chExt cx="8665432" cy="1631750"/>
            </a:xfrm>
          </p:grpSpPr>
          <p:grpSp>
            <p:nvGrpSpPr>
              <p:cNvPr id="8" name="Group 7">
                <a:extLst>
                  <a:ext uri="{FF2B5EF4-FFF2-40B4-BE49-F238E27FC236}">
                    <a16:creationId xmlns="" xmlns:a16="http://schemas.microsoft.com/office/drawing/2014/main" id="{BF614CB4-BBA4-4F2E-8B41-1AED6AF6A4B2}"/>
                  </a:ext>
                </a:extLst>
              </p:cNvPr>
              <p:cNvGrpSpPr/>
              <p:nvPr/>
            </p:nvGrpSpPr>
            <p:grpSpPr>
              <a:xfrm>
                <a:off x="552796" y="917810"/>
                <a:ext cx="8288674" cy="1246992"/>
                <a:chOff x="1338208" y="943284"/>
                <a:chExt cx="7456851" cy="1839657"/>
              </a:xfrm>
            </p:grpSpPr>
            <p:sp>
              <p:nvSpPr>
                <p:cNvPr id="10" name="Rectangle: Rounded Corners 9">
                  <a:extLst>
                    <a:ext uri="{FF2B5EF4-FFF2-40B4-BE49-F238E27FC236}">
                      <a16:creationId xmlns="" xmlns:a16="http://schemas.microsoft.com/office/drawing/2014/main" id="{995EDD8E-1D55-469D-A9B0-5E4FE9E4AC7A}"/>
                    </a:ext>
                  </a:extLst>
                </p:cNvPr>
                <p:cNvSpPr/>
                <p:nvPr/>
              </p:nvSpPr>
              <p:spPr>
                <a:xfrm>
                  <a:off x="1424711" y="1063553"/>
                  <a:ext cx="7370348"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 xmlns:a16="http://schemas.microsoft.com/office/drawing/2014/main" id="{7D65A70C-2219-437D-87C0-3FF99FB7F742}"/>
                    </a:ext>
                  </a:extLst>
                </p:cNvPr>
                <p:cNvSpPr/>
                <p:nvPr/>
              </p:nvSpPr>
              <p:spPr>
                <a:xfrm>
                  <a:off x="1338208" y="943284"/>
                  <a:ext cx="7370352"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 xmlns:a16="http://schemas.microsoft.com/office/drawing/2014/main" id="{58B9171D-DCD7-4D4F-9C27-0ACD33D7A1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7" name="Rectangle 6">
              <a:extLst>
                <a:ext uri="{FF2B5EF4-FFF2-40B4-BE49-F238E27FC236}">
                  <a16:creationId xmlns="" xmlns:a16="http://schemas.microsoft.com/office/drawing/2014/main" id="{25BCF052-873E-4B09-B278-B6C8D3A0301C}"/>
                </a:ext>
              </a:extLst>
            </p:cNvPr>
            <p:cNvSpPr/>
            <p:nvPr/>
          </p:nvSpPr>
          <p:spPr>
            <a:xfrm>
              <a:off x="771341" y="1014378"/>
              <a:ext cx="7777336" cy="1064906"/>
            </a:xfrm>
            <a:prstGeom prst="rect">
              <a:avLst/>
            </a:prstGeom>
          </p:spPr>
          <p:txBody>
            <a:bodyPr wrap="square">
              <a:spAutoFit/>
            </a:bodyPr>
            <a:lstStyle/>
            <a:p>
              <a:pPr algn="ctr" defTabSz="257175">
                <a:lnSpc>
                  <a:spcPct val="135000"/>
                </a:lnSpc>
              </a:pPr>
              <a:r>
                <a:rPr lang="vi-VN" sz="1700" b="1">
                  <a:solidFill>
                    <a:srgbClr val="F03C69"/>
                  </a:solidFill>
                  <a:latin typeface="UTM Avo" panose="02040603050506020204" pitchFamily="18" charset="0"/>
                  <a:cs typeface="Times New Roman" panose="02020603050405020304" pitchFamily="18" charset="0"/>
                </a:rPr>
                <a:t>Không phải thông tin nào trên Internet</a:t>
              </a:r>
            </a:p>
            <a:p>
              <a:pPr algn="ctr" defTabSz="257175">
                <a:lnSpc>
                  <a:spcPct val="135000"/>
                </a:lnSpc>
              </a:pPr>
              <a:r>
                <a:rPr lang="vi-VN" sz="1700" b="1">
                  <a:solidFill>
                    <a:srgbClr val="F03C69"/>
                  </a:solidFill>
                  <a:latin typeface="UTM Avo" panose="02040603050506020204" pitchFamily="18" charset="0"/>
                  <a:cs typeface="Times New Roman" panose="02020603050405020304" pitchFamily="18" charset="0"/>
                </a:rPr>
                <a:t>cũng phù hợp với các em.</a:t>
              </a:r>
            </a:p>
          </p:txBody>
        </p:sp>
      </p:grpSp>
      <p:pic>
        <p:nvPicPr>
          <p:cNvPr id="16" name="Picture 15">
            <a:extLst>
              <a:ext uri="{FF2B5EF4-FFF2-40B4-BE49-F238E27FC236}">
                <a16:creationId xmlns="" xmlns:a16="http://schemas.microsoft.com/office/drawing/2014/main" id="{EE3F0B0A-4877-4919-8B96-0147A3472F89}"/>
              </a:ext>
            </a:extLst>
          </p:cNvPr>
          <p:cNvPicPr>
            <a:picLocks noChangeAspect="1"/>
          </p:cNvPicPr>
          <p:nvPr/>
        </p:nvPicPr>
        <p:blipFill>
          <a:blip r:embed="rId4"/>
          <a:stretch>
            <a:fillRect/>
          </a:stretch>
        </p:blipFill>
        <p:spPr>
          <a:xfrm>
            <a:off x="389246" y="3274231"/>
            <a:ext cx="559044" cy="550377"/>
          </a:xfrm>
          <a:prstGeom prst="rect">
            <a:avLst/>
          </a:prstGeom>
        </p:spPr>
      </p:pic>
      <p:sp>
        <p:nvSpPr>
          <p:cNvPr id="17" name="Rectangle 16">
            <a:extLst>
              <a:ext uri="{FF2B5EF4-FFF2-40B4-BE49-F238E27FC236}">
                <a16:creationId xmlns="" xmlns:a16="http://schemas.microsoft.com/office/drawing/2014/main" id="{6B1FE36F-9FDA-4844-8146-E2177F9FF6F1}"/>
              </a:ext>
            </a:extLst>
          </p:cNvPr>
          <p:cNvSpPr/>
          <p:nvPr/>
        </p:nvSpPr>
        <p:spPr>
          <a:xfrm>
            <a:off x="1078829" y="3366172"/>
            <a:ext cx="6986343" cy="415498"/>
          </a:xfrm>
          <a:prstGeom prst="rect">
            <a:avLst/>
          </a:prstGeom>
        </p:spPr>
        <p:txBody>
          <a:bodyPr wrap="square" lIns="68580" tIns="34290" rIns="68580" bIns="34290">
            <a:spAutoFit/>
          </a:bodyPr>
          <a:lstStyle/>
          <a:p>
            <a:pPr algn="just" defTabSz="257175">
              <a:lnSpc>
                <a:spcPct val="150000"/>
              </a:lnSpc>
            </a:pPr>
            <a:r>
              <a:rPr lang="vi-VN" sz="1500">
                <a:latin typeface="UTM Avo" panose="02040603050506020204" pitchFamily="18" charset="0"/>
                <a:cs typeface="Times New Roman" panose="02020603050405020304" pitchFamily="18" charset="0"/>
              </a:rPr>
              <a:t>Trong những trang thông tin sau, trang nào không phù hợp với các em?</a:t>
            </a:r>
          </a:p>
        </p:txBody>
      </p:sp>
      <p:sp>
        <p:nvSpPr>
          <p:cNvPr id="18" name="Rectangle 17">
            <a:extLst>
              <a:ext uri="{FF2B5EF4-FFF2-40B4-BE49-F238E27FC236}">
                <a16:creationId xmlns="" xmlns:a16="http://schemas.microsoft.com/office/drawing/2014/main" id="{70EA7827-7EBE-4C2C-9E8F-FCECF2FD42E7}"/>
              </a:ext>
            </a:extLst>
          </p:cNvPr>
          <p:cNvSpPr/>
          <p:nvPr/>
        </p:nvSpPr>
        <p:spPr>
          <a:xfrm>
            <a:off x="1078829" y="3732667"/>
            <a:ext cx="6986343" cy="415498"/>
          </a:xfrm>
          <a:prstGeom prst="rect">
            <a:avLst/>
          </a:prstGeom>
        </p:spPr>
        <p:txBody>
          <a:bodyPr wrap="square" lIns="68580" tIns="34290" rIns="68580" bIns="34290">
            <a:spAutoFit/>
          </a:bodyPr>
          <a:lstStyle/>
          <a:p>
            <a:pPr defTabSz="257175">
              <a:lnSpc>
                <a:spcPct val="150000"/>
              </a:lnSpc>
            </a:pPr>
            <a:r>
              <a:rPr lang="en-US" sz="1500" b="1">
                <a:solidFill>
                  <a:srgbClr val="7FC354"/>
                </a:solidFill>
                <a:latin typeface="UTM Avo" panose="02040603050506020204" pitchFamily="18" charset="0"/>
                <a:cs typeface="Times New Roman" panose="02020603050405020304" pitchFamily="18" charset="0"/>
              </a:rPr>
              <a:t>A. </a:t>
            </a:r>
            <a:r>
              <a:rPr lang="vi-VN" sz="1500">
                <a:latin typeface="UTM Avo" panose="02040603050506020204" pitchFamily="18" charset="0"/>
                <a:cs typeface="Times New Roman" panose="02020603050405020304" pitchFamily="18" charset="0"/>
              </a:rPr>
              <a:t>Trang thông tin về các trò chơi dân gian</a:t>
            </a:r>
            <a:r>
              <a:rPr lang="en-US" sz="1500">
                <a:latin typeface="UTM Avo" panose="02040603050506020204" pitchFamily="18" charset="0"/>
                <a:cs typeface="Times New Roman" panose="02020603050405020304" pitchFamily="18" charset="0"/>
              </a:rPr>
              <a:t>. </a:t>
            </a:r>
            <a:endParaRPr lang="vi-VN" sz="15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 xmlns:a16="http://schemas.microsoft.com/office/drawing/2014/main" id="{CDE4DD4F-1A20-4895-A3DC-C8DAE2968F1A}"/>
              </a:ext>
            </a:extLst>
          </p:cNvPr>
          <p:cNvSpPr/>
          <p:nvPr/>
        </p:nvSpPr>
        <p:spPr>
          <a:xfrm>
            <a:off x="1078829" y="4099162"/>
            <a:ext cx="6986343" cy="415498"/>
          </a:xfrm>
          <a:prstGeom prst="rect">
            <a:avLst/>
          </a:prstGeom>
        </p:spPr>
        <p:txBody>
          <a:bodyPr wrap="square" lIns="68580" tIns="34290" rIns="68580" bIns="34290">
            <a:spAutoFit/>
          </a:bodyPr>
          <a:lstStyle/>
          <a:p>
            <a:pPr defTabSz="257175">
              <a:lnSpc>
                <a:spcPct val="150000"/>
              </a:lnSpc>
            </a:pPr>
            <a:r>
              <a:rPr lang="en-US" sz="1500" b="1">
                <a:solidFill>
                  <a:srgbClr val="7FC354"/>
                </a:solidFill>
                <a:latin typeface="UTM Avo" panose="02040603050506020204" pitchFamily="18" charset="0"/>
                <a:cs typeface="Times New Roman" panose="02020603050405020304" pitchFamily="18" charset="0"/>
              </a:rPr>
              <a:t>B. </a:t>
            </a:r>
            <a:r>
              <a:rPr lang="vi-VN" sz="1500">
                <a:latin typeface="UTM Avo" panose="02040603050506020204" pitchFamily="18" charset="0"/>
                <a:cs typeface="Times New Roman" panose="02020603050405020304" pitchFamily="18" charset="0"/>
              </a:rPr>
              <a:t>Trang thông tin về lịch sử, địa lí</a:t>
            </a:r>
            <a:r>
              <a:rPr lang="en-US" sz="1500">
                <a:latin typeface="UTM Avo" panose="02040603050506020204" pitchFamily="18" charset="0"/>
                <a:cs typeface="Times New Roman" panose="02020603050405020304" pitchFamily="18" charset="0"/>
              </a:rPr>
              <a:t>. </a:t>
            </a:r>
            <a:endParaRPr lang="vi-VN" sz="15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 xmlns:a16="http://schemas.microsoft.com/office/drawing/2014/main" id="{04E309F9-896E-49ED-8A46-4EC9D6E9B5BC}"/>
              </a:ext>
            </a:extLst>
          </p:cNvPr>
          <p:cNvSpPr/>
          <p:nvPr/>
        </p:nvSpPr>
        <p:spPr>
          <a:xfrm>
            <a:off x="1078829" y="4465657"/>
            <a:ext cx="6986343" cy="415498"/>
          </a:xfrm>
          <a:prstGeom prst="rect">
            <a:avLst/>
          </a:prstGeom>
        </p:spPr>
        <p:txBody>
          <a:bodyPr wrap="square" lIns="68580" tIns="34290" rIns="68580" bIns="34290">
            <a:spAutoFit/>
          </a:bodyPr>
          <a:lstStyle/>
          <a:p>
            <a:pPr defTabSz="257175">
              <a:lnSpc>
                <a:spcPct val="150000"/>
              </a:lnSpc>
            </a:pPr>
            <a:r>
              <a:rPr lang="en-US" sz="1500" b="1">
                <a:solidFill>
                  <a:srgbClr val="7FC354"/>
                </a:solidFill>
                <a:latin typeface="UTM Avo" panose="02040603050506020204" pitchFamily="18" charset="0"/>
                <a:cs typeface="Times New Roman" panose="02020603050405020304" pitchFamily="18" charset="0"/>
              </a:rPr>
              <a:t>C. </a:t>
            </a:r>
            <a:r>
              <a:rPr lang="vi-VN" sz="1500">
                <a:latin typeface="UTM Avo" panose="02040603050506020204" pitchFamily="18" charset="0"/>
                <a:cs typeface="Times New Roman" panose="02020603050405020304" pitchFamily="18" charset="0"/>
              </a:rPr>
              <a:t>Trang thông tin có nội dung bạo lực</a:t>
            </a:r>
            <a:r>
              <a:rPr lang="en-US" sz="1500">
                <a:latin typeface="UTM Avo" panose="02040603050506020204" pitchFamily="18" charset="0"/>
                <a:cs typeface="Times New Roman" panose="02020603050405020304" pitchFamily="18" charset="0"/>
              </a:rPr>
              <a:t>. </a:t>
            </a:r>
            <a:endParaRPr lang="vi-VN" sz="1500">
              <a:latin typeface="UTM Avo" panose="02040603050506020204" pitchFamily="18" charset="0"/>
              <a:cs typeface="Times New Roman" panose="02020603050405020304" pitchFamily="18" charset="0"/>
            </a:endParaRPr>
          </a:p>
        </p:txBody>
      </p:sp>
      <p:sp>
        <p:nvSpPr>
          <p:cNvPr id="21" name="Oval 20">
            <a:extLst>
              <a:ext uri="{FF2B5EF4-FFF2-40B4-BE49-F238E27FC236}">
                <a16:creationId xmlns="" xmlns:a16="http://schemas.microsoft.com/office/drawing/2014/main" id="{AC74CD05-F234-4142-9131-AE51EA63561E}"/>
              </a:ext>
            </a:extLst>
          </p:cNvPr>
          <p:cNvSpPr/>
          <p:nvPr/>
        </p:nvSpPr>
        <p:spPr>
          <a:xfrm>
            <a:off x="1063242" y="4519460"/>
            <a:ext cx="332706" cy="3327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200"/>
          </a:p>
        </p:txBody>
      </p:sp>
    </p:spTree>
    <p:extLst>
      <p:ext uri="{BB962C8B-B14F-4D97-AF65-F5344CB8AC3E}">
        <p14:creationId xmlns:p14="http://schemas.microsoft.com/office/powerpoint/2010/main" val="2491038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2AB6A-C448-44B7-AD25-BA1B268D61E4}"/>
              </a:ext>
            </a:extLst>
          </p:cNvPr>
          <p:cNvGrpSpPr/>
          <p:nvPr/>
        </p:nvGrpSpPr>
        <p:grpSpPr>
          <a:xfrm>
            <a:off x="310902" y="307598"/>
            <a:ext cx="2821153" cy="761197"/>
            <a:chOff x="371924" y="467376"/>
            <a:chExt cx="3761537" cy="1014929"/>
          </a:xfrm>
        </p:grpSpPr>
        <p:pic>
          <p:nvPicPr>
            <p:cNvPr id="2" name="Picture 1">
              <a:extLst>
                <a:ext uri="{FF2B5EF4-FFF2-40B4-BE49-F238E27FC236}">
                  <a16:creationId xmlns=""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 xmlns:a16="http://schemas.microsoft.com/office/drawing/2014/main" id="{49C2C465-FF9B-4667-A170-E54C3E646ACE}"/>
                </a:ext>
              </a:extLst>
            </p:cNvPr>
            <p:cNvSpPr/>
            <p:nvPr/>
          </p:nvSpPr>
          <p:spPr>
            <a:xfrm>
              <a:off x="1752860" y="653375"/>
              <a:ext cx="2380601" cy="769441"/>
            </a:xfrm>
            <a:prstGeom prst="rect">
              <a:avLst/>
            </a:prstGeom>
          </p:spPr>
          <p:txBody>
            <a:bodyPr wrap="square">
              <a:spAutoFit/>
            </a:bodyPr>
            <a:lstStyle/>
            <a:p>
              <a:pPr defTabSz="257175">
                <a:lnSpc>
                  <a:spcPct val="150000"/>
                </a:lnSpc>
              </a:pPr>
              <a:r>
                <a:rPr lang="en-US" sz="2100" b="1">
                  <a:solidFill>
                    <a:srgbClr val="0998D7"/>
                  </a:solidFill>
                  <a:latin typeface="SVN-SAF" panose="02040603050506020204" pitchFamily="18" charset="0"/>
                  <a:cs typeface="Times New Roman" panose="02020603050405020304" pitchFamily="18" charset="0"/>
                </a:rPr>
                <a:t>LUYỆN TẬP</a:t>
              </a:r>
              <a:endParaRPr lang="vi-VN" sz="2100" b="1">
                <a:solidFill>
                  <a:srgbClr val="0998D7"/>
                </a:solidFill>
                <a:latin typeface="SVN-SAF" panose="02040603050506020204" pitchFamily="18" charset="0"/>
                <a:cs typeface="Times New Roman" panose="02020603050405020304" pitchFamily="18" charset="0"/>
              </a:endParaRPr>
            </a:p>
          </p:txBody>
        </p:sp>
      </p:grpSp>
      <p:sp>
        <p:nvSpPr>
          <p:cNvPr id="10" name="Rectangle 9">
            <a:extLst>
              <a:ext uri="{FF2B5EF4-FFF2-40B4-BE49-F238E27FC236}">
                <a16:creationId xmlns="" xmlns:a16="http://schemas.microsoft.com/office/drawing/2014/main" id="{CFA3C315-AA91-476B-A7B7-B4D787C9E3A9}"/>
              </a:ext>
            </a:extLst>
          </p:cNvPr>
          <p:cNvSpPr/>
          <p:nvPr/>
        </p:nvSpPr>
        <p:spPr>
          <a:xfrm>
            <a:off x="420329" y="1068794"/>
            <a:ext cx="8190533" cy="415498"/>
          </a:xfrm>
          <a:prstGeom prst="rect">
            <a:avLst/>
          </a:prstGeom>
        </p:spPr>
        <p:txBody>
          <a:bodyPr wrap="square" lIns="68580" tIns="34290" rIns="68580" bIns="34290">
            <a:spAutoFit/>
          </a:bodyPr>
          <a:lstStyle/>
          <a:p>
            <a:pPr algn="just" defTabSz="257175">
              <a:lnSpc>
                <a:spcPct val="150000"/>
              </a:lnSpc>
            </a:pPr>
            <a:r>
              <a:rPr lang="en-US" sz="1500" b="1">
                <a:latin typeface="UTM Avo" panose="02040603050506020204" pitchFamily="18" charset="0"/>
                <a:cs typeface="Times New Roman" panose="02020603050405020304" pitchFamily="18" charset="0"/>
              </a:rPr>
              <a:t>1. </a:t>
            </a:r>
            <a:r>
              <a:rPr lang="vi-VN" sz="1500">
                <a:latin typeface="UTM Avo" panose="02040603050506020204" pitchFamily="18" charset="0"/>
                <a:cs typeface="Times New Roman" panose="02020603050405020304" pitchFamily="18" charset="0"/>
              </a:rPr>
              <a:t>Internet có thể giúp em trong những tình huống nào sau đây? </a:t>
            </a:r>
          </a:p>
        </p:txBody>
      </p:sp>
      <p:sp>
        <p:nvSpPr>
          <p:cNvPr id="11" name="Rectangle 10">
            <a:extLst>
              <a:ext uri="{FF2B5EF4-FFF2-40B4-BE49-F238E27FC236}">
                <a16:creationId xmlns="" xmlns:a16="http://schemas.microsoft.com/office/drawing/2014/main" id="{519AE2ED-4440-4D28-98F3-366ED24AEF3F}"/>
              </a:ext>
            </a:extLst>
          </p:cNvPr>
          <p:cNvSpPr/>
          <p:nvPr/>
        </p:nvSpPr>
        <p:spPr>
          <a:xfrm>
            <a:off x="533138" y="1435289"/>
            <a:ext cx="7888191" cy="415498"/>
          </a:xfrm>
          <a:prstGeom prst="rect">
            <a:avLst/>
          </a:prstGeom>
        </p:spPr>
        <p:txBody>
          <a:bodyPr wrap="square" lIns="68580" tIns="34290" rIns="68580" bIns="34290">
            <a:spAutoFit/>
          </a:bodyPr>
          <a:lstStyle/>
          <a:p>
            <a:pPr defTabSz="257175">
              <a:lnSpc>
                <a:spcPct val="150000"/>
              </a:lnSpc>
            </a:pPr>
            <a:r>
              <a:rPr lang="en-US" sz="1500" b="1">
                <a:solidFill>
                  <a:srgbClr val="7FC354"/>
                </a:solidFill>
                <a:latin typeface="UTM Avo" panose="02040603050506020204" pitchFamily="18" charset="0"/>
                <a:cs typeface="Times New Roman" panose="02020603050405020304" pitchFamily="18" charset="0"/>
              </a:rPr>
              <a:t>A. </a:t>
            </a:r>
            <a:r>
              <a:rPr lang="vi-VN" sz="1500">
                <a:latin typeface="UTM Avo" panose="02040603050506020204" pitchFamily="18" charset="0"/>
                <a:cs typeface="Times New Roman" panose="02020603050405020304" pitchFamily="18" charset="0"/>
              </a:rPr>
              <a:t>Em muốn xem lại những bàn thắng đẹp mắt của đội bóng mà em</a:t>
            </a:r>
            <a:r>
              <a:rPr lang="en-US" sz="1500">
                <a:latin typeface="UTM Avo" panose="02040603050506020204" pitchFamily="18" charset="0"/>
                <a:cs typeface="Times New Roman" panose="02020603050405020304" pitchFamily="18" charset="0"/>
              </a:rPr>
              <a:t> </a:t>
            </a:r>
            <a:r>
              <a:rPr lang="vi-VN" sz="1500">
                <a:latin typeface="UTM Avo" panose="02040603050506020204" pitchFamily="18" charset="0"/>
                <a:cs typeface="Times New Roman" panose="02020603050405020304" pitchFamily="18" charset="0"/>
              </a:rPr>
              <a:t>yêu thích</a:t>
            </a:r>
            <a:r>
              <a:rPr lang="en-US" sz="1500">
                <a:latin typeface="UTM Avo" panose="02040603050506020204" pitchFamily="18" charset="0"/>
                <a:cs typeface="Times New Roman" panose="02020603050405020304" pitchFamily="18" charset="0"/>
              </a:rPr>
              <a:t>.</a:t>
            </a:r>
            <a:endParaRPr lang="vi-VN" sz="1500">
              <a:latin typeface="UTM Avo" panose="02040603050506020204" pitchFamily="18" charset="0"/>
              <a:cs typeface="Times New Roman" panose="02020603050405020304" pitchFamily="18" charset="0"/>
            </a:endParaRPr>
          </a:p>
        </p:txBody>
      </p:sp>
      <p:sp>
        <p:nvSpPr>
          <p:cNvPr id="12" name="Rectangle 11">
            <a:extLst>
              <a:ext uri="{FF2B5EF4-FFF2-40B4-BE49-F238E27FC236}">
                <a16:creationId xmlns="" xmlns:a16="http://schemas.microsoft.com/office/drawing/2014/main" id="{25B95543-6EFE-477A-B58B-9A7F128B98C8}"/>
              </a:ext>
            </a:extLst>
          </p:cNvPr>
          <p:cNvSpPr/>
          <p:nvPr/>
        </p:nvSpPr>
        <p:spPr>
          <a:xfrm>
            <a:off x="533138" y="1801784"/>
            <a:ext cx="6986343" cy="415498"/>
          </a:xfrm>
          <a:prstGeom prst="rect">
            <a:avLst/>
          </a:prstGeom>
        </p:spPr>
        <p:txBody>
          <a:bodyPr wrap="square" lIns="68580" tIns="34290" rIns="68580" bIns="34290">
            <a:spAutoFit/>
          </a:bodyPr>
          <a:lstStyle/>
          <a:p>
            <a:pPr defTabSz="257175">
              <a:lnSpc>
                <a:spcPct val="150000"/>
              </a:lnSpc>
            </a:pPr>
            <a:r>
              <a:rPr lang="en-US" sz="1500" b="1">
                <a:solidFill>
                  <a:srgbClr val="7FC354"/>
                </a:solidFill>
                <a:latin typeface="UTM Avo" panose="02040603050506020204" pitchFamily="18" charset="0"/>
                <a:cs typeface="Times New Roman" panose="02020603050405020304" pitchFamily="18" charset="0"/>
              </a:rPr>
              <a:t>B. </a:t>
            </a:r>
            <a:r>
              <a:rPr lang="vi-VN" sz="1500">
                <a:latin typeface="UTM Avo" panose="02040603050506020204" pitchFamily="18" charset="0"/>
                <a:cs typeface="Times New Roman" panose="02020603050405020304" pitchFamily="18" charset="0"/>
              </a:rPr>
              <a:t>Em muốn giúp mẹ quét nhà sau khi học bài xong</a:t>
            </a:r>
            <a:r>
              <a:rPr lang="en-US" sz="1500">
                <a:latin typeface="UTM Avo" panose="02040603050506020204" pitchFamily="18" charset="0"/>
                <a:cs typeface="Times New Roman" panose="02020603050405020304" pitchFamily="18" charset="0"/>
              </a:rPr>
              <a:t>. </a:t>
            </a:r>
            <a:endParaRPr lang="vi-VN" sz="15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 xmlns:a16="http://schemas.microsoft.com/office/drawing/2014/main" id="{3E186B27-2DB5-4F3C-BBA3-E66842FF1946}"/>
              </a:ext>
            </a:extLst>
          </p:cNvPr>
          <p:cNvSpPr/>
          <p:nvPr/>
        </p:nvSpPr>
        <p:spPr>
          <a:xfrm>
            <a:off x="533138" y="2168280"/>
            <a:ext cx="8190533" cy="761747"/>
          </a:xfrm>
          <a:prstGeom prst="rect">
            <a:avLst/>
          </a:prstGeom>
        </p:spPr>
        <p:txBody>
          <a:bodyPr wrap="square" lIns="68580" tIns="34290" rIns="68580" bIns="34290">
            <a:spAutoFit/>
          </a:bodyPr>
          <a:lstStyle/>
          <a:p>
            <a:pPr defTabSz="257175">
              <a:lnSpc>
                <a:spcPct val="150000"/>
              </a:lnSpc>
            </a:pPr>
            <a:r>
              <a:rPr lang="en-US" sz="1500" b="1" dirty="0">
                <a:solidFill>
                  <a:srgbClr val="7FC354"/>
                </a:solidFill>
                <a:latin typeface="UTM Avo" panose="02040603050506020204" pitchFamily="18" charset="0"/>
                <a:cs typeface="Times New Roman" panose="02020603050405020304" pitchFamily="18" charset="0"/>
              </a:rPr>
              <a:t>C. </a:t>
            </a:r>
            <a:r>
              <a:rPr lang="vi-VN" sz="1500" dirty="0">
                <a:latin typeface="UTM Avo" panose="02040603050506020204" pitchFamily="18" charset="0"/>
                <a:cs typeface="Times New Roman" panose="02020603050405020304" pitchFamily="18" charset="0"/>
              </a:rPr>
              <a:t>Em muốn biết kỉ lục Xoay ru-bíc 3 3 3 hiện nay trên thế giới là bao</a:t>
            </a:r>
            <a:r>
              <a:rPr lang="en-US" sz="1500" dirty="0">
                <a:latin typeface="UTM Avo" panose="02040603050506020204" pitchFamily="18" charset="0"/>
                <a:cs typeface="Times New Roman" panose="02020603050405020304" pitchFamily="18" charset="0"/>
              </a:rPr>
              <a:t> </a:t>
            </a:r>
            <a:r>
              <a:rPr lang="vi-VN" sz="1500" dirty="0">
                <a:latin typeface="UTM Avo" panose="02040603050506020204" pitchFamily="18" charset="0"/>
                <a:cs typeface="Times New Roman" panose="02020603050405020304" pitchFamily="18" charset="0"/>
              </a:rPr>
              <a:t>nhiêu giây và tên người lập kỉ lục</a:t>
            </a:r>
            <a:r>
              <a:rPr lang="en-US" sz="1500" dirty="0">
                <a:latin typeface="UTM Avo" panose="02040603050506020204" pitchFamily="18" charset="0"/>
                <a:cs typeface="Times New Roman" panose="02020603050405020304" pitchFamily="18" charset="0"/>
              </a:rPr>
              <a:t>.</a:t>
            </a:r>
            <a:endParaRPr lang="vi-VN" sz="1500" dirty="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 xmlns:a16="http://schemas.microsoft.com/office/drawing/2014/main" id="{D76B4C0D-BA51-48FA-BA86-D87EB8EC7ECA}"/>
              </a:ext>
            </a:extLst>
          </p:cNvPr>
          <p:cNvSpPr/>
          <p:nvPr/>
        </p:nvSpPr>
        <p:spPr>
          <a:xfrm>
            <a:off x="533138" y="2881023"/>
            <a:ext cx="6986343" cy="415498"/>
          </a:xfrm>
          <a:prstGeom prst="rect">
            <a:avLst/>
          </a:prstGeom>
        </p:spPr>
        <p:txBody>
          <a:bodyPr wrap="square" lIns="68580" tIns="34290" rIns="68580" bIns="34290">
            <a:spAutoFit/>
          </a:bodyPr>
          <a:lstStyle/>
          <a:p>
            <a:pPr defTabSz="257175">
              <a:lnSpc>
                <a:spcPct val="150000"/>
              </a:lnSpc>
            </a:pPr>
            <a:r>
              <a:rPr lang="en-US" sz="1500" b="1">
                <a:solidFill>
                  <a:srgbClr val="7FC354"/>
                </a:solidFill>
                <a:latin typeface="UTM Avo" panose="02040603050506020204" pitchFamily="18" charset="0"/>
                <a:cs typeface="Times New Roman" panose="02020603050405020304" pitchFamily="18" charset="0"/>
              </a:rPr>
              <a:t>D. </a:t>
            </a:r>
            <a:r>
              <a:rPr lang="vi-VN" sz="1500">
                <a:latin typeface="UTM Avo" panose="02040603050506020204" pitchFamily="18" charset="0"/>
                <a:cs typeface="Times New Roman" panose="02020603050405020304" pitchFamily="18" charset="0"/>
              </a:rPr>
              <a:t>Em muốn nói chuyện, hỏi thăm ông bà, người thân hay bạn bè ở xa</a:t>
            </a:r>
            <a:r>
              <a:rPr lang="en-US" sz="1500">
                <a:latin typeface="UTM Avo" panose="02040603050506020204" pitchFamily="18" charset="0"/>
                <a:cs typeface="Times New Roman" panose="02020603050405020304" pitchFamily="18" charset="0"/>
              </a:rPr>
              <a:t>. </a:t>
            </a:r>
            <a:endParaRPr lang="vi-VN" sz="15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BD32BAAE-06EA-4CC7-91DE-74881536AC87}"/>
              </a:ext>
            </a:extLst>
          </p:cNvPr>
          <p:cNvSpPr/>
          <p:nvPr/>
        </p:nvSpPr>
        <p:spPr>
          <a:xfrm>
            <a:off x="420329" y="3312570"/>
            <a:ext cx="8190533" cy="415498"/>
          </a:xfrm>
          <a:prstGeom prst="rect">
            <a:avLst/>
          </a:prstGeom>
        </p:spPr>
        <p:txBody>
          <a:bodyPr wrap="square" lIns="68580" tIns="34290" rIns="68580" bIns="34290">
            <a:spAutoFit/>
          </a:bodyPr>
          <a:lstStyle/>
          <a:p>
            <a:pPr algn="just" defTabSz="257175">
              <a:lnSpc>
                <a:spcPct val="150000"/>
              </a:lnSpc>
            </a:pPr>
            <a:r>
              <a:rPr lang="en-US" sz="1500" b="1">
                <a:latin typeface="UTM Avo" panose="02040603050506020204" pitchFamily="18" charset="0"/>
                <a:cs typeface="Times New Roman" panose="02020603050405020304" pitchFamily="18" charset="0"/>
              </a:rPr>
              <a:t>2. </a:t>
            </a:r>
            <a:r>
              <a:rPr lang="vi-VN" sz="1500">
                <a:latin typeface="UTM Avo" panose="02040603050506020204" pitchFamily="18" charset="0"/>
                <a:cs typeface="Times New Roman" panose="02020603050405020304" pitchFamily="18" charset="0"/>
              </a:rPr>
              <a:t>Ý nào dưới đây </a:t>
            </a:r>
            <a:r>
              <a:rPr lang="vi-VN" sz="1500" b="1">
                <a:solidFill>
                  <a:srgbClr val="C00000"/>
                </a:solidFill>
                <a:latin typeface="UTM Avo" panose="02040603050506020204" pitchFamily="18" charset="0"/>
                <a:cs typeface="Times New Roman" panose="02020603050405020304" pitchFamily="18" charset="0"/>
              </a:rPr>
              <a:t>không phải </a:t>
            </a:r>
            <a:r>
              <a:rPr lang="vi-VN" sz="1500">
                <a:latin typeface="UTM Avo" panose="02040603050506020204" pitchFamily="18" charset="0"/>
                <a:cs typeface="Times New Roman" panose="02020603050405020304" pitchFamily="18" charset="0"/>
              </a:rPr>
              <a:t>là đặc điểm của thông tin trên Internet?</a:t>
            </a:r>
          </a:p>
        </p:txBody>
      </p:sp>
      <p:sp>
        <p:nvSpPr>
          <p:cNvPr id="16" name="Rectangle 15">
            <a:extLst>
              <a:ext uri="{FF2B5EF4-FFF2-40B4-BE49-F238E27FC236}">
                <a16:creationId xmlns="" xmlns:a16="http://schemas.microsoft.com/office/drawing/2014/main" id="{56F7C74E-422E-40E3-962E-808B0DA46541}"/>
              </a:ext>
            </a:extLst>
          </p:cNvPr>
          <p:cNvSpPr/>
          <p:nvPr/>
        </p:nvSpPr>
        <p:spPr>
          <a:xfrm>
            <a:off x="533138" y="3679065"/>
            <a:ext cx="7888191" cy="415498"/>
          </a:xfrm>
          <a:prstGeom prst="rect">
            <a:avLst/>
          </a:prstGeom>
        </p:spPr>
        <p:txBody>
          <a:bodyPr wrap="square" lIns="68580" tIns="34290" rIns="68580" bIns="34290">
            <a:spAutoFit/>
          </a:bodyPr>
          <a:lstStyle/>
          <a:p>
            <a:pPr defTabSz="257175">
              <a:lnSpc>
                <a:spcPct val="150000"/>
              </a:lnSpc>
            </a:pPr>
            <a:r>
              <a:rPr lang="en-US" sz="1500" b="1">
                <a:solidFill>
                  <a:srgbClr val="7FC354"/>
                </a:solidFill>
                <a:latin typeface="UTM Avo" panose="02040603050506020204" pitchFamily="18" charset="0"/>
                <a:cs typeface="Times New Roman" panose="02020603050405020304" pitchFamily="18" charset="0"/>
              </a:rPr>
              <a:t>A. </a:t>
            </a:r>
            <a:r>
              <a:rPr lang="vi-VN" sz="1500">
                <a:latin typeface="UTM Avo" panose="02040603050506020204" pitchFamily="18" charset="0"/>
                <a:cs typeface="Times New Roman" panose="02020603050405020304" pitchFamily="18" charset="0"/>
              </a:rPr>
              <a:t>Đáng tin cậy, luôn chính xác</a:t>
            </a:r>
            <a:r>
              <a:rPr lang="en-US" sz="1500">
                <a:latin typeface="UTM Avo" panose="02040603050506020204" pitchFamily="18" charset="0"/>
                <a:cs typeface="Times New Roman" panose="02020603050405020304" pitchFamily="18" charset="0"/>
              </a:rPr>
              <a:t>.</a:t>
            </a:r>
            <a:endParaRPr lang="vi-VN" sz="15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 xmlns:a16="http://schemas.microsoft.com/office/drawing/2014/main" id="{8E054A1A-54D0-4B04-8F0F-4A82F469FCF1}"/>
              </a:ext>
            </a:extLst>
          </p:cNvPr>
          <p:cNvSpPr/>
          <p:nvPr/>
        </p:nvSpPr>
        <p:spPr>
          <a:xfrm>
            <a:off x="533138" y="4045560"/>
            <a:ext cx="6986343" cy="415498"/>
          </a:xfrm>
          <a:prstGeom prst="rect">
            <a:avLst/>
          </a:prstGeom>
        </p:spPr>
        <p:txBody>
          <a:bodyPr wrap="square" lIns="68580" tIns="34290" rIns="68580" bIns="34290">
            <a:spAutoFit/>
          </a:bodyPr>
          <a:lstStyle/>
          <a:p>
            <a:pPr defTabSz="257175">
              <a:lnSpc>
                <a:spcPct val="150000"/>
              </a:lnSpc>
            </a:pPr>
            <a:r>
              <a:rPr lang="en-US" sz="1500" b="1">
                <a:solidFill>
                  <a:srgbClr val="7FC354"/>
                </a:solidFill>
                <a:latin typeface="UTM Avo" panose="02040603050506020204" pitchFamily="18" charset="0"/>
                <a:cs typeface="Times New Roman" panose="02020603050405020304" pitchFamily="18" charset="0"/>
              </a:rPr>
              <a:t>B. </a:t>
            </a:r>
            <a:r>
              <a:rPr lang="vi-VN" sz="1500">
                <a:latin typeface="UTM Avo" panose="02040603050506020204" pitchFamily="18" charset="0"/>
                <a:cs typeface="Times New Roman" panose="02020603050405020304" pitchFamily="18" charset="0"/>
              </a:rPr>
              <a:t>Được cập nhật thường xuyên</a:t>
            </a:r>
            <a:r>
              <a:rPr lang="en-US" sz="1500">
                <a:latin typeface="UTM Avo" panose="02040603050506020204" pitchFamily="18" charset="0"/>
                <a:cs typeface="Times New Roman" panose="02020603050405020304" pitchFamily="18" charset="0"/>
              </a:rPr>
              <a:t>. </a:t>
            </a:r>
            <a:endParaRPr lang="vi-VN" sz="1500">
              <a:latin typeface="UTM Avo" panose="02040603050506020204" pitchFamily="18" charset="0"/>
              <a:cs typeface="Times New Roman" panose="02020603050405020304" pitchFamily="18" charset="0"/>
            </a:endParaRPr>
          </a:p>
        </p:txBody>
      </p:sp>
      <p:sp>
        <p:nvSpPr>
          <p:cNvPr id="18" name="Rectangle 17">
            <a:extLst>
              <a:ext uri="{FF2B5EF4-FFF2-40B4-BE49-F238E27FC236}">
                <a16:creationId xmlns="" xmlns:a16="http://schemas.microsoft.com/office/drawing/2014/main" id="{3D577479-C3CB-4986-8DBA-DDFA453FA5A8}"/>
              </a:ext>
            </a:extLst>
          </p:cNvPr>
          <p:cNvSpPr/>
          <p:nvPr/>
        </p:nvSpPr>
        <p:spPr>
          <a:xfrm>
            <a:off x="533138" y="4412055"/>
            <a:ext cx="6986343" cy="415498"/>
          </a:xfrm>
          <a:prstGeom prst="rect">
            <a:avLst/>
          </a:prstGeom>
        </p:spPr>
        <p:txBody>
          <a:bodyPr wrap="square" lIns="68580" tIns="34290" rIns="68580" bIns="34290">
            <a:spAutoFit/>
          </a:bodyPr>
          <a:lstStyle/>
          <a:p>
            <a:pPr defTabSz="257175">
              <a:lnSpc>
                <a:spcPct val="150000"/>
              </a:lnSpc>
            </a:pPr>
            <a:r>
              <a:rPr lang="en-US" sz="1500" b="1">
                <a:solidFill>
                  <a:srgbClr val="7FC354"/>
                </a:solidFill>
                <a:latin typeface="UTM Avo" panose="02040603050506020204" pitchFamily="18" charset="0"/>
                <a:cs typeface="Times New Roman" panose="02020603050405020304" pitchFamily="18" charset="0"/>
              </a:rPr>
              <a:t>C. </a:t>
            </a:r>
            <a:r>
              <a:rPr lang="vi-VN" sz="1500">
                <a:latin typeface="UTM Avo" panose="02040603050506020204" pitchFamily="18" charset="0"/>
                <a:cs typeface="Times New Roman" panose="02020603050405020304" pitchFamily="18" charset="0"/>
              </a:rPr>
              <a:t>Đa dạng và phong phú</a:t>
            </a:r>
            <a:r>
              <a:rPr lang="en-US" sz="1500">
                <a:latin typeface="UTM Avo" panose="02040603050506020204" pitchFamily="18" charset="0"/>
                <a:cs typeface="Times New Roman" panose="02020603050405020304" pitchFamily="18" charset="0"/>
              </a:rPr>
              <a:t>.</a:t>
            </a:r>
            <a:endParaRPr lang="vi-VN" sz="1500">
              <a:latin typeface="UTM Avo" panose="02040603050506020204" pitchFamily="18" charset="0"/>
              <a:cs typeface="Times New Roman" panose="02020603050405020304" pitchFamily="18" charset="0"/>
            </a:endParaRPr>
          </a:p>
        </p:txBody>
      </p:sp>
      <p:sp>
        <p:nvSpPr>
          <p:cNvPr id="19" name="Oval 18">
            <a:extLst>
              <a:ext uri="{FF2B5EF4-FFF2-40B4-BE49-F238E27FC236}">
                <a16:creationId xmlns="" xmlns:a16="http://schemas.microsoft.com/office/drawing/2014/main" id="{76AA117D-5B3E-4572-9368-8B5E64A2047A}"/>
              </a:ext>
            </a:extLst>
          </p:cNvPr>
          <p:cNvSpPr/>
          <p:nvPr/>
        </p:nvSpPr>
        <p:spPr>
          <a:xfrm>
            <a:off x="508949" y="3718149"/>
            <a:ext cx="332706" cy="3327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200"/>
          </a:p>
        </p:txBody>
      </p:sp>
      <p:sp>
        <p:nvSpPr>
          <p:cNvPr id="20" name="Rectangle 19">
            <a:extLst>
              <a:ext uri="{FF2B5EF4-FFF2-40B4-BE49-F238E27FC236}">
                <a16:creationId xmlns="" xmlns:a16="http://schemas.microsoft.com/office/drawing/2014/main" id="{CF2E5E95-920F-4983-A207-F645D4982522}"/>
              </a:ext>
            </a:extLst>
          </p:cNvPr>
          <p:cNvSpPr/>
          <p:nvPr/>
        </p:nvSpPr>
        <p:spPr>
          <a:xfrm>
            <a:off x="251104" y="1340553"/>
            <a:ext cx="338450" cy="623248"/>
          </a:xfrm>
          <a:prstGeom prst="rect">
            <a:avLst/>
          </a:prstGeom>
        </p:spPr>
        <p:txBody>
          <a:bodyPr wrap="square" lIns="68580" tIns="34290" rIns="68580" bIns="34290">
            <a:spAutoFit/>
          </a:bodyPr>
          <a:lstStyle/>
          <a:p>
            <a:pPr defTabSz="257175">
              <a:lnSpc>
                <a:spcPct val="150000"/>
              </a:lnSpc>
            </a:pPr>
            <a:r>
              <a:rPr lang="en-US" sz="24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2400">
              <a:solidFill>
                <a:srgbClr val="FF0000"/>
              </a:solidFill>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 xmlns:a16="http://schemas.microsoft.com/office/drawing/2014/main" id="{012E12DA-2A5B-4927-86B6-08C83C5F0D5D}"/>
              </a:ext>
            </a:extLst>
          </p:cNvPr>
          <p:cNvSpPr/>
          <p:nvPr/>
        </p:nvSpPr>
        <p:spPr>
          <a:xfrm>
            <a:off x="251104" y="2048576"/>
            <a:ext cx="338450" cy="623248"/>
          </a:xfrm>
          <a:prstGeom prst="rect">
            <a:avLst/>
          </a:prstGeom>
        </p:spPr>
        <p:txBody>
          <a:bodyPr wrap="square" lIns="68580" tIns="34290" rIns="68580" bIns="34290">
            <a:spAutoFit/>
          </a:bodyPr>
          <a:lstStyle/>
          <a:p>
            <a:pPr defTabSz="257175">
              <a:lnSpc>
                <a:spcPct val="150000"/>
              </a:lnSpc>
            </a:pPr>
            <a:r>
              <a:rPr lang="en-US" sz="24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2400">
              <a:solidFill>
                <a:srgbClr val="FF0000"/>
              </a:solidFill>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 xmlns:a16="http://schemas.microsoft.com/office/drawing/2014/main" id="{C8653D5C-5E11-440D-AE45-CC9B93892C73}"/>
              </a:ext>
            </a:extLst>
          </p:cNvPr>
          <p:cNvSpPr/>
          <p:nvPr/>
        </p:nvSpPr>
        <p:spPr>
          <a:xfrm>
            <a:off x="252081" y="2759967"/>
            <a:ext cx="338450" cy="623248"/>
          </a:xfrm>
          <a:prstGeom prst="rect">
            <a:avLst/>
          </a:prstGeom>
        </p:spPr>
        <p:txBody>
          <a:bodyPr wrap="square" lIns="68580" tIns="34290" rIns="68580" bIns="34290">
            <a:spAutoFit/>
          </a:bodyPr>
          <a:lstStyle/>
          <a:p>
            <a:pPr defTabSz="257175">
              <a:lnSpc>
                <a:spcPct val="150000"/>
              </a:lnSpc>
            </a:pPr>
            <a:r>
              <a:rPr lang="en-US" sz="24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2400">
              <a:solidFill>
                <a:srgbClr val="FF0000"/>
              </a:solidFill>
              <a:latin typeface="UTM Avo" panose="02040603050506020204" pitchFamily="18" charset="0"/>
              <a:cs typeface="Times New Roman" panose="02020603050405020304" pitchFamily="18" charset="0"/>
            </a:endParaRPr>
          </a:p>
        </p:txBody>
      </p:sp>
      <p:sp>
        <p:nvSpPr>
          <p:cNvPr id="23" name="Rectangle 22">
            <a:extLst>
              <a:ext uri="{FF2B5EF4-FFF2-40B4-BE49-F238E27FC236}">
                <a16:creationId xmlns="" xmlns:a16="http://schemas.microsoft.com/office/drawing/2014/main" id="{6694E0AD-9193-4CF6-8C5F-F7399EE661DD}"/>
              </a:ext>
            </a:extLst>
          </p:cNvPr>
          <p:cNvSpPr/>
          <p:nvPr/>
        </p:nvSpPr>
        <p:spPr>
          <a:xfrm>
            <a:off x="223766" y="1712337"/>
            <a:ext cx="338450" cy="623248"/>
          </a:xfrm>
          <a:prstGeom prst="rect">
            <a:avLst/>
          </a:prstGeom>
        </p:spPr>
        <p:txBody>
          <a:bodyPr wrap="square" lIns="68580" tIns="34290" rIns="68580" bIns="34290">
            <a:spAutoFit/>
          </a:bodyPr>
          <a:lstStyle/>
          <a:p>
            <a:pPr defTabSz="257175">
              <a:lnSpc>
                <a:spcPct val="150000"/>
              </a:lnSpc>
            </a:pPr>
            <a:r>
              <a:rPr lang="en-US" sz="24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2400">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24451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animBg="1"/>
      <p:bldP spid="20" grpId="0"/>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2AB6A-C448-44B7-AD25-BA1B268D61E4}"/>
              </a:ext>
            </a:extLst>
          </p:cNvPr>
          <p:cNvGrpSpPr/>
          <p:nvPr/>
        </p:nvGrpSpPr>
        <p:grpSpPr>
          <a:xfrm>
            <a:off x="278943" y="288180"/>
            <a:ext cx="2821153" cy="885902"/>
            <a:chOff x="371924" y="384240"/>
            <a:chExt cx="3761537" cy="1181202"/>
          </a:xfrm>
        </p:grpSpPr>
        <p:pic>
          <p:nvPicPr>
            <p:cNvPr id="2" name="Picture 1">
              <a:extLst>
                <a:ext uri="{FF2B5EF4-FFF2-40B4-BE49-F238E27FC236}">
                  <a16:creationId xmlns=""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 xmlns:a16="http://schemas.microsoft.com/office/drawing/2014/main" id="{49C2C465-FF9B-4667-A170-E54C3E646ACE}"/>
                </a:ext>
              </a:extLst>
            </p:cNvPr>
            <p:cNvSpPr/>
            <p:nvPr/>
          </p:nvSpPr>
          <p:spPr>
            <a:xfrm>
              <a:off x="1752860" y="653375"/>
              <a:ext cx="2380601" cy="769441"/>
            </a:xfrm>
            <a:prstGeom prst="rect">
              <a:avLst/>
            </a:prstGeom>
          </p:spPr>
          <p:txBody>
            <a:bodyPr wrap="square">
              <a:spAutoFit/>
            </a:bodyPr>
            <a:lstStyle/>
            <a:p>
              <a:pPr defTabSz="257175">
                <a:lnSpc>
                  <a:spcPct val="150000"/>
                </a:lnSpc>
              </a:pPr>
              <a:r>
                <a:rPr lang="en-US" sz="2100" b="1">
                  <a:solidFill>
                    <a:srgbClr val="0998D7"/>
                  </a:solidFill>
                  <a:latin typeface="SVN-SAF" panose="02040603050506020204" pitchFamily="18" charset="0"/>
                  <a:cs typeface="Times New Roman" panose="02020603050405020304" pitchFamily="18" charset="0"/>
                </a:rPr>
                <a:t>VẬN DỤNG</a:t>
              </a:r>
              <a:endParaRPr lang="vi-VN" sz="21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 xmlns:a16="http://schemas.microsoft.com/office/drawing/2014/main" id="{C88AA0B7-FA09-4418-A490-83C200BCB64D}"/>
              </a:ext>
            </a:extLst>
          </p:cNvPr>
          <p:cNvSpPr/>
          <p:nvPr/>
        </p:nvSpPr>
        <p:spPr>
          <a:xfrm>
            <a:off x="1239146" y="1068795"/>
            <a:ext cx="7373912" cy="761747"/>
          </a:xfrm>
          <a:prstGeom prst="rect">
            <a:avLst/>
          </a:prstGeom>
        </p:spPr>
        <p:txBody>
          <a:bodyPr wrap="square" lIns="68580" tIns="34290" rIns="68580" bIns="34290">
            <a:spAutoFit/>
          </a:bodyPr>
          <a:lstStyle/>
          <a:p>
            <a:pPr algn="just" defTabSz="257175">
              <a:lnSpc>
                <a:spcPct val="150000"/>
              </a:lnSpc>
            </a:pPr>
            <a:r>
              <a:rPr lang="en-US" sz="1500" b="1" dirty="0">
                <a:latin typeface="UTM Avo" panose="02040603050506020204" pitchFamily="18" charset="0"/>
                <a:cs typeface="Times New Roman" panose="02020603050405020304" pitchFamily="18" charset="0"/>
              </a:rPr>
              <a:t>1. </a:t>
            </a:r>
            <a:r>
              <a:rPr lang="vi-VN" sz="1500" dirty="0">
                <a:latin typeface="UTM Avo" panose="02040603050506020204" pitchFamily="18" charset="0"/>
                <a:cs typeface="Times New Roman" panose="02020603050405020304" pitchFamily="18" charset="0"/>
              </a:rPr>
              <a:t>Trước khi đi mua một món đồ nào đó, chị của Khoa thường vào Internet</a:t>
            </a:r>
            <a:r>
              <a:rPr lang="en-US" sz="1500" dirty="0">
                <a:latin typeface="UTM Avo" panose="02040603050506020204" pitchFamily="18" charset="0"/>
                <a:cs typeface="Times New Roman" panose="02020603050405020304" pitchFamily="18" charset="0"/>
              </a:rPr>
              <a:t> </a:t>
            </a:r>
            <a:r>
              <a:rPr lang="vi-VN" sz="1500" dirty="0">
                <a:latin typeface="UTM Avo" panose="02040603050506020204" pitchFamily="18" charset="0"/>
                <a:cs typeface="Times New Roman" panose="02020603050405020304" pitchFamily="18" charset="0"/>
              </a:rPr>
              <a:t>để tìm hiểu trước. Tại sao chị của Khoa lại làm như vậy?</a:t>
            </a:r>
          </a:p>
        </p:txBody>
      </p:sp>
      <p:sp>
        <p:nvSpPr>
          <p:cNvPr id="8" name="Rectangle 7">
            <a:extLst>
              <a:ext uri="{FF2B5EF4-FFF2-40B4-BE49-F238E27FC236}">
                <a16:creationId xmlns="" xmlns:a16="http://schemas.microsoft.com/office/drawing/2014/main" id="{8D1FCF2D-DF3D-4F95-A9A1-4F98FB836F38}"/>
              </a:ext>
            </a:extLst>
          </p:cNvPr>
          <p:cNvSpPr/>
          <p:nvPr/>
        </p:nvSpPr>
        <p:spPr>
          <a:xfrm>
            <a:off x="1239146" y="1878102"/>
            <a:ext cx="7373912" cy="761747"/>
          </a:xfrm>
          <a:prstGeom prst="rect">
            <a:avLst/>
          </a:prstGeom>
        </p:spPr>
        <p:txBody>
          <a:bodyPr wrap="square" lIns="68580" tIns="34290" rIns="68580" bIns="34290">
            <a:spAutoFit/>
          </a:bodyPr>
          <a:lstStyle/>
          <a:p>
            <a:pPr algn="just" defTabSz="257175">
              <a:lnSpc>
                <a:spcPct val="150000"/>
              </a:lnSpc>
            </a:pPr>
            <a:r>
              <a:rPr lang="en-US" sz="1500" b="1" dirty="0">
                <a:latin typeface="UTM Avo" panose="02040603050506020204" pitchFamily="18" charset="0"/>
                <a:cs typeface="Times New Roman" panose="02020603050405020304" pitchFamily="18" charset="0"/>
              </a:rPr>
              <a:t>2. </a:t>
            </a:r>
            <a:r>
              <a:rPr lang="vi-VN" sz="1500" dirty="0">
                <a:latin typeface="UTM Avo" panose="02040603050506020204" pitchFamily="18" charset="0"/>
                <a:cs typeface="Times New Roman" panose="02020603050405020304" pitchFamily="18" charset="0"/>
              </a:rPr>
              <a:t>Em hãy nhờ sự trợ giúp của người thân hoặc thầy cô giáo để vào Internet</a:t>
            </a:r>
          </a:p>
          <a:p>
            <a:pPr algn="just" defTabSz="257175">
              <a:lnSpc>
                <a:spcPct val="150000"/>
              </a:lnSpc>
            </a:pPr>
            <a:r>
              <a:rPr lang="vi-VN" sz="1500" dirty="0">
                <a:latin typeface="UTM Avo" panose="02040603050506020204" pitchFamily="18" charset="0"/>
                <a:cs typeface="Times New Roman" panose="02020603050405020304" pitchFamily="18" charset="0"/>
              </a:rPr>
              <a:t>xem các chương trình phù hợp mà em yêu thích.</a:t>
            </a:r>
          </a:p>
        </p:txBody>
      </p:sp>
      <p:sp>
        <p:nvSpPr>
          <p:cNvPr id="4" name="TextBox 3"/>
          <p:cNvSpPr txBox="1"/>
          <p:nvPr/>
        </p:nvSpPr>
        <p:spPr>
          <a:xfrm>
            <a:off x="93785" y="2829169"/>
            <a:ext cx="9050215" cy="1477328"/>
          </a:xfrm>
          <a:prstGeom prst="rect">
            <a:avLst/>
          </a:prstGeom>
          <a:noFill/>
        </p:spPr>
        <p:txBody>
          <a:bodyPr wrap="square" rtlCol="0">
            <a:spAutoFit/>
          </a:bodyPr>
          <a:lstStyle/>
          <a:p>
            <a:r>
              <a:rPr lang="en-US" sz="1800" dirty="0" smtClean="0">
                <a:latin typeface="time new roman"/>
              </a:rPr>
              <a:t>1/33</a:t>
            </a:r>
          </a:p>
          <a:p>
            <a:r>
              <a:rPr lang="en-US" sz="1800" dirty="0" err="1" smtClean="0">
                <a:latin typeface="time new roman"/>
              </a:rPr>
              <a:t>Trước</a:t>
            </a:r>
            <a:r>
              <a:rPr lang="en-US" sz="1800" dirty="0" smtClean="0">
                <a:latin typeface="time new roman"/>
              </a:rPr>
              <a:t> </a:t>
            </a:r>
            <a:r>
              <a:rPr lang="en-US" sz="1800" dirty="0" err="1" smtClean="0">
                <a:latin typeface="time new roman"/>
              </a:rPr>
              <a:t>khi</a:t>
            </a:r>
            <a:r>
              <a:rPr lang="en-US" sz="1800" dirty="0" smtClean="0">
                <a:latin typeface="time new roman"/>
              </a:rPr>
              <a:t> </a:t>
            </a:r>
            <a:r>
              <a:rPr lang="en-US" sz="1800" dirty="0" err="1" smtClean="0">
                <a:latin typeface="time new roman"/>
              </a:rPr>
              <a:t>mua</a:t>
            </a:r>
            <a:r>
              <a:rPr lang="en-US" sz="1800" dirty="0" smtClean="0">
                <a:latin typeface="time new roman"/>
              </a:rPr>
              <a:t> </a:t>
            </a:r>
            <a:r>
              <a:rPr lang="en-US" sz="1800" dirty="0" err="1" smtClean="0">
                <a:latin typeface="time new roman"/>
              </a:rPr>
              <a:t>một</a:t>
            </a:r>
            <a:r>
              <a:rPr lang="en-US" sz="1800" dirty="0" smtClean="0">
                <a:latin typeface="time new roman"/>
              </a:rPr>
              <a:t> </a:t>
            </a:r>
            <a:r>
              <a:rPr lang="en-US" sz="1800" dirty="0" err="1" smtClean="0">
                <a:latin typeface="time new roman"/>
              </a:rPr>
              <a:t>món</a:t>
            </a:r>
            <a:r>
              <a:rPr lang="en-US" sz="1800" dirty="0" smtClean="0">
                <a:latin typeface="time new roman"/>
              </a:rPr>
              <a:t> </a:t>
            </a:r>
            <a:r>
              <a:rPr lang="en-US" sz="1800" dirty="0" err="1" smtClean="0">
                <a:latin typeface="time new roman"/>
              </a:rPr>
              <a:t>đồ</a:t>
            </a:r>
            <a:r>
              <a:rPr lang="en-US" sz="1800" dirty="0" smtClean="0">
                <a:latin typeface="time new roman"/>
              </a:rPr>
              <a:t> </a:t>
            </a:r>
            <a:r>
              <a:rPr lang="en-US" sz="1800" dirty="0" err="1" smtClean="0">
                <a:latin typeface="time new roman"/>
              </a:rPr>
              <a:t>chị</a:t>
            </a:r>
            <a:r>
              <a:rPr lang="en-US" sz="1800" dirty="0" smtClean="0">
                <a:latin typeface="time new roman"/>
              </a:rPr>
              <a:t> </a:t>
            </a:r>
            <a:r>
              <a:rPr lang="en-US" sz="1800" dirty="0" err="1" smtClean="0">
                <a:latin typeface="time new roman"/>
              </a:rPr>
              <a:t>của</a:t>
            </a:r>
            <a:r>
              <a:rPr lang="en-US" sz="1800" dirty="0" smtClean="0">
                <a:latin typeface="time new roman"/>
              </a:rPr>
              <a:t> </a:t>
            </a:r>
            <a:r>
              <a:rPr lang="en-US" sz="1800" dirty="0" err="1" smtClean="0">
                <a:latin typeface="time new roman"/>
              </a:rPr>
              <a:t>Khoa</a:t>
            </a:r>
            <a:r>
              <a:rPr lang="en-US" sz="1800" dirty="0" smtClean="0">
                <a:latin typeface="time new roman"/>
              </a:rPr>
              <a:t> </a:t>
            </a:r>
            <a:r>
              <a:rPr lang="en-US" sz="1800" dirty="0" err="1" smtClean="0">
                <a:latin typeface="time new roman"/>
              </a:rPr>
              <a:t>thường</a:t>
            </a:r>
            <a:r>
              <a:rPr lang="en-US" sz="1800" dirty="0" smtClean="0">
                <a:latin typeface="time new roman"/>
              </a:rPr>
              <a:t> </a:t>
            </a:r>
            <a:r>
              <a:rPr lang="en-US" sz="1800" dirty="0" err="1" smtClean="0">
                <a:latin typeface="time new roman"/>
              </a:rPr>
              <a:t>vào</a:t>
            </a:r>
            <a:r>
              <a:rPr lang="en-US" sz="1800" dirty="0" smtClean="0">
                <a:latin typeface="time new roman"/>
              </a:rPr>
              <a:t> Internet </a:t>
            </a:r>
            <a:r>
              <a:rPr lang="en-US" sz="1800" dirty="0" err="1" smtClean="0">
                <a:latin typeface="time new roman"/>
              </a:rPr>
              <a:t>để</a:t>
            </a:r>
            <a:r>
              <a:rPr lang="en-US" sz="1800" dirty="0" smtClean="0">
                <a:latin typeface="time new roman"/>
              </a:rPr>
              <a:t> </a:t>
            </a:r>
            <a:r>
              <a:rPr lang="en-US" sz="1800" dirty="0" err="1" smtClean="0">
                <a:latin typeface="time new roman"/>
              </a:rPr>
              <a:t>tìm</a:t>
            </a:r>
            <a:r>
              <a:rPr lang="en-US" sz="1800" dirty="0" smtClean="0">
                <a:latin typeface="time new roman"/>
              </a:rPr>
              <a:t> </a:t>
            </a:r>
            <a:r>
              <a:rPr lang="en-US" sz="1800" dirty="0" err="1" smtClean="0">
                <a:latin typeface="time new roman"/>
              </a:rPr>
              <a:t>hiểu</a:t>
            </a:r>
            <a:r>
              <a:rPr lang="en-US" sz="1800" dirty="0" smtClean="0">
                <a:latin typeface="time new roman"/>
              </a:rPr>
              <a:t> </a:t>
            </a:r>
            <a:r>
              <a:rPr lang="en-US" sz="1800" dirty="0" err="1" smtClean="0">
                <a:latin typeface="time new roman"/>
              </a:rPr>
              <a:t>trước</a:t>
            </a:r>
            <a:r>
              <a:rPr lang="en-US" sz="1800" dirty="0" smtClean="0">
                <a:latin typeface="time new roman"/>
              </a:rPr>
              <a:t> </a:t>
            </a:r>
            <a:r>
              <a:rPr lang="en-US" sz="1800" dirty="0" err="1" smtClean="0">
                <a:latin typeface="time new roman"/>
              </a:rPr>
              <a:t>món</a:t>
            </a:r>
            <a:r>
              <a:rPr lang="en-US" sz="1800" dirty="0" smtClean="0">
                <a:latin typeface="time new roman"/>
              </a:rPr>
              <a:t> </a:t>
            </a:r>
            <a:r>
              <a:rPr lang="en-US" sz="1800" dirty="0" err="1" smtClean="0">
                <a:latin typeface="time new roman"/>
              </a:rPr>
              <a:t>đồ</a:t>
            </a:r>
            <a:r>
              <a:rPr lang="en-US" sz="1800" dirty="0" smtClean="0">
                <a:latin typeface="time new roman"/>
              </a:rPr>
              <a:t> </a:t>
            </a:r>
            <a:r>
              <a:rPr lang="en-US" sz="1800" dirty="0" err="1" smtClean="0">
                <a:latin typeface="time new roman"/>
              </a:rPr>
              <a:t>định</a:t>
            </a:r>
            <a:r>
              <a:rPr lang="en-US" sz="1800" dirty="0" smtClean="0">
                <a:latin typeface="time new roman"/>
              </a:rPr>
              <a:t> </a:t>
            </a:r>
            <a:r>
              <a:rPr lang="en-US" sz="1800" dirty="0" err="1" smtClean="0">
                <a:latin typeface="time new roman"/>
              </a:rPr>
              <a:t>mua</a:t>
            </a:r>
            <a:r>
              <a:rPr lang="en-US" sz="1800" dirty="0" smtClean="0">
                <a:latin typeface="time new roman"/>
              </a:rPr>
              <a:t> </a:t>
            </a:r>
            <a:r>
              <a:rPr lang="en-US" sz="1800" dirty="0" err="1" smtClean="0">
                <a:latin typeface="time new roman"/>
              </a:rPr>
              <a:t>để</a:t>
            </a:r>
            <a:r>
              <a:rPr lang="en-US" sz="1800" dirty="0" smtClean="0">
                <a:latin typeface="time new roman"/>
              </a:rPr>
              <a:t> </a:t>
            </a:r>
            <a:r>
              <a:rPr lang="en-US" sz="1800" dirty="0" err="1" smtClean="0">
                <a:latin typeface="time new roman"/>
              </a:rPr>
              <a:t>biết</a:t>
            </a:r>
            <a:r>
              <a:rPr lang="en-US" sz="1800" dirty="0" smtClean="0">
                <a:latin typeface="time new roman"/>
              </a:rPr>
              <a:t> </a:t>
            </a:r>
            <a:r>
              <a:rPr lang="en-US" sz="1800" dirty="0" err="1" smtClean="0">
                <a:latin typeface="time new roman"/>
              </a:rPr>
              <a:t>thêm</a:t>
            </a:r>
            <a:r>
              <a:rPr lang="en-US" sz="1800" dirty="0" smtClean="0">
                <a:latin typeface="time new roman"/>
              </a:rPr>
              <a:t> </a:t>
            </a:r>
            <a:r>
              <a:rPr lang="en-US" sz="1800" dirty="0" err="1" smtClean="0">
                <a:latin typeface="time new roman"/>
              </a:rPr>
              <a:t>nhiều</a:t>
            </a:r>
            <a:r>
              <a:rPr lang="en-US" sz="1800" dirty="0" smtClean="0">
                <a:latin typeface="time new roman"/>
              </a:rPr>
              <a:t> </a:t>
            </a:r>
            <a:r>
              <a:rPr lang="en-US" sz="1800" dirty="0" err="1" smtClean="0">
                <a:latin typeface="time new roman"/>
              </a:rPr>
              <a:t>thông</a:t>
            </a:r>
            <a:r>
              <a:rPr lang="en-US" sz="1800" dirty="0" smtClean="0">
                <a:latin typeface="time new roman"/>
              </a:rPr>
              <a:t> tin </a:t>
            </a:r>
            <a:r>
              <a:rPr lang="en-US" sz="1800" dirty="0" err="1" smtClean="0">
                <a:latin typeface="time new roman"/>
              </a:rPr>
              <a:t>về</a:t>
            </a:r>
            <a:r>
              <a:rPr lang="en-US" sz="1800" dirty="0" smtClean="0">
                <a:latin typeface="time new roman"/>
              </a:rPr>
              <a:t> </a:t>
            </a:r>
            <a:r>
              <a:rPr lang="en-US" sz="1800" dirty="0" err="1" smtClean="0">
                <a:latin typeface="time new roman"/>
              </a:rPr>
              <a:t>món</a:t>
            </a:r>
            <a:r>
              <a:rPr lang="en-US" sz="1800" dirty="0" smtClean="0">
                <a:latin typeface="time new roman"/>
              </a:rPr>
              <a:t> </a:t>
            </a:r>
            <a:r>
              <a:rPr lang="en-US" sz="1800" dirty="0" err="1" smtClean="0">
                <a:latin typeface="time new roman"/>
              </a:rPr>
              <a:t>đồ</a:t>
            </a:r>
            <a:r>
              <a:rPr lang="en-US" sz="1800" dirty="0" smtClean="0">
                <a:latin typeface="time new roman"/>
              </a:rPr>
              <a:t> </a:t>
            </a:r>
            <a:r>
              <a:rPr lang="en-US" sz="1800" dirty="0" err="1" smtClean="0">
                <a:latin typeface="time new roman"/>
              </a:rPr>
              <a:t>đó</a:t>
            </a:r>
            <a:r>
              <a:rPr lang="en-US" sz="1800" dirty="0" smtClean="0">
                <a:latin typeface="time new roman"/>
              </a:rPr>
              <a:t> </a:t>
            </a:r>
            <a:r>
              <a:rPr lang="en-US" sz="1800" dirty="0" err="1" smtClean="0">
                <a:latin typeface="time new roman"/>
              </a:rPr>
              <a:t>như</a:t>
            </a:r>
            <a:r>
              <a:rPr lang="en-US" sz="1800" dirty="0" smtClean="0">
                <a:latin typeface="time new roman"/>
              </a:rPr>
              <a:t>: </a:t>
            </a:r>
            <a:r>
              <a:rPr lang="en-US" sz="1800" dirty="0" err="1" smtClean="0">
                <a:latin typeface="time new roman"/>
              </a:rPr>
              <a:t>địa</a:t>
            </a:r>
            <a:r>
              <a:rPr lang="en-US" sz="1800" dirty="0" smtClean="0">
                <a:latin typeface="time new roman"/>
              </a:rPr>
              <a:t> </a:t>
            </a:r>
            <a:r>
              <a:rPr lang="en-US" sz="1800" dirty="0" err="1" smtClean="0">
                <a:latin typeface="time new roman"/>
              </a:rPr>
              <a:t>chỉ</a:t>
            </a:r>
            <a:r>
              <a:rPr lang="en-US" sz="1800" dirty="0" smtClean="0">
                <a:latin typeface="time new roman"/>
              </a:rPr>
              <a:t> </a:t>
            </a:r>
            <a:r>
              <a:rPr lang="en-US" sz="1800" dirty="0" err="1" smtClean="0">
                <a:latin typeface="time new roman"/>
              </a:rPr>
              <a:t>mua</a:t>
            </a:r>
            <a:r>
              <a:rPr lang="en-US" sz="1800" dirty="0" smtClean="0">
                <a:latin typeface="time new roman"/>
              </a:rPr>
              <a:t> </a:t>
            </a:r>
            <a:r>
              <a:rPr lang="en-US" sz="1800" dirty="0" err="1" smtClean="0">
                <a:latin typeface="time new roman"/>
              </a:rPr>
              <a:t>hàng</a:t>
            </a:r>
            <a:r>
              <a:rPr lang="en-US" sz="1800" dirty="0" smtClean="0">
                <a:latin typeface="time new roman"/>
              </a:rPr>
              <a:t> </a:t>
            </a:r>
            <a:r>
              <a:rPr lang="en-US" sz="1800" dirty="0" err="1" smtClean="0">
                <a:latin typeface="time new roman"/>
              </a:rPr>
              <a:t>phù</a:t>
            </a:r>
            <a:r>
              <a:rPr lang="en-US" sz="1800" dirty="0" smtClean="0">
                <a:latin typeface="time new roman"/>
              </a:rPr>
              <a:t> </a:t>
            </a:r>
            <a:r>
              <a:rPr lang="en-US" sz="1800" dirty="0" err="1" smtClean="0">
                <a:latin typeface="time new roman"/>
              </a:rPr>
              <a:t>hợp</a:t>
            </a:r>
            <a:r>
              <a:rPr lang="en-US" sz="1800" dirty="0" smtClean="0">
                <a:latin typeface="time new roman"/>
              </a:rPr>
              <a:t>, </a:t>
            </a:r>
            <a:r>
              <a:rPr lang="en-US" sz="1800" dirty="0" err="1" smtClean="0">
                <a:latin typeface="time new roman"/>
              </a:rPr>
              <a:t>giá</a:t>
            </a:r>
            <a:r>
              <a:rPr lang="en-US" sz="1800" dirty="0" smtClean="0">
                <a:latin typeface="time new roman"/>
              </a:rPr>
              <a:t> </a:t>
            </a:r>
            <a:r>
              <a:rPr lang="en-US" sz="1800" dirty="0" err="1" smtClean="0">
                <a:latin typeface="time new roman"/>
              </a:rPr>
              <a:t>hợp</a:t>
            </a:r>
            <a:r>
              <a:rPr lang="en-US" sz="1800" dirty="0" smtClean="0">
                <a:latin typeface="time new roman"/>
              </a:rPr>
              <a:t> </a:t>
            </a:r>
            <a:r>
              <a:rPr lang="en-US" sz="1800" dirty="0" err="1" smtClean="0">
                <a:latin typeface="time new roman"/>
              </a:rPr>
              <a:t>lí</a:t>
            </a:r>
            <a:r>
              <a:rPr lang="en-US" sz="1800" dirty="0" smtClean="0">
                <a:latin typeface="time new roman"/>
              </a:rPr>
              <a:t>, </a:t>
            </a:r>
            <a:r>
              <a:rPr lang="en-US" sz="1800" dirty="0" err="1" smtClean="0">
                <a:latin typeface="time new roman"/>
              </a:rPr>
              <a:t>hãng</a:t>
            </a:r>
            <a:r>
              <a:rPr lang="en-US" sz="1800" dirty="0" smtClean="0">
                <a:latin typeface="time new roman"/>
              </a:rPr>
              <a:t> </a:t>
            </a:r>
            <a:r>
              <a:rPr lang="en-US" sz="1800" dirty="0" err="1" smtClean="0">
                <a:latin typeface="time new roman"/>
              </a:rPr>
              <a:t>sản</a:t>
            </a:r>
            <a:r>
              <a:rPr lang="en-US" sz="1800" dirty="0" smtClean="0">
                <a:latin typeface="time new roman"/>
              </a:rPr>
              <a:t> </a:t>
            </a:r>
            <a:r>
              <a:rPr lang="en-US" sz="1800" dirty="0" err="1" smtClean="0">
                <a:latin typeface="time new roman"/>
              </a:rPr>
              <a:t>xuất</a:t>
            </a:r>
            <a:r>
              <a:rPr lang="en-US" sz="1800" dirty="0" smtClean="0">
                <a:latin typeface="time new roman"/>
              </a:rPr>
              <a:t> </a:t>
            </a:r>
            <a:r>
              <a:rPr lang="en-US" sz="1800" dirty="0" err="1" smtClean="0">
                <a:latin typeface="time new roman"/>
              </a:rPr>
              <a:t>uy</a:t>
            </a:r>
            <a:r>
              <a:rPr lang="en-US" sz="1800" dirty="0" smtClean="0">
                <a:latin typeface="time new roman"/>
              </a:rPr>
              <a:t> </a:t>
            </a:r>
            <a:r>
              <a:rPr lang="en-US" sz="1800" dirty="0" err="1" smtClean="0">
                <a:latin typeface="time new roman"/>
              </a:rPr>
              <a:t>tín</a:t>
            </a:r>
            <a:r>
              <a:rPr lang="en-US" sz="1800" dirty="0" smtClean="0">
                <a:latin typeface="time new roman"/>
              </a:rPr>
              <a:t>, </a:t>
            </a:r>
            <a:r>
              <a:rPr lang="en-US" sz="1800" dirty="0" err="1" smtClean="0">
                <a:latin typeface="time new roman"/>
              </a:rPr>
              <a:t>cách</a:t>
            </a:r>
            <a:r>
              <a:rPr lang="en-US" sz="1800" dirty="0" smtClean="0">
                <a:latin typeface="time new roman"/>
              </a:rPr>
              <a:t> </a:t>
            </a:r>
            <a:r>
              <a:rPr lang="en-US" sz="1800" dirty="0" err="1" smtClean="0">
                <a:latin typeface="time new roman"/>
              </a:rPr>
              <a:t>kiểm</a:t>
            </a:r>
            <a:r>
              <a:rPr lang="en-US" sz="1800" dirty="0" smtClean="0">
                <a:latin typeface="time new roman"/>
              </a:rPr>
              <a:t> </a:t>
            </a:r>
            <a:r>
              <a:rPr lang="en-US" sz="1800" dirty="0" err="1" smtClean="0">
                <a:latin typeface="time new roman"/>
              </a:rPr>
              <a:t>tra</a:t>
            </a:r>
            <a:r>
              <a:rPr lang="en-US" sz="1800" dirty="0" smtClean="0">
                <a:latin typeface="time new roman"/>
              </a:rPr>
              <a:t> </a:t>
            </a:r>
            <a:r>
              <a:rPr lang="en-US" sz="1800" dirty="0" err="1" smtClean="0">
                <a:latin typeface="time new roman"/>
              </a:rPr>
              <a:t>hàng</a:t>
            </a:r>
            <a:r>
              <a:rPr lang="en-US" sz="1800" dirty="0" smtClean="0">
                <a:latin typeface="time new roman"/>
              </a:rPr>
              <a:t> </a:t>
            </a:r>
            <a:r>
              <a:rPr lang="en-US" sz="1800" dirty="0" err="1" smtClean="0">
                <a:latin typeface="time new roman"/>
              </a:rPr>
              <a:t>hóa</a:t>
            </a:r>
            <a:r>
              <a:rPr lang="en-US" sz="1800" dirty="0" smtClean="0">
                <a:latin typeface="time new roman"/>
              </a:rPr>
              <a:t>, </a:t>
            </a:r>
            <a:r>
              <a:rPr lang="en-US" sz="1800" dirty="0" err="1" smtClean="0">
                <a:latin typeface="time new roman"/>
              </a:rPr>
              <a:t>cách</a:t>
            </a:r>
            <a:r>
              <a:rPr lang="en-US" sz="1800" dirty="0" smtClean="0">
                <a:latin typeface="time new roman"/>
              </a:rPr>
              <a:t> </a:t>
            </a:r>
            <a:r>
              <a:rPr lang="en-US" sz="1800" dirty="0" err="1" smtClean="0">
                <a:latin typeface="time new roman"/>
              </a:rPr>
              <a:t>sử</a:t>
            </a:r>
            <a:r>
              <a:rPr lang="en-US" sz="1800" dirty="0" smtClean="0">
                <a:latin typeface="time new roman"/>
              </a:rPr>
              <a:t> </a:t>
            </a:r>
            <a:r>
              <a:rPr lang="en-US" sz="1800" dirty="0" err="1" smtClean="0">
                <a:latin typeface="time new roman"/>
              </a:rPr>
              <a:t>dụng</a:t>
            </a:r>
            <a:r>
              <a:rPr lang="en-US" sz="1800" dirty="0" smtClean="0">
                <a:latin typeface="time new roman"/>
              </a:rPr>
              <a:t> </a:t>
            </a:r>
            <a:r>
              <a:rPr lang="en-US" sz="1800" dirty="0" err="1" smtClean="0">
                <a:latin typeface="time new roman"/>
              </a:rPr>
              <a:t>tối</a:t>
            </a:r>
            <a:r>
              <a:rPr lang="en-US" sz="1800" dirty="0" smtClean="0">
                <a:latin typeface="time new roman"/>
              </a:rPr>
              <a:t> </a:t>
            </a:r>
            <a:r>
              <a:rPr lang="en-US" sz="1800" dirty="0" err="1" smtClean="0">
                <a:latin typeface="time new roman"/>
              </a:rPr>
              <a:t>ưu</a:t>
            </a:r>
            <a:r>
              <a:rPr lang="en-US" sz="1800" dirty="0" smtClean="0">
                <a:latin typeface="time new roman"/>
              </a:rPr>
              <a:t>, </a:t>
            </a:r>
            <a:r>
              <a:rPr lang="en-US" sz="1800" dirty="0" err="1" smtClean="0">
                <a:latin typeface="time new roman"/>
              </a:rPr>
              <a:t>nhận</a:t>
            </a:r>
            <a:r>
              <a:rPr lang="en-US" sz="1800" dirty="0" smtClean="0">
                <a:latin typeface="time new roman"/>
              </a:rPr>
              <a:t> </a:t>
            </a:r>
            <a:r>
              <a:rPr lang="en-US" sz="1800" dirty="0" err="1" smtClean="0">
                <a:latin typeface="time new roman"/>
              </a:rPr>
              <a:t>xét</a:t>
            </a:r>
            <a:r>
              <a:rPr lang="en-US" sz="1800" dirty="0" smtClean="0">
                <a:latin typeface="time new roman"/>
              </a:rPr>
              <a:t> hay </a:t>
            </a:r>
            <a:r>
              <a:rPr lang="en-US" sz="1800" dirty="0" err="1" smtClean="0">
                <a:latin typeface="time new roman"/>
              </a:rPr>
              <a:t>lời</a:t>
            </a:r>
            <a:r>
              <a:rPr lang="en-US" sz="1800" dirty="0" smtClean="0">
                <a:latin typeface="time new roman"/>
              </a:rPr>
              <a:t> </a:t>
            </a:r>
            <a:r>
              <a:rPr lang="en-US" sz="1800" dirty="0" err="1" smtClean="0">
                <a:latin typeface="time new roman"/>
              </a:rPr>
              <a:t>khuyên</a:t>
            </a:r>
            <a:r>
              <a:rPr lang="en-US" sz="1800" dirty="0" smtClean="0">
                <a:latin typeface="time new roman"/>
              </a:rPr>
              <a:t> </a:t>
            </a:r>
            <a:r>
              <a:rPr lang="en-US" sz="1800" dirty="0" err="1" smtClean="0">
                <a:latin typeface="time new roman"/>
              </a:rPr>
              <a:t>của</a:t>
            </a:r>
            <a:r>
              <a:rPr lang="en-US" sz="1800" dirty="0" smtClean="0">
                <a:latin typeface="time new roman"/>
              </a:rPr>
              <a:t> </a:t>
            </a:r>
            <a:r>
              <a:rPr lang="en-US" sz="1800" dirty="0" err="1" smtClean="0">
                <a:latin typeface="time new roman"/>
              </a:rPr>
              <a:t>những</a:t>
            </a:r>
            <a:r>
              <a:rPr lang="en-US" sz="1800" dirty="0" smtClean="0">
                <a:latin typeface="time new roman"/>
              </a:rPr>
              <a:t> </a:t>
            </a:r>
            <a:r>
              <a:rPr lang="en-US" sz="1800" dirty="0" err="1" smtClean="0">
                <a:latin typeface="time new roman"/>
              </a:rPr>
              <a:t>người</a:t>
            </a:r>
            <a:r>
              <a:rPr lang="en-US" sz="1800" dirty="0" smtClean="0">
                <a:latin typeface="time new roman"/>
              </a:rPr>
              <a:t> </a:t>
            </a:r>
            <a:r>
              <a:rPr lang="en-US" sz="1800" dirty="0" err="1" smtClean="0">
                <a:latin typeface="time new roman"/>
              </a:rPr>
              <a:t>đã</a:t>
            </a:r>
            <a:r>
              <a:rPr lang="en-US" sz="1800" dirty="0" smtClean="0">
                <a:latin typeface="time new roman"/>
              </a:rPr>
              <a:t> </a:t>
            </a:r>
            <a:r>
              <a:rPr lang="en-US" sz="1800" dirty="0" err="1" smtClean="0">
                <a:latin typeface="time new roman"/>
              </a:rPr>
              <a:t>sử</a:t>
            </a:r>
            <a:r>
              <a:rPr lang="en-US" sz="1800" dirty="0" smtClean="0">
                <a:latin typeface="time new roman"/>
              </a:rPr>
              <a:t> </a:t>
            </a:r>
            <a:r>
              <a:rPr lang="en-US" sz="1800" dirty="0" err="1" smtClean="0">
                <a:latin typeface="time new roman"/>
              </a:rPr>
              <a:t>dụng</a:t>
            </a:r>
            <a:r>
              <a:rPr lang="en-US" sz="1800" dirty="0" smtClean="0">
                <a:latin typeface="time new roman"/>
              </a:rPr>
              <a:t>, ….</a:t>
            </a:r>
            <a:endParaRPr lang="en-US" sz="1800" dirty="0">
              <a:latin typeface="time new roman"/>
            </a:endParaRPr>
          </a:p>
        </p:txBody>
      </p:sp>
    </p:spTree>
    <p:extLst>
      <p:ext uri="{BB962C8B-B14F-4D97-AF65-F5344CB8AC3E}">
        <p14:creationId xmlns:p14="http://schemas.microsoft.com/office/powerpoint/2010/main" val="1732307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475702" y="2436781"/>
            <a:ext cx="6313219" cy="623248"/>
          </a:xfrm>
          <a:prstGeom prst="rect">
            <a:avLst/>
          </a:prstGeom>
          <a:solidFill>
            <a:schemeClr val="bg1"/>
          </a:solidFill>
        </p:spPr>
        <p:txBody>
          <a:bodyPr wrap="none" lIns="68580" tIns="34290" rIns="68580" bIns="34290">
            <a:spAutoFit/>
          </a:bodyPr>
          <a:lstStyle/>
          <a:p>
            <a:pPr algn="ctr"/>
            <a:r>
              <a:rPr lang="en-US" sz="36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 xmlns:a16="http://schemas.microsoft.com/office/drawing/2014/main" id="{24C4C1C4-43C3-40EE-887E-6B37C3452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266" y="3131002"/>
            <a:ext cx="3063476" cy="1531187"/>
          </a:xfrm>
          <a:prstGeom prst="rect">
            <a:avLst/>
          </a:prstGeom>
        </p:spPr>
      </p:pic>
      <p:pic>
        <p:nvPicPr>
          <p:cNvPr id="84" name="图片 6">
            <a:extLst>
              <a:ext uri="{FF2B5EF4-FFF2-40B4-BE49-F238E27FC236}">
                <a16:creationId xmlns="" xmlns:a16="http://schemas.microsoft.com/office/drawing/2014/main" id="{D55673E8-2FB0-4E85-B254-56C877C27F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397906" y="-257168"/>
            <a:ext cx="1621562" cy="1941242"/>
          </a:xfrm>
          <a:prstGeom prst="rect">
            <a:avLst/>
          </a:prstGeom>
        </p:spPr>
      </p:pic>
      <p:pic>
        <p:nvPicPr>
          <p:cNvPr id="80" name="Picture 79">
            <a:extLst>
              <a:ext uri="{FF2B5EF4-FFF2-40B4-BE49-F238E27FC236}">
                <a16:creationId xmlns="" xmlns:a16="http://schemas.microsoft.com/office/drawing/2014/main" id="{C23B1580-C93F-4579-B504-AFFCDDB57E22}"/>
              </a:ext>
            </a:extLst>
          </p:cNvPr>
          <p:cNvPicPr>
            <a:picLocks noChangeAspect="1"/>
          </p:cNvPicPr>
          <p:nvPr/>
        </p:nvPicPr>
        <p:blipFill>
          <a:blip r:embed="rId5"/>
          <a:stretch>
            <a:fillRect/>
          </a:stretch>
        </p:blipFill>
        <p:spPr>
          <a:xfrm>
            <a:off x="99302" y="1868850"/>
            <a:ext cx="442298" cy="390467"/>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785" y="0"/>
            <a:ext cx="9050215" cy="5078313"/>
          </a:xfrm>
          <a:prstGeom prst="rect">
            <a:avLst/>
          </a:prstGeom>
          <a:noFill/>
        </p:spPr>
        <p:txBody>
          <a:bodyPr wrap="square" rtlCol="0">
            <a:spAutoFit/>
          </a:bodyPr>
          <a:lstStyle/>
          <a:p>
            <a:r>
              <a:rPr lang="en-US" sz="3600" dirty="0" smtClean="0">
                <a:latin typeface="time new roman"/>
              </a:rPr>
              <a:t>1/33</a:t>
            </a:r>
          </a:p>
          <a:p>
            <a:r>
              <a:rPr lang="en-US" sz="3600" dirty="0" err="1" smtClean="0">
                <a:latin typeface="time new roman"/>
              </a:rPr>
              <a:t>Trước</a:t>
            </a:r>
            <a:r>
              <a:rPr lang="en-US" sz="3600" dirty="0" smtClean="0">
                <a:latin typeface="time new roman"/>
              </a:rPr>
              <a:t> </a:t>
            </a:r>
            <a:r>
              <a:rPr lang="en-US" sz="3600" dirty="0" err="1" smtClean="0">
                <a:latin typeface="time new roman"/>
              </a:rPr>
              <a:t>khi</a:t>
            </a:r>
            <a:r>
              <a:rPr lang="en-US" sz="3600" dirty="0" smtClean="0">
                <a:latin typeface="time new roman"/>
              </a:rPr>
              <a:t> </a:t>
            </a:r>
            <a:r>
              <a:rPr lang="en-US" sz="3600" dirty="0" err="1" smtClean="0">
                <a:latin typeface="time new roman"/>
              </a:rPr>
              <a:t>mua</a:t>
            </a:r>
            <a:r>
              <a:rPr lang="en-US" sz="3600" dirty="0" smtClean="0">
                <a:latin typeface="time new roman"/>
              </a:rPr>
              <a:t> </a:t>
            </a:r>
            <a:r>
              <a:rPr lang="en-US" sz="3600" dirty="0" err="1" smtClean="0">
                <a:latin typeface="time new roman"/>
              </a:rPr>
              <a:t>một</a:t>
            </a:r>
            <a:r>
              <a:rPr lang="en-US" sz="3600" dirty="0" smtClean="0">
                <a:latin typeface="time new roman"/>
              </a:rPr>
              <a:t> </a:t>
            </a:r>
            <a:r>
              <a:rPr lang="en-US" sz="3600" dirty="0" err="1" smtClean="0">
                <a:latin typeface="time new roman"/>
              </a:rPr>
              <a:t>món</a:t>
            </a:r>
            <a:r>
              <a:rPr lang="en-US" sz="3600" dirty="0" smtClean="0">
                <a:latin typeface="time new roman"/>
              </a:rPr>
              <a:t> </a:t>
            </a:r>
            <a:r>
              <a:rPr lang="en-US" sz="3600" dirty="0" err="1" smtClean="0">
                <a:latin typeface="time new roman"/>
              </a:rPr>
              <a:t>đồ</a:t>
            </a:r>
            <a:r>
              <a:rPr lang="en-US" sz="3600" dirty="0" smtClean="0">
                <a:latin typeface="time new roman"/>
              </a:rPr>
              <a:t> </a:t>
            </a:r>
            <a:r>
              <a:rPr lang="en-US" sz="3600" dirty="0" err="1" smtClean="0">
                <a:latin typeface="time new roman"/>
              </a:rPr>
              <a:t>chị</a:t>
            </a:r>
            <a:r>
              <a:rPr lang="en-US" sz="3600" dirty="0" smtClean="0">
                <a:latin typeface="time new roman"/>
              </a:rPr>
              <a:t> </a:t>
            </a:r>
            <a:r>
              <a:rPr lang="en-US" sz="3600" dirty="0" err="1" smtClean="0">
                <a:latin typeface="time new roman"/>
              </a:rPr>
              <a:t>của</a:t>
            </a:r>
            <a:r>
              <a:rPr lang="en-US" sz="3600" dirty="0" smtClean="0">
                <a:latin typeface="time new roman"/>
              </a:rPr>
              <a:t> </a:t>
            </a:r>
            <a:r>
              <a:rPr lang="en-US" sz="3600" dirty="0" err="1" smtClean="0">
                <a:latin typeface="time new roman"/>
              </a:rPr>
              <a:t>Khoa</a:t>
            </a:r>
            <a:r>
              <a:rPr lang="en-US" sz="3600" dirty="0" smtClean="0">
                <a:latin typeface="time new roman"/>
              </a:rPr>
              <a:t> </a:t>
            </a:r>
            <a:r>
              <a:rPr lang="en-US" sz="3600" dirty="0" err="1" smtClean="0">
                <a:latin typeface="time new roman"/>
              </a:rPr>
              <a:t>thường</a:t>
            </a:r>
            <a:r>
              <a:rPr lang="en-US" sz="3600" dirty="0" smtClean="0">
                <a:latin typeface="time new roman"/>
              </a:rPr>
              <a:t> </a:t>
            </a:r>
            <a:r>
              <a:rPr lang="en-US" sz="3600" dirty="0" err="1" smtClean="0">
                <a:latin typeface="time new roman"/>
              </a:rPr>
              <a:t>vào</a:t>
            </a:r>
            <a:r>
              <a:rPr lang="en-US" sz="3600" dirty="0" smtClean="0">
                <a:latin typeface="time new roman"/>
              </a:rPr>
              <a:t> Internet </a:t>
            </a:r>
            <a:r>
              <a:rPr lang="en-US" sz="3600" dirty="0" err="1" smtClean="0">
                <a:latin typeface="time new roman"/>
              </a:rPr>
              <a:t>để</a:t>
            </a:r>
            <a:r>
              <a:rPr lang="en-US" sz="3600" dirty="0" smtClean="0">
                <a:latin typeface="time new roman"/>
              </a:rPr>
              <a:t> </a:t>
            </a:r>
            <a:r>
              <a:rPr lang="en-US" sz="3600" dirty="0" err="1" smtClean="0">
                <a:latin typeface="time new roman"/>
              </a:rPr>
              <a:t>tìm</a:t>
            </a:r>
            <a:r>
              <a:rPr lang="en-US" sz="3600" dirty="0" smtClean="0">
                <a:latin typeface="time new roman"/>
              </a:rPr>
              <a:t> </a:t>
            </a:r>
            <a:r>
              <a:rPr lang="en-US" sz="3600" dirty="0" err="1" smtClean="0">
                <a:latin typeface="time new roman"/>
              </a:rPr>
              <a:t>hiểu</a:t>
            </a:r>
            <a:r>
              <a:rPr lang="en-US" sz="3600" dirty="0" smtClean="0">
                <a:latin typeface="time new roman"/>
              </a:rPr>
              <a:t> </a:t>
            </a:r>
            <a:r>
              <a:rPr lang="en-US" sz="3600" dirty="0" err="1" smtClean="0">
                <a:latin typeface="time new roman"/>
              </a:rPr>
              <a:t>trước</a:t>
            </a:r>
            <a:r>
              <a:rPr lang="en-US" sz="3600" dirty="0" smtClean="0">
                <a:latin typeface="time new roman"/>
              </a:rPr>
              <a:t> </a:t>
            </a:r>
            <a:r>
              <a:rPr lang="en-US" sz="3600" dirty="0" err="1" smtClean="0">
                <a:latin typeface="time new roman"/>
              </a:rPr>
              <a:t>món</a:t>
            </a:r>
            <a:r>
              <a:rPr lang="en-US" sz="3600" dirty="0" smtClean="0">
                <a:latin typeface="time new roman"/>
              </a:rPr>
              <a:t> </a:t>
            </a:r>
            <a:r>
              <a:rPr lang="en-US" sz="3600" dirty="0" err="1" smtClean="0">
                <a:latin typeface="time new roman"/>
              </a:rPr>
              <a:t>đồ</a:t>
            </a:r>
            <a:r>
              <a:rPr lang="en-US" sz="3600" dirty="0" smtClean="0">
                <a:latin typeface="time new roman"/>
              </a:rPr>
              <a:t> </a:t>
            </a:r>
            <a:r>
              <a:rPr lang="en-US" sz="3600" dirty="0" err="1" smtClean="0">
                <a:latin typeface="time new roman"/>
              </a:rPr>
              <a:t>định</a:t>
            </a:r>
            <a:r>
              <a:rPr lang="en-US" sz="3600" dirty="0" smtClean="0">
                <a:latin typeface="time new roman"/>
              </a:rPr>
              <a:t> </a:t>
            </a:r>
            <a:r>
              <a:rPr lang="en-US" sz="3600" dirty="0" err="1" smtClean="0">
                <a:latin typeface="time new roman"/>
              </a:rPr>
              <a:t>mua</a:t>
            </a:r>
            <a:r>
              <a:rPr lang="en-US" sz="3600" dirty="0" smtClean="0">
                <a:latin typeface="time new roman"/>
              </a:rPr>
              <a:t> </a:t>
            </a:r>
            <a:r>
              <a:rPr lang="en-US" sz="3600" dirty="0" err="1" smtClean="0">
                <a:latin typeface="time new roman"/>
              </a:rPr>
              <a:t>để</a:t>
            </a:r>
            <a:r>
              <a:rPr lang="en-US" sz="3600" dirty="0" smtClean="0">
                <a:latin typeface="time new roman"/>
              </a:rPr>
              <a:t> </a:t>
            </a:r>
            <a:r>
              <a:rPr lang="en-US" sz="3600" dirty="0" err="1" smtClean="0">
                <a:latin typeface="time new roman"/>
              </a:rPr>
              <a:t>biết</a:t>
            </a:r>
            <a:r>
              <a:rPr lang="en-US" sz="3600" dirty="0" smtClean="0">
                <a:latin typeface="time new roman"/>
              </a:rPr>
              <a:t> </a:t>
            </a:r>
            <a:r>
              <a:rPr lang="en-US" sz="3600" dirty="0" err="1" smtClean="0">
                <a:latin typeface="time new roman"/>
              </a:rPr>
              <a:t>thêm</a:t>
            </a:r>
            <a:r>
              <a:rPr lang="en-US" sz="3600" dirty="0" smtClean="0">
                <a:latin typeface="time new roman"/>
              </a:rPr>
              <a:t> </a:t>
            </a:r>
            <a:r>
              <a:rPr lang="en-US" sz="3600" dirty="0" err="1" smtClean="0">
                <a:latin typeface="time new roman"/>
              </a:rPr>
              <a:t>nhiều</a:t>
            </a:r>
            <a:r>
              <a:rPr lang="en-US" sz="3600" dirty="0" smtClean="0">
                <a:latin typeface="time new roman"/>
              </a:rPr>
              <a:t> </a:t>
            </a:r>
            <a:r>
              <a:rPr lang="en-US" sz="3600" dirty="0" err="1" smtClean="0">
                <a:latin typeface="time new roman"/>
              </a:rPr>
              <a:t>thông</a:t>
            </a:r>
            <a:r>
              <a:rPr lang="en-US" sz="3600" dirty="0" smtClean="0">
                <a:latin typeface="time new roman"/>
              </a:rPr>
              <a:t> tin </a:t>
            </a:r>
            <a:r>
              <a:rPr lang="en-US" sz="3600" dirty="0" err="1" smtClean="0">
                <a:latin typeface="time new roman"/>
              </a:rPr>
              <a:t>về</a:t>
            </a:r>
            <a:r>
              <a:rPr lang="en-US" sz="3600" dirty="0" smtClean="0">
                <a:latin typeface="time new roman"/>
              </a:rPr>
              <a:t> </a:t>
            </a:r>
            <a:r>
              <a:rPr lang="en-US" sz="3600" dirty="0" err="1" smtClean="0">
                <a:latin typeface="time new roman"/>
              </a:rPr>
              <a:t>món</a:t>
            </a:r>
            <a:r>
              <a:rPr lang="en-US" sz="3600" dirty="0" smtClean="0">
                <a:latin typeface="time new roman"/>
              </a:rPr>
              <a:t> </a:t>
            </a:r>
            <a:r>
              <a:rPr lang="en-US" sz="3600" dirty="0" err="1" smtClean="0">
                <a:latin typeface="time new roman"/>
              </a:rPr>
              <a:t>đồ</a:t>
            </a:r>
            <a:r>
              <a:rPr lang="en-US" sz="3600" dirty="0" smtClean="0">
                <a:latin typeface="time new roman"/>
              </a:rPr>
              <a:t> </a:t>
            </a:r>
            <a:r>
              <a:rPr lang="en-US" sz="3600" dirty="0" err="1" smtClean="0">
                <a:latin typeface="time new roman"/>
              </a:rPr>
              <a:t>đó</a:t>
            </a:r>
            <a:r>
              <a:rPr lang="en-US" sz="3600" dirty="0" smtClean="0">
                <a:latin typeface="time new roman"/>
              </a:rPr>
              <a:t> </a:t>
            </a:r>
            <a:r>
              <a:rPr lang="en-US" sz="3600" dirty="0" err="1" smtClean="0">
                <a:latin typeface="time new roman"/>
              </a:rPr>
              <a:t>như</a:t>
            </a:r>
            <a:r>
              <a:rPr lang="en-US" sz="3600" dirty="0" smtClean="0">
                <a:latin typeface="time new roman"/>
              </a:rPr>
              <a:t>: </a:t>
            </a:r>
            <a:r>
              <a:rPr lang="en-US" sz="3600" dirty="0" err="1" smtClean="0">
                <a:latin typeface="time new roman"/>
              </a:rPr>
              <a:t>địa</a:t>
            </a:r>
            <a:r>
              <a:rPr lang="en-US" sz="3600" dirty="0" smtClean="0">
                <a:latin typeface="time new roman"/>
              </a:rPr>
              <a:t> </a:t>
            </a:r>
            <a:r>
              <a:rPr lang="en-US" sz="3600" dirty="0" err="1" smtClean="0">
                <a:latin typeface="time new roman"/>
              </a:rPr>
              <a:t>chỉ</a:t>
            </a:r>
            <a:r>
              <a:rPr lang="en-US" sz="3600" dirty="0" smtClean="0">
                <a:latin typeface="time new roman"/>
              </a:rPr>
              <a:t> </a:t>
            </a:r>
            <a:r>
              <a:rPr lang="en-US" sz="3600" dirty="0" err="1" smtClean="0">
                <a:latin typeface="time new roman"/>
              </a:rPr>
              <a:t>mua</a:t>
            </a:r>
            <a:r>
              <a:rPr lang="en-US" sz="3600" dirty="0" smtClean="0">
                <a:latin typeface="time new roman"/>
              </a:rPr>
              <a:t> </a:t>
            </a:r>
            <a:r>
              <a:rPr lang="en-US" sz="3600" dirty="0" err="1" smtClean="0">
                <a:latin typeface="time new roman"/>
              </a:rPr>
              <a:t>hàng</a:t>
            </a:r>
            <a:r>
              <a:rPr lang="en-US" sz="3600" dirty="0" smtClean="0">
                <a:latin typeface="time new roman"/>
              </a:rPr>
              <a:t> </a:t>
            </a:r>
            <a:r>
              <a:rPr lang="en-US" sz="3600" dirty="0" err="1" smtClean="0">
                <a:latin typeface="time new roman"/>
              </a:rPr>
              <a:t>phù</a:t>
            </a:r>
            <a:r>
              <a:rPr lang="en-US" sz="3600" dirty="0" smtClean="0">
                <a:latin typeface="time new roman"/>
              </a:rPr>
              <a:t> </a:t>
            </a:r>
            <a:r>
              <a:rPr lang="en-US" sz="3600" dirty="0" err="1" smtClean="0">
                <a:latin typeface="time new roman"/>
              </a:rPr>
              <a:t>hợp</a:t>
            </a:r>
            <a:r>
              <a:rPr lang="en-US" sz="3600" dirty="0" smtClean="0">
                <a:latin typeface="time new roman"/>
              </a:rPr>
              <a:t>, </a:t>
            </a:r>
            <a:r>
              <a:rPr lang="en-US" sz="3600" dirty="0" err="1" smtClean="0">
                <a:latin typeface="time new roman"/>
              </a:rPr>
              <a:t>giá</a:t>
            </a:r>
            <a:r>
              <a:rPr lang="en-US" sz="3600" dirty="0" smtClean="0">
                <a:latin typeface="time new roman"/>
              </a:rPr>
              <a:t> </a:t>
            </a:r>
            <a:r>
              <a:rPr lang="en-US" sz="3600" dirty="0" err="1" smtClean="0">
                <a:latin typeface="time new roman"/>
              </a:rPr>
              <a:t>hợp</a:t>
            </a:r>
            <a:r>
              <a:rPr lang="en-US" sz="3600" dirty="0" smtClean="0">
                <a:latin typeface="time new roman"/>
              </a:rPr>
              <a:t> </a:t>
            </a:r>
            <a:r>
              <a:rPr lang="en-US" sz="3600" dirty="0" err="1" smtClean="0">
                <a:latin typeface="time new roman"/>
              </a:rPr>
              <a:t>lí</a:t>
            </a:r>
            <a:r>
              <a:rPr lang="en-US" sz="3600" dirty="0" smtClean="0">
                <a:latin typeface="time new roman"/>
              </a:rPr>
              <a:t>, </a:t>
            </a:r>
            <a:r>
              <a:rPr lang="en-US" sz="3600" dirty="0" err="1" smtClean="0">
                <a:latin typeface="time new roman"/>
              </a:rPr>
              <a:t>hãng</a:t>
            </a:r>
            <a:r>
              <a:rPr lang="en-US" sz="3600" dirty="0" smtClean="0">
                <a:latin typeface="time new roman"/>
              </a:rPr>
              <a:t> </a:t>
            </a:r>
            <a:r>
              <a:rPr lang="en-US" sz="3600" dirty="0" err="1" smtClean="0">
                <a:latin typeface="time new roman"/>
              </a:rPr>
              <a:t>sản</a:t>
            </a:r>
            <a:r>
              <a:rPr lang="en-US" sz="3600" dirty="0" smtClean="0">
                <a:latin typeface="time new roman"/>
              </a:rPr>
              <a:t> </a:t>
            </a:r>
            <a:r>
              <a:rPr lang="en-US" sz="3600" dirty="0" err="1" smtClean="0">
                <a:latin typeface="time new roman"/>
              </a:rPr>
              <a:t>xuất</a:t>
            </a:r>
            <a:r>
              <a:rPr lang="en-US" sz="3600" dirty="0" smtClean="0">
                <a:latin typeface="time new roman"/>
              </a:rPr>
              <a:t> </a:t>
            </a:r>
            <a:r>
              <a:rPr lang="en-US" sz="3600" dirty="0" err="1" smtClean="0">
                <a:latin typeface="time new roman"/>
              </a:rPr>
              <a:t>uy</a:t>
            </a:r>
            <a:r>
              <a:rPr lang="en-US" sz="3600" dirty="0" smtClean="0">
                <a:latin typeface="time new roman"/>
              </a:rPr>
              <a:t> </a:t>
            </a:r>
            <a:r>
              <a:rPr lang="en-US" sz="3600" dirty="0" err="1" smtClean="0">
                <a:latin typeface="time new roman"/>
              </a:rPr>
              <a:t>tín</a:t>
            </a:r>
            <a:r>
              <a:rPr lang="en-US" sz="3600" dirty="0" smtClean="0">
                <a:latin typeface="time new roman"/>
              </a:rPr>
              <a:t>, </a:t>
            </a:r>
            <a:r>
              <a:rPr lang="en-US" sz="3600" dirty="0" err="1" smtClean="0">
                <a:latin typeface="time new roman"/>
              </a:rPr>
              <a:t>cách</a:t>
            </a:r>
            <a:r>
              <a:rPr lang="en-US" sz="3600" dirty="0" smtClean="0">
                <a:latin typeface="time new roman"/>
              </a:rPr>
              <a:t> </a:t>
            </a:r>
            <a:r>
              <a:rPr lang="en-US" sz="3600" dirty="0" err="1" smtClean="0">
                <a:latin typeface="time new roman"/>
              </a:rPr>
              <a:t>kiểm</a:t>
            </a:r>
            <a:r>
              <a:rPr lang="en-US" sz="3600" dirty="0" smtClean="0">
                <a:latin typeface="time new roman"/>
              </a:rPr>
              <a:t> </a:t>
            </a:r>
            <a:r>
              <a:rPr lang="en-US" sz="3600" dirty="0" err="1" smtClean="0">
                <a:latin typeface="time new roman"/>
              </a:rPr>
              <a:t>tra</a:t>
            </a:r>
            <a:r>
              <a:rPr lang="en-US" sz="3600" dirty="0" smtClean="0">
                <a:latin typeface="time new roman"/>
              </a:rPr>
              <a:t> </a:t>
            </a:r>
            <a:r>
              <a:rPr lang="en-US" sz="3600" dirty="0" err="1" smtClean="0">
                <a:latin typeface="time new roman"/>
              </a:rPr>
              <a:t>hàng</a:t>
            </a:r>
            <a:r>
              <a:rPr lang="en-US" sz="3600" dirty="0" smtClean="0">
                <a:latin typeface="time new roman"/>
              </a:rPr>
              <a:t> </a:t>
            </a:r>
            <a:r>
              <a:rPr lang="en-US" sz="3600" dirty="0" err="1" smtClean="0">
                <a:latin typeface="time new roman"/>
              </a:rPr>
              <a:t>hóa</a:t>
            </a:r>
            <a:r>
              <a:rPr lang="en-US" sz="3600" dirty="0" smtClean="0">
                <a:latin typeface="time new roman"/>
              </a:rPr>
              <a:t>, </a:t>
            </a:r>
            <a:r>
              <a:rPr lang="en-US" sz="3600" dirty="0" err="1" smtClean="0">
                <a:latin typeface="time new roman"/>
              </a:rPr>
              <a:t>cách</a:t>
            </a:r>
            <a:r>
              <a:rPr lang="en-US" sz="3600" dirty="0" smtClean="0">
                <a:latin typeface="time new roman"/>
              </a:rPr>
              <a:t> </a:t>
            </a:r>
            <a:r>
              <a:rPr lang="en-US" sz="3600" dirty="0" err="1" smtClean="0">
                <a:latin typeface="time new roman"/>
              </a:rPr>
              <a:t>sử</a:t>
            </a:r>
            <a:r>
              <a:rPr lang="en-US" sz="3600" dirty="0" smtClean="0">
                <a:latin typeface="time new roman"/>
              </a:rPr>
              <a:t> </a:t>
            </a:r>
            <a:r>
              <a:rPr lang="en-US" sz="3600" dirty="0" err="1" smtClean="0">
                <a:latin typeface="time new roman"/>
              </a:rPr>
              <a:t>dụng</a:t>
            </a:r>
            <a:r>
              <a:rPr lang="en-US" sz="3600" dirty="0" smtClean="0">
                <a:latin typeface="time new roman"/>
              </a:rPr>
              <a:t> </a:t>
            </a:r>
            <a:r>
              <a:rPr lang="en-US" sz="3600" dirty="0" err="1" smtClean="0">
                <a:latin typeface="time new roman"/>
              </a:rPr>
              <a:t>tối</a:t>
            </a:r>
            <a:r>
              <a:rPr lang="en-US" sz="3600" dirty="0" smtClean="0">
                <a:latin typeface="time new roman"/>
              </a:rPr>
              <a:t> </a:t>
            </a:r>
            <a:r>
              <a:rPr lang="en-US" sz="3600" dirty="0" err="1" smtClean="0">
                <a:latin typeface="time new roman"/>
              </a:rPr>
              <a:t>ưu</a:t>
            </a:r>
            <a:r>
              <a:rPr lang="en-US" sz="3600" dirty="0" smtClean="0">
                <a:latin typeface="time new roman"/>
              </a:rPr>
              <a:t>, </a:t>
            </a:r>
            <a:r>
              <a:rPr lang="en-US" sz="3600" dirty="0" err="1" smtClean="0">
                <a:latin typeface="time new roman"/>
              </a:rPr>
              <a:t>nhận</a:t>
            </a:r>
            <a:r>
              <a:rPr lang="en-US" sz="3600" dirty="0" smtClean="0">
                <a:latin typeface="time new roman"/>
              </a:rPr>
              <a:t> </a:t>
            </a:r>
            <a:r>
              <a:rPr lang="en-US" sz="3600" dirty="0" err="1" smtClean="0">
                <a:latin typeface="time new roman"/>
              </a:rPr>
              <a:t>xét</a:t>
            </a:r>
            <a:r>
              <a:rPr lang="en-US" sz="3600" dirty="0" smtClean="0">
                <a:latin typeface="time new roman"/>
              </a:rPr>
              <a:t> hay </a:t>
            </a:r>
            <a:r>
              <a:rPr lang="en-US" sz="3600" dirty="0" err="1" smtClean="0">
                <a:latin typeface="time new roman"/>
              </a:rPr>
              <a:t>lời</a:t>
            </a:r>
            <a:r>
              <a:rPr lang="en-US" sz="3600" dirty="0" smtClean="0">
                <a:latin typeface="time new roman"/>
              </a:rPr>
              <a:t> </a:t>
            </a:r>
            <a:r>
              <a:rPr lang="en-US" sz="3600" dirty="0" err="1" smtClean="0">
                <a:latin typeface="time new roman"/>
              </a:rPr>
              <a:t>khuyên</a:t>
            </a:r>
            <a:r>
              <a:rPr lang="en-US" sz="3600" dirty="0" smtClean="0">
                <a:latin typeface="time new roman"/>
              </a:rPr>
              <a:t> </a:t>
            </a:r>
            <a:r>
              <a:rPr lang="en-US" sz="3600" dirty="0" err="1" smtClean="0">
                <a:latin typeface="time new roman"/>
              </a:rPr>
              <a:t>của</a:t>
            </a:r>
            <a:r>
              <a:rPr lang="en-US" sz="3600" dirty="0" smtClean="0">
                <a:latin typeface="time new roman"/>
              </a:rPr>
              <a:t> </a:t>
            </a:r>
            <a:r>
              <a:rPr lang="en-US" sz="3600" dirty="0" err="1" smtClean="0">
                <a:latin typeface="time new roman"/>
              </a:rPr>
              <a:t>những</a:t>
            </a:r>
            <a:r>
              <a:rPr lang="en-US" sz="3600" dirty="0" smtClean="0">
                <a:latin typeface="time new roman"/>
              </a:rPr>
              <a:t> </a:t>
            </a:r>
            <a:r>
              <a:rPr lang="en-US" sz="3600" dirty="0" err="1" smtClean="0">
                <a:latin typeface="time new roman"/>
              </a:rPr>
              <a:t>người</a:t>
            </a:r>
            <a:r>
              <a:rPr lang="en-US" sz="3600" dirty="0" smtClean="0">
                <a:latin typeface="time new roman"/>
              </a:rPr>
              <a:t> </a:t>
            </a:r>
            <a:r>
              <a:rPr lang="en-US" sz="3600" dirty="0" err="1" smtClean="0">
                <a:latin typeface="time new roman"/>
              </a:rPr>
              <a:t>đã</a:t>
            </a:r>
            <a:r>
              <a:rPr lang="en-US" sz="3600" dirty="0" smtClean="0">
                <a:latin typeface="time new roman"/>
              </a:rPr>
              <a:t> </a:t>
            </a:r>
            <a:r>
              <a:rPr lang="en-US" sz="3600" dirty="0" err="1" smtClean="0">
                <a:latin typeface="time new roman"/>
              </a:rPr>
              <a:t>sử</a:t>
            </a:r>
            <a:r>
              <a:rPr lang="en-US" sz="3600" dirty="0" smtClean="0">
                <a:latin typeface="time new roman"/>
              </a:rPr>
              <a:t> </a:t>
            </a:r>
            <a:r>
              <a:rPr lang="en-US" sz="3600" dirty="0" err="1" smtClean="0">
                <a:latin typeface="time new roman"/>
              </a:rPr>
              <a:t>dụng</a:t>
            </a:r>
            <a:r>
              <a:rPr lang="en-US" sz="3600" dirty="0" smtClean="0">
                <a:latin typeface="time new roman"/>
              </a:rPr>
              <a:t>, ….</a:t>
            </a:r>
            <a:endParaRPr lang="en-US" sz="3600" dirty="0">
              <a:latin typeface="time new roman"/>
            </a:endParaRPr>
          </a:p>
        </p:txBody>
      </p:sp>
    </p:spTree>
    <p:extLst>
      <p:ext uri="{BB962C8B-B14F-4D97-AF65-F5344CB8AC3E}">
        <p14:creationId xmlns:p14="http://schemas.microsoft.com/office/powerpoint/2010/main" val="2802685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457201" y="571501"/>
            <a:ext cx="8340725" cy="1084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vi-VN" sz="3300">
                <a:latin typeface="Times New Roman" pitchFamily="18" charset="0"/>
                <a:cs typeface="Times New Roman" pitchFamily="18" charset="0"/>
              </a:rPr>
              <a:t>Khu vực chính của bàn phím máy tính gồm mấy hàng phím?</a:t>
            </a:r>
          </a:p>
        </p:txBody>
      </p:sp>
      <p:sp>
        <p:nvSpPr>
          <p:cNvPr id="15363" name="TextBox 3"/>
          <p:cNvSpPr txBox="1">
            <a:spLocks noChangeArrowheads="1"/>
          </p:cNvSpPr>
          <p:nvPr/>
        </p:nvSpPr>
        <p:spPr bwMode="auto">
          <a:xfrm>
            <a:off x="762001" y="2514600"/>
            <a:ext cx="1633538"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vi-VN" sz="3300" b="1">
                <a:latin typeface="Times New Roman" pitchFamily="18" charset="0"/>
                <a:cs typeface="Times New Roman" pitchFamily="18" charset="0"/>
              </a:rPr>
              <a:t>A. 3</a:t>
            </a:r>
          </a:p>
        </p:txBody>
      </p:sp>
      <p:sp>
        <p:nvSpPr>
          <p:cNvPr id="15364" name="TextBox 5"/>
          <p:cNvSpPr txBox="1">
            <a:spLocks noChangeArrowheads="1"/>
          </p:cNvSpPr>
          <p:nvPr/>
        </p:nvSpPr>
        <p:spPr bwMode="auto">
          <a:xfrm>
            <a:off x="3581401" y="2457450"/>
            <a:ext cx="1127125"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marL="742950" indent="-742950">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vi-VN" sz="3300" b="1">
                <a:latin typeface="Times New Roman" pitchFamily="18" charset="0"/>
                <a:cs typeface="Times New Roman" pitchFamily="18" charset="0"/>
              </a:rPr>
              <a:t>B. 4</a:t>
            </a:r>
          </a:p>
        </p:txBody>
      </p:sp>
      <p:sp>
        <p:nvSpPr>
          <p:cNvPr id="15365" name="TextBox 6"/>
          <p:cNvSpPr txBox="1">
            <a:spLocks noChangeArrowheads="1"/>
          </p:cNvSpPr>
          <p:nvPr/>
        </p:nvSpPr>
        <p:spPr bwMode="auto">
          <a:xfrm>
            <a:off x="6019801" y="2400300"/>
            <a:ext cx="1606550"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marL="742950" indent="-742950">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vi-VN" sz="3300" b="1">
                <a:latin typeface="Times New Roman" pitchFamily="18" charset="0"/>
                <a:cs typeface="Times New Roman" pitchFamily="18" charset="0"/>
              </a:rPr>
              <a:t>C. 5</a:t>
            </a:r>
          </a:p>
        </p:txBody>
      </p:sp>
      <p:sp>
        <p:nvSpPr>
          <p:cNvPr id="9" name="Oval 8"/>
          <p:cNvSpPr/>
          <p:nvPr/>
        </p:nvSpPr>
        <p:spPr>
          <a:xfrm>
            <a:off x="5867400" y="2171701"/>
            <a:ext cx="1468438" cy="970360"/>
          </a:xfrm>
          <a:prstGeom prst="ellipse">
            <a:avLst/>
          </a:prstGeom>
          <a:noFill/>
          <a:ln w="38100">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eaLnBrk="1" hangingPunct="1">
              <a:defRPr/>
            </a:pPr>
            <a:endParaRPr lang="en-US"/>
          </a:p>
        </p:txBody>
      </p:sp>
      <p:sp>
        <p:nvSpPr>
          <p:cNvPr id="2" name="Up Arrow 1">
            <a:hlinkClick r:id="rId2" action="ppaction://hlinksldjump"/>
          </p:cNvPr>
          <p:cNvSpPr/>
          <p:nvPr/>
        </p:nvSpPr>
        <p:spPr>
          <a:xfrm>
            <a:off x="7772400" y="4057650"/>
            <a:ext cx="1143000" cy="742950"/>
          </a:xfrm>
          <a:prstGeom prst="upArrow">
            <a:avLst/>
          </a:prstGeom>
        </p:spPr>
        <p:style>
          <a:lnRef idx="0">
            <a:schemeClr val="accent2"/>
          </a:lnRef>
          <a:fillRef idx="3">
            <a:schemeClr val="accent2"/>
          </a:fillRef>
          <a:effectRef idx="3">
            <a:schemeClr val="accent2"/>
          </a:effectRef>
          <a:fontRef idx="minor">
            <a:schemeClr val="lt1"/>
          </a:fontRef>
        </p:style>
        <p:txBody>
          <a:bodyPr lIns="68580" tIns="34290" rIns="68580" bIns="34290" anchor="ctr"/>
          <a:lstStyle/>
          <a:p>
            <a:pPr algn="ctr" eaLnBrk="1" hangingPunct="1">
              <a:defRPr/>
            </a:pPr>
            <a:endParaRPr lang="vi-VN"/>
          </a:p>
        </p:txBody>
      </p:sp>
    </p:spTree>
    <p:extLst>
      <p:ext uri="{BB962C8B-B14F-4D97-AF65-F5344CB8AC3E}">
        <p14:creationId xmlns:p14="http://schemas.microsoft.com/office/powerpoint/2010/main" val="2044477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457201" y="571500"/>
            <a:ext cx="8340725"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vi-VN" sz="3300" dirty="0" err="1">
                <a:latin typeface="Times New Roman" pitchFamily="18" charset="0"/>
                <a:cs typeface="Times New Roman" pitchFamily="18" charset="0"/>
              </a:rPr>
              <a:t>Hai</a:t>
            </a:r>
            <a:r>
              <a:rPr lang="en-US" altLang="vi-VN" sz="3300" dirty="0">
                <a:latin typeface="Times New Roman" pitchFamily="18" charset="0"/>
                <a:cs typeface="Times New Roman" pitchFamily="18" charset="0"/>
              </a:rPr>
              <a:t> </a:t>
            </a:r>
            <a:r>
              <a:rPr lang="en-US" altLang="vi-VN" sz="3300" dirty="0" err="1">
                <a:latin typeface="Times New Roman" pitchFamily="18" charset="0"/>
                <a:cs typeface="Times New Roman" pitchFamily="18" charset="0"/>
              </a:rPr>
              <a:t>phím</a:t>
            </a:r>
            <a:r>
              <a:rPr lang="en-US" altLang="vi-VN" sz="3300" dirty="0">
                <a:latin typeface="Times New Roman" pitchFamily="18" charset="0"/>
                <a:cs typeface="Times New Roman" pitchFamily="18" charset="0"/>
              </a:rPr>
              <a:t> có </a:t>
            </a:r>
            <a:r>
              <a:rPr lang="en-US" altLang="vi-VN" sz="3300" dirty="0" err="1" smtClean="0">
                <a:latin typeface="Times New Roman" pitchFamily="18" charset="0"/>
                <a:cs typeface="Times New Roman" pitchFamily="18" charset="0"/>
              </a:rPr>
              <a:t>gờ</a:t>
            </a:r>
            <a:r>
              <a:rPr lang="en-US" altLang="vi-VN" sz="3300" dirty="0" smtClean="0">
                <a:latin typeface="Times New Roman" pitchFamily="18" charset="0"/>
                <a:cs typeface="Times New Roman" pitchFamily="18" charset="0"/>
              </a:rPr>
              <a:t>(</a:t>
            </a:r>
            <a:r>
              <a:rPr lang="en-US" altLang="vi-VN" sz="3300" dirty="0" err="1" smtClean="0">
                <a:latin typeface="Times New Roman" pitchFamily="18" charset="0"/>
                <a:cs typeface="Times New Roman" pitchFamily="18" charset="0"/>
              </a:rPr>
              <a:t>gai</a:t>
            </a:r>
            <a:r>
              <a:rPr lang="en-US" altLang="vi-VN" sz="3300" dirty="0" smtClean="0">
                <a:latin typeface="Times New Roman" pitchFamily="18" charset="0"/>
                <a:cs typeface="Times New Roman" pitchFamily="18" charset="0"/>
              </a:rPr>
              <a:t>) </a:t>
            </a:r>
            <a:r>
              <a:rPr lang="en-US" altLang="vi-VN" sz="3300" dirty="0">
                <a:latin typeface="Times New Roman" pitchFamily="18" charset="0"/>
                <a:cs typeface="Times New Roman" pitchFamily="18" charset="0"/>
              </a:rPr>
              <a:t>là?</a:t>
            </a:r>
          </a:p>
        </p:txBody>
      </p:sp>
      <p:sp>
        <p:nvSpPr>
          <p:cNvPr id="16387" name="TextBox 3"/>
          <p:cNvSpPr txBox="1">
            <a:spLocks noChangeArrowheads="1"/>
          </p:cNvSpPr>
          <p:nvPr/>
        </p:nvSpPr>
        <p:spPr bwMode="auto">
          <a:xfrm>
            <a:off x="762000" y="2457450"/>
            <a:ext cx="1905000"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vi-VN" sz="3300" b="1">
                <a:latin typeface="Times New Roman" pitchFamily="18" charset="0"/>
                <a:cs typeface="Times New Roman" pitchFamily="18" charset="0"/>
              </a:rPr>
              <a:t>A. </a:t>
            </a:r>
            <a:r>
              <a:rPr lang="en-US" altLang="vi-VN" sz="3300">
                <a:latin typeface="Times New Roman" pitchFamily="18" charset="0"/>
                <a:cs typeface="Times New Roman" pitchFamily="18" charset="0"/>
              </a:rPr>
              <a:t>F, S</a:t>
            </a:r>
          </a:p>
        </p:txBody>
      </p:sp>
      <p:sp>
        <p:nvSpPr>
          <p:cNvPr id="16388" name="TextBox 5"/>
          <p:cNvSpPr txBox="1">
            <a:spLocks noChangeArrowheads="1"/>
          </p:cNvSpPr>
          <p:nvPr/>
        </p:nvSpPr>
        <p:spPr bwMode="auto">
          <a:xfrm>
            <a:off x="3581400" y="2457450"/>
            <a:ext cx="1828800"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marL="742950" indent="-742950">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vi-VN" sz="3300" b="1">
                <a:latin typeface="Times New Roman" pitchFamily="18" charset="0"/>
                <a:cs typeface="Times New Roman" pitchFamily="18" charset="0"/>
              </a:rPr>
              <a:t>B. </a:t>
            </a:r>
            <a:r>
              <a:rPr lang="en-US" altLang="vi-VN" sz="3300">
                <a:latin typeface="Times New Roman" pitchFamily="18" charset="0"/>
                <a:cs typeface="Times New Roman" pitchFamily="18" charset="0"/>
              </a:rPr>
              <a:t>F, J</a:t>
            </a:r>
          </a:p>
        </p:txBody>
      </p:sp>
      <p:sp>
        <p:nvSpPr>
          <p:cNvPr id="16389" name="TextBox 6"/>
          <p:cNvSpPr txBox="1">
            <a:spLocks noChangeArrowheads="1"/>
          </p:cNvSpPr>
          <p:nvPr/>
        </p:nvSpPr>
        <p:spPr bwMode="auto">
          <a:xfrm>
            <a:off x="6400800" y="2400300"/>
            <a:ext cx="1981200"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marL="742950" indent="-742950">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vi-VN" sz="3300" b="1">
                <a:latin typeface="Times New Roman" pitchFamily="18" charset="0"/>
                <a:cs typeface="Times New Roman" pitchFamily="18" charset="0"/>
              </a:rPr>
              <a:t>C. </a:t>
            </a:r>
            <a:r>
              <a:rPr lang="en-US" altLang="vi-VN" sz="3300">
                <a:latin typeface="Times New Roman" pitchFamily="18" charset="0"/>
                <a:cs typeface="Times New Roman" pitchFamily="18" charset="0"/>
              </a:rPr>
              <a:t>L, K</a:t>
            </a:r>
          </a:p>
        </p:txBody>
      </p:sp>
      <p:sp>
        <p:nvSpPr>
          <p:cNvPr id="9" name="Oval 8"/>
          <p:cNvSpPr/>
          <p:nvPr/>
        </p:nvSpPr>
        <p:spPr>
          <a:xfrm>
            <a:off x="3429000" y="2171701"/>
            <a:ext cx="1828800" cy="1027510"/>
          </a:xfrm>
          <a:prstGeom prst="ellipse">
            <a:avLst/>
          </a:prstGeom>
          <a:noFill/>
          <a:ln w="38100">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eaLnBrk="1" hangingPunct="1">
              <a:defRPr/>
            </a:pPr>
            <a:endParaRPr lang="en-US"/>
          </a:p>
        </p:txBody>
      </p:sp>
      <p:sp>
        <p:nvSpPr>
          <p:cNvPr id="7" name="Up Arrow 6">
            <a:hlinkClick r:id="rId2" action="ppaction://hlinksldjump"/>
          </p:cNvPr>
          <p:cNvSpPr/>
          <p:nvPr/>
        </p:nvSpPr>
        <p:spPr>
          <a:xfrm>
            <a:off x="7772400" y="4057650"/>
            <a:ext cx="1143000" cy="742950"/>
          </a:xfrm>
          <a:prstGeom prst="upArrow">
            <a:avLst/>
          </a:prstGeom>
        </p:spPr>
        <p:style>
          <a:lnRef idx="0">
            <a:schemeClr val="accent2"/>
          </a:lnRef>
          <a:fillRef idx="3">
            <a:schemeClr val="accent2"/>
          </a:fillRef>
          <a:effectRef idx="3">
            <a:schemeClr val="accent2"/>
          </a:effectRef>
          <a:fontRef idx="minor">
            <a:schemeClr val="lt1"/>
          </a:fontRef>
        </p:style>
        <p:txBody>
          <a:bodyPr lIns="68580" tIns="34290" rIns="68580" bIns="34290" anchor="ctr"/>
          <a:lstStyle/>
          <a:p>
            <a:pPr algn="ctr" eaLnBrk="1" hangingPunct="1">
              <a:defRPr/>
            </a:pPr>
            <a:endParaRPr lang="vi-VN"/>
          </a:p>
        </p:txBody>
      </p:sp>
    </p:spTree>
    <p:extLst>
      <p:ext uri="{BB962C8B-B14F-4D97-AF65-F5344CB8AC3E}">
        <p14:creationId xmlns:p14="http://schemas.microsoft.com/office/powerpoint/2010/main" val="3415092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457201" y="571500"/>
            <a:ext cx="8340725"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vi-VN" sz="3300">
                <a:latin typeface="Times New Roman" pitchFamily="18" charset="0"/>
                <a:cs typeface="Times New Roman" pitchFamily="18" charset="0"/>
              </a:rPr>
              <a:t>Phím </a:t>
            </a:r>
            <a:r>
              <a:rPr lang="en-US" altLang="vi-VN" sz="3300">
                <a:solidFill>
                  <a:srgbClr val="FF0000"/>
                </a:solidFill>
                <a:latin typeface="Times New Roman" pitchFamily="18" charset="0"/>
                <a:cs typeface="Times New Roman" pitchFamily="18" charset="0"/>
              </a:rPr>
              <a:t>A</a:t>
            </a:r>
            <a:r>
              <a:rPr lang="en-US" altLang="vi-VN" sz="3300">
                <a:latin typeface="Times New Roman" pitchFamily="18" charset="0"/>
                <a:cs typeface="Times New Roman" pitchFamily="18" charset="0"/>
              </a:rPr>
              <a:t> thuộc hàng phím nào?</a:t>
            </a:r>
          </a:p>
        </p:txBody>
      </p:sp>
      <p:sp>
        <p:nvSpPr>
          <p:cNvPr id="17411" name="TextBox 3"/>
          <p:cNvSpPr txBox="1">
            <a:spLocks noChangeArrowheads="1"/>
          </p:cNvSpPr>
          <p:nvPr/>
        </p:nvSpPr>
        <p:spPr bwMode="auto">
          <a:xfrm>
            <a:off x="609600" y="1428750"/>
            <a:ext cx="6248400"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vi-VN" sz="3300">
                <a:latin typeface="Times New Roman" pitchFamily="18" charset="0"/>
                <a:cs typeface="Times New Roman" pitchFamily="18" charset="0"/>
              </a:rPr>
              <a:t>A. Hàng phím cơ sở</a:t>
            </a:r>
          </a:p>
        </p:txBody>
      </p:sp>
      <p:sp>
        <p:nvSpPr>
          <p:cNvPr id="17412" name="TextBox 3"/>
          <p:cNvSpPr txBox="1">
            <a:spLocks noChangeArrowheads="1"/>
          </p:cNvSpPr>
          <p:nvPr/>
        </p:nvSpPr>
        <p:spPr bwMode="auto">
          <a:xfrm>
            <a:off x="585788" y="2069306"/>
            <a:ext cx="6248400"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vi-VN" sz="3300">
                <a:latin typeface="Times New Roman" pitchFamily="18" charset="0"/>
                <a:cs typeface="Times New Roman" pitchFamily="18" charset="0"/>
              </a:rPr>
              <a:t>B. Hàng phím trên</a:t>
            </a:r>
          </a:p>
        </p:txBody>
      </p:sp>
      <p:sp>
        <p:nvSpPr>
          <p:cNvPr id="17413" name="TextBox 3"/>
          <p:cNvSpPr txBox="1">
            <a:spLocks noChangeArrowheads="1"/>
          </p:cNvSpPr>
          <p:nvPr/>
        </p:nvSpPr>
        <p:spPr bwMode="auto">
          <a:xfrm>
            <a:off x="609600" y="2743200"/>
            <a:ext cx="6248400"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vi-VN" sz="3300">
                <a:latin typeface="Times New Roman" pitchFamily="18" charset="0"/>
                <a:cs typeface="Times New Roman" pitchFamily="18" charset="0"/>
              </a:rPr>
              <a:t>C. Hàng phím dưới</a:t>
            </a:r>
          </a:p>
        </p:txBody>
      </p:sp>
      <p:sp>
        <p:nvSpPr>
          <p:cNvPr id="12" name="Rectangle 11"/>
          <p:cNvSpPr/>
          <p:nvPr/>
        </p:nvSpPr>
        <p:spPr>
          <a:xfrm>
            <a:off x="609600" y="1485900"/>
            <a:ext cx="5334000" cy="5143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endParaRPr lang="en-US"/>
          </a:p>
        </p:txBody>
      </p:sp>
      <p:sp>
        <p:nvSpPr>
          <p:cNvPr id="7" name="Up Arrow 6">
            <a:hlinkClick r:id="rId2" action="ppaction://hlinksldjump"/>
          </p:cNvPr>
          <p:cNvSpPr/>
          <p:nvPr/>
        </p:nvSpPr>
        <p:spPr>
          <a:xfrm>
            <a:off x="7772400" y="4057650"/>
            <a:ext cx="1143000" cy="742950"/>
          </a:xfrm>
          <a:prstGeom prst="upArrow">
            <a:avLst/>
          </a:prstGeom>
        </p:spPr>
        <p:style>
          <a:lnRef idx="0">
            <a:schemeClr val="accent2"/>
          </a:lnRef>
          <a:fillRef idx="3">
            <a:schemeClr val="accent2"/>
          </a:fillRef>
          <a:effectRef idx="3">
            <a:schemeClr val="accent2"/>
          </a:effectRef>
          <a:fontRef idx="minor">
            <a:schemeClr val="lt1"/>
          </a:fontRef>
        </p:style>
        <p:txBody>
          <a:bodyPr lIns="68580" tIns="34290" rIns="68580" bIns="34290" anchor="ctr"/>
          <a:lstStyle/>
          <a:p>
            <a:pPr algn="ctr" eaLnBrk="1" hangingPunct="1">
              <a:defRPr/>
            </a:pPr>
            <a:endParaRPr lang="vi-VN"/>
          </a:p>
        </p:txBody>
      </p:sp>
    </p:spTree>
    <p:extLst>
      <p:ext uri="{BB962C8B-B14F-4D97-AF65-F5344CB8AC3E}">
        <p14:creationId xmlns:p14="http://schemas.microsoft.com/office/powerpoint/2010/main" val="2016344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457201" y="571500"/>
            <a:ext cx="8340725"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vi-VN" sz="3300">
                <a:latin typeface="Times New Roman" pitchFamily="18" charset="0"/>
                <a:cs typeface="Times New Roman" pitchFamily="18" charset="0"/>
              </a:rPr>
              <a:t>Phím </a:t>
            </a:r>
            <a:r>
              <a:rPr lang="en-US" altLang="vi-VN" sz="3300">
                <a:solidFill>
                  <a:srgbClr val="FF0000"/>
                </a:solidFill>
                <a:latin typeface="Times New Roman" pitchFamily="18" charset="0"/>
                <a:cs typeface="Times New Roman" pitchFamily="18" charset="0"/>
              </a:rPr>
              <a:t>Q</a:t>
            </a:r>
            <a:r>
              <a:rPr lang="en-US" altLang="vi-VN" sz="3300">
                <a:latin typeface="Times New Roman" pitchFamily="18" charset="0"/>
                <a:cs typeface="Times New Roman" pitchFamily="18" charset="0"/>
              </a:rPr>
              <a:t> thuộc hàng phím nào?</a:t>
            </a:r>
          </a:p>
        </p:txBody>
      </p:sp>
      <p:sp>
        <p:nvSpPr>
          <p:cNvPr id="18435" name="TextBox 3"/>
          <p:cNvSpPr txBox="1">
            <a:spLocks noChangeArrowheads="1"/>
          </p:cNvSpPr>
          <p:nvPr/>
        </p:nvSpPr>
        <p:spPr bwMode="auto">
          <a:xfrm>
            <a:off x="609600" y="1428750"/>
            <a:ext cx="6248400"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vi-VN" sz="3300">
                <a:latin typeface="Times New Roman" pitchFamily="18" charset="0"/>
                <a:cs typeface="Times New Roman" pitchFamily="18" charset="0"/>
              </a:rPr>
              <a:t>A. Hàng phím cơ sở</a:t>
            </a:r>
          </a:p>
        </p:txBody>
      </p:sp>
      <p:sp>
        <p:nvSpPr>
          <p:cNvPr id="18436" name="TextBox 3"/>
          <p:cNvSpPr txBox="1">
            <a:spLocks noChangeArrowheads="1"/>
          </p:cNvSpPr>
          <p:nvPr/>
        </p:nvSpPr>
        <p:spPr bwMode="auto">
          <a:xfrm>
            <a:off x="585788" y="2069306"/>
            <a:ext cx="6248400"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vi-VN" sz="3300">
                <a:latin typeface="Times New Roman" pitchFamily="18" charset="0"/>
                <a:cs typeface="Times New Roman" pitchFamily="18" charset="0"/>
              </a:rPr>
              <a:t>B. Hàng phím trên</a:t>
            </a:r>
          </a:p>
        </p:txBody>
      </p:sp>
      <p:sp>
        <p:nvSpPr>
          <p:cNvPr id="18437" name="TextBox 3"/>
          <p:cNvSpPr txBox="1">
            <a:spLocks noChangeArrowheads="1"/>
          </p:cNvSpPr>
          <p:nvPr/>
        </p:nvSpPr>
        <p:spPr bwMode="auto">
          <a:xfrm>
            <a:off x="609600" y="2743200"/>
            <a:ext cx="6248400" cy="57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n-US" altLang="vi-VN" sz="3300">
                <a:latin typeface="Times New Roman" pitchFamily="18" charset="0"/>
                <a:cs typeface="Times New Roman" pitchFamily="18" charset="0"/>
              </a:rPr>
              <a:t>C. Hàng phím dưới</a:t>
            </a:r>
          </a:p>
        </p:txBody>
      </p:sp>
      <p:sp>
        <p:nvSpPr>
          <p:cNvPr id="12" name="Rectangle 11"/>
          <p:cNvSpPr/>
          <p:nvPr/>
        </p:nvSpPr>
        <p:spPr>
          <a:xfrm>
            <a:off x="533400" y="2114550"/>
            <a:ext cx="5334000" cy="5143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endParaRPr lang="en-US"/>
          </a:p>
        </p:txBody>
      </p:sp>
      <p:sp>
        <p:nvSpPr>
          <p:cNvPr id="7" name="Up Arrow 6">
            <a:hlinkClick r:id="rId2" action="ppaction://hlinksldjump"/>
          </p:cNvPr>
          <p:cNvSpPr/>
          <p:nvPr/>
        </p:nvSpPr>
        <p:spPr>
          <a:xfrm>
            <a:off x="7772400" y="4057650"/>
            <a:ext cx="1143000" cy="742950"/>
          </a:xfrm>
          <a:prstGeom prst="upArrow">
            <a:avLst/>
          </a:prstGeom>
        </p:spPr>
        <p:style>
          <a:lnRef idx="0">
            <a:schemeClr val="accent2"/>
          </a:lnRef>
          <a:fillRef idx="3">
            <a:schemeClr val="accent2"/>
          </a:fillRef>
          <a:effectRef idx="3">
            <a:schemeClr val="accent2"/>
          </a:effectRef>
          <a:fontRef idx="minor">
            <a:schemeClr val="lt1"/>
          </a:fontRef>
        </p:style>
        <p:txBody>
          <a:bodyPr lIns="68580" tIns="34290" rIns="68580" bIns="34290" anchor="ctr"/>
          <a:lstStyle/>
          <a:p>
            <a:pPr algn="ctr" eaLnBrk="1" hangingPunct="1">
              <a:defRPr/>
            </a:pPr>
            <a:endParaRPr lang="vi-VN"/>
          </a:p>
        </p:txBody>
      </p:sp>
    </p:spTree>
    <p:extLst>
      <p:ext uri="{BB962C8B-B14F-4D97-AF65-F5344CB8AC3E}">
        <p14:creationId xmlns:p14="http://schemas.microsoft.com/office/powerpoint/2010/main" val="452386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3">
            <a:extLst>
              <a:ext uri="{FF2B5EF4-FFF2-40B4-BE49-F238E27FC236}">
                <a16:creationId xmlns="" xmlns:a16="http://schemas.microsoft.com/office/drawing/2014/main" id="{0AE030E9-A166-45CC-B296-E2C0C2E9EB6D}"/>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74891" y="2953536"/>
            <a:ext cx="9493781" cy="2189965"/>
          </a:xfrm>
          <a:prstGeom prst="rect">
            <a:avLst/>
          </a:prstGeom>
        </p:spPr>
      </p:pic>
      <p:pic>
        <p:nvPicPr>
          <p:cNvPr id="7" name="图片 16">
            <a:extLst>
              <a:ext uri="{FF2B5EF4-FFF2-40B4-BE49-F238E27FC236}">
                <a16:creationId xmlns="" xmlns:a16="http://schemas.microsoft.com/office/drawing/2014/main" id="{518D1F5A-E2AF-49C3-B33D-F69466F112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77372" y="268498"/>
            <a:ext cx="1248572" cy="1134161"/>
          </a:xfrm>
          <a:prstGeom prst="rect">
            <a:avLst/>
          </a:prstGeom>
        </p:spPr>
      </p:pic>
      <p:pic>
        <p:nvPicPr>
          <p:cNvPr id="11" name="Picture 10" descr="Graphical user interface, application&#10;&#10;Description automatically generated">
            <a:extLst>
              <a:ext uri="{FF2B5EF4-FFF2-40B4-BE49-F238E27FC236}">
                <a16:creationId xmlns="" xmlns:a16="http://schemas.microsoft.com/office/drawing/2014/main" id="{E27FCB4D-52A6-471B-880F-3C50A691A8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962" y="606108"/>
            <a:ext cx="7109460" cy="1126949"/>
          </a:xfrm>
          <a:prstGeom prst="rect">
            <a:avLst/>
          </a:prstGeom>
        </p:spPr>
      </p:pic>
      <p:pic>
        <p:nvPicPr>
          <p:cNvPr id="18" name="Picture 17" descr="Graphical user interface&#10;&#10;Description automatically generated with medium confidence">
            <a:extLst>
              <a:ext uri="{FF2B5EF4-FFF2-40B4-BE49-F238E27FC236}">
                <a16:creationId xmlns="" xmlns:a16="http://schemas.microsoft.com/office/drawing/2014/main" id="{B60B6698-D99E-45D6-9D4D-57D2A0FFC8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0965" y="1451086"/>
            <a:ext cx="7361558" cy="1454022"/>
          </a:xfrm>
          <a:prstGeom prst="rect">
            <a:avLst/>
          </a:prstGeom>
        </p:spPr>
      </p:pic>
      <p:pic>
        <p:nvPicPr>
          <p:cNvPr id="8" name="Picture 7">
            <a:extLst>
              <a:ext uri="{FF2B5EF4-FFF2-40B4-BE49-F238E27FC236}">
                <a16:creationId xmlns="" xmlns:a16="http://schemas.microsoft.com/office/drawing/2014/main" id="{CF3C6666-6B3F-4034-B559-6F918368033E}"/>
              </a:ext>
            </a:extLst>
          </p:cNvPr>
          <p:cNvPicPr>
            <a:picLocks noChangeAspect="1"/>
          </p:cNvPicPr>
          <p:nvPr/>
        </p:nvPicPr>
        <p:blipFill>
          <a:blip r:embed="rId9"/>
          <a:stretch>
            <a:fillRect/>
          </a:stretch>
        </p:blipFill>
        <p:spPr>
          <a:xfrm>
            <a:off x="0" y="67993"/>
            <a:ext cx="1301928" cy="411578"/>
          </a:xfrm>
          <a:prstGeom prst="rect">
            <a:avLst/>
          </a:prstGeom>
        </p:spPr>
      </p:pic>
      <p:pic>
        <p:nvPicPr>
          <p:cNvPr id="9" name="Picture 8">
            <a:extLst>
              <a:ext uri="{FF2B5EF4-FFF2-40B4-BE49-F238E27FC236}">
                <a16:creationId xmlns="" xmlns:a16="http://schemas.microsoft.com/office/drawing/2014/main" id="{822529BD-043F-4DD0-8656-D5601180717E}"/>
              </a:ext>
            </a:extLst>
          </p:cNvPr>
          <p:cNvPicPr>
            <a:picLocks noChangeAspect="1"/>
          </p:cNvPicPr>
          <p:nvPr/>
        </p:nvPicPr>
        <p:blipFill>
          <a:blip r:embed="rId10"/>
          <a:stretch>
            <a:fillRect/>
          </a:stretch>
        </p:blipFill>
        <p:spPr>
          <a:xfrm>
            <a:off x="99302" y="1868850"/>
            <a:ext cx="442298" cy="390467"/>
          </a:xfrm>
          <a:prstGeom prst="rect">
            <a:avLst/>
          </a:prstGeom>
        </p:spPr>
      </p:pic>
      <p:sp>
        <p:nvSpPr>
          <p:cNvPr id="2" name="TextBox 1"/>
          <p:cNvSpPr txBox="1"/>
          <p:nvPr/>
        </p:nvSpPr>
        <p:spPr>
          <a:xfrm>
            <a:off x="1301928" y="67993"/>
            <a:ext cx="7490380" cy="523220"/>
          </a:xfrm>
          <a:prstGeom prst="rect">
            <a:avLst/>
          </a:prstGeom>
          <a:noFill/>
        </p:spPr>
        <p:txBody>
          <a:bodyPr wrap="square" rtlCol="0">
            <a:spAutoFit/>
          </a:bodyPr>
          <a:lstStyle/>
          <a:p>
            <a:r>
              <a:rPr lang="en-US" sz="2800" dirty="0" err="1" smtClean="0"/>
              <a:t>Thứ</a:t>
            </a:r>
            <a:r>
              <a:rPr lang="en-US" sz="2800" dirty="0" smtClean="0"/>
              <a:t> </a:t>
            </a:r>
            <a:r>
              <a:rPr lang="en-US" sz="2800" dirty="0" err="1" smtClean="0"/>
              <a:t>sáu</a:t>
            </a:r>
            <a:r>
              <a:rPr lang="en-US" sz="2800" dirty="0" smtClean="0"/>
              <a:t> </a:t>
            </a:r>
            <a:r>
              <a:rPr lang="en-US" sz="2800" dirty="0" err="1" smtClean="0"/>
              <a:t>ngày</a:t>
            </a:r>
            <a:r>
              <a:rPr lang="en-US" sz="2800" dirty="0" smtClean="0"/>
              <a:t> </a:t>
            </a:r>
            <a:r>
              <a:rPr lang="en-US" sz="2800" dirty="0"/>
              <a:t>1</a:t>
            </a:r>
            <a:r>
              <a:rPr lang="en-US" sz="2800" dirty="0" smtClean="0"/>
              <a:t> </a:t>
            </a:r>
            <a:r>
              <a:rPr lang="en-US" sz="2800" dirty="0" err="1" smtClean="0"/>
              <a:t>tháng</a:t>
            </a:r>
            <a:r>
              <a:rPr lang="en-US" sz="2800" dirty="0" smtClean="0"/>
              <a:t> </a:t>
            </a:r>
            <a:r>
              <a:rPr lang="en-US" sz="2800" dirty="0" smtClean="0"/>
              <a:t>12 </a:t>
            </a:r>
            <a:r>
              <a:rPr lang="en-US" sz="2800" dirty="0" err="1" smtClean="0"/>
              <a:t>năm</a:t>
            </a:r>
            <a:r>
              <a:rPr lang="en-US" sz="2800" dirty="0" smtClean="0"/>
              <a:t> </a:t>
            </a:r>
            <a:r>
              <a:rPr lang="en-US" sz="2800" dirty="0" smtClean="0"/>
              <a:t>2023</a:t>
            </a:r>
            <a:endParaRPr lang="en-US" sz="2800" dirty="0"/>
          </a:p>
        </p:txBody>
      </p:sp>
    </p:spTree>
    <p:custDataLst>
      <p:tags r:id="rId1"/>
    </p:custDataLst>
    <p:extLst>
      <p:ext uri="{BB962C8B-B14F-4D97-AF65-F5344CB8AC3E}">
        <p14:creationId xmlns:p14="http://schemas.microsoft.com/office/powerpoint/2010/main" val="268018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F2A6422E-1239-424D-A9AC-7C016DFA5003}"/>
              </a:ext>
            </a:extLst>
          </p:cNvPr>
          <p:cNvGrpSpPr/>
          <p:nvPr/>
        </p:nvGrpSpPr>
        <p:grpSpPr>
          <a:xfrm>
            <a:off x="417054" y="258171"/>
            <a:ext cx="3100921" cy="1881127"/>
            <a:chOff x="301091" y="301982"/>
            <a:chExt cx="4134561" cy="2508169"/>
          </a:xfrm>
        </p:grpSpPr>
        <p:pic>
          <p:nvPicPr>
            <p:cNvPr id="6" name="Picture 5">
              <a:extLst>
                <a:ext uri="{FF2B5EF4-FFF2-40B4-BE49-F238E27FC236}">
                  <a16:creationId xmlns=""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 xmlns:a16="http://schemas.microsoft.com/office/drawing/2014/main" id="{356A26C7-1147-42FC-AADF-4ABDE0CAC4CB}"/>
              </a:ext>
            </a:extLst>
          </p:cNvPr>
          <p:cNvGrpSpPr/>
          <p:nvPr/>
        </p:nvGrpSpPr>
        <p:grpSpPr>
          <a:xfrm>
            <a:off x="3517974" y="2139298"/>
            <a:ext cx="4999220" cy="1271516"/>
            <a:chOff x="1768766" y="4552258"/>
            <a:chExt cx="7300588" cy="1291045"/>
          </a:xfrm>
        </p:grpSpPr>
        <p:sp>
          <p:nvSpPr>
            <p:cNvPr id="10" name="Speech Bubble: Rectangle with Corners Rounded 9">
              <a:extLst>
                <a:ext uri="{FF2B5EF4-FFF2-40B4-BE49-F238E27FC236}">
                  <a16:creationId xmlns=""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 xmlns:a16="http://schemas.microsoft.com/office/drawing/2014/main" id="{A6C8193F-D622-4D36-935C-6910A39E3518}"/>
                </a:ext>
              </a:extLst>
            </p:cNvPr>
            <p:cNvSpPr/>
            <p:nvPr/>
          </p:nvSpPr>
          <p:spPr>
            <a:xfrm>
              <a:off x="1856791" y="4552258"/>
              <a:ext cx="7212563" cy="1198985"/>
            </a:xfrm>
            <a:prstGeom prst="wedgeRoundRectCallout">
              <a:avLst>
                <a:gd name="adj1" fmla="val -56724"/>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 xmlns:a16="http://schemas.microsoft.com/office/drawing/2014/main" id="{FBFE8E40-0C04-41D1-A809-0C5B1905F92A}"/>
              </a:ext>
            </a:extLst>
          </p:cNvPr>
          <p:cNvSpPr/>
          <p:nvPr/>
        </p:nvSpPr>
        <p:spPr>
          <a:xfrm>
            <a:off x="3585447" y="2309029"/>
            <a:ext cx="4803996" cy="900246"/>
          </a:xfrm>
          <a:prstGeom prst="rect">
            <a:avLst/>
          </a:prstGeom>
        </p:spPr>
        <p:txBody>
          <a:bodyPr wrap="square" lIns="68580" tIns="34290" rIns="68580" bIns="34290">
            <a:spAutoFit/>
          </a:bodyPr>
          <a:lstStyle/>
          <a:p>
            <a:pPr indent="257175" algn="just" defTabSz="257175">
              <a:lnSpc>
                <a:spcPct val="150000"/>
              </a:lnSpc>
            </a:pPr>
            <a:r>
              <a:rPr lang="vi-VN" sz="1800">
                <a:latin typeface="UTM Avo" panose="02040603050506020204" pitchFamily="18" charset="0"/>
                <a:cs typeface="Times New Roman" panose="02020603050405020304" pitchFamily="18" charset="0"/>
              </a:rPr>
              <a:t>Hãy kể những điều em biết về Internet. </a:t>
            </a:r>
            <a:endParaRPr lang="en-US" sz="1800">
              <a:latin typeface="UTM Avo" panose="02040603050506020204" pitchFamily="18" charset="0"/>
              <a:cs typeface="Times New Roman" panose="02020603050405020304" pitchFamily="18" charset="0"/>
            </a:endParaRPr>
          </a:p>
          <a:p>
            <a:pPr indent="257175" algn="just" defTabSz="257175">
              <a:lnSpc>
                <a:spcPct val="150000"/>
              </a:lnSpc>
            </a:pPr>
            <a:r>
              <a:rPr lang="vi-VN" sz="1800">
                <a:latin typeface="UTM Avo" panose="02040603050506020204" pitchFamily="18" charset="0"/>
                <a:cs typeface="Times New Roman" panose="02020603050405020304" pitchFamily="18" charset="0"/>
              </a:rPr>
              <a:t>Em thường sử dụng Internet để làm gì?</a:t>
            </a:r>
          </a:p>
        </p:txBody>
      </p:sp>
      <p:sp>
        <p:nvSpPr>
          <p:cNvPr id="20" name="Rectangle 19">
            <a:extLst>
              <a:ext uri="{FF2B5EF4-FFF2-40B4-BE49-F238E27FC236}">
                <a16:creationId xmlns="" xmlns:a16="http://schemas.microsoft.com/office/drawing/2014/main" id="{BEF1B6C6-026F-4FB9-8D32-25D1F67CD14F}"/>
              </a:ext>
            </a:extLst>
          </p:cNvPr>
          <p:cNvSpPr/>
          <p:nvPr/>
        </p:nvSpPr>
        <p:spPr>
          <a:xfrm>
            <a:off x="822266" y="788242"/>
            <a:ext cx="2755985" cy="761747"/>
          </a:xfrm>
          <a:prstGeom prst="rect">
            <a:avLst/>
          </a:prstGeom>
        </p:spPr>
        <p:txBody>
          <a:bodyPr wrap="square" lIns="68580" tIns="34290" rIns="68580" bIns="34290">
            <a:spAutoFit/>
          </a:bodyPr>
          <a:lstStyle/>
          <a:p>
            <a:pPr defTabSz="257175">
              <a:lnSpc>
                <a:spcPct val="150000"/>
              </a:lnSpc>
            </a:pPr>
            <a:r>
              <a:rPr lang="en-US" sz="3000" b="1" dirty="0">
                <a:solidFill>
                  <a:srgbClr val="0998D7"/>
                </a:solidFill>
                <a:latin typeface="SVN-SAF" panose="02040603050506020204" pitchFamily="18" charset="0"/>
                <a:cs typeface="Times New Roman" panose="02020603050405020304" pitchFamily="18" charset="0"/>
              </a:rPr>
              <a:t>KHỞI ĐỘNG</a:t>
            </a:r>
            <a:endParaRPr lang="vi-VN" sz="3000" b="1" dirty="0">
              <a:solidFill>
                <a:srgbClr val="0998D7"/>
              </a:solidFill>
              <a:latin typeface="SVN-SAF" panose="02040603050506020204" pitchFamily="18" charset="0"/>
              <a:cs typeface="Times New Roman" panose="02020603050405020304" pitchFamily="18" charset="0"/>
            </a:endParaRPr>
          </a:p>
        </p:txBody>
      </p:sp>
      <p:pic>
        <p:nvPicPr>
          <p:cNvPr id="3" name="Picture 2">
            <a:extLst>
              <a:ext uri="{FF2B5EF4-FFF2-40B4-BE49-F238E27FC236}">
                <a16:creationId xmlns="" xmlns:a16="http://schemas.microsoft.com/office/drawing/2014/main" id="{AA63FC6E-FEF0-43DC-8200-377DB7D0C71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95990" y="2540872"/>
            <a:ext cx="2200647" cy="2166173"/>
          </a:xfrm>
          <a:prstGeom prst="rect">
            <a:avLst/>
          </a:prstGeom>
        </p:spPr>
      </p:pic>
      <p:pic>
        <p:nvPicPr>
          <p:cNvPr id="14" name="Picture 13" descr="A picture containing icon&#10;&#10;Description automatically generated">
            <a:extLst>
              <a:ext uri="{FF2B5EF4-FFF2-40B4-BE49-F238E27FC236}">
                <a16:creationId xmlns="" xmlns:a16="http://schemas.microsoft.com/office/drawing/2014/main" id="{08A9FBAE-7E42-48F7-8066-CC7CE76091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8526" y="1255776"/>
            <a:ext cx="2574212" cy="838189"/>
          </a:xfrm>
          <a:prstGeom prst="rect">
            <a:avLst/>
          </a:prstGeom>
        </p:spPr>
      </p:pic>
      <p:pic>
        <p:nvPicPr>
          <p:cNvPr id="15" name="Picture 14">
            <a:extLst>
              <a:ext uri="{FF2B5EF4-FFF2-40B4-BE49-F238E27FC236}">
                <a16:creationId xmlns="" xmlns:a16="http://schemas.microsoft.com/office/drawing/2014/main" id="{5478091D-4F2F-4D5C-8F08-2EFAE6E6CE72}"/>
              </a:ext>
            </a:extLst>
          </p:cNvPr>
          <p:cNvPicPr>
            <a:picLocks noChangeAspect="1"/>
          </p:cNvPicPr>
          <p:nvPr/>
        </p:nvPicPr>
        <p:blipFill>
          <a:blip r:embed="rId6"/>
          <a:stretch>
            <a:fillRect/>
          </a:stretch>
        </p:blipFill>
        <p:spPr>
          <a:xfrm>
            <a:off x="8517194" y="1003501"/>
            <a:ext cx="375197" cy="331229"/>
          </a:xfrm>
          <a:prstGeom prst="rect">
            <a:avLst/>
          </a:prstGeom>
        </p:spPr>
      </p:pic>
    </p:spTree>
    <p:extLst>
      <p:ext uri="{BB962C8B-B14F-4D97-AF65-F5344CB8AC3E}">
        <p14:creationId xmlns:p14="http://schemas.microsoft.com/office/powerpoint/2010/main" val="1306182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2" presetClass="entr" presetSubtype="2" fill="hold" grpId="0" nodeType="afterEffect" p14:presetBounceEnd="80000">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14:bounceEnd="80000">
                                          <p:cBhvr additive="base">
                                            <p:cTn id="26" dur="500" fill="hold"/>
                                            <p:tgtEl>
                                              <p:spTgt spid="13"/>
                                            </p:tgtEl>
                                            <p:attrNameLst>
                                              <p:attrName>ppt_x</p:attrName>
                                            </p:attrNameLst>
                                          </p:cBhvr>
                                          <p:tavLst>
                                            <p:tav tm="0">
                                              <p:val>
                                                <p:strVal val="1+#ppt_w/2"/>
                                              </p:val>
                                            </p:tav>
                                            <p:tav tm="100000">
                                              <p:val>
                                                <p:strVal val="#ppt_x"/>
                                              </p:val>
                                            </p:tav>
                                          </p:tavLst>
                                        </p:anim>
                                        <p:anim calcmode="lin" valueType="num" p14:bounceEnd="80000">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14:presetBounceEnd="80000">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14:bounceEnd="80000">
                                          <p:cBhvr additive="base">
                                            <p:cTn id="30" dur="500" fill="hold"/>
                                            <p:tgtEl>
                                              <p:spTgt spid="12"/>
                                            </p:tgtEl>
                                            <p:attrNameLst>
                                              <p:attrName>ppt_x</p:attrName>
                                            </p:attrNameLst>
                                          </p:cBhvr>
                                          <p:tavLst>
                                            <p:tav tm="0">
                                              <p:val>
                                                <p:strVal val="1+#ppt_w/2"/>
                                              </p:val>
                                            </p:tav>
                                            <p:tav tm="100000">
                                              <p:val>
                                                <p:strVal val="#ppt_x"/>
                                              </p:val>
                                            </p:tav>
                                          </p:tavLst>
                                        </p:anim>
                                        <p:anim calcmode="lin" valueType="num" p14:bounceEnd="80000">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1E10EB54-4731-4DD5-8421-518086FEA3E2}"/>
              </a:ext>
            </a:extLst>
          </p:cNvPr>
          <p:cNvSpPr/>
          <p:nvPr/>
        </p:nvSpPr>
        <p:spPr>
          <a:xfrm>
            <a:off x="460894" y="219717"/>
            <a:ext cx="6158360" cy="553998"/>
          </a:xfrm>
          <a:prstGeom prst="rect">
            <a:avLst/>
          </a:prstGeom>
        </p:spPr>
        <p:txBody>
          <a:bodyPr wrap="square" lIns="68580" tIns="34290" rIns="68580" bIns="34290">
            <a:spAutoFit/>
          </a:bodyPr>
          <a:lstStyle/>
          <a:p>
            <a:pPr defTabSz="257175">
              <a:lnSpc>
                <a:spcPct val="150000"/>
              </a:lnSpc>
            </a:pPr>
            <a:r>
              <a:rPr lang="en-US" sz="2100" b="1">
                <a:solidFill>
                  <a:srgbClr val="F03C69"/>
                </a:solidFill>
                <a:latin typeface="SVN-SAF" panose="02040603050506020204" pitchFamily="18" charset="0"/>
                <a:cs typeface="Times New Roman" panose="02020603050405020304" pitchFamily="18" charset="0"/>
              </a:rPr>
              <a:t>1. </a:t>
            </a:r>
            <a:r>
              <a:rPr lang="vi-VN" sz="2100" b="1">
                <a:solidFill>
                  <a:srgbClr val="F03C69"/>
                </a:solidFill>
                <a:latin typeface="SVN-SAF" panose="02040603050506020204" pitchFamily="18" charset="0"/>
                <a:cs typeface="Times New Roman" panose="02020603050405020304" pitchFamily="18" charset="0"/>
              </a:rPr>
              <a:t>Thông tin trên Internet</a:t>
            </a:r>
            <a:endParaRPr lang="vi-VN" sz="2100" b="1">
              <a:solidFill>
                <a:srgbClr val="F03C69"/>
              </a:solidFill>
              <a:cs typeface="Times New Roman" panose="02020603050405020304" pitchFamily="18" charset="0"/>
            </a:endParaRPr>
          </a:p>
        </p:txBody>
      </p:sp>
      <p:grpSp>
        <p:nvGrpSpPr>
          <p:cNvPr id="3" name="Group 2">
            <a:extLst>
              <a:ext uri="{FF2B5EF4-FFF2-40B4-BE49-F238E27FC236}">
                <a16:creationId xmlns="" xmlns:a16="http://schemas.microsoft.com/office/drawing/2014/main" id="{E4887A39-7735-4207-A78B-68076D1A4286}"/>
              </a:ext>
            </a:extLst>
          </p:cNvPr>
          <p:cNvGrpSpPr/>
          <p:nvPr/>
        </p:nvGrpSpPr>
        <p:grpSpPr>
          <a:xfrm>
            <a:off x="453100" y="726541"/>
            <a:ext cx="8222210" cy="4023472"/>
            <a:chOff x="512219" y="900102"/>
            <a:chExt cx="10962947" cy="5364629"/>
          </a:xfrm>
        </p:grpSpPr>
        <p:sp>
          <p:nvSpPr>
            <p:cNvPr id="13" name="Rectangle 12">
              <a:extLst>
                <a:ext uri="{FF2B5EF4-FFF2-40B4-BE49-F238E27FC236}">
                  <a16:creationId xmlns="" xmlns:a16="http://schemas.microsoft.com/office/drawing/2014/main" id="{FAB2ABA5-E39F-453B-A1F6-A8A302CF76CF}"/>
                </a:ext>
              </a:extLst>
            </p:cNvPr>
            <p:cNvSpPr/>
            <p:nvPr/>
          </p:nvSpPr>
          <p:spPr>
            <a:xfrm>
              <a:off x="3379791" y="1086631"/>
              <a:ext cx="7173355" cy="769441"/>
            </a:xfrm>
            <a:prstGeom prst="rect">
              <a:avLst/>
            </a:prstGeom>
          </p:spPr>
          <p:txBody>
            <a:bodyPr wrap="square">
              <a:spAutoFit/>
            </a:bodyPr>
            <a:lstStyle/>
            <a:p>
              <a:pPr defTabSz="257175">
                <a:lnSpc>
                  <a:spcPct val="150000"/>
                </a:lnSpc>
              </a:pPr>
              <a:r>
                <a:rPr lang="vi-VN" sz="2100" b="1">
                  <a:solidFill>
                    <a:srgbClr val="7FC354"/>
                  </a:solidFill>
                  <a:latin typeface="SVN-Androgyne" panose="02040603050506020204" pitchFamily="18" charset="0"/>
                  <a:cs typeface="Times New Roman" panose="02020603050405020304" pitchFamily="18" charset="0"/>
                </a:rPr>
                <a:t>Thông tin trên Internet</a:t>
              </a:r>
            </a:p>
          </p:txBody>
        </p:sp>
        <p:sp>
          <p:nvSpPr>
            <p:cNvPr id="2" name="Rectangle: Rounded Corners 1">
              <a:extLst>
                <a:ext uri="{FF2B5EF4-FFF2-40B4-BE49-F238E27FC236}">
                  <a16:creationId xmlns=""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70DA43EF-4FDA-4CA6-88C0-2BCCF27C1E7C}"/>
                </a:ext>
              </a:extLst>
            </p:cNvPr>
            <p:cNvSpPr/>
            <p:nvPr/>
          </p:nvSpPr>
          <p:spPr>
            <a:xfrm>
              <a:off x="747840" y="1807237"/>
              <a:ext cx="10506270" cy="1846660"/>
            </a:xfrm>
            <a:prstGeom prst="rect">
              <a:avLst/>
            </a:prstGeom>
          </p:spPr>
          <p:txBody>
            <a:bodyPr wrap="square">
              <a:spAutoFit/>
            </a:bodyPr>
            <a:lstStyle/>
            <a:p>
              <a:pPr defTabSz="257175">
                <a:lnSpc>
                  <a:spcPct val="150000"/>
                </a:lnSpc>
              </a:pPr>
              <a:r>
                <a:rPr lang="vi-VN">
                  <a:latin typeface="UTM Avo" panose="02040603050506020204" pitchFamily="18" charset="0"/>
                  <a:cs typeface="Times New Roman" panose="02020603050405020304" pitchFamily="18" charset="0"/>
                </a:rPr>
                <a:t>Em hãy theo dõi câu chuyện của bạn khoa và cho biết các thành viên trong gia đình Khoa nhận được những thông tin gì từ Internet? </a:t>
              </a:r>
              <a:endParaRPr lang="en-US">
                <a:latin typeface="UTM Avo" panose="02040603050506020204" pitchFamily="18" charset="0"/>
                <a:cs typeface="Times New Roman" panose="02020603050405020304" pitchFamily="18" charset="0"/>
              </a:endParaRPr>
            </a:p>
            <a:p>
              <a:pPr defTabSz="257175">
                <a:lnSpc>
                  <a:spcPct val="150000"/>
                </a:lnSpc>
              </a:pPr>
              <a:r>
                <a:rPr lang="vi-VN" i="1">
                  <a:latin typeface="UTM Avo" panose="02040603050506020204" pitchFamily="18" charset="0"/>
                  <a:cs typeface="Times New Roman" panose="02020603050405020304" pitchFamily="18" charset="0"/>
                </a:rPr>
                <a:t>Chiều Chủ nhật, Khoa được bố mẹ cho phép truy cập Internet bằng máy tính để tìm hiểu về đội bóng đá mà Khoa yêu thích.</a:t>
              </a:r>
            </a:p>
          </p:txBody>
        </p:sp>
        <p:grpSp>
          <p:nvGrpSpPr>
            <p:cNvPr id="15" name="Group 14">
              <a:extLst>
                <a:ext uri="{FF2B5EF4-FFF2-40B4-BE49-F238E27FC236}">
                  <a16:creationId xmlns="" xmlns:a16="http://schemas.microsoft.com/office/drawing/2014/main" id="{9F981BEB-8658-4DB9-970A-DFF9F966A571}"/>
                </a:ext>
              </a:extLst>
            </p:cNvPr>
            <p:cNvGrpSpPr/>
            <p:nvPr/>
          </p:nvGrpSpPr>
          <p:grpSpPr>
            <a:xfrm>
              <a:off x="522612" y="900102"/>
              <a:ext cx="2898644" cy="902152"/>
              <a:chOff x="522612" y="900102"/>
              <a:chExt cx="2898644" cy="902152"/>
            </a:xfrm>
          </p:grpSpPr>
          <p:grpSp>
            <p:nvGrpSpPr>
              <p:cNvPr id="16" name="Group 15">
                <a:extLst>
                  <a:ext uri="{FF2B5EF4-FFF2-40B4-BE49-F238E27FC236}">
                    <a16:creationId xmlns="" xmlns:a16="http://schemas.microsoft.com/office/drawing/2014/main" id="{C0485714-67DE-444C-AB85-04CC1EF99EEE}"/>
                  </a:ext>
                </a:extLst>
              </p:cNvPr>
              <p:cNvGrpSpPr/>
              <p:nvPr/>
            </p:nvGrpSpPr>
            <p:grpSpPr>
              <a:xfrm>
                <a:off x="522612" y="1095583"/>
                <a:ext cx="2372989" cy="706671"/>
                <a:chOff x="5906375" y="1404722"/>
                <a:chExt cx="2372989" cy="706671"/>
              </a:xfrm>
            </p:grpSpPr>
            <p:sp>
              <p:nvSpPr>
                <p:cNvPr id="21" name="Rectangle: Top Corners Rounded 20">
                  <a:extLst>
                    <a:ext uri="{FF2B5EF4-FFF2-40B4-BE49-F238E27FC236}">
                      <a16:creationId xmlns=""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 xmlns:a16="http://schemas.microsoft.com/office/drawing/2014/main" id="{22D5722D-C4D9-4D78-80B8-7026BEF70276}"/>
                    </a:ext>
                  </a:extLst>
                </p:cNvPr>
                <p:cNvSpPr/>
                <p:nvPr/>
              </p:nvSpPr>
              <p:spPr>
                <a:xfrm>
                  <a:off x="5906375" y="1465062"/>
                  <a:ext cx="2135017" cy="646331"/>
                </a:xfrm>
                <a:prstGeom prst="rect">
                  <a:avLst/>
                </a:prstGeom>
              </p:spPr>
              <p:txBody>
                <a:bodyPr wrap="square">
                  <a:spAutoFit/>
                </a:bodyPr>
                <a:lstStyle/>
                <a:p>
                  <a:pPr algn="ctr" defTabSz="257175">
                    <a:lnSpc>
                      <a:spcPct val="150000"/>
                    </a:lnSpc>
                  </a:pPr>
                  <a:r>
                    <a:rPr lang="en-US" sz="1700" b="1">
                      <a:solidFill>
                        <a:schemeClr val="bg1"/>
                      </a:solidFill>
                      <a:latin typeface="UTM Bienvenue" panose="02040603050506020204" pitchFamily="18" charset="0"/>
                      <a:cs typeface="Times New Roman" panose="02020603050405020304" pitchFamily="18" charset="0"/>
                    </a:rPr>
                    <a:t>HOẠT ĐỘNG </a:t>
                  </a:r>
                  <a:endParaRPr lang="vi-VN" sz="17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 xmlns:a16="http://schemas.microsoft.com/office/drawing/2014/main" id="{4F4984E6-5DDB-4389-BA4B-99FF68DE7565}"/>
                  </a:ext>
                </a:extLst>
              </p:cNvPr>
              <p:cNvSpPr/>
              <p:nvPr/>
            </p:nvSpPr>
            <p:spPr>
              <a:xfrm>
                <a:off x="2792351" y="1002361"/>
                <a:ext cx="363895" cy="769441"/>
              </a:xfrm>
              <a:prstGeom prst="rect">
                <a:avLst/>
              </a:prstGeom>
            </p:spPr>
            <p:txBody>
              <a:bodyPr wrap="square">
                <a:spAutoFit/>
              </a:bodyPr>
              <a:lstStyle/>
              <a:p>
                <a:pPr algn="ctr" defTabSz="257175">
                  <a:lnSpc>
                    <a:spcPct val="150000"/>
                  </a:lnSpc>
                </a:pPr>
                <a:r>
                  <a:rPr lang="en-US" sz="2100" b="1">
                    <a:solidFill>
                      <a:schemeClr val="bg1"/>
                    </a:solidFill>
                    <a:latin typeface="UTM HelvetIns" panose="02040603050506020204" pitchFamily="18" charset="0"/>
                    <a:cs typeface="Times New Roman" panose="02020603050405020304" pitchFamily="18" charset="0"/>
                  </a:rPr>
                  <a:t>1</a:t>
                </a:r>
                <a:endParaRPr lang="vi-VN" sz="21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 xmlns:a16="http://schemas.microsoft.com/office/drawing/2014/main" id="{03901F6B-7B75-4AAC-92F6-3B3E1B4B291E}"/>
              </a:ext>
            </a:extLst>
          </p:cNvPr>
          <p:cNvPicPr>
            <a:picLocks noChangeAspect="1"/>
          </p:cNvPicPr>
          <p:nvPr/>
        </p:nvPicPr>
        <p:blipFill>
          <a:blip r:embed="rId6"/>
          <a:stretch>
            <a:fillRect/>
          </a:stretch>
        </p:blipFill>
        <p:spPr>
          <a:xfrm>
            <a:off x="1754850" y="2802867"/>
            <a:ext cx="1697857" cy="1318586"/>
          </a:xfrm>
          <a:prstGeom prst="rect">
            <a:avLst/>
          </a:prstGeom>
        </p:spPr>
      </p:pic>
      <p:pic>
        <p:nvPicPr>
          <p:cNvPr id="25" name="Picture 24">
            <a:extLst>
              <a:ext uri="{FF2B5EF4-FFF2-40B4-BE49-F238E27FC236}">
                <a16:creationId xmlns="" xmlns:a16="http://schemas.microsoft.com/office/drawing/2014/main" id="{1D5EF31F-3406-4F36-844B-87422A8B45A6}"/>
              </a:ext>
            </a:extLst>
          </p:cNvPr>
          <p:cNvPicPr>
            <a:picLocks noChangeAspect="1"/>
          </p:cNvPicPr>
          <p:nvPr/>
        </p:nvPicPr>
        <p:blipFill>
          <a:blip r:embed="rId7"/>
          <a:stretch>
            <a:fillRect/>
          </a:stretch>
        </p:blipFill>
        <p:spPr>
          <a:xfrm>
            <a:off x="5698645" y="2791270"/>
            <a:ext cx="1841218" cy="1341779"/>
          </a:xfrm>
          <a:prstGeom prst="rect">
            <a:avLst/>
          </a:prstGeom>
        </p:spPr>
      </p:pic>
      <p:sp>
        <p:nvSpPr>
          <p:cNvPr id="26" name="Rectangle 25">
            <a:extLst>
              <a:ext uri="{FF2B5EF4-FFF2-40B4-BE49-F238E27FC236}">
                <a16:creationId xmlns="" xmlns:a16="http://schemas.microsoft.com/office/drawing/2014/main" id="{035773EA-06C3-4D17-9CA4-42BB90626366}"/>
              </a:ext>
            </a:extLst>
          </p:cNvPr>
          <p:cNvSpPr/>
          <p:nvPr/>
        </p:nvSpPr>
        <p:spPr>
          <a:xfrm>
            <a:off x="614095" y="4104540"/>
            <a:ext cx="3867215" cy="623248"/>
          </a:xfrm>
          <a:prstGeom prst="rect">
            <a:avLst/>
          </a:prstGeom>
        </p:spPr>
        <p:txBody>
          <a:bodyPr wrap="square" lIns="68580" tIns="34290" rIns="68580" bIns="34290">
            <a:spAutoFit/>
          </a:bodyPr>
          <a:lstStyle/>
          <a:p>
            <a:pPr algn="ctr" defTabSz="257175">
              <a:lnSpc>
                <a:spcPct val="150000"/>
              </a:lnSpc>
            </a:pPr>
            <a:r>
              <a:rPr lang="vi-VN" sz="1200" i="1">
                <a:latin typeface="UTM Avo" panose="02040603050506020204" pitchFamily="18" charset="0"/>
                <a:cs typeface="Times New Roman" panose="02020603050405020304" pitchFamily="18" charset="0"/>
              </a:rPr>
              <a:t>Bố ngồi cạnh Khoa đọc tin tức trong nước và thế giới trên Internet bằng điện thoại thông minh.</a:t>
            </a:r>
          </a:p>
        </p:txBody>
      </p:sp>
      <p:sp>
        <p:nvSpPr>
          <p:cNvPr id="27" name="Rectangle 26">
            <a:extLst>
              <a:ext uri="{FF2B5EF4-FFF2-40B4-BE49-F238E27FC236}">
                <a16:creationId xmlns="" xmlns:a16="http://schemas.microsoft.com/office/drawing/2014/main" id="{25A0314A-3F54-4634-AEC4-1508A509C08F}"/>
              </a:ext>
            </a:extLst>
          </p:cNvPr>
          <p:cNvSpPr/>
          <p:nvPr/>
        </p:nvSpPr>
        <p:spPr>
          <a:xfrm>
            <a:off x="4642303" y="4104540"/>
            <a:ext cx="3867215" cy="623248"/>
          </a:xfrm>
          <a:prstGeom prst="rect">
            <a:avLst/>
          </a:prstGeom>
        </p:spPr>
        <p:txBody>
          <a:bodyPr wrap="square" lIns="68580" tIns="34290" rIns="68580" bIns="34290">
            <a:spAutoFit/>
          </a:bodyPr>
          <a:lstStyle/>
          <a:p>
            <a:pPr algn="ctr" defTabSz="257175">
              <a:lnSpc>
                <a:spcPct val="150000"/>
              </a:lnSpc>
            </a:pPr>
            <a:r>
              <a:rPr lang="vi-VN" sz="1200" i="1">
                <a:latin typeface="UTM Avo" panose="02040603050506020204" pitchFamily="18" charset="0"/>
                <a:cs typeface="Times New Roman" panose="02020603050405020304" pitchFamily="18" charset="0"/>
              </a:rPr>
              <a:t>Mẹ và chị gái của Khoa cũng sử dụng Internet </a:t>
            </a:r>
            <a:endParaRPr lang="en-US" sz="1200" i="1">
              <a:latin typeface="UTM Avo" panose="02040603050506020204" pitchFamily="18" charset="0"/>
              <a:cs typeface="Times New Roman" panose="02020603050405020304" pitchFamily="18" charset="0"/>
            </a:endParaRPr>
          </a:p>
          <a:p>
            <a:pPr algn="ctr" defTabSz="257175">
              <a:lnSpc>
                <a:spcPct val="150000"/>
              </a:lnSpc>
            </a:pPr>
            <a:r>
              <a:rPr lang="vi-VN" sz="1200" i="1">
                <a:latin typeface="UTM Avo" panose="02040603050506020204" pitchFamily="18" charset="0"/>
                <a:cs typeface="Times New Roman" panose="02020603050405020304" pitchFamily="18" charset="0"/>
              </a:rPr>
              <a:t>để tìm một số công thức nấu ăn</a:t>
            </a:r>
          </a:p>
        </p:txBody>
      </p:sp>
    </p:spTree>
    <p:extLst>
      <p:ext uri="{BB962C8B-B14F-4D97-AF65-F5344CB8AC3E}">
        <p14:creationId xmlns:p14="http://schemas.microsoft.com/office/powerpoint/2010/main" val="3377784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 xmlns:a16="http://schemas.microsoft.com/office/drawing/2014/main" id="{097F16E9-B2FA-46EF-9589-1853F4DC3032}"/>
              </a:ext>
            </a:extLst>
          </p:cNvPr>
          <p:cNvSpPr/>
          <p:nvPr/>
        </p:nvSpPr>
        <p:spPr>
          <a:xfrm>
            <a:off x="460895" y="802719"/>
            <a:ext cx="8222210" cy="15410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10" name="Picture 9">
            <a:extLst>
              <a:ext uri="{FF2B5EF4-FFF2-40B4-BE49-F238E27FC236}">
                <a16:creationId xmlns="" xmlns:a16="http://schemas.microsoft.com/office/drawing/2014/main" id="{834C9E49-4872-4627-9C82-95FD200DA704}"/>
              </a:ext>
            </a:extLst>
          </p:cNvPr>
          <p:cNvPicPr>
            <a:picLocks noChangeAspect="1"/>
          </p:cNvPicPr>
          <p:nvPr/>
        </p:nvPicPr>
        <p:blipFill>
          <a:blip r:embed="rId2"/>
          <a:stretch>
            <a:fillRect/>
          </a:stretch>
        </p:blipFill>
        <p:spPr>
          <a:xfrm>
            <a:off x="6378678" y="843186"/>
            <a:ext cx="2233918" cy="1463757"/>
          </a:xfrm>
          <a:prstGeom prst="rect">
            <a:avLst/>
          </a:prstGeom>
          <a:ln>
            <a:noFill/>
          </a:ln>
          <a:effectLst>
            <a:softEdge rad="112500"/>
          </a:effectLst>
        </p:spPr>
      </p:pic>
      <p:sp>
        <p:nvSpPr>
          <p:cNvPr id="11" name="Rectangle 10">
            <a:extLst>
              <a:ext uri="{FF2B5EF4-FFF2-40B4-BE49-F238E27FC236}">
                <a16:creationId xmlns="" xmlns:a16="http://schemas.microsoft.com/office/drawing/2014/main" id="{B4C63417-DA9E-42F2-BB69-56F2C9126703}"/>
              </a:ext>
            </a:extLst>
          </p:cNvPr>
          <p:cNvSpPr/>
          <p:nvPr/>
        </p:nvSpPr>
        <p:spPr>
          <a:xfrm>
            <a:off x="822241" y="1216893"/>
            <a:ext cx="5338443" cy="761747"/>
          </a:xfrm>
          <a:prstGeom prst="rect">
            <a:avLst/>
          </a:prstGeom>
        </p:spPr>
        <p:txBody>
          <a:bodyPr wrap="square" lIns="68580" tIns="34290" rIns="68580" bIns="34290">
            <a:spAutoFit/>
          </a:bodyPr>
          <a:lstStyle/>
          <a:p>
            <a:pPr algn="ctr" defTabSz="257175">
              <a:lnSpc>
                <a:spcPct val="150000"/>
              </a:lnSpc>
            </a:pPr>
            <a:r>
              <a:rPr lang="vi-VN" sz="1500" i="1">
                <a:latin typeface="UTM Avo" panose="02040603050506020204" pitchFamily="18" charset="0"/>
                <a:cs typeface="Times New Roman" panose="02020603050405020304" pitchFamily="18" charset="0"/>
              </a:rPr>
              <a:t>Sau bữa cơm tối vui vẻ, cả gia đình bật t</a:t>
            </a:r>
            <a:r>
              <a:rPr lang="en-US" sz="1500" i="1">
                <a:latin typeface="UTM Avo" panose="02040603050506020204" pitchFamily="18" charset="0"/>
                <a:cs typeface="Times New Roman" panose="02020603050405020304" pitchFamily="18" charset="0"/>
              </a:rPr>
              <a:t>i vi có </a:t>
            </a:r>
            <a:r>
              <a:rPr lang="vi-VN" sz="1500" i="1">
                <a:latin typeface="UTM Avo" panose="02040603050506020204" pitchFamily="18" charset="0"/>
                <a:cs typeface="Times New Roman" panose="02020603050405020304" pitchFamily="18" charset="0"/>
              </a:rPr>
              <a:t>kết nối Internet để xem một số chương trình giải trí</a:t>
            </a:r>
            <a:r>
              <a:rPr lang="en-US" sz="1500" i="1">
                <a:latin typeface="UTM Avo" panose="02040603050506020204" pitchFamily="18" charset="0"/>
                <a:cs typeface="Times New Roman" panose="02020603050405020304" pitchFamily="18" charset="0"/>
              </a:rPr>
              <a:t>.</a:t>
            </a:r>
            <a:endParaRPr lang="vi-VN" sz="1500" i="1">
              <a:latin typeface="UTM Avo" panose="02040603050506020204" pitchFamily="18" charset="0"/>
              <a:cs typeface="Times New Roman" panose="02020603050405020304" pitchFamily="18" charset="0"/>
            </a:endParaRPr>
          </a:p>
        </p:txBody>
      </p:sp>
      <p:grpSp>
        <p:nvGrpSpPr>
          <p:cNvPr id="12" name="Group 11">
            <a:extLst>
              <a:ext uri="{FF2B5EF4-FFF2-40B4-BE49-F238E27FC236}">
                <a16:creationId xmlns="" xmlns:a16="http://schemas.microsoft.com/office/drawing/2014/main" id="{ACE35AC4-4173-4CA6-B258-1B1C411E93F7}"/>
              </a:ext>
            </a:extLst>
          </p:cNvPr>
          <p:cNvGrpSpPr/>
          <p:nvPr/>
        </p:nvGrpSpPr>
        <p:grpSpPr>
          <a:xfrm>
            <a:off x="530955" y="2398738"/>
            <a:ext cx="8082089" cy="1387424"/>
            <a:chOff x="191274" y="435050"/>
            <a:chExt cx="10776118" cy="1849898"/>
          </a:xfrm>
        </p:grpSpPr>
        <p:grpSp>
          <p:nvGrpSpPr>
            <p:cNvPr id="13" name="Group 12">
              <a:extLst>
                <a:ext uri="{FF2B5EF4-FFF2-40B4-BE49-F238E27FC236}">
                  <a16:creationId xmlns="" xmlns:a16="http://schemas.microsoft.com/office/drawing/2014/main" id="{5AC9A3CB-4510-4AFF-83DB-EDF8E924A0E3}"/>
                </a:ext>
              </a:extLst>
            </p:cNvPr>
            <p:cNvGrpSpPr/>
            <p:nvPr/>
          </p:nvGrpSpPr>
          <p:grpSpPr>
            <a:xfrm>
              <a:off x="191274" y="435050"/>
              <a:ext cx="10759223" cy="1849898"/>
              <a:chOff x="191274" y="435050"/>
              <a:chExt cx="10759223" cy="1849898"/>
            </a:xfrm>
          </p:grpSpPr>
          <p:grpSp>
            <p:nvGrpSpPr>
              <p:cNvPr id="15" name="Group 14">
                <a:extLst>
                  <a:ext uri="{FF2B5EF4-FFF2-40B4-BE49-F238E27FC236}">
                    <a16:creationId xmlns="" xmlns:a16="http://schemas.microsoft.com/office/drawing/2014/main" id="{41BFEC46-71F6-4957-9146-6924A3BA8F25}"/>
                  </a:ext>
                </a:extLst>
              </p:cNvPr>
              <p:cNvGrpSpPr/>
              <p:nvPr/>
            </p:nvGrpSpPr>
            <p:grpSpPr>
              <a:xfrm>
                <a:off x="552795" y="917810"/>
                <a:ext cx="10397702" cy="1367138"/>
                <a:chOff x="1338207" y="943284"/>
                <a:chExt cx="9354224" cy="2016905"/>
              </a:xfrm>
            </p:grpSpPr>
            <p:sp>
              <p:nvSpPr>
                <p:cNvPr id="17" name="Rectangle: Rounded Corners 16">
                  <a:extLst>
                    <a:ext uri="{FF2B5EF4-FFF2-40B4-BE49-F238E27FC236}">
                      <a16:creationId xmlns="" xmlns:a16="http://schemas.microsoft.com/office/drawing/2014/main" id="{58453170-BA90-4012-BB19-79AB9D68546D}"/>
                    </a:ext>
                  </a:extLst>
                </p:cNvPr>
                <p:cNvSpPr/>
                <p:nvPr/>
              </p:nvSpPr>
              <p:spPr>
                <a:xfrm>
                  <a:off x="1424711" y="1063553"/>
                  <a:ext cx="9267720" cy="1896636"/>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 xmlns:a16="http://schemas.microsoft.com/office/drawing/2014/main" id="{32F8A714-6BEB-4812-B007-BD024C6233B0}"/>
                    </a:ext>
                  </a:extLst>
                </p:cNvPr>
                <p:cNvSpPr/>
                <p:nvPr/>
              </p:nvSpPr>
              <p:spPr>
                <a:xfrm>
                  <a:off x="1338207" y="943284"/>
                  <a:ext cx="9267724" cy="1896635"/>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 xmlns:a16="http://schemas.microsoft.com/office/drawing/2014/main" id="{E9BA0569-C5CA-4163-A0DD-0299159565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274" y="435050"/>
                <a:ext cx="998307" cy="883997"/>
              </a:xfrm>
              <a:prstGeom prst="rect">
                <a:avLst/>
              </a:prstGeom>
            </p:spPr>
          </p:pic>
        </p:grpSp>
        <p:sp>
          <p:nvSpPr>
            <p:cNvPr id="14" name="Rectangle 13">
              <a:extLst>
                <a:ext uri="{FF2B5EF4-FFF2-40B4-BE49-F238E27FC236}">
                  <a16:creationId xmlns="" xmlns:a16="http://schemas.microsoft.com/office/drawing/2014/main" id="{BB84CA58-B353-465A-9C66-46219ADAA41B}"/>
                </a:ext>
              </a:extLst>
            </p:cNvPr>
            <p:cNvSpPr/>
            <p:nvPr/>
          </p:nvSpPr>
          <p:spPr>
            <a:xfrm>
              <a:off x="771341" y="975051"/>
              <a:ext cx="10196051" cy="1169550"/>
            </a:xfrm>
            <a:prstGeom prst="rect">
              <a:avLst/>
            </a:prstGeom>
          </p:spPr>
          <p:txBody>
            <a:bodyPr wrap="square">
              <a:spAutoFit/>
            </a:bodyPr>
            <a:lstStyle/>
            <a:p>
              <a:pPr algn="ctr" defTabSz="257175">
                <a:lnSpc>
                  <a:spcPct val="150000"/>
                </a:lnSpc>
              </a:pPr>
              <a:r>
                <a:rPr lang="vi-VN" sz="1700" b="1">
                  <a:solidFill>
                    <a:srgbClr val="F03C69"/>
                  </a:solidFill>
                  <a:latin typeface="UTM Avo" panose="02040603050506020204" pitchFamily="18" charset="0"/>
                  <a:cs typeface="Times New Roman" panose="02020603050405020304" pitchFamily="18" charset="0"/>
                </a:rPr>
                <a:t>Khi truy cập Internet, em có thể xem tin tức và các chương trình</a:t>
              </a:r>
            </a:p>
            <a:p>
              <a:pPr algn="ctr" defTabSz="257175">
                <a:lnSpc>
                  <a:spcPct val="150000"/>
                </a:lnSpc>
              </a:pPr>
              <a:r>
                <a:rPr lang="vi-VN" sz="1700" b="1">
                  <a:solidFill>
                    <a:srgbClr val="F03C69"/>
                  </a:solidFill>
                  <a:latin typeface="UTM Avo" panose="02040603050506020204" pitchFamily="18" charset="0"/>
                  <a:cs typeface="Times New Roman" panose="02020603050405020304" pitchFamily="18" charset="0"/>
                </a:rPr>
                <a:t>giải trí như phim hoạt hình, phim truyện, ca nhạc,...</a:t>
              </a:r>
            </a:p>
          </p:txBody>
        </p:sp>
      </p:grpSp>
    </p:spTree>
    <p:extLst>
      <p:ext uri="{BB962C8B-B14F-4D97-AF65-F5344CB8AC3E}">
        <p14:creationId xmlns:p14="http://schemas.microsoft.com/office/powerpoint/2010/main" val="590529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5984</TotalTime>
  <Words>1119</Words>
  <Application>Microsoft Office PowerPoint</Application>
  <PresentationFormat>On-screen Show (16:9)</PresentationFormat>
  <Paragraphs>98</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dcterms:created xsi:type="dcterms:W3CDTF">2021-11-14T08:33:55Z</dcterms:created>
  <dcterms:modified xsi:type="dcterms:W3CDTF">2023-12-01T03:06:09Z</dcterms:modified>
</cp:coreProperties>
</file>