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0" r:id="rId1"/>
  </p:sldMasterIdLst>
  <p:notesMasterIdLst>
    <p:notesMasterId r:id="rId18"/>
  </p:notesMasterIdLst>
  <p:sldIdLst>
    <p:sldId id="279" r:id="rId2"/>
    <p:sldId id="268" r:id="rId3"/>
    <p:sldId id="256" r:id="rId4"/>
    <p:sldId id="257" r:id="rId5"/>
    <p:sldId id="266" r:id="rId6"/>
    <p:sldId id="258" r:id="rId7"/>
    <p:sldId id="270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98B"/>
    <a:srgbClr val="FFFF66"/>
    <a:srgbClr val="FCEAE0"/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71" autoAdjust="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865DB-86BB-45F6-8281-85E44A1F4C77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8E5E0-719E-4E08-AC15-ED63B839C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8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8E5E0-719E-4E08-AC15-ED63B839CC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4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7DDAF-B29C-47B2-8003-26E6B0CAA361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548D-344A-4B0F-AFDF-840B3C80DA79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26AD-5FB7-475B-926A-40059A84042E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3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8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20" y="626469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4" y="618148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4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9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91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906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601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8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901" y="160331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15" y="156141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8" y="153183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7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9" y="221719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25" y="217529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8" y="214571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8" y="28310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33" y="278917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7" y="275959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7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42" y="340304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7" y="337347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54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7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51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45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63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45" y="46727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61" y="46308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52" y="460123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73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54" y="52865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9" y="52446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63" y="521511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81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63" y="59004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8" y="58585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73" y="582898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3" y="641801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26" y="1566374"/>
            <a:ext cx="9867487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30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9" y="562681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58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69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61FA-3E4A-4DE7-8419-7373DC889611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3F0E-E84B-4118-AC3B-06C3078B963F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3340-014A-4D22-911D-6CE25D901AB2}" type="datetime1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C8B7-4882-4F6E-90EC-D9A4E2793317}" type="datetime1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B912-2DAC-4DAF-8B10-EF2024E314DE}" type="datetime1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F123-F059-4623-AFDE-CCE1D1542316}" type="datetime1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2485-5B8A-4653-8A58-91F37C7F9F96}" type="datetime1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4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44E-D1DB-4E53-B6FD-F0D77D3F494F}" type="datetime1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D4FA1-5359-4CE4-8EE3-6881EF602772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5991D5-7E62-AAF0-2903-CBA2EFA00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575742" y="0"/>
            <a:ext cx="10866268" cy="6634352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AD5D3978-5E94-6873-7943-F011189C1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5400000">
            <a:off x="-2842586" y="2992809"/>
            <a:ext cx="6792713" cy="807091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1C6755E4-6770-3CE4-B32A-0F45CE04CE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16200000">
            <a:off x="8406042" y="3063907"/>
            <a:ext cx="6699640" cy="571825"/>
          </a:xfrm>
          <a:prstGeom prst="rect">
            <a:avLst/>
          </a:prstGeom>
        </p:spPr>
      </p:pic>
      <p:sp>
        <p:nvSpPr>
          <p:cNvPr id="5" name="矩形: 圆角 10">
            <a:extLst>
              <a:ext uri="{FF2B5EF4-FFF2-40B4-BE49-F238E27FC236}">
                <a16:creationId xmlns:a16="http://schemas.microsoft.com/office/drawing/2014/main" xmlns="" id="{B6AC8F3C-536F-A7A0-47E6-15B490B97CDA}"/>
              </a:ext>
            </a:extLst>
          </p:cNvPr>
          <p:cNvSpPr/>
          <p:nvPr/>
        </p:nvSpPr>
        <p:spPr>
          <a:xfrm>
            <a:off x="3493966" y="4745558"/>
            <a:ext cx="4764508" cy="711965"/>
          </a:xfrm>
          <a:prstGeom prst="roundRect">
            <a:avLst>
              <a:gd name="adj" fmla="val 50000"/>
            </a:avLst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: </a:t>
            </a:r>
            <a:r>
              <a:rPr lang="vi-V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Nguyễn Thị Trâm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xmlns="" id="{96E20F3B-D816-2165-CFDA-FF48D751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39" y="3650469"/>
            <a:ext cx="3008068" cy="7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4051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Môn: </a:t>
            </a:r>
            <a:r>
              <a:rPr lang="vi-VN" altLang="zh-CN" sz="4051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TOÁN</a:t>
            </a:r>
            <a:endParaRPr lang="en-US" altLang="zh-CN" sz="4051" b="1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xmlns="" id="{9090309D-E1FE-64E3-41DD-816F9E8F6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932" y="2317954"/>
            <a:ext cx="79898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MỪNG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514419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ĐẾN THĂM VÀ DỰ GIỜ LỚP </a:t>
            </a:r>
            <a:r>
              <a:rPr lang="vi-VN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2B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B9628BC-846D-12CE-BDF7-2329FB62E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035" y="1359747"/>
            <a:ext cx="4383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419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TRƯỜNG </a:t>
            </a:r>
            <a:r>
              <a:rPr lang="vi-V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 ĐOÀN NGHIÊN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1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219535"/>
              </p:ext>
            </p:extLst>
          </p:nvPr>
        </p:nvGraphicFramePr>
        <p:xfrm>
          <a:off x="436597" y="253502"/>
          <a:ext cx="5069193" cy="6253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9731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689731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689731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54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2353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33557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68851" y="1063383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88179" y="209534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9" name="Rectangle 10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777875" y="336697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0" name="Rectangle 20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743099" y="4421343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1" name="Rectangle 31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" name="Group 410"/>
          <p:cNvGrpSpPr/>
          <p:nvPr/>
        </p:nvGrpSpPr>
        <p:grpSpPr>
          <a:xfrm>
            <a:off x="732795" y="5444760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12" name="Rectangle 4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Group 511"/>
          <p:cNvGrpSpPr/>
          <p:nvPr/>
        </p:nvGrpSpPr>
        <p:grpSpPr>
          <a:xfrm>
            <a:off x="2488864" y="1591707"/>
            <a:ext cx="851817" cy="901548"/>
            <a:chOff x="2698531" y="1604312"/>
            <a:chExt cx="851817" cy="901548"/>
          </a:xfrm>
        </p:grpSpPr>
        <p:grpSp>
          <p:nvGrpSpPr>
            <p:cNvPr id="513" name="Group 512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569" name="Rectangle 56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4" name="Group 513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559" name="Rectangle 55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Rectangle 56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Rectangle 56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Rectangle 56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5" name="Group 514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49" name="Rectangle 54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Rectangle 55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Rectangle 55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Rectangle 55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Rectangle 55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6" name="Group 515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39" name="Rectangle 53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Rectangle 54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7" name="Group 516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529" name="Rectangle 5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8" name="Group 517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519" name="Rectangle 51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Rectangle 52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9" name="Group 578"/>
          <p:cNvGrpSpPr/>
          <p:nvPr/>
        </p:nvGrpSpPr>
        <p:grpSpPr>
          <a:xfrm>
            <a:off x="2794769" y="4457444"/>
            <a:ext cx="90155" cy="901548"/>
            <a:chOff x="7152671" y="1595686"/>
            <a:chExt cx="90155" cy="901548"/>
          </a:xfrm>
        </p:grpSpPr>
        <p:sp>
          <p:nvSpPr>
            <p:cNvPr id="580" name="Rectangle 57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0" name="Group 589"/>
          <p:cNvGrpSpPr/>
          <p:nvPr/>
        </p:nvGrpSpPr>
        <p:grpSpPr>
          <a:xfrm>
            <a:off x="4548237" y="1812532"/>
            <a:ext cx="90155" cy="538817"/>
            <a:chOff x="4824133" y="1628140"/>
            <a:chExt cx="90155" cy="538817"/>
          </a:xfrm>
        </p:grpSpPr>
        <p:sp>
          <p:nvSpPr>
            <p:cNvPr id="591" name="Rectangle 590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Group 594"/>
          <p:cNvGrpSpPr/>
          <p:nvPr/>
        </p:nvGrpSpPr>
        <p:grpSpPr>
          <a:xfrm>
            <a:off x="4548237" y="4797347"/>
            <a:ext cx="90155" cy="239709"/>
            <a:chOff x="4824133" y="1628140"/>
            <a:chExt cx="90155" cy="239709"/>
          </a:xfrm>
        </p:grpSpPr>
        <p:sp>
          <p:nvSpPr>
            <p:cNvPr id="596" name="Rectangle 595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98" name="TextBox 597"/>
              <p:cNvSpPr txBox="1"/>
              <p:nvPr/>
            </p:nvSpPr>
            <p:spPr>
              <a:xfrm>
                <a:off x="5718213" y="1886805"/>
                <a:ext cx="2112135" cy="131920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64</m:t>
                            </m:r>
                          </m:e>
                        </m:mr>
                        <m:m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312</m:t>
                            </m:r>
                          </m:e>
                        </m:mr>
                      </m:m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98" name="TextBox 5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213" y="1886805"/>
                <a:ext cx="2112135" cy="1319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9" name="TextBox 598"/>
          <p:cNvSpPr txBox="1"/>
          <p:nvPr/>
        </p:nvSpPr>
        <p:spPr>
          <a:xfrm>
            <a:off x="5705321" y="2146398"/>
            <a:ext cx="553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1" name="Straight Connector 600"/>
          <p:cNvCxnSpPr/>
          <p:nvPr/>
        </p:nvCxnSpPr>
        <p:spPr>
          <a:xfrm>
            <a:off x="5808377" y="3335306"/>
            <a:ext cx="14295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" name="TextBox 603"/>
          <p:cNvSpPr txBox="1"/>
          <p:nvPr/>
        </p:nvSpPr>
        <p:spPr>
          <a:xfrm>
            <a:off x="7830341" y="1707502"/>
            <a:ext cx="4361659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608" name="Rounded Rectangle 607"/>
          <p:cNvSpPr/>
          <p:nvPr/>
        </p:nvSpPr>
        <p:spPr>
          <a:xfrm>
            <a:off x="6967454" y="4858735"/>
            <a:ext cx="4121257" cy="1113572"/>
          </a:xfrm>
          <a:prstGeom prst="roundRect">
            <a:avLst/>
          </a:prstGeom>
          <a:solidFill>
            <a:srgbClr val="FFF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264 + 312 = 576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0367" y="3347373"/>
            <a:ext cx="277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7635" y="369272"/>
            <a:ext cx="39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3" name="TextBox 602"/>
          <p:cNvSpPr txBox="1"/>
          <p:nvPr/>
        </p:nvSpPr>
        <p:spPr>
          <a:xfrm>
            <a:off x="7660643" y="400574"/>
            <a:ext cx="641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5" name="TextBox 604"/>
          <p:cNvSpPr txBox="1"/>
          <p:nvPr/>
        </p:nvSpPr>
        <p:spPr>
          <a:xfrm>
            <a:off x="7371228" y="377022"/>
            <a:ext cx="459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8503" y="436199"/>
            <a:ext cx="726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2" name="TextBox 601"/>
          <p:cNvSpPr txBox="1"/>
          <p:nvPr/>
        </p:nvSpPr>
        <p:spPr>
          <a:xfrm>
            <a:off x="8593621" y="428627"/>
            <a:ext cx="672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6" name="TextBox 605"/>
          <p:cNvSpPr txBox="1"/>
          <p:nvPr/>
        </p:nvSpPr>
        <p:spPr>
          <a:xfrm>
            <a:off x="8828277" y="436199"/>
            <a:ext cx="43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7" name="TextBox 606"/>
          <p:cNvSpPr txBox="1"/>
          <p:nvPr/>
        </p:nvSpPr>
        <p:spPr>
          <a:xfrm>
            <a:off x="9047126" y="445652"/>
            <a:ext cx="484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9" name="TextBox 608"/>
          <p:cNvSpPr txBox="1"/>
          <p:nvPr/>
        </p:nvSpPr>
        <p:spPr>
          <a:xfrm>
            <a:off x="6523145" y="3366977"/>
            <a:ext cx="437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itchFamily="18" charset="0"/>
              </a:rPr>
              <a:t>7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0" name="TextBox 609"/>
          <p:cNvSpPr txBox="1"/>
          <p:nvPr/>
        </p:nvSpPr>
        <p:spPr>
          <a:xfrm>
            <a:off x="6220092" y="3373093"/>
            <a:ext cx="39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 animBg="1"/>
      <p:bldP spid="599" grpId="0"/>
      <p:bldP spid="608" grpId="0" animBg="1"/>
      <p:bldP spid="2" grpId="0"/>
      <p:bldP spid="3" grpId="0"/>
      <p:bldP spid="603" grpId="0"/>
      <p:bldP spid="605" grpId="0"/>
      <p:bldP spid="602" grpId="0"/>
      <p:bldP spid="606" grpId="0"/>
      <p:bldP spid="607" grpId="0"/>
      <p:bldP spid="609" grpId="0"/>
      <p:bldP spid="6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6474550-53CC-493C-B7C5-E4E41F2AABE5}"/>
              </a:ext>
            </a:extLst>
          </p:cNvPr>
          <p:cNvSpPr/>
          <p:nvPr/>
        </p:nvSpPr>
        <p:spPr>
          <a:xfrm>
            <a:off x="788689" y="291740"/>
            <a:ext cx="10593155" cy="1077218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kern="0" dirty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 đặt tính và tính các phép tính cộng không nhớ trong phạm vi 1000 em cần thực </a:t>
            </a:r>
            <a:r>
              <a:rPr lang="en-US" sz="3200" b="1" kern="0" dirty="0" smtClean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hiện:</a:t>
            </a:r>
            <a:endParaRPr lang="vi-VN" sz="3200" b="1" dirty="0">
              <a:ln w="50800"/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71226" y="1751526"/>
            <a:ext cx="8062175" cy="2202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 defTabSz="685800">
              <a:buFont typeface="Wingdings" pitchFamily="2" charset="2"/>
              <a:buChar char="v"/>
              <a:defRPr/>
            </a:pPr>
            <a:r>
              <a:rPr lang="en-US" b="1" kern="0" dirty="0" smtClean="0">
                <a:solidFill>
                  <a:srgbClr val="0070C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1: Đặt tính</a:t>
            </a:r>
          </a:p>
          <a:p>
            <a:pPr marL="285750" lvl="0" indent="-285750" algn="just" defTabSz="685800">
              <a:buFontTx/>
              <a:buChar char="-"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 số thẳng hàng, thẳng </a:t>
            </a: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defTabSz="685800">
              <a:buFontTx/>
              <a:buChar char="-"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 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 tính đặt giữa hai </a:t>
            </a: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defTabSz="685800">
              <a:buFontTx/>
              <a:buChar char="-"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Kẻ 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nét vạch ngang thay cho dấu </a:t>
            </a: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</a:p>
          <a:p>
            <a:pPr lvl="0" defTabSz="685800">
              <a:defRPr/>
            </a:pP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55314" y="4147004"/>
            <a:ext cx="9259911" cy="2189409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Tính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 tính theo thứ tự từ phải sang trái, bắt đầu từ các chữ số hàng đơn vị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 tính ở mỗi lượt phải viết thẳng hàng thẳng cột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20478" y="3193960"/>
            <a:ext cx="574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100" dirty="0" smtClean="0">
                <a:ln w="180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HOẠT ĐỘNG</a:t>
            </a:r>
            <a:endParaRPr lang="en-US" sz="4800" b="1" spc="100" dirty="0">
              <a:ln w="18000">
                <a:solidFill>
                  <a:schemeClr val="accent1"/>
                </a:solidFill>
                <a:prstDash val="solid"/>
              </a:ln>
              <a:solidFill>
                <a:schemeClr val="accent1"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13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14121" y="425927"/>
            <a:ext cx="1004552" cy="852291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799" y="528907"/>
            <a:ext cx="199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Tính.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7582" y="2140081"/>
                <a:ext cx="2176531" cy="1319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800" b="0" i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4800" b="0" i="0" smtClean="0">
                                <a:latin typeface="Cambria Math"/>
                                <a:cs typeface="Times New Roman" pitchFamily="18" charset="0"/>
                              </a:rPr>
                              <m:t>47</m:t>
                            </m:r>
                          </m:e>
                        </m:mr>
                        <m:mr>
                          <m:e>
                            <m:r>
                              <a:rPr lang="en-US" sz="4800" b="0" i="0" smtClean="0">
                                <a:latin typeface="Cambria Math"/>
                                <a:cs typeface="Times New Roman" pitchFamily="18" charset="0"/>
                              </a:rPr>
                              <m:t>351</m:t>
                            </m:r>
                          </m:e>
                        </m:mr>
                      </m:m>
                    </m:oMath>
                  </m:oMathPara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82" y="2140081"/>
                <a:ext cx="2176531" cy="13192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25024" y="2145640"/>
                <a:ext cx="2331076" cy="13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800" b="0" i="0" smtClean="0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  <m:r>
                              <a:rPr lang="en-US" sz="4800" b="0" i="0" smtClean="0">
                                <a:latin typeface="Cambria Math"/>
                                <a:cs typeface="Times New Roman" pitchFamily="18" charset="0"/>
                              </a:rPr>
                              <m:t>03</m:t>
                            </m:r>
                          </m:e>
                        </m:mr>
                        <m:mr>
                          <m:e>
                            <m:r>
                              <a:rPr lang="en-US" sz="4800" b="0" i="0" smtClean="0">
                                <a:latin typeface="Cambria Math"/>
                                <a:cs typeface="Times New Roman" pitchFamily="18" charset="0"/>
                              </a:rPr>
                              <m:t>204</m:t>
                            </m:r>
                          </m:e>
                        </m:mr>
                      </m:m>
                    </m:oMath>
                  </m:oMathPara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024" y="2145640"/>
                <a:ext cx="2331076" cy="13143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66078" y="2125012"/>
                <a:ext cx="2331076" cy="1382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800" b="0" i="0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4800" b="0" i="0" smtClean="0">
                                <a:latin typeface="Cambria Math"/>
                              </a:rPr>
                              <m:t>26</m:t>
                            </m:r>
                          </m:e>
                        </m:mr>
                        <m:mr>
                          <m:e>
                            <m:r>
                              <a:rPr lang="en-US" sz="4800" b="0" i="0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4800" b="0" i="0" smtClean="0">
                                <a:latin typeface="Cambria Math"/>
                              </a:rPr>
                              <m:t>32</m:t>
                            </m:r>
                          </m:e>
                        </m:mr>
                      </m:m>
                    </m:oMath>
                  </m:oMathPara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078" y="2125012"/>
                <a:ext cx="2331076" cy="13829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66727" y="2109421"/>
                <a:ext cx="2331076" cy="1334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800" b="0" i="0" smtClean="0">
                                <a:latin typeface="Cambria Math"/>
                              </a:rPr>
                              <m:t>8</m:t>
                            </m:r>
                            <m:r>
                              <a:rPr lang="en-US" sz="4800" b="0" i="0" smtClean="0">
                                <a:latin typeface="Cambria Math"/>
                              </a:rPr>
                              <m:t>15</m:t>
                            </m:r>
                          </m:e>
                        </m:mr>
                        <m:mr>
                          <m:e>
                            <m:r>
                              <a:rPr lang="en-US" sz="4800" b="0" i="0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sz="4800" b="0" i="0" smtClean="0">
                                <a:latin typeface="Cambria Math"/>
                              </a:rPr>
                              <m:t>60</m:t>
                            </m:r>
                          </m:e>
                        </m:mr>
                      </m:m>
                    </m:oMath>
                  </m:oMathPara>
                </a14:m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727" y="2109421"/>
                <a:ext cx="2331076" cy="13342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07582" y="2400984"/>
            <a:ext cx="50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0934" y="2427494"/>
            <a:ext cx="50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0623" y="2427494"/>
            <a:ext cx="50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78341" y="2427494"/>
            <a:ext cx="50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186556" y="3549346"/>
            <a:ext cx="1680696" cy="1348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055709" y="3538532"/>
            <a:ext cx="1550579" cy="3134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838682" y="3532782"/>
            <a:ext cx="1453165" cy="1150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429479" y="3532781"/>
            <a:ext cx="1320086" cy="93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65157" y="3607071"/>
            <a:ext cx="132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598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92072" y="3576318"/>
            <a:ext cx="132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907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37416" y="3559612"/>
            <a:ext cx="132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558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29479" y="3533714"/>
            <a:ext cx="132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875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8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14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14121" y="425927"/>
            <a:ext cx="1004552" cy="852291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799" y="528907"/>
            <a:ext cx="445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Đặt tính rồi tính.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820" y="2494727"/>
            <a:ext cx="11590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460 + 231         375 + 622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2702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1355" y="375018"/>
            <a:ext cx="1004552" cy="852291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8673" y="375018"/>
            <a:ext cx="9803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Mèo và hà mã vớt được những hòm đựng ngọc trai. Số ngọc trai được ghi trên mỗi hòm.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291505" y="1329126"/>
            <a:ext cx="6421330" cy="5313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021976" y="5513747"/>
            <a:ext cx="891631" cy="80433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204530" y="5513747"/>
            <a:ext cx="819551" cy="780525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502170" y="5693438"/>
            <a:ext cx="837502" cy="75000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72" y="4638690"/>
            <a:ext cx="929057" cy="78145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2676348" y="3098801"/>
            <a:ext cx="1154711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676402" y="3036143"/>
            <a:ext cx="3399413" cy="254444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67791" y="3390902"/>
            <a:ext cx="2983185" cy="16385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4530" y="3324418"/>
            <a:ext cx="1626529" cy="252050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7454720" y="1742661"/>
            <a:ext cx="1470992" cy="596348"/>
          </a:xfrm>
          <a:prstGeom prst="round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Số 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5467" y="2770355"/>
            <a:ext cx="50490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Thuyền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của mèo vớt được tất cả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viên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ngọc trai.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Thuyền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của hà mã vớt được tất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cả           viên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ngọc trai.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42247" y="3616911"/>
            <a:ext cx="749532" cy="340051"/>
          </a:xfrm>
          <a:prstGeom prst="rect">
            <a:avLst/>
          </a:prstGeom>
          <a:solidFill>
            <a:schemeClr val="bg1"/>
          </a:solidFill>
          <a:ln>
            <a:solidFill>
              <a:srgbClr val="FFF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38744" y="4884701"/>
            <a:ext cx="749532" cy="347945"/>
          </a:xfrm>
          <a:prstGeom prst="rect">
            <a:avLst/>
          </a:prstGeom>
          <a:solidFill>
            <a:schemeClr val="bg1"/>
          </a:solidFill>
          <a:ln>
            <a:solidFill>
              <a:srgbClr val="FFF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38744" y="3616911"/>
            <a:ext cx="749532" cy="426880"/>
          </a:xfrm>
          <a:prstGeom prst="rect">
            <a:avLst/>
          </a:prstGeom>
          <a:solidFill>
            <a:schemeClr val="bg1"/>
          </a:solidFill>
          <a:ln>
            <a:solidFill>
              <a:srgbClr val="FFF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478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03503" y="4898209"/>
            <a:ext cx="830215" cy="347945"/>
          </a:xfrm>
          <a:prstGeom prst="rect">
            <a:avLst/>
          </a:prstGeom>
          <a:solidFill>
            <a:schemeClr val="bg1"/>
          </a:solidFill>
          <a:ln>
            <a:solidFill>
              <a:srgbClr val="FFF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457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0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6772E-7 L -0.11524 -0.34829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8" y="-1741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695E-7 -3.7037E-7 L -0.25277 -0.2011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8" y="-1006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6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2">
            <a:extLst>
              <a:ext uri="{FF2B5EF4-FFF2-40B4-BE49-F238E27FC236}">
                <a16:creationId xmlns="" xmlns:a16="http://schemas.microsoft.com/office/drawing/2014/main" id="{EB5568A0-BC76-4172-8259-7B02A587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5B5422-173A-4BBE-9E00-09CB5C8D4E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0784" y="1960276"/>
            <a:ext cx="6297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KHỞI ĐỘNG</a:t>
            </a:r>
            <a:endParaRPr lang="en-US" sz="7200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3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8" y="474489"/>
            <a:ext cx="3266941" cy="3266941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49" y="1379230"/>
            <a:ext cx="2740155" cy="2362201"/>
          </a:xfrm>
          <a:prstGeom prst="hexagon">
            <a:avLst/>
          </a:prstGeom>
          <a:solidFill>
            <a:srgbClr val="FFF98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Ong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9" y="198130"/>
            <a:ext cx="2740155" cy="2362201"/>
          </a:xfrm>
          <a:prstGeom prst="hexagon">
            <a:avLst/>
          </a:prstGeom>
          <a:solidFill>
            <a:srgbClr val="FFF98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non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24"/>
            <a:ext cx="2740155" cy="2362201"/>
          </a:xfrm>
          <a:prstGeom prst="hexagon">
            <a:avLst/>
          </a:prstGeom>
          <a:solidFill>
            <a:srgbClr val="FFF98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việc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5" y="1379230"/>
            <a:ext cx="2740155" cy="2362201"/>
          </a:xfrm>
          <a:prstGeom prst="hexagon">
            <a:avLst/>
          </a:prstGeom>
          <a:solidFill>
            <a:srgbClr val="FFF98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67" y="3591609"/>
            <a:ext cx="3296304" cy="28349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7" y="2812731"/>
            <a:ext cx="3085153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31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903209" y="633439"/>
            <a:ext cx="6356599" cy="129924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FF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Thực hiện phép tính: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+ 48 =?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9" y="1173140"/>
            <a:ext cx="1600707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536900" y="5715306"/>
            <a:ext cx="2641093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3" y="2780960"/>
            <a:ext cx="3087235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999847" y="5724075"/>
            <a:ext cx="2573793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78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611" y="2812731"/>
            <a:ext cx="3062567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259801" y="5715304"/>
            <a:ext cx="2486291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69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7" y="2812731"/>
            <a:ext cx="3085153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31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3400024" y="484157"/>
            <a:ext cx="5934477" cy="143480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FF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 hiện phép tính: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+ 55</a:t>
            </a:r>
            <a:r>
              <a:rPr lang="vi-VN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7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9" y="5724075"/>
            <a:ext cx="2774179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2" y="2789726"/>
            <a:ext cx="3061475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694411" y="5724074"/>
            <a:ext cx="2981396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683" y="2812731"/>
            <a:ext cx="3026735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75"/>
            <a:ext cx="2774179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85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8" y="2742324"/>
            <a:ext cx="3136669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31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975021" y="489397"/>
            <a:ext cx="6153419" cy="1602568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FF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Thực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hiện phép tính: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+ 51 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7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593167" y="5676672"/>
            <a:ext cx="2580072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89" y="2742324"/>
            <a:ext cx="3194279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804333" y="5724073"/>
            <a:ext cx="2675111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61" y="2742324"/>
            <a:ext cx="3049687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989461" y="5724075"/>
            <a:ext cx="2676559" cy="841829"/>
          </a:xfrm>
          <a:prstGeom prst="roundRect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98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79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746977" y="223581"/>
            <a:ext cx="2691683" cy="1266816"/>
            <a:chOff x="1368001" y="0"/>
            <a:chExt cx="2457052" cy="126681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368001" y="0"/>
              <a:ext cx="2457052" cy="1266812"/>
              <a:chOff x="1432465" y="0"/>
              <a:chExt cx="1441719" cy="2362433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432465" y="0"/>
                <a:ext cx="1441719" cy="2362433"/>
              </a:xfrm>
              <a:prstGeom prst="round2Same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51076" y="0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378920" y="121159"/>
              <a:ext cx="2435213" cy="584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latin typeface="+mj-lt"/>
                </a:rPr>
                <a:t>CHỦ ĐỀ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426703" y="223582"/>
            <a:ext cx="710822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 algn="ctr"/>
            <a:r>
              <a:rPr lang="en-US" sz="3200" b="1" dirty="0">
                <a:ln w="5080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 CỘNG, PHÉP TRỪ TRONG PHẠM VI 1000</a:t>
            </a:r>
            <a:endParaRPr lang="vi-VN" sz="3200" b="1" dirty="0">
              <a:ln w="50800"/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2816" y="1948952"/>
            <a:ext cx="79140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</a:t>
            </a:r>
          </a:p>
          <a:p>
            <a:pPr algn="ctr"/>
            <a:r>
              <a:rPr lang="en-US" sz="4400" dirty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(KHÔNG NHỚ) TRONG PHẠM VI </a:t>
            </a:r>
            <a:r>
              <a:rPr lang="en-US" sz="44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1000 (T1)</a:t>
            </a:r>
            <a:endParaRPr lang="en-US" sz="44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5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025" y="2811969"/>
            <a:ext cx="7237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13500">
                  <a:solidFill>
                    <a:schemeClr val="accent3">
                      <a:lumMod val="60000"/>
                      <a:lumOff val="400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KHÁM PHÁ</a:t>
            </a:r>
            <a:endParaRPr lang="en-US" sz="4800" b="1" spc="50" dirty="0">
              <a:ln w="13500">
                <a:solidFill>
                  <a:schemeClr val="accent3">
                    <a:lumMod val="60000"/>
                    <a:lumOff val="400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5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695462" y="2340271"/>
            <a:ext cx="10766737" cy="3339312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695457" y="489397"/>
            <a:ext cx="2949264" cy="1850874"/>
          </a:xfrm>
          <a:prstGeom prst="cloudCallout">
            <a:avLst>
              <a:gd name="adj1" fmla="val 23311"/>
              <a:gd name="adj2" fmla="val 6041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Tập 1 có 264 trang.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344733" y="412124"/>
            <a:ext cx="2987899" cy="1580418"/>
          </a:xfrm>
          <a:prstGeom prst="wedgeEllipseCallout">
            <a:avLst>
              <a:gd name="adj1" fmla="val -27976"/>
              <a:gd name="adj2" fmla="val 7070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Tập 2 có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312 trang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9079607" y="1068947"/>
            <a:ext cx="2833352" cy="1468192"/>
          </a:xfrm>
          <a:prstGeom prst="wedgeRectCallout">
            <a:avLst>
              <a:gd name="adj1" fmla="val -37586"/>
              <a:gd name="adj2" fmla="val 800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Cả 2 tập có bao nhiêu trang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5252" y="5954408"/>
            <a:ext cx="39731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264 + 312 =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384</Words>
  <Application>Microsoft Office PowerPoint</Application>
  <PresentationFormat>Widescreen</PresentationFormat>
  <Paragraphs>106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Times New Roman</vt:lpstr>
      <vt:lpstr>Wingdings</vt:lpstr>
      <vt:lpstr>HP001 5 hàng</vt:lpstr>
      <vt:lpstr>Arial</vt:lpstr>
      <vt:lpstr>Cambria Math</vt:lpstr>
      <vt:lpstr>华文中宋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Tram</dc:creator>
  <cp:lastModifiedBy>PHUC-LE</cp:lastModifiedBy>
  <cp:revision>57</cp:revision>
  <dcterms:created xsi:type="dcterms:W3CDTF">2018-05-01T14:03:50Z</dcterms:created>
  <dcterms:modified xsi:type="dcterms:W3CDTF">2024-05-18T07:08:29Z</dcterms:modified>
</cp:coreProperties>
</file>