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298" r:id="rId3"/>
    <p:sldId id="258" r:id="rId4"/>
    <p:sldId id="268" r:id="rId5"/>
    <p:sldId id="269" r:id="rId6"/>
    <p:sldId id="296" r:id="rId7"/>
    <p:sldId id="273" r:id="rId8"/>
    <p:sldId id="276" r:id="rId9"/>
    <p:sldId id="277" r:id="rId10"/>
    <p:sldId id="278" r:id="rId11"/>
    <p:sldId id="281" r:id="rId12"/>
    <p:sldId id="280" r:id="rId13"/>
    <p:sldId id="282" r:id="rId14"/>
    <p:sldId id="284" r:id="rId15"/>
    <p:sldId id="285" r:id="rId16"/>
    <p:sldId id="286" r:id="rId17"/>
    <p:sldId id="287" r:id="rId18"/>
    <p:sldId id="288" r:id="rId19"/>
    <p:sldId id="289" r:id="rId20"/>
    <p:sldId id="446" r:id="rId21"/>
    <p:sldId id="31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EFFF"/>
    <a:srgbClr val="FF198C"/>
    <a:srgbClr val="56654B"/>
    <a:srgbClr val="FFE272"/>
    <a:srgbClr val="FFFF00"/>
    <a:srgbClr val="8BCD43"/>
    <a:srgbClr val="FF71B8"/>
    <a:srgbClr val="A64095"/>
    <a:srgbClr val="A93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57A5-8A7A-4376-B28C-CFF6B7BD6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D7A36-C00A-44D8-932E-5B9F37537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CFD6A-3242-4A26-B3B4-E14F5B17F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9B1E2-3BD6-4B54-9748-2AC9BADD2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E29C3-F8C2-43AE-AE2B-51358EFF2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512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8DE40-B9F4-44E9-BC0C-5C4EFBBDF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90B40-8803-4DFE-A86B-8A8B7FBC6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40A3D-61F3-471F-A02E-73586DD3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4D3F1-B8BC-418D-9A7D-C81E42F1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62DF2-4C52-4B2B-A18E-9C074B05E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4383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FFED55-DD74-479D-B03E-C12DAD0CC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68B830-8F12-4A20-BCCD-20CB13B17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4EE29-BD3A-4E79-82F9-9D0055B1C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15301-76B7-4C68-A617-C512F5D6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A233-9FE1-4A29-82BA-EAFB565E1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6954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37ED1-4A9C-47F1-861B-2052A46C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07931-1D9E-427C-A0DB-C0154F741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CE4D0-E797-44A6-BD7D-D62D7D5E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43BFD-962D-41A0-8315-CA9F307DB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7E510-6785-460B-B652-B055B4101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9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28BF-33C7-44C6-8211-065C95B6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234E3-7F68-4D03-8C65-9EA37D3C7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8B78E-4683-4582-943C-2667B0A8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427E0-14EA-430A-9B81-34C7EA54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1BF51-2815-49F5-B013-13F0DD402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4519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E35E2-9EB5-4928-B642-1BB74D9FB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CC8CB-E5D1-475C-814F-27345FC04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0F1FF-C4CB-4570-B861-7F627B012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9E052-1993-4366-95F6-5AF99104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443B7-50BE-4024-A143-24B48FE2C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26C9F-1754-4A27-AD73-C664961A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844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F13D8-274B-498A-809D-509C10CB3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10A5E-DA5D-4D23-B472-DC79170E0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A6689-E1FE-42FB-85A6-736C622DD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17034-806F-43B9-93AB-2A5EA408F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9FB7AA-868A-4E6B-AC79-9430EA4B8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561B5C-2692-4DBA-8E1F-78CA499FE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9978EC-D997-4613-A4EF-1A5AEEFE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74CAEF-BC9C-4D0C-B031-9F8D8E3B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0545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CE1E-FE23-42EC-9366-4D459D075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B8B09-FAA2-44DF-B138-6438CB81F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0C5BC2-AD7F-41F8-A03E-17C1C1AC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A84D6-67C5-46BE-86ED-8B8520A8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9906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691072-B9B6-45F5-A53B-C67CCDEE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FF1E80-C907-4BFC-ABB1-8A72BB5F6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1E6F9-8760-4EA9-920C-2D9F6853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298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822C7-E963-44BC-8E15-34FE306F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54516-B7D5-47D1-A230-2F9C4CEFD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F33FA-8FBA-4F57-9814-A6D21976C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C56A8-90E5-4524-85B7-04A7243C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6104B-DD60-4044-991C-7AF5C2C8F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EF561-6F1B-4183-A926-985B37335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5898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6166C-F161-4E4F-B84C-9EFEEA6B8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0AF98-3B28-4386-9C6D-8186FAAF4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62E56-3311-4A80-A685-40649132E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311D2-733C-4886-895A-74D1B449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94661-905A-4B18-AFA6-1DD024C4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A6025-DE65-4A24-B976-790A0BEA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2455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B5EDB5-41E2-4328-BDC3-298EF1480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9A2E9-D66D-4A4C-9321-C8D4FC94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B7307-62DE-4750-A34A-EEA0AAEC19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CD6F0-3E54-4926-8BA8-8B1C2E76F5B1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868A4-A784-472F-8205-744F9B889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3D542-3260-4494-ACF0-9C5DB5C5F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6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WordArt 121">
            <a:extLst>
              <a:ext uri="{FF2B5EF4-FFF2-40B4-BE49-F238E27FC236}">
                <a16:creationId xmlns:a16="http://schemas.microsoft.com/office/drawing/2014/main" id="{1F69CD00-BFFA-B980-B668-CE2297199C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44169" y="745570"/>
            <a:ext cx="3803650" cy="6299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700" u="sng" kern="10" dirty="0">
                <a:ln w="9525">
                  <a:solidFill>
                    <a:srgbClr val="008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</a:rPr>
              <a:t>TOÁN</a:t>
            </a:r>
          </a:p>
        </p:txBody>
      </p:sp>
      <p:sp>
        <p:nvSpPr>
          <p:cNvPr id="39941" name="WordArt 122">
            <a:extLst>
              <a:ext uri="{FF2B5EF4-FFF2-40B4-BE49-F238E27FC236}">
                <a16:creationId xmlns:a16="http://schemas.microsoft.com/office/drawing/2014/main" id="{9895C9D4-EE78-CA86-7F3B-12769EA0B3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55800" y="3230563"/>
            <a:ext cx="8180388" cy="1203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7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9946" name="Rectangle 11">
            <a:extLst>
              <a:ext uri="{FF2B5EF4-FFF2-40B4-BE49-F238E27FC236}">
                <a16:creationId xmlns:a16="http://schemas.microsoft.com/office/drawing/2014/main" id="{2ED16B38-5EC1-5D5D-52E7-AA85EA284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" y="0"/>
            <a:ext cx="12106275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300">
              <a:latin typeface="Times New Roman" panose="02020603050405020304" pitchFamily="18" charset="0"/>
            </a:endParaRPr>
          </a:p>
        </p:txBody>
      </p:sp>
      <p:sp>
        <p:nvSpPr>
          <p:cNvPr id="17" name="WordArt 5">
            <a:extLst>
              <a:ext uri="{FF2B5EF4-FFF2-40B4-BE49-F238E27FC236}">
                <a16:creationId xmlns:a16="http://schemas.microsoft.com/office/drawing/2014/main" id="{A379CBF7-A574-6106-6999-AB8466D37F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95513" y="3921125"/>
            <a:ext cx="80010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9948" name="WordArt 7">
            <a:extLst>
              <a:ext uri="{FF2B5EF4-FFF2-40B4-BE49-F238E27FC236}">
                <a16:creationId xmlns:a16="http://schemas.microsoft.com/office/drawing/2014/main" id="{EC31BB36-A302-4612-630D-D05668039B3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95513" y="1700570"/>
            <a:ext cx="7086600" cy="1204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THỜI GIAN</a:t>
            </a:r>
          </a:p>
        </p:txBody>
      </p:sp>
      <p:pic>
        <p:nvPicPr>
          <p:cNvPr id="39949" name="Picture 18" descr="hình ảnh động powerpoint">
            <a:extLst>
              <a:ext uri="{FF2B5EF4-FFF2-40B4-BE49-F238E27FC236}">
                <a16:creationId xmlns:a16="http://schemas.microsoft.com/office/drawing/2014/main" id="{3C69DAB2-CBF4-18A3-B8B5-82C4E7D4DF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5632450"/>
            <a:ext cx="7878762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121">
            <a:extLst>
              <a:ext uri="{FF2B5EF4-FFF2-40B4-BE49-F238E27FC236}">
                <a16:creationId xmlns:a16="http://schemas.microsoft.com/office/drawing/2014/main" id="{851A5907-4835-0446-72AE-8E44436993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6594" y="3294885"/>
            <a:ext cx="3803650" cy="6299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700" kern="10" dirty="0">
                <a:ln w="9525">
                  <a:solidFill>
                    <a:srgbClr val="008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</a:rPr>
              <a:t>LỚP 5C</a:t>
            </a:r>
            <a:endParaRPr lang="en-US" sz="2700" u="sng" kern="10" dirty="0">
              <a:ln w="9525">
                <a:solidFill>
                  <a:srgbClr val="008000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</a:endParaRPr>
          </a:p>
        </p:txBody>
      </p:sp>
      <p:sp>
        <p:nvSpPr>
          <p:cNvPr id="16" name="WordArt 121">
            <a:extLst>
              <a:ext uri="{FF2B5EF4-FFF2-40B4-BE49-F238E27FC236}">
                <a16:creationId xmlns:a16="http://schemas.microsoft.com/office/drawing/2014/main" id="{1CEF7A33-7500-479B-971F-0974D8B2AD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44169" y="4842470"/>
            <a:ext cx="4326351" cy="6299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2700" u="sng" kern="10" dirty="0">
              <a:ln w="9525">
                <a:solidFill>
                  <a:srgbClr val="008000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74F4A1-2D01-4F51-B303-61A9F9152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7F687D2-F303-4E2F-9458-6EB5A2450165}"/>
              </a:ext>
            </a:extLst>
          </p:cNvPr>
          <p:cNvSpPr/>
          <p:nvPr/>
        </p:nvSpPr>
        <p:spPr>
          <a:xfrm>
            <a:off x="551787" y="220648"/>
            <a:ext cx="11219844" cy="3868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30">
            <a:extLst>
              <a:ext uri="{FF2B5EF4-FFF2-40B4-BE49-F238E27FC236}">
                <a16:creationId xmlns:a16="http://schemas.microsoft.com/office/drawing/2014/main" id="{279AB02F-4FDE-4E52-860E-228B62D0F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0" y="311728"/>
            <a:ext cx="160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giải</a:t>
            </a:r>
            <a:endParaRPr lang="en-US" altLang="en-US" sz="3200" dirty="0">
              <a:solidFill>
                <a:srgbClr val="FF198C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Text Box 31">
            <a:extLst>
              <a:ext uri="{FF2B5EF4-FFF2-40B4-BE49-F238E27FC236}">
                <a16:creationId xmlns:a16="http://schemas.microsoft.com/office/drawing/2014/main" id="{D40FB281-B140-48CD-A361-A9C47D55E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76" y="898526"/>
            <a:ext cx="65373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Thời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gian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ô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tô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quãng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 Box 32">
            <a:extLst>
              <a:ext uri="{FF2B5EF4-FFF2-40B4-BE49-F238E27FC236}">
                <a16:creationId xmlns:a16="http://schemas.microsoft.com/office/drawing/2014/main" id="{AE00F276-BCC9-49D1-AC08-38B1205F3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025" y="1508125"/>
            <a:ext cx="6007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170        :         42,5         =    4 (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932F6E8-AFFC-4B38-968B-E5C036722A44}"/>
              </a:ext>
            </a:extLst>
          </p:cNvPr>
          <p:cNvCxnSpPr/>
          <p:nvPr/>
        </p:nvCxnSpPr>
        <p:spPr>
          <a:xfrm>
            <a:off x="3933825" y="2032000"/>
            <a:ext cx="0" cy="5302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92633BE-1908-4ECF-9514-A98E4E5DBC58}"/>
              </a:ext>
            </a:extLst>
          </p:cNvPr>
          <p:cNvCxnSpPr/>
          <p:nvPr/>
        </p:nvCxnSpPr>
        <p:spPr>
          <a:xfrm>
            <a:off x="8277225" y="2032000"/>
            <a:ext cx="0" cy="5302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AB0A823-BB5D-4B90-9943-33362EECC92A}"/>
              </a:ext>
            </a:extLst>
          </p:cNvPr>
          <p:cNvCxnSpPr/>
          <p:nvPr/>
        </p:nvCxnSpPr>
        <p:spPr>
          <a:xfrm>
            <a:off x="6180138" y="2032000"/>
            <a:ext cx="0" cy="5302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Box 33">
            <a:extLst>
              <a:ext uri="{FF2B5EF4-FFF2-40B4-BE49-F238E27FC236}">
                <a16:creationId xmlns:a16="http://schemas.microsoft.com/office/drawing/2014/main" id="{4CB24D23-481E-4A4B-8096-33809C093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3038" y="2544763"/>
            <a:ext cx="2590800" cy="118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4000"/>
              </a:lnSpc>
            </a:pP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Quãng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đường</a:t>
            </a:r>
            <a:endParaRPr lang="en-US" altLang="en-US" sz="3200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4000"/>
              </a:lnSpc>
            </a:pP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(km)</a:t>
            </a:r>
          </a:p>
        </p:txBody>
      </p:sp>
      <p:sp>
        <p:nvSpPr>
          <p:cNvPr id="22" name="Text Box 33">
            <a:extLst>
              <a:ext uri="{FF2B5EF4-FFF2-40B4-BE49-F238E27FC236}">
                <a16:creationId xmlns:a16="http://schemas.microsoft.com/office/drawing/2014/main" id="{04C0C795-F149-4283-B6DF-FED8E5EC3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0138" y="2562225"/>
            <a:ext cx="2590800" cy="118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4000"/>
              </a:lnSpc>
            </a:pP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Vận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tốc</a:t>
            </a:r>
            <a:endParaRPr lang="en-US" altLang="en-US" sz="3200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4000"/>
              </a:lnSpc>
            </a:pP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(km/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" name="Text Box 33">
            <a:extLst>
              <a:ext uri="{FF2B5EF4-FFF2-40B4-BE49-F238E27FC236}">
                <a16:creationId xmlns:a16="http://schemas.microsoft.com/office/drawing/2014/main" id="{A978E85C-6860-4DF2-8263-83050357B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7238" y="2562225"/>
            <a:ext cx="2590800" cy="118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4000"/>
              </a:lnSpc>
            </a:pPr>
            <a:r>
              <a:rPr lang="en-US" altLang="en-US" sz="3200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Thời</a:t>
            </a:r>
            <a:r>
              <a:rPr lang="en-US" altLang="en-US" sz="3200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gian</a:t>
            </a:r>
            <a:r>
              <a:rPr lang="en-US" altLang="en-US" sz="3200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lnSpc>
                <a:spcPct val="114000"/>
              </a:lnSpc>
            </a:pPr>
            <a:r>
              <a:rPr lang="en-US" altLang="en-US" sz="3200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en-US" altLang="en-US" sz="3200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17AAC302-4607-4569-ACF6-2D1CB6963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452019" y="4083705"/>
            <a:ext cx="6155280" cy="223554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B333001-4D1A-4A1A-BEA0-6287428C474E}"/>
              </a:ext>
            </a:extLst>
          </p:cNvPr>
          <p:cNvSpPr txBox="1"/>
          <p:nvPr/>
        </p:nvSpPr>
        <p:spPr>
          <a:xfrm>
            <a:off x="2845302" y="4452182"/>
            <a:ext cx="36810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Muốn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ô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tô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đi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quãng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</a:p>
          <a:p>
            <a:pPr algn="ctr"/>
            <a:endParaRPr lang="en-US" sz="2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CC59ADB-3561-4DFB-B49F-DF9AE8E01B52}"/>
              </a:ext>
            </a:extLst>
          </p:cNvPr>
          <p:cNvSpPr/>
          <p:nvPr/>
        </p:nvSpPr>
        <p:spPr>
          <a:xfrm>
            <a:off x="2520949" y="4242759"/>
            <a:ext cx="9207501" cy="23313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6FCA79-64DE-4F55-AA79-C36B4B23897B}"/>
              </a:ext>
            </a:extLst>
          </p:cNvPr>
          <p:cNvSpPr txBox="1"/>
          <p:nvPr/>
        </p:nvSpPr>
        <p:spPr>
          <a:xfrm>
            <a:off x="2840449" y="4452182"/>
            <a:ext cx="87236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quãng</a:t>
            </a:r>
            <a:r>
              <a:rPr lang="en-US" altLang="en-US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chia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vận</a:t>
            </a:r>
            <a:r>
              <a:rPr lang="en-US" altLang="en-US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tốc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9B423E-C06B-4C07-864F-396FF057DC2B}"/>
              </a:ext>
            </a:extLst>
          </p:cNvPr>
          <p:cNvSpPr txBox="1"/>
          <p:nvPr/>
        </p:nvSpPr>
        <p:spPr>
          <a:xfrm>
            <a:off x="2841083" y="5052128"/>
            <a:ext cx="872363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4800" b="1" dirty="0">
                <a:solidFill>
                  <a:srgbClr val="C00000"/>
                </a:solidFill>
                <a:cs typeface="Times New Roman" panose="02020603050405020304" pitchFamily="18" charset="0"/>
              </a:rPr>
              <a:t> t = s : v</a:t>
            </a:r>
          </a:p>
        </p:txBody>
      </p:sp>
    </p:spTree>
    <p:extLst>
      <p:ext uri="{BB962C8B-B14F-4D97-AF65-F5344CB8AC3E}">
        <p14:creationId xmlns:p14="http://schemas.microsoft.com/office/powerpoint/2010/main" val="3905227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6" grpId="0"/>
      <p:bldP spid="26" grpId="1"/>
      <p:bldP spid="27" grpId="0" animBg="1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1AE4FC-92D3-4733-9FAD-D7D4914A5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9B93DB-286F-4716-9AD5-E855761B9421}"/>
              </a:ext>
            </a:extLst>
          </p:cNvPr>
          <p:cNvSpPr/>
          <p:nvPr/>
        </p:nvSpPr>
        <p:spPr>
          <a:xfrm>
            <a:off x="486078" y="258748"/>
            <a:ext cx="11219844" cy="61420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5EED04-8484-4939-BBCF-7DF3C75D375F}"/>
              </a:ext>
            </a:extLst>
          </p:cNvPr>
          <p:cNvSpPr txBox="1"/>
          <p:nvPr/>
        </p:nvSpPr>
        <p:spPr>
          <a:xfrm>
            <a:off x="330834" y="700688"/>
            <a:ext cx="115303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Muốn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sz="32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gian</a:t>
            </a:r>
            <a:r>
              <a:rPr lang="en-US" altLang="en-US" sz="32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ta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lấy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quãng</a:t>
            </a:r>
            <a:r>
              <a:rPr lang="en-US" altLang="en-US" sz="32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chia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vận</a:t>
            </a:r>
            <a:r>
              <a:rPr lang="en-US" altLang="en-US" sz="32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tốc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3C60EB-0B19-422A-B5C1-FB0601E42F0F}"/>
              </a:ext>
            </a:extLst>
          </p:cNvPr>
          <p:cNvSpPr txBox="1"/>
          <p:nvPr/>
        </p:nvSpPr>
        <p:spPr>
          <a:xfrm>
            <a:off x="4764403" y="1506111"/>
            <a:ext cx="2309497" cy="840261"/>
          </a:xfrm>
          <a:prstGeom prst="rect">
            <a:avLst/>
          </a:prstGeom>
          <a:solidFill>
            <a:srgbClr val="FFEFFF"/>
          </a:solidFill>
          <a:ln w="38100">
            <a:solidFill>
              <a:srgbClr val="FF99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800" b="1" dirty="0">
                <a:solidFill>
                  <a:srgbClr val="C00000"/>
                </a:solidFill>
                <a:cs typeface="Times New Roman" panose="02020603050405020304" pitchFamily="18" charset="0"/>
              </a:rPr>
              <a:t>t = s : 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C91479-B4D1-436A-A7DA-7A48AB5A8A36}"/>
              </a:ext>
            </a:extLst>
          </p:cNvPr>
          <p:cNvSpPr txBox="1"/>
          <p:nvPr/>
        </p:nvSpPr>
        <p:spPr>
          <a:xfrm>
            <a:off x="2404399" y="2854585"/>
            <a:ext cx="4570097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s :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quãng</a:t>
            </a:r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đường</a:t>
            </a:r>
            <a:endParaRPr lang="en-US" alt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 :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vận</a:t>
            </a:r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tốc</a:t>
            </a:r>
            <a:endParaRPr lang="en-US" alt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 :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thời</a:t>
            </a:r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gian</a:t>
            </a:r>
            <a:endParaRPr lang="en-US" alt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091383-10FC-4A40-8A95-2642FCD88DAE}"/>
              </a:ext>
            </a:extLst>
          </p:cNvPr>
          <p:cNvSpPr txBox="1"/>
          <p:nvPr/>
        </p:nvSpPr>
        <p:spPr>
          <a:xfrm>
            <a:off x="6528288" y="2854584"/>
            <a:ext cx="4570097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s : … km</a:t>
            </a:r>
          </a:p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 : … km/</a:t>
            </a:r>
            <a:r>
              <a:rPr lang="en-US" altLang="en-US" sz="4000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giờ</a:t>
            </a:r>
            <a:endParaRPr lang="en-US" altLang="en-US" sz="4000" dirty="0">
              <a:ln w="0"/>
              <a:solidFill>
                <a:srgbClr val="FF19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 : ... </a:t>
            </a:r>
            <a:r>
              <a:rPr lang="en-US" altLang="en-US" sz="4000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giờ</a:t>
            </a:r>
            <a:endParaRPr lang="en-US" altLang="en-US" sz="4000" dirty="0">
              <a:ln w="0"/>
              <a:solidFill>
                <a:srgbClr val="FF19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BB7F9F-58D0-42DD-BD2C-1C282C72FEF7}"/>
              </a:ext>
            </a:extLst>
          </p:cNvPr>
          <p:cNvSpPr txBox="1"/>
          <p:nvPr/>
        </p:nvSpPr>
        <p:spPr>
          <a:xfrm>
            <a:off x="6528287" y="2873635"/>
            <a:ext cx="4570097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s : … m</a:t>
            </a:r>
          </a:p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 : … m/</a:t>
            </a:r>
            <a:r>
              <a:rPr lang="en-US" altLang="en-US" sz="4000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phút</a:t>
            </a:r>
            <a:endParaRPr lang="en-US" altLang="en-US" sz="4000" dirty="0">
              <a:ln w="0"/>
              <a:solidFill>
                <a:srgbClr val="FF19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 : ... </a:t>
            </a:r>
            <a:r>
              <a:rPr lang="en-US" altLang="en-US" sz="4000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phút</a:t>
            </a:r>
            <a:endParaRPr lang="en-US" altLang="en-US" sz="4000" dirty="0">
              <a:ln w="0"/>
              <a:solidFill>
                <a:srgbClr val="FF19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A5C3F7-ACA5-472D-96B9-BBBD0C3F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247" b="100000" l="0" r="100000">
                        <a14:foregroundMark x1="64631" y1="22963" x2="73113" y2="26543"/>
                        <a14:foregroundMark x1="20526" y1="90617" x2="41306" y2="99136"/>
                      </a14:backgroundRemoval>
                    </a14:imgEffect>
                  </a14:imgLayer>
                </a14:imgProps>
              </a:ext>
            </a:extLst>
          </a:blip>
          <a:srcRect l="3572" t="20414"/>
          <a:stretch/>
        </p:blipFill>
        <p:spPr>
          <a:xfrm>
            <a:off x="1602096" y="5105178"/>
            <a:ext cx="8887020" cy="13638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3593CA-22BA-48DA-8FE7-6F999D260FA1}"/>
              </a:ext>
            </a:extLst>
          </p:cNvPr>
          <p:cNvSpPr txBox="1"/>
          <p:nvPr/>
        </p:nvSpPr>
        <p:spPr>
          <a:xfrm>
            <a:off x="1602096" y="5440803"/>
            <a:ext cx="8634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Lưu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ý: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đơn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vị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đo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phải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sự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đồng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nhất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7141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build="p"/>
      <p:bldP spid="11" grpId="1" build="allAtOnce"/>
      <p:bldP spid="12" grpId="0" build="p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857CB797-AAFC-4A35-9B7D-42B035A31F6E}"/>
              </a:ext>
            </a:extLst>
          </p:cNvPr>
          <p:cNvSpPr/>
          <p:nvPr/>
        </p:nvSpPr>
        <p:spPr>
          <a:xfrm>
            <a:off x="327025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9D9F913-CF36-49F2-9A6C-E7C428A6A27F}"/>
              </a:ext>
            </a:extLst>
          </p:cNvPr>
          <p:cNvSpPr/>
          <p:nvPr/>
        </p:nvSpPr>
        <p:spPr>
          <a:xfrm>
            <a:off x="5652313" y="568781"/>
            <a:ext cx="3086100" cy="43732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BE3CBA-A478-4909-AEF1-EDE31DA20387}"/>
              </a:ext>
            </a:extLst>
          </p:cNvPr>
          <p:cNvSpPr/>
          <p:nvPr/>
        </p:nvSpPr>
        <p:spPr>
          <a:xfrm>
            <a:off x="9359899" y="590807"/>
            <a:ext cx="2222501" cy="437320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383FAC98-87CC-4910-9B54-3E125A202F8D}"/>
              </a:ext>
            </a:extLst>
          </p:cNvPr>
          <p:cNvSpPr/>
          <p:nvPr/>
        </p:nvSpPr>
        <p:spPr>
          <a:xfrm flipV="1">
            <a:off x="1668377" y="3629977"/>
            <a:ext cx="8855248" cy="1604901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4D6032-E3AC-4F5E-A008-58B2B26FA834}"/>
              </a:ext>
            </a:extLst>
          </p:cNvPr>
          <p:cNvSpPr txBox="1"/>
          <p:nvPr/>
        </p:nvSpPr>
        <p:spPr>
          <a:xfrm>
            <a:off x="5059905" y="5286626"/>
            <a:ext cx="2135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/>
              </a:rPr>
              <a:t>42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km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F3834ADA-8484-488B-80A3-41FBA9FA4740}"/>
              </a:ext>
            </a:extLst>
          </p:cNvPr>
          <p:cNvSpPr/>
          <p:nvPr/>
        </p:nvSpPr>
        <p:spPr>
          <a:xfrm>
            <a:off x="1668376" y="2993454"/>
            <a:ext cx="8855248" cy="1604902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B7A2D5-26B1-4FFC-BBFB-6BABDDAF3A42}"/>
              </a:ext>
            </a:extLst>
          </p:cNvPr>
          <p:cNvSpPr txBox="1"/>
          <p:nvPr/>
        </p:nvSpPr>
        <p:spPr>
          <a:xfrm>
            <a:off x="5059905" y="2358793"/>
            <a:ext cx="2135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= ?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417B77-40E6-40E9-8F9E-F05206E01F6D}"/>
              </a:ext>
            </a:extLst>
          </p:cNvPr>
          <p:cNvGrpSpPr/>
          <p:nvPr/>
        </p:nvGrpSpPr>
        <p:grpSpPr>
          <a:xfrm>
            <a:off x="1668377" y="3877919"/>
            <a:ext cx="8855249" cy="496956"/>
            <a:chOff x="1794581" y="4006930"/>
            <a:chExt cx="8855249" cy="49695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8243D8A-0D05-4DF3-AA0C-31F8F83AC530}"/>
                </a:ext>
              </a:extLst>
            </p:cNvPr>
            <p:cNvCxnSpPr/>
            <p:nvPr/>
          </p:nvCxnSpPr>
          <p:spPr>
            <a:xfrm>
              <a:off x="1794581" y="4255408"/>
              <a:ext cx="8855249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BF75AB-51CA-4915-9F47-B515FE793791}"/>
                </a:ext>
              </a:extLst>
            </p:cNvPr>
            <p:cNvCxnSpPr>
              <a:cxnSpLocks/>
            </p:cNvCxnSpPr>
            <p:nvPr/>
          </p:nvCxnSpPr>
          <p:spPr>
            <a:xfrm>
              <a:off x="10649830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364D80B-7BC9-4E58-B267-73BCC49520D3}"/>
                </a:ext>
              </a:extLst>
            </p:cNvPr>
            <p:cNvCxnSpPr>
              <a:cxnSpLocks/>
            </p:cNvCxnSpPr>
            <p:nvPr/>
          </p:nvCxnSpPr>
          <p:spPr>
            <a:xfrm>
              <a:off x="1794581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0DD3EC1-F9A9-40C6-9E9D-4B36DC15DCF3}"/>
              </a:ext>
            </a:extLst>
          </p:cNvPr>
          <p:cNvSpPr/>
          <p:nvPr/>
        </p:nvSpPr>
        <p:spPr>
          <a:xfrm>
            <a:off x="843080" y="4417294"/>
            <a:ext cx="1697879" cy="429004"/>
          </a:xfrm>
          <a:prstGeom prst="roundRect">
            <a:avLst/>
          </a:prstGeom>
          <a:solidFill>
            <a:schemeClr val="accent4">
              <a:lumMod val="40000"/>
              <a:lumOff val="60000"/>
              <a:alpha val="6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F6CE95-C088-488D-930A-D5B83221E904}"/>
              </a:ext>
            </a:extLst>
          </p:cNvPr>
          <p:cNvSpPr txBox="1"/>
          <p:nvPr/>
        </p:nvSpPr>
        <p:spPr>
          <a:xfrm>
            <a:off x="795794" y="4392951"/>
            <a:ext cx="1745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 km/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FAD2ACD-6413-475A-810D-7CFBE5C112F3}"/>
              </a:ext>
            </a:extLst>
          </p:cNvPr>
          <p:cNvSpPr/>
          <p:nvPr/>
        </p:nvSpPr>
        <p:spPr>
          <a:xfrm>
            <a:off x="4184295" y="1045579"/>
            <a:ext cx="1352905" cy="402694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F47D392-0FC8-4CA1-A619-825B5DE3AC76}"/>
              </a:ext>
            </a:extLst>
          </p:cNvPr>
          <p:cNvSpPr/>
          <p:nvPr/>
        </p:nvSpPr>
        <p:spPr>
          <a:xfrm>
            <a:off x="2275631" y="1010953"/>
            <a:ext cx="975569" cy="437320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166B7-2575-4425-8FBB-AB1A8D31BEDE}"/>
              </a:ext>
            </a:extLst>
          </p:cNvPr>
          <p:cNvSpPr txBox="1"/>
          <p:nvPr/>
        </p:nvSpPr>
        <p:spPr>
          <a:xfrm>
            <a:off x="845965" y="506395"/>
            <a:ext cx="107364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0" b="1" dirty="0">
                <a:solidFill>
                  <a:srgbClr val="C00000"/>
                </a:solidFill>
                <a:latin typeface="Calibri" panose="020F0502020204030204"/>
              </a:rPr>
              <a:t>b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)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Bài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toán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2: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Một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ca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nô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với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vận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tốc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36 km/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giờ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trên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quãng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đường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sông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dài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42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km.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Tính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thời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gian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đi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của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ca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nô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trên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quãng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đường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đó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AE13D2-5DD4-422A-A8F4-06E91FA9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839" y="3518679"/>
            <a:ext cx="1843031" cy="103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78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0.72969 2.59259E-6 " pathEditMode="relative" rAng="0" ptsTypes="AA">
                                      <p:cBhvr>
                                        <p:cTn id="40" dur="3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84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185 L 0.7263 0.00811 " pathEditMode="relative" rAng="0" ptsTypes="AA">
                                      <p:cBhvr>
                                        <p:cTn id="42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15" y="48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185 L 0.72435 0.00857 " pathEditMode="relative" rAng="0" ptsTypes="AA">
                                      <p:cBhvr>
                                        <p:cTn id="44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1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  <p:bldP spid="12" grpId="0" animBg="1"/>
      <p:bldP spid="22" grpId="0" animBg="1"/>
      <p:bldP spid="24" grpId="0"/>
      <p:bldP spid="25" grpId="0" animBg="1"/>
      <p:bldP spid="26" grpId="0"/>
      <p:bldP spid="29" grpId="0" animBg="1"/>
      <p:bldP spid="29" grpId="1" animBg="1"/>
      <p:bldP spid="28" grpId="0"/>
      <p:bldP spid="28" grpId="1"/>
      <p:bldP spid="30" grpId="0" animBg="1"/>
      <p:bldP spid="23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Box 30">
            <a:extLst>
              <a:ext uri="{FF2B5EF4-FFF2-40B4-BE49-F238E27FC236}">
                <a16:creationId xmlns:a16="http://schemas.microsoft.com/office/drawing/2014/main" id="{5A8F6091-FF76-40E3-BF83-58C282B5A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7445" y="2335243"/>
            <a:ext cx="20371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giải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 Box 31">
            <a:extLst>
              <a:ext uri="{FF2B5EF4-FFF2-40B4-BE49-F238E27FC236}">
                <a16:creationId xmlns:a16="http://schemas.microsoft.com/office/drawing/2014/main" id="{628853D7-7873-4756-95B7-DAEA40E39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731" y="2970248"/>
            <a:ext cx="77119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 ca </a:t>
            </a:r>
            <a:r>
              <a:rPr lang="en-US" altLang="en-US" sz="3200" dirty="0" err="1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nô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33905B2F-B92D-417A-AE19-932FB9779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4173" y="3670271"/>
            <a:ext cx="49452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42 : 36 = </a:t>
            </a:r>
          </a:p>
        </p:txBody>
      </p:sp>
      <p:sp>
        <p:nvSpPr>
          <p:cNvPr id="28" name="Text Box 33">
            <a:extLst>
              <a:ext uri="{FF2B5EF4-FFF2-40B4-BE49-F238E27FC236}">
                <a16:creationId xmlns:a16="http://schemas.microsoft.com/office/drawing/2014/main" id="{01218666-0D32-49CE-939B-E8ABE6AA9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4182" y="5343392"/>
            <a:ext cx="42633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: 1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10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phút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32">
                <a:extLst>
                  <a:ext uri="{FF2B5EF4-FFF2-40B4-BE49-F238E27FC236}">
                    <a16:creationId xmlns:a16="http://schemas.microsoft.com/office/drawing/2014/main" id="{D5BAA592-3606-4AB2-A78B-DAB2FCF67D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1213" y="3517696"/>
                <a:ext cx="1447800" cy="889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kumimoji="0" lang="en-US" alt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+mn-lt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(</a:t>
                </a:r>
                <a:r>
                  <a:rPr kumimoji="0" lang="en-US" alt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giờ</a:t>
                </a: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9" name="Text Box 32">
                <a:extLst>
                  <a:ext uri="{FF2B5EF4-FFF2-40B4-BE49-F238E27FC236}">
                    <a16:creationId xmlns:a16="http://schemas.microsoft.com/office/drawing/2014/main" id="{D5BAA592-3606-4AB2-A78B-DAB2FCF67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1213" y="3517696"/>
                <a:ext cx="1447800" cy="889924"/>
              </a:xfrm>
              <a:prstGeom prst="rect">
                <a:avLst/>
              </a:prstGeom>
              <a:blipFill>
                <a:blip r:embed="rId3"/>
                <a:stretch>
                  <a:fillRect r="-6329" b="-753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3E2427FA-C852-4226-9706-1B9140F5003F}"/>
              </a:ext>
            </a:extLst>
          </p:cNvPr>
          <p:cNvSpPr/>
          <p:nvPr/>
        </p:nvSpPr>
        <p:spPr>
          <a:xfrm>
            <a:off x="327025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FB2C3CE-4DAC-4B6C-A7F9-61B08D0D4E83}"/>
              </a:ext>
            </a:extLst>
          </p:cNvPr>
          <p:cNvSpPr/>
          <p:nvPr/>
        </p:nvSpPr>
        <p:spPr>
          <a:xfrm>
            <a:off x="5652313" y="568781"/>
            <a:ext cx="3086100" cy="43732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3EE6B47-B6BC-49AB-92FF-0843FA132403}"/>
              </a:ext>
            </a:extLst>
          </p:cNvPr>
          <p:cNvSpPr/>
          <p:nvPr/>
        </p:nvSpPr>
        <p:spPr>
          <a:xfrm>
            <a:off x="9359899" y="590807"/>
            <a:ext cx="2222501" cy="437320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4D4BE14-3A07-4973-AC9C-E0559EB31523}"/>
              </a:ext>
            </a:extLst>
          </p:cNvPr>
          <p:cNvSpPr/>
          <p:nvPr/>
        </p:nvSpPr>
        <p:spPr>
          <a:xfrm>
            <a:off x="4184295" y="1045579"/>
            <a:ext cx="1352905" cy="402694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D2FECB0-9676-4383-B8AB-8BF52A426306}"/>
              </a:ext>
            </a:extLst>
          </p:cNvPr>
          <p:cNvSpPr/>
          <p:nvPr/>
        </p:nvSpPr>
        <p:spPr>
          <a:xfrm>
            <a:off x="2275631" y="1010953"/>
            <a:ext cx="975569" cy="437320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908F50-E004-4798-A13A-2F0EFE7464BF}"/>
              </a:ext>
            </a:extLst>
          </p:cNvPr>
          <p:cNvSpPr txBox="1"/>
          <p:nvPr/>
        </p:nvSpPr>
        <p:spPr>
          <a:xfrm>
            <a:off x="845965" y="506395"/>
            <a:ext cx="107364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0" b="1" dirty="0">
                <a:solidFill>
                  <a:srgbClr val="C00000"/>
                </a:solidFill>
                <a:latin typeface="Calibri" panose="020F0502020204030204"/>
              </a:rPr>
              <a:t>b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)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Bài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toán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2: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Một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ca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nô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với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vận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tốc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36 km/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giờ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trên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quãng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đường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sông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dài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42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km.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Tính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thời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gian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đi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của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ca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nô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trên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quãng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đường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đó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.</a:t>
            </a:r>
          </a:p>
        </p:txBody>
      </p:sp>
      <p:sp>
        <p:nvSpPr>
          <p:cNvPr id="43" name="Text Box 100">
            <a:extLst>
              <a:ext uri="{FF2B5EF4-FFF2-40B4-BE49-F238E27FC236}">
                <a16:creationId xmlns:a16="http://schemas.microsoft.com/office/drawing/2014/main" id="{55F70E1E-1156-47D0-86D2-43B3123B7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20" y="4543980"/>
            <a:ext cx="2112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70 </a:t>
            </a:r>
            <a:r>
              <a:rPr lang="en-US" altLang="en-US" sz="28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phút</a:t>
            </a:r>
            <a:endParaRPr lang="en-US" altLang="en-US" sz="28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4" name="Text Box 100">
            <a:extLst>
              <a:ext uri="{FF2B5EF4-FFF2-40B4-BE49-F238E27FC236}">
                <a16:creationId xmlns:a16="http://schemas.microsoft.com/office/drawing/2014/main" id="{A4C08B2C-230A-4D54-BC4C-1A358DD2C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8407" y="4543980"/>
            <a:ext cx="2740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= 1 giờ 10 phút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C12271B-FD97-4D38-B6E0-BFE0E15BBAD8}"/>
                  </a:ext>
                </a:extLst>
              </p:cNvPr>
              <p:cNvSpPr txBox="1"/>
              <p:nvPr/>
            </p:nvSpPr>
            <p:spPr>
              <a:xfrm>
                <a:off x="3590435" y="4327938"/>
                <a:ext cx="1270312" cy="8899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kumimoji="0" lang="en-US" alt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cs typeface="Times New Roman" panose="02020603050405020304" pitchFamily="18" charset="0"/>
                  </a:rPr>
                  <a:t>giờ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cs typeface="Times New Roman" panose="02020603050405020304" pitchFamily="18" charset="0"/>
                  </a:rPr>
                  <a:t> =</a:t>
                </a:r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C12271B-FD97-4D38-B6E0-BFE0E15BB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435" y="4327938"/>
                <a:ext cx="1270312" cy="889924"/>
              </a:xfrm>
              <a:prstGeom prst="rect">
                <a:avLst/>
              </a:prstGeom>
              <a:blipFill>
                <a:blip r:embed="rId4"/>
                <a:stretch>
                  <a:fillRect r="-6250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8553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8" grpId="0"/>
      <p:bldP spid="29" grpId="0"/>
      <p:bldP spid="43" grpId="0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4D3EE8-3D66-4430-A50B-459D1FBAA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A2F835-5E67-4C00-A1FD-9141DD62D6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B16765-7CBE-44B9-8ED4-3892E9579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406" y="2136782"/>
            <a:ext cx="8242506" cy="5852667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AD122B2-688E-4B44-9EA2-29865DDB707A}"/>
              </a:ext>
            </a:extLst>
          </p:cNvPr>
          <p:cNvSpPr/>
          <p:nvPr/>
        </p:nvSpPr>
        <p:spPr>
          <a:xfrm>
            <a:off x="1657814" y="267388"/>
            <a:ext cx="8876371" cy="240866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2BD5D8-3F7A-48B4-BA49-2CBC71D05E8A}"/>
              </a:ext>
            </a:extLst>
          </p:cNvPr>
          <p:cNvSpPr txBox="1"/>
          <p:nvPr/>
        </p:nvSpPr>
        <p:spPr>
          <a:xfrm>
            <a:off x="1974746" y="1148554"/>
            <a:ext cx="8242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769945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1.01823 -0.004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1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BB62AE-E436-445B-A262-5F4B18DFE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99732E37-ADAB-4FD4-B06A-F74750270291}"/>
              </a:ext>
            </a:extLst>
          </p:cNvPr>
          <p:cNvSpPr/>
          <p:nvPr/>
        </p:nvSpPr>
        <p:spPr>
          <a:xfrm>
            <a:off x="327025" y="201570"/>
            <a:ext cx="11537950" cy="124464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421B88BD-9D99-4827-9BCB-3A5CD55B0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371600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6" name="Text Box 52">
            <a:extLst>
              <a:ext uri="{FF2B5EF4-FFF2-40B4-BE49-F238E27FC236}">
                <a16:creationId xmlns:a16="http://schemas.microsoft.com/office/drawing/2014/main" id="{B2BD447B-FBEC-41F2-ADBC-5BE7694AB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501323"/>
            <a:ext cx="7785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1 :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Viết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thích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hợp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vào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ô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trống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:</a:t>
            </a:r>
          </a:p>
        </p:txBody>
      </p:sp>
      <p:graphicFrame>
        <p:nvGraphicFramePr>
          <p:cNvPr id="7" name="Group 99">
            <a:extLst>
              <a:ext uri="{FF2B5EF4-FFF2-40B4-BE49-F238E27FC236}">
                <a16:creationId xmlns:a16="http://schemas.microsoft.com/office/drawing/2014/main" id="{D3FE2A1F-8BD2-4154-A66F-07672AB3DB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5888504"/>
              </p:ext>
            </p:extLst>
          </p:nvPr>
        </p:nvGraphicFramePr>
        <p:xfrm>
          <a:off x="684213" y="1745966"/>
          <a:ext cx="10445750" cy="4539477"/>
        </p:xfrm>
        <a:graphic>
          <a:graphicData uri="http://schemas.openxmlformats.org/drawingml/2006/table">
            <a:tbl>
              <a:tblPr/>
              <a:tblGrid>
                <a:gridCol w="2980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0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0645">
                  <a:extLst>
                    <a:ext uri="{9D8B030D-6E8A-4147-A177-3AD203B41FA5}">
                      <a16:colId xmlns:a16="http://schemas.microsoft.com/office/drawing/2014/main" val="915316537"/>
                    </a:ext>
                  </a:extLst>
                </a:gridCol>
                <a:gridCol w="1840645">
                  <a:extLst>
                    <a:ext uri="{9D8B030D-6E8A-4147-A177-3AD203B41FA5}">
                      <a16:colId xmlns:a16="http://schemas.microsoft.com/office/drawing/2014/main" val="4072578504"/>
                    </a:ext>
                  </a:extLst>
                </a:gridCol>
              </a:tblGrid>
              <a:tr h="15174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 (km)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45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v (km/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74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t (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80">
            <a:extLst>
              <a:ext uri="{FF2B5EF4-FFF2-40B4-BE49-F238E27FC236}">
                <a16:creationId xmlns:a16="http://schemas.microsoft.com/office/drawing/2014/main" id="{CF28C219-187B-472A-8EB0-E19A0D225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9428" y="2207363"/>
            <a:ext cx="756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35 </a:t>
            </a:r>
          </a:p>
        </p:txBody>
      </p:sp>
      <p:sp>
        <p:nvSpPr>
          <p:cNvPr id="9" name="Rectangle 81">
            <a:extLst>
              <a:ext uri="{FF2B5EF4-FFF2-40B4-BE49-F238E27FC236}">
                <a16:creationId xmlns:a16="http://schemas.microsoft.com/office/drawing/2014/main" id="{784CA4ED-41D2-49D7-A510-CA16AABB4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1925" y="2218106"/>
            <a:ext cx="12394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10,35</a:t>
            </a:r>
          </a:p>
        </p:txBody>
      </p:sp>
      <p:sp>
        <p:nvSpPr>
          <p:cNvPr id="10" name="Rectangle 84">
            <a:extLst>
              <a:ext uri="{FF2B5EF4-FFF2-40B4-BE49-F238E27FC236}">
                <a16:creationId xmlns:a16="http://schemas.microsoft.com/office/drawing/2014/main" id="{9CCE0464-F2AA-41BA-8A52-7DA9AFBEB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472" y="3730027"/>
            <a:ext cx="756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14 </a:t>
            </a:r>
          </a:p>
        </p:txBody>
      </p:sp>
      <p:sp>
        <p:nvSpPr>
          <p:cNvPr id="11" name="Rectangle 85">
            <a:extLst>
              <a:ext uri="{FF2B5EF4-FFF2-40B4-BE49-F238E27FC236}">
                <a16:creationId xmlns:a16="http://schemas.microsoft.com/office/drawing/2014/main" id="{8E51F241-1B04-47E9-A796-00EA4EBAC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1611" y="3683917"/>
            <a:ext cx="771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4,6</a:t>
            </a:r>
          </a:p>
        </p:txBody>
      </p:sp>
      <p:sp>
        <p:nvSpPr>
          <p:cNvPr id="12" name="Rectangle 88">
            <a:extLst>
              <a:ext uri="{FF2B5EF4-FFF2-40B4-BE49-F238E27FC236}">
                <a16:creationId xmlns:a16="http://schemas.microsoft.com/office/drawing/2014/main" id="{7D88C00B-69A4-43B5-970E-69BAD2C64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2855" y="5196140"/>
            <a:ext cx="175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CC3300"/>
                </a:solidFill>
                <a:latin typeface="+mn-lt"/>
                <a:cs typeface="Times New Roman" panose="02020603050405020304" pitchFamily="18" charset="0"/>
              </a:rPr>
              <a:t>2,5 </a:t>
            </a:r>
          </a:p>
        </p:txBody>
      </p:sp>
      <p:sp>
        <p:nvSpPr>
          <p:cNvPr id="13" name="Rectangle 89">
            <a:extLst>
              <a:ext uri="{FF2B5EF4-FFF2-40B4-BE49-F238E27FC236}">
                <a16:creationId xmlns:a16="http://schemas.microsoft.com/office/drawing/2014/main" id="{63FCB84D-2797-4C02-B016-085FE140F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3856" y="5143500"/>
            <a:ext cx="175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CC3300"/>
                </a:solidFill>
                <a:latin typeface="+mn-lt"/>
                <a:cs typeface="Times New Roman" panose="02020603050405020304" pitchFamily="18" charset="0"/>
              </a:rPr>
              <a:t>2,25 </a:t>
            </a:r>
          </a:p>
        </p:txBody>
      </p:sp>
      <p:sp>
        <p:nvSpPr>
          <p:cNvPr id="18" name="Rectangle 81">
            <a:extLst>
              <a:ext uri="{FF2B5EF4-FFF2-40B4-BE49-F238E27FC236}">
                <a16:creationId xmlns:a16="http://schemas.microsoft.com/office/drawing/2014/main" id="{1BE96DB1-25AA-482B-8884-E557278A0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1513" y="2186549"/>
            <a:ext cx="12394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108,5</a:t>
            </a:r>
          </a:p>
        </p:txBody>
      </p:sp>
      <p:sp>
        <p:nvSpPr>
          <p:cNvPr id="19" name="Rectangle 81">
            <a:extLst>
              <a:ext uri="{FF2B5EF4-FFF2-40B4-BE49-F238E27FC236}">
                <a16:creationId xmlns:a16="http://schemas.microsoft.com/office/drawing/2014/main" id="{AB8247D1-2CEF-47E5-A25E-78160DE3C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2384" y="3683917"/>
            <a:ext cx="6527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62</a:t>
            </a:r>
          </a:p>
        </p:txBody>
      </p:sp>
      <p:sp>
        <p:nvSpPr>
          <p:cNvPr id="20" name="Rectangle 81">
            <a:extLst>
              <a:ext uri="{FF2B5EF4-FFF2-40B4-BE49-F238E27FC236}">
                <a16:creationId xmlns:a16="http://schemas.microsoft.com/office/drawing/2014/main" id="{B141A2D3-DF72-46DE-8964-0722F9681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4029" y="2198032"/>
            <a:ext cx="6527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21" name="Rectangle 81">
            <a:extLst>
              <a:ext uri="{FF2B5EF4-FFF2-40B4-BE49-F238E27FC236}">
                <a16:creationId xmlns:a16="http://schemas.microsoft.com/office/drawing/2014/main" id="{7B98E486-D925-45EA-AE3B-B93DBF3E9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5853" y="3661761"/>
            <a:ext cx="6527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22" name="Rectangle 89">
            <a:extLst>
              <a:ext uri="{FF2B5EF4-FFF2-40B4-BE49-F238E27FC236}">
                <a16:creationId xmlns:a16="http://schemas.microsoft.com/office/drawing/2014/main" id="{6C3C420B-1C46-4384-B67D-4197FF51C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8103" y="5143500"/>
            <a:ext cx="175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CC3300"/>
                </a:solidFill>
                <a:latin typeface="+mn-lt"/>
                <a:cs typeface="Times New Roman" panose="02020603050405020304" pitchFamily="18" charset="0"/>
              </a:rPr>
              <a:t>1,75 </a:t>
            </a:r>
          </a:p>
        </p:txBody>
      </p:sp>
      <p:sp>
        <p:nvSpPr>
          <p:cNvPr id="23" name="Rectangle 89">
            <a:extLst>
              <a:ext uri="{FF2B5EF4-FFF2-40B4-BE49-F238E27FC236}">
                <a16:creationId xmlns:a16="http://schemas.microsoft.com/office/drawing/2014/main" id="{91CB7BEC-A4B0-45DF-AA92-AB48D46A6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0703" y="5121344"/>
            <a:ext cx="175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CC3300"/>
                </a:solidFill>
                <a:latin typeface="+mn-lt"/>
                <a:cs typeface="Times New Roman" panose="02020603050405020304" pitchFamily="18" charset="0"/>
              </a:rPr>
              <a:t>2,025 </a:t>
            </a:r>
          </a:p>
        </p:txBody>
      </p:sp>
    </p:spTree>
    <p:extLst>
      <p:ext uri="{BB962C8B-B14F-4D97-AF65-F5344CB8AC3E}">
        <p14:creationId xmlns:p14="http://schemas.microsoft.com/office/powerpoint/2010/main" val="176615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Box 30">
            <a:extLst>
              <a:ext uri="{FF2B5EF4-FFF2-40B4-BE49-F238E27FC236}">
                <a16:creationId xmlns:a16="http://schemas.microsoft.com/office/drawing/2014/main" id="{5A8F6091-FF76-40E3-BF83-58C282B5A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7445" y="2335243"/>
            <a:ext cx="20371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giải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 Box 31">
            <a:extLst>
              <a:ext uri="{FF2B5EF4-FFF2-40B4-BE49-F238E27FC236}">
                <a16:creationId xmlns:a16="http://schemas.microsoft.com/office/drawing/2014/main" id="{628853D7-7873-4756-95B7-DAEA40E39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731" y="2970248"/>
            <a:ext cx="77119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33905B2F-B92D-417A-AE19-932FB9779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673" y="3653010"/>
            <a:ext cx="49452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dirty="0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23,1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: 13,2  = </a:t>
            </a: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3E2427FA-C852-4226-9706-1B9140F5003F}"/>
              </a:ext>
            </a:extLst>
          </p:cNvPr>
          <p:cNvSpPr/>
          <p:nvPr/>
        </p:nvSpPr>
        <p:spPr>
          <a:xfrm>
            <a:off x="327025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C3563440-C80A-4262-A8B7-3AB60DDA6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8825" y="4306633"/>
            <a:ext cx="3886200" cy="60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Đáp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: 1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giờ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45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phút</a:t>
            </a:r>
            <a:endParaRPr lang="en-US" altLang="en-US" sz="32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en-US" alt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C2FA66A-CB78-46FE-9CEA-613D966B1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8527" y="3638728"/>
            <a:ext cx="1927225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en-US" sz="3200" dirty="0">
                <a:solidFill>
                  <a:srgbClr val="C00000"/>
                </a:solidFill>
                <a:latin typeface="+mn-lt"/>
              </a:rPr>
              <a:t>1,75 (</a:t>
            </a:r>
            <a:r>
              <a:rPr lang="en-US" altLang="en-US" sz="3200" dirty="0" err="1">
                <a:solidFill>
                  <a:srgbClr val="C00000"/>
                </a:solidFill>
                <a:latin typeface="+mn-lt"/>
              </a:rPr>
              <a:t>giờ</a:t>
            </a:r>
            <a:r>
              <a:rPr lang="en-US" altLang="en-US" sz="3200" dirty="0">
                <a:solidFill>
                  <a:srgbClr val="C00000"/>
                </a:solidFill>
                <a:latin typeface="+mn-lt"/>
              </a:rPr>
              <a:t>)</a:t>
            </a:r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50EEAD3A-8CBD-447E-8A06-5E0E21233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752" y="3638728"/>
            <a:ext cx="2743059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rgbClr val="C00000"/>
                </a:solidFill>
                <a:latin typeface="+mn-lt"/>
              </a:rPr>
              <a:t>= 1 </a:t>
            </a:r>
            <a:r>
              <a:rPr lang="en-US" altLang="en-US" sz="3200" dirty="0" err="1">
                <a:solidFill>
                  <a:srgbClr val="C00000"/>
                </a:solidFill>
                <a:latin typeface="+mn-lt"/>
              </a:rPr>
              <a:t>giờ</a:t>
            </a:r>
            <a:r>
              <a:rPr lang="en-US" altLang="en-US" sz="3200" dirty="0">
                <a:solidFill>
                  <a:srgbClr val="C00000"/>
                </a:solidFill>
                <a:latin typeface="+mn-lt"/>
              </a:rPr>
              <a:t> 45 </a:t>
            </a:r>
            <a:r>
              <a:rPr lang="en-US" altLang="en-US" sz="3200" dirty="0" err="1">
                <a:solidFill>
                  <a:srgbClr val="C00000"/>
                </a:solidFill>
                <a:latin typeface="+mn-lt"/>
              </a:rPr>
              <a:t>phút</a:t>
            </a:r>
            <a:endParaRPr lang="en-US" altLang="en-US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BB6FFC2-9DE3-4928-B859-78A5E470990C}"/>
              </a:ext>
            </a:extLst>
          </p:cNvPr>
          <p:cNvSpPr/>
          <p:nvPr/>
        </p:nvSpPr>
        <p:spPr>
          <a:xfrm>
            <a:off x="2223312" y="939415"/>
            <a:ext cx="3402787" cy="35813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E4D7567-FA14-4792-BC8E-40E0816D6FD2}"/>
              </a:ext>
            </a:extLst>
          </p:cNvPr>
          <p:cNvSpPr/>
          <p:nvPr/>
        </p:nvSpPr>
        <p:spPr>
          <a:xfrm>
            <a:off x="10120652" y="939483"/>
            <a:ext cx="1175998" cy="358068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4E4B5E3-2988-4A03-8974-8A6C8B3193CD}"/>
              </a:ext>
            </a:extLst>
          </p:cNvPr>
          <p:cNvSpPr/>
          <p:nvPr/>
        </p:nvSpPr>
        <p:spPr>
          <a:xfrm>
            <a:off x="1433851" y="1358765"/>
            <a:ext cx="1763821" cy="35813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D2CAB24-4736-4A95-A890-0192C6E9BA54}"/>
              </a:ext>
            </a:extLst>
          </p:cNvPr>
          <p:cNvSpPr/>
          <p:nvPr/>
        </p:nvSpPr>
        <p:spPr>
          <a:xfrm>
            <a:off x="4075004" y="1367248"/>
            <a:ext cx="3748196" cy="358136"/>
          </a:xfrm>
          <a:prstGeom prst="roundRect">
            <a:avLst/>
          </a:prstGeom>
          <a:solidFill>
            <a:srgbClr val="FF99CC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908F50-E004-4798-A13A-2F0EFE7464BF}"/>
              </a:ext>
            </a:extLst>
          </p:cNvPr>
          <p:cNvSpPr txBox="1"/>
          <p:nvPr/>
        </p:nvSpPr>
        <p:spPr>
          <a:xfrm>
            <a:off x="816682" y="394699"/>
            <a:ext cx="10558635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2: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Trên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quãng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đường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23,1km,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một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người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xe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đạp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với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vận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tốc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13,2km/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giờ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Tính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thời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gian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của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người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đó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3034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3" grpId="0"/>
      <p:bldP spid="27" grpId="0"/>
      <p:bldP spid="30" grpId="0"/>
      <p:bldP spid="31" grpId="0" animBg="1"/>
      <p:bldP spid="32" grpId="0" animBg="1"/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Box 30">
            <a:extLst>
              <a:ext uri="{FF2B5EF4-FFF2-40B4-BE49-F238E27FC236}">
                <a16:creationId xmlns:a16="http://schemas.microsoft.com/office/drawing/2014/main" id="{5A8F6091-FF76-40E3-BF83-58C282B5A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236" y="2241358"/>
            <a:ext cx="20371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giải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3E2427FA-C852-4226-9706-1B9140F5003F}"/>
              </a:ext>
            </a:extLst>
          </p:cNvPr>
          <p:cNvSpPr/>
          <p:nvPr/>
        </p:nvSpPr>
        <p:spPr>
          <a:xfrm>
            <a:off x="327025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BB6FFC2-9DE3-4928-B859-78A5E470990C}"/>
              </a:ext>
            </a:extLst>
          </p:cNvPr>
          <p:cNvSpPr/>
          <p:nvPr/>
        </p:nvSpPr>
        <p:spPr>
          <a:xfrm>
            <a:off x="2055741" y="928647"/>
            <a:ext cx="3182182" cy="361269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E4D7567-FA14-4792-BC8E-40E0816D6FD2}"/>
              </a:ext>
            </a:extLst>
          </p:cNvPr>
          <p:cNvSpPr/>
          <p:nvPr/>
        </p:nvSpPr>
        <p:spPr>
          <a:xfrm>
            <a:off x="8418443" y="939482"/>
            <a:ext cx="2878207" cy="361269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D2CAB24-4736-4A95-A890-0192C6E9BA54}"/>
              </a:ext>
            </a:extLst>
          </p:cNvPr>
          <p:cNvSpPr/>
          <p:nvPr/>
        </p:nvSpPr>
        <p:spPr>
          <a:xfrm>
            <a:off x="1620039" y="1358885"/>
            <a:ext cx="4218786" cy="361269"/>
          </a:xfrm>
          <a:prstGeom prst="roundRect">
            <a:avLst/>
          </a:prstGeom>
          <a:solidFill>
            <a:srgbClr val="FF99CC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908F50-E004-4798-A13A-2F0EFE7464BF}"/>
              </a:ext>
            </a:extLst>
          </p:cNvPr>
          <p:cNvSpPr txBox="1"/>
          <p:nvPr/>
        </p:nvSpPr>
        <p:spPr>
          <a:xfrm>
            <a:off x="816682" y="394699"/>
            <a:ext cx="1055863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2:</a:t>
            </a:r>
          </a:p>
          <a:p>
            <a:pPr algn="just"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b)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Trên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quãng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đường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2,5 km,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một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người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chạy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với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vận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tốc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10 km/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giờ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Tính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thời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gian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chạy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của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người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đó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31">
            <a:extLst>
              <a:ext uri="{FF2B5EF4-FFF2-40B4-BE49-F238E27FC236}">
                <a16:creationId xmlns:a16="http://schemas.microsoft.com/office/drawing/2014/main" id="{427D0C4E-EA53-4989-8439-CEBDA3FB7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9189" y="2938844"/>
            <a:ext cx="60309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Người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đó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chạy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hết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thời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gian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là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:</a:t>
            </a:r>
          </a:p>
        </p:txBody>
      </p:sp>
      <p:sp>
        <p:nvSpPr>
          <p:cNvPr id="18" name="Rectangle 32">
            <a:extLst>
              <a:ext uri="{FF2B5EF4-FFF2-40B4-BE49-F238E27FC236}">
                <a16:creationId xmlns:a16="http://schemas.microsoft.com/office/drawing/2014/main" id="{5E96E99A-35E1-4281-A0A7-95A19DBCC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8794" y="3658775"/>
            <a:ext cx="17938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2,5 : 10 = 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2" name="Rectangle 34">
            <a:extLst>
              <a:ext uri="{FF2B5EF4-FFF2-40B4-BE49-F238E27FC236}">
                <a16:creationId xmlns:a16="http://schemas.microsoft.com/office/drawing/2014/main" id="{2A4E3557-109A-43F7-9996-5D668860A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4067" y="4290782"/>
            <a:ext cx="29559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Đáp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: 15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phút</a:t>
            </a:r>
            <a:endParaRPr lang="en-US" alt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8" name="Rectangle 32">
            <a:extLst>
              <a:ext uri="{FF2B5EF4-FFF2-40B4-BE49-F238E27FC236}">
                <a16:creationId xmlns:a16="http://schemas.microsoft.com/office/drawing/2014/main" id="{EC23B3F0-3967-45D0-9B79-A65113F10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4432" y="3658775"/>
            <a:ext cx="182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>
                <a:solidFill>
                  <a:srgbClr val="FF198C"/>
                </a:solidFill>
                <a:latin typeface="+mn-lt"/>
              </a:rPr>
              <a:t>0,25 (</a:t>
            </a:r>
            <a:r>
              <a:rPr lang="en-US" altLang="en-US" sz="3200" dirty="0" err="1">
                <a:solidFill>
                  <a:srgbClr val="FF198C"/>
                </a:solidFill>
                <a:latin typeface="+mn-lt"/>
              </a:rPr>
              <a:t>giờ</a:t>
            </a:r>
            <a:r>
              <a:rPr lang="en-US" altLang="en-US" sz="3200" dirty="0">
                <a:solidFill>
                  <a:srgbClr val="FF198C"/>
                </a:solidFill>
                <a:latin typeface="+mn-lt"/>
              </a:rPr>
              <a:t>)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rgbClr val="FF198C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rgbClr val="FF198C"/>
              </a:solidFill>
              <a:latin typeface="+mn-lt"/>
            </a:endParaRPr>
          </a:p>
        </p:txBody>
      </p:sp>
      <p:sp>
        <p:nvSpPr>
          <p:cNvPr id="29" name="Rectangle 32">
            <a:extLst>
              <a:ext uri="{FF2B5EF4-FFF2-40B4-BE49-F238E27FC236}">
                <a16:creationId xmlns:a16="http://schemas.microsoft.com/office/drawing/2014/main" id="{CE6044B9-F6DB-42A9-A80E-E47B5BCC5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8052" y="3658775"/>
            <a:ext cx="264874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>
                <a:solidFill>
                  <a:srgbClr val="FF198C"/>
                </a:solidFill>
                <a:latin typeface="+mn-lt"/>
              </a:rPr>
              <a:t>= 15 </a:t>
            </a:r>
            <a:r>
              <a:rPr lang="en-US" altLang="en-US" sz="3200" dirty="0" err="1">
                <a:solidFill>
                  <a:srgbClr val="FF198C"/>
                </a:solidFill>
                <a:latin typeface="+mn-lt"/>
              </a:rPr>
              <a:t>phút</a:t>
            </a:r>
            <a:endParaRPr lang="en-US" altLang="en-US" sz="3200" dirty="0">
              <a:solidFill>
                <a:srgbClr val="FF198C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rgbClr val="FF198C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rgbClr val="FF198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9981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 animBg="1"/>
      <p:bldP spid="32" grpId="0" animBg="1"/>
      <p:bldP spid="37" grpId="0" animBg="1"/>
      <p:bldP spid="17" grpId="0"/>
      <p:bldP spid="18" grpId="0"/>
      <p:bldP spid="22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3E2427FA-C852-4226-9706-1B9140F5003F}"/>
              </a:ext>
            </a:extLst>
          </p:cNvPr>
          <p:cNvSpPr/>
          <p:nvPr/>
        </p:nvSpPr>
        <p:spPr>
          <a:xfrm>
            <a:off x="327025" y="201569"/>
            <a:ext cx="11537950" cy="1609551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BB6FFC2-9DE3-4928-B859-78A5E470990C}"/>
              </a:ext>
            </a:extLst>
          </p:cNvPr>
          <p:cNvSpPr/>
          <p:nvPr/>
        </p:nvSpPr>
        <p:spPr>
          <a:xfrm>
            <a:off x="8182566" y="585849"/>
            <a:ext cx="2977957" cy="358523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E4D7567-FA14-4792-BC8E-40E0816D6FD2}"/>
              </a:ext>
            </a:extLst>
          </p:cNvPr>
          <p:cNvSpPr/>
          <p:nvPr/>
        </p:nvSpPr>
        <p:spPr>
          <a:xfrm>
            <a:off x="4794056" y="553957"/>
            <a:ext cx="2533844" cy="390415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D2CAB24-4736-4A95-A890-0192C6E9BA54}"/>
              </a:ext>
            </a:extLst>
          </p:cNvPr>
          <p:cNvSpPr/>
          <p:nvPr/>
        </p:nvSpPr>
        <p:spPr>
          <a:xfrm>
            <a:off x="1543289" y="1149362"/>
            <a:ext cx="3638311" cy="349814"/>
          </a:xfrm>
          <a:prstGeom prst="roundRect">
            <a:avLst/>
          </a:prstGeom>
          <a:solidFill>
            <a:srgbClr val="FF99CC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F6294A9F-3746-47F2-898C-98A4CE8EB2AD}"/>
              </a:ext>
            </a:extLst>
          </p:cNvPr>
          <p:cNvSpPr/>
          <p:nvPr/>
        </p:nvSpPr>
        <p:spPr>
          <a:xfrm flipV="1">
            <a:off x="1668377" y="3629977"/>
            <a:ext cx="8855248" cy="1604901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7696E7-46DA-466F-B0D5-31543255D71C}"/>
              </a:ext>
            </a:extLst>
          </p:cNvPr>
          <p:cNvSpPr txBox="1"/>
          <p:nvPr/>
        </p:nvSpPr>
        <p:spPr>
          <a:xfrm>
            <a:off x="5059905" y="5286626"/>
            <a:ext cx="2135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C00000"/>
                </a:solidFill>
                <a:latin typeface="Calibri" panose="020F0502020204030204"/>
              </a:rPr>
              <a:t>2150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km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F55CFA02-D2F5-4F1D-884E-9595322D61B3}"/>
              </a:ext>
            </a:extLst>
          </p:cNvPr>
          <p:cNvSpPr/>
          <p:nvPr/>
        </p:nvSpPr>
        <p:spPr>
          <a:xfrm>
            <a:off x="1668376" y="2993454"/>
            <a:ext cx="8855248" cy="1604902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CB4B15-C233-4EB3-84BD-37EF27C86155}"/>
              </a:ext>
            </a:extLst>
          </p:cNvPr>
          <p:cNvSpPr txBox="1"/>
          <p:nvPr/>
        </p:nvSpPr>
        <p:spPr>
          <a:xfrm>
            <a:off x="3514086" y="2365924"/>
            <a:ext cx="52270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Thời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gian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đi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 (di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chuyển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8A5EFDA-D2B0-427B-8F48-C3F879863CBE}"/>
              </a:ext>
            </a:extLst>
          </p:cNvPr>
          <p:cNvGrpSpPr/>
          <p:nvPr/>
        </p:nvGrpSpPr>
        <p:grpSpPr>
          <a:xfrm>
            <a:off x="1668377" y="3877919"/>
            <a:ext cx="8855249" cy="496956"/>
            <a:chOff x="1794581" y="4006930"/>
            <a:chExt cx="8855249" cy="49695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39CE4C2-9BBF-430F-BFAA-26198DA0F7D2}"/>
                </a:ext>
              </a:extLst>
            </p:cNvPr>
            <p:cNvCxnSpPr/>
            <p:nvPr/>
          </p:nvCxnSpPr>
          <p:spPr>
            <a:xfrm>
              <a:off x="1794581" y="4255408"/>
              <a:ext cx="8855249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3B2BD24-B1A6-44D4-A8AB-CCEFC0E67117}"/>
                </a:ext>
              </a:extLst>
            </p:cNvPr>
            <p:cNvCxnSpPr>
              <a:cxnSpLocks/>
            </p:cNvCxnSpPr>
            <p:nvPr/>
          </p:nvCxnSpPr>
          <p:spPr>
            <a:xfrm>
              <a:off x="10649830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9A75C8E-7D2E-4032-986F-CDAEE29AA27F}"/>
                </a:ext>
              </a:extLst>
            </p:cNvPr>
            <p:cNvCxnSpPr>
              <a:cxnSpLocks/>
            </p:cNvCxnSpPr>
            <p:nvPr/>
          </p:nvCxnSpPr>
          <p:spPr>
            <a:xfrm>
              <a:off x="1794581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A129016-5281-4D3E-9F20-FF1CD7600BCD}"/>
              </a:ext>
            </a:extLst>
          </p:cNvPr>
          <p:cNvGrpSpPr/>
          <p:nvPr/>
        </p:nvGrpSpPr>
        <p:grpSpPr>
          <a:xfrm>
            <a:off x="9389822" y="4329510"/>
            <a:ext cx="2058356" cy="369332"/>
            <a:chOff x="-148399" y="7584714"/>
            <a:chExt cx="2058356" cy="369332"/>
          </a:xfrm>
          <a:solidFill>
            <a:srgbClr val="FF99CC"/>
          </a:solidFill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AA63BFB-52A7-4705-A46A-15EEDADC9657}"/>
                </a:ext>
              </a:extLst>
            </p:cNvPr>
            <p:cNvSpPr/>
            <p:nvPr/>
          </p:nvSpPr>
          <p:spPr>
            <a:xfrm>
              <a:off x="-104975" y="7597288"/>
              <a:ext cx="2014932" cy="33855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9BF0B23-966D-4CA3-8559-093368EB3984}"/>
                </a:ext>
              </a:extLst>
            </p:cNvPr>
            <p:cNvSpPr txBox="1"/>
            <p:nvPr/>
          </p:nvSpPr>
          <p:spPr>
            <a:xfrm>
              <a:off x="-148399" y="7584714"/>
              <a:ext cx="2058356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 err="1"/>
                <a:t>Thời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điểm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đến</a:t>
              </a:r>
              <a:r>
                <a:rPr lang="en-US" altLang="en-US" b="1" dirty="0"/>
                <a:t> = ?</a:t>
              </a:r>
              <a:endParaRPr lang="en-US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C30E28D-DA43-43A8-ADD8-4EEBD1BA36CD}"/>
              </a:ext>
            </a:extLst>
          </p:cNvPr>
          <p:cNvGrpSpPr/>
          <p:nvPr/>
        </p:nvGrpSpPr>
        <p:grpSpPr>
          <a:xfrm>
            <a:off x="650254" y="4277011"/>
            <a:ext cx="2181843" cy="646331"/>
            <a:chOff x="-148400" y="7584714"/>
            <a:chExt cx="2181843" cy="64633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E0ED2D6B-71E5-4B1C-925E-449D2649BA5D}"/>
                </a:ext>
              </a:extLst>
            </p:cNvPr>
            <p:cNvSpPr/>
            <p:nvPr/>
          </p:nvSpPr>
          <p:spPr>
            <a:xfrm>
              <a:off x="-104975" y="7643410"/>
              <a:ext cx="1965635" cy="50608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A222710-C9FD-47E9-9EAE-7E37F699476B}"/>
                </a:ext>
              </a:extLst>
            </p:cNvPr>
            <p:cNvSpPr txBox="1"/>
            <p:nvPr/>
          </p:nvSpPr>
          <p:spPr>
            <a:xfrm>
              <a:off x="-148400" y="7584714"/>
              <a:ext cx="2181843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 err="1"/>
                <a:t>Thời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điểm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xuất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phát</a:t>
              </a:r>
              <a:r>
                <a:rPr lang="en-US" altLang="en-US" b="1" dirty="0"/>
                <a:t>:</a:t>
              </a:r>
            </a:p>
            <a:p>
              <a:pPr algn="ctr"/>
              <a:r>
                <a:rPr lang="en-US" altLang="en-US" b="1" dirty="0"/>
                <a:t>8 </a:t>
              </a:r>
              <a:r>
                <a:rPr lang="en-US" altLang="en-US" b="1" dirty="0" err="1"/>
                <a:t>giờ</a:t>
              </a:r>
              <a:r>
                <a:rPr lang="en-US" altLang="en-US" b="1" dirty="0"/>
                <a:t> 45 </a:t>
              </a:r>
              <a:r>
                <a:rPr lang="en-US" altLang="en-US" b="1" dirty="0" err="1"/>
                <a:t>phút</a:t>
              </a:r>
              <a:endParaRPr lang="en-US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3113CDA-E32C-40A6-A7E5-65F892E6A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32" y="2923746"/>
            <a:ext cx="1963082" cy="1554615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60B0DF6-8A39-4D6C-872E-720F91C43CE4}"/>
              </a:ext>
            </a:extLst>
          </p:cNvPr>
          <p:cNvSpPr/>
          <p:nvPr/>
        </p:nvSpPr>
        <p:spPr>
          <a:xfrm>
            <a:off x="6271589" y="1145941"/>
            <a:ext cx="3399955" cy="29485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908F50-E004-4798-A13A-2F0EFE7464BF}"/>
              </a:ext>
            </a:extLst>
          </p:cNvPr>
          <p:cNvSpPr txBox="1"/>
          <p:nvPr/>
        </p:nvSpPr>
        <p:spPr>
          <a:xfrm>
            <a:off x="961433" y="374419"/>
            <a:ext cx="10269134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3: </a:t>
            </a:r>
            <a:r>
              <a:rPr lang="en-US" altLang="en-US" sz="2400" b="1" dirty="0" err="1"/>
              <a:t>Một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máy</a:t>
            </a:r>
            <a:r>
              <a:rPr lang="en-US" altLang="en-US" sz="2400" b="1" dirty="0"/>
              <a:t> bay </a:t>
            </a:r>
            <a:r>
              <a:rPr lang="en-US" altLang="en-US" sz="2400" b="1" dirty="0" err="1"/>
              <a:t>bay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với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vận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tốc</a:t>
            </a:r>
            <a:r>
              <a:rPr lang="en-US" altLang="en-US" sz="2400" b="1" dirty="0"/>
              <a:t> 860km/</a:t>
            </a:r>
            <a:r>
              <a:rPr lang="en-US" altLang="en-US" sz="2400" b="1" dirty="0" err="1"/>
              <a:t>giờ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được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quãng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đường</a:t>
            </a:r>
            <a:r>
              <a:rPr lang="en-US" altLang="en-US" sz="2400" b="1" dirty="0"/>
              <a:t> 2150km. </a:t>
            </a:r>
            <a:r>
              <a:rPr lang="en-US" altLang="en-US" sz="2400" b="1" dirty="0" err="1"/>
              <a:t>Hỏi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máy</a:t>
            </a:r>
            <a:r>
              <a:rPr lang="en-US" altLang="en-US" sz="2400" b="1" dirty="0"/>
              <a:t> bay </a:t>
            </a:r>
            <a:r>
              <a:rPr lang="en-US" altLang="en-US" sz="2400" b="1" dirty="0" err="1"/>
              <a:t>đến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nơi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lúc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mấy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giờ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nếu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nó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khởi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hành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lúc</a:t>
            </a:r>
            <a:r>
              <a:rPr lang="en-US" altLang="en-US" sz="2400" b="1" dirty="0"/>
              <a:t> 8 </a:t>
            </a:r>
            <a:r>
              <a:rPr lang="en-US" altLang="en-US" sz="2400" b="1" dirty="0" err="1"/>
              <a:t>giờ</a:t>
            </a:r>
            <a:r>
              <a:rPr lang="en-US" altLang="en-US" sz="2400" b="1" dirty="0"/>
              <a:t> 45 </a:t>
            </a:r>
            <a:r>
              <a:rPr lang="en-US" altLang="en-US" sz="2400" b="1" dirty="0" err="1"/>
              <a:t>phút</a:t>
            </a:r>
            <a:r>
              <a:rPr lang="en-US" altLang="en-US" sz="2400" b="1" dirty="0"/>
              <a:t>?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733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7263 -0.00115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1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7" grpId="0" animBg="1"/>
      <p:bldP spid="16" grpId="0" animBg="1"/>
      <p:bldP spid="20" grpId="0"/>
      <p:bldP spid="23" grpId="0" animBg="1"/>
      <p:bldP spid="25" grpId="0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3E2427FA-C852-4226-9706-1B9140F5003F}"/>
              </a:ext>
            </a:extLst>
          </p:cNvPr>
          <p:cNvSpPr/>
          <p:nvPr/>
        </p:nvSpPr>
        <p:spPr>
          <a:xfrm>
            <a:off x="327025" y="201569"/>
            <a:ext cx="11537950" cy="1609551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BB6FFC2-9DE3-4928-B859-78A5E470990C}"/>
              </a:ext>
            </a:extLst>
          </p:cNvPr>
          <p:cNvSpPr/>
          <p:nvPr/>
        </p:nvSpPr>
        <p:spPr>
          <a:xfrm>
            <a:off x="8182566" y="585849"/>
            <a:ext cx="2977957" cy="358523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E4D7567-FA14-4792-BC8E-40E0816D6FD2}"/>
              </a:ext>
            </a:extLst>
          </p:cNvPr>
          <p:cNvSpPr/>
          <p:nvPr/>
        </p:nvSpPr>
        <p:spPr>
          <a:xfrm>
            <a:off x="4794056" y="553957"/>
            <a:ext cx="2533844" cy="390415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D2CAB24-4736-4A95-A890-0192C6E9BA54}"/>
              </a:ext>
            </a:extLst>
          </p:cNvPr>
          <p:cNvSpPr/>
          <p:nvPr/>
        </p:nvSpPr>
        <p:spPr>
          <a:xfrm>
            <a:off x="1543289" y="1149362"/>
            <a:ext cx="3638311" cy="349814"/>
          </a:xfrm>
          <a:prstGeom prst="roundRect">
            <a:avLst/>
          </a:prstGeom>
          <a:solidFill>
            <a:srgbClr val="FF99CC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60B0DF6-8A39-4D6C-872E-720F91C43CE4}"/>
              </a:ext>
            </a:extLst>
          </p:cNvPr>
          <p:cNvSpPr/>
          <p:nvPr/>
        </p:nvSpPr>
        <p:spPr>
          <a:xfrm>
            <a:off x="6271589" y="1145941"/>
            <a:ext cx="3399955" cy="29485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908F50-E004-4798-A13A-2F0EFE7464BF}"/>
              </a:ext>
            </a:extLst>
          </p:cNvPr>
          <p:cNvSpPr txBox="1"/>
          <p:nvPr/>
        </p:nvSpPr>
        <p:spPr>
          <a:xfrm>
            <a:off x="961433" y="374419"/>
            <a:ext cx="10269134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3: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máy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bay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tốc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860km/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quãng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đường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2150km.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máy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bay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đến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nơi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lúc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mấy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nếu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nó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khởi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lúc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45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phút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31">
            <a:extLst>
              <a:ext uri="{FF2B5EF4-FFF2-40B4-BE49-F238E27FC236}">
                <a16:creationId xmlns:a16="http://schemas.microsoft.com/office/drawing/2014/main" id="{812F4C99-5AEF-4812-8DF3-BBDE8068C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109" y="2802635"/>
            <a:ext cx="60309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Thời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gian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bay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của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máy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bay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là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:</a:t>
            </a:r>
          </a:p>
        </p:txBody>
      </p:sp>
      <p:sp>
        <p:nvSpPr>
          <p:cNvPr id="50" name="Rectangle 32">
            <a:extLst>
              <a:ext uri="{FF2B5EF4-FFF2-40B4-BE49-F238E27FC236}">
                <a16:creationId xmlns:a16="http://schemas.microsoft.com/office/drawing/2014/main" id="{E9123C0F-C25F-45DB-9D0D-C60637126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098" y="3497959"/>
            <a:ext cx="20986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2150 : 860 =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2" name="Rectangle 34">
            <a:extLst>
              <a:ext uri="{FF2B5EF4-FFF2-40B4-BE49-F238E27FC236}">
                <a16:creationId xmlns:a16="http://schemas.microsoft.com/office/drawing/2014/main" id="{86D479E4-F482-448C-8A37-45230ED00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109" y="4327550"/>
            <a:ext cx="57102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Thời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gian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máy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bay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đến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nơi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là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: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A23C00C-A81E-4232-A40E-8767DE704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7689" y="2184526"/>
            <a:ext cx="144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u="sng" dirty="0" err="1">
                <a:solidFill>
                  <a:srgbClr val="C00000"/>
                </a:solidFill>
                <a:latin typeface="+mn-lt"/>
              </a:rPr>
              <a:t>Bài</a:t>
            </a:r>
            <a:r>
              <a:rPr lang="en-US" altLang="en-US" sz="2800" u="sng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  <a:latin typeface="+mn-lt"/>
              </a:rPr>
              <a:t>giải</a:t>
            </a:r>
            <a:endParaRPr lang="en-US" altLang="en-US" sz="2800" u="sng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4" name="Rectangle 34">
            <a:extLst>
              <a:ext uri="{FF2B5EF4-FFF2-40B4-BE49-F238E27FC236}">
                <a16:creationId xmlns:a16="http://schemas.microsoft.com/office/drawing/2014/main" id="{4B0B67B0-AA88-4E88-BD9E-1156D68A2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090" y="5021287"/>
            <a:ext cx="467885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700" dirty="0">
                <a:solidFill>
                  <a:srgbClr val="002060"/>
                </a:solidFill>
                <a:latin typeface="+mn-lt"/>
              </a:rPr>
              <a:t>8 </a:t>
            </a:r>
            <a:r>
              <a:rPr lang="en-US" altLang="en-US" sz="2700" dirty="0" err="1">
                <a:solidFill>
                  <a:srgbClr val="002060"/>
                </a:solidFill>
                <a:latin typeface="+mn-lt"/>
              </a:rPr>
              <a:t>giờ</a:t>
            </a:r>
            <a:r>
              <a:rPr lang="en-US" altLang="en-US" sz="2700" dirty="0">
                <a:solidFill>
                  <a:srgbClr val="002060"/>
                </a:solidFill>
                <a:latin typeface="+mn-lt"/>
              </a:rPr>
              <a:t> 45 </a:t>
            </a:r>
            <a:r>
              <a:rPr lang="en-US" altLang="en-US" sz="2700" dirty="0" err="1">
                <a:solidFill>
                  <a:srgbClr val="002060"/>
                </a:solidFill>
                <a:latin typeface="+mn-lt"/>
              </a:rPr>
              <a:t>phút</a:t>
            </a:r>
            <a:r>
              <a:rPr lang="en-US" altLang="en-US" sz="2700" dirty="0">
                <a:solidFill>
                  <a:srgbClr val="002060"/>
                </a:solidFill>
                <a:latin typeface="+mn-lt"/>
              </a:rPr>
              <a:t> + 2 </a:t>
            </a:r>
            <a:r>
              <a:rPr lang="en-US" altLang="en-US" sz="2700" dirty="0" err="1">
                <a:solidFill>
                  <a:srgbClr val="002060"/>
                </a:solidFill>
                <a:latin typeface="+mn-lt"/>
              </a:rPr>
              <a:t>giờ</a:t>
            </a:r>
            <a:r>
              <a:rPr lang="en-US" altLang="en-US" sz="2700" dirty="0">
                <a:solidFill>
                  <a:srgbClr val="002060"/>
                </a:solidFill>
                <a:latin typeface="+mn-lt"/>
              </a:rPr>
              <a:t> 30 </a:t>
            </a:r>
            <a:r>
              <a:rPr lang="en-US" altLang="en-US" sz="2700" dirty="0" err="1">
                <a:solidFill>
                  <a:srgbClr val="002060"/>
                </a:solidFill>
                <a:latin typeface="+mn-lt"/>
              </a:rPr>
              <a:t>phút</a:t>
            </a:r>
            <a:r>
              <a:rPr lang="en-US" altLang="en-US" sz="2700" dirty="0">
                <a:solidFill>
                  <a:srgbClr val="002060"/>
                </a:solidFill>
                <a:latin typeface="+mn-lt"/>
              </a:rPr>
              <a:t> = </a:t>
            </a:r>
          </a:p>
        </p:txBody>
      </p:sp>
      <p:sp>
        <p:nvSpPr>
          <p:cNvPr id="55" name="Rectangle 34">
            <a:extLst>
              <a:ext uri="{FF2B5EF4-FFF2-40B4-BE49-F238E27FC236}">
                <a16:creationId xmlns:a16="http://schemas.microsoft.com/office/drawing/2014/main" id="{3392D703-4E99-4500-9D84-425D4A7ED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3671" y="5588033"/>
            <a:ext cx="372593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: 11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15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phút</a:t>
            </a:r>
            <a:endParaRPr lang="en-US" altLang="en-US" sz="28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6" name="Rectangle 32">
            <a:extLst>
              <a:ext uri="{FF2B5EF4-FFF2-40B4-BE49-F238E27FC236}">
                <a16:creationId xmlns:a16="http://schemas.microsoft.com/office/drawing/2014/main" id="{D626CB95-7759-4A4E-9CE6-752B9B208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373" y="3463034"/>
            <a:ext cx="144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>
                <a:solidFill>
                  <a:srgbClr val="002060"/>
                </a:solidFill>
                <a:latin typeface="+mn-lt"/>
              </a:rPr>
              <a:t>2,5 giờ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80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7" name="Rectangle 32">
            <a:extLst>
              <a:ext uri="{FF2B5EF4-FFF2-40B4-BE49-F238E27FC236}">
                <a16:creationId xmlns:a16="http://schemas.microsoft.com/office/drawing/2014/main" id="{B03503EE-74D9-4D31-A8FD-A4605B745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490" y="3441504"/>
            <a:ext cx="251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= 2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giờ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30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phút</a:t>
            </a: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32">
            <a:extLst>
              <a:ext uri="{FF2B5EF4-FFF2-40B4-BE49-F238E27FC236}">
                <a16:creationId xmlns:a16="http://schemas.microsoft.com/office/drawing/2014/main" id="{15FDB4CC-80C4-445F-8745-E74030C7E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346" y="4999062"/>
            <a:ext cx="2590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11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giờ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15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phút</a:t>
            </a: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4918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381000"/>
            <a:ext cx="8616950" cy="44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8484" name="TextBox 5"/>
          <p:cNvSpPr txBox="1">
            <a:spLocks noChangeArrowheads="1"/>
          </p:cNvSpPr>
          <p:nvPr/>
        </p:nvSpPr>
        <p:spPr bwMode="auto">
          <a:xfrm>
            <a:off x="3459181" y="1530275"/>
            <a:ext cx="728770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8000" b="1" dirty="0">
                <a:solidFill>
                  <a:srgbClr val="FFFF00"/>
                </a:solidFill>
                <a:latin typeface="Arial" pitchFamily="34" charset="0"/>
              </a:rPr>
              <a:t>KHỞI ĐỘNG</a:t>
            </a:r>
          </a:p>
        </p:txBody>
      </p:sp>
      <p:grpSp>
        <p:nvGrpSpPr>
          <p:cNvPr id="148486" name="Group 1"/>
          <p:cNvGrpSpPr>
            <a:grpSpLocks/>
          </p:cNvGrpSpPr>
          <p:nvPr/>
        </p:nvGrpSpPr>
        <p:grpSpPr bwMode="auto">
          <a:xfrm>
            <a:off x="304800" y="2057400"/>
            <a:ext cx="2997200" cy="4379913"/>
            <a:chOff x="-101600" y="1944251"/>
            <a:chExt cx="3606800" cy="4381014"/>
          </a:xfrm>
        </p:grpSpPr>
        <p:pic>
          <p:nvPicPr>
            <p:cNvPr id="14848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370" r="51666" b="5556"/>
            <a:stretch>
              <a:fillRect/>
            </a:stretch>
          </p:blipFill>
          <p:spPr bwMode="auto">
            <a:xfrm>
              <a:off x="-101600" y="1944251"/>
              <a:ext cx="3606800" cy="4381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848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45236">
              <a:off x="1012040" y="4223084"/>
              <a:ext cx="501470" cy="731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849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0" t="59895" r="78976" b="33881"/>
            <a:stretch>
              <a:fillRect/>
            </a:stretch>
          </p:blipFill>
          <p:spPr bwMode="auto">
            <a:xfrm>
              <a:off x="617622" y="4435625"/>
              <a:ext cx="850232" cy="393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361729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D:\SOA\Khung nen bieu tuong\Khung nen bieu tuong\[Muare.asia]-FramesChildrenVol34\muare.asia - babyvol34 - 4.png">
            <a:extLst>
              <a:ext uri="{FF2B5EF4-FFF2-40B4-BE49-F238E27FC236}">
                <a16:creationId xmlns:a16="http://schemas.microsoft.com/office/drawing/2014/main" id="{4CF4B07A-7ACA-DE80-A9E4-390259223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2"/>
            <a:ext cx="12192000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51600BD-2EB8-B29F-8795-27DA1306DBEA}"/>
              </a:ext>
            </a:extLst>
          </p:cNvPr>
          <p:cNvSpPr/>
          <p:nvPr/>
        </p:nvSpPr>
        <p:spPr>
          <a:xfrm>
            <a:off x="5638800" y="1371600"/>
            <a:ext cx="30700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*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Dặn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dò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</a:p>
        </p:txBody>
      </p:sp>
      <p:sp>
        <p:nvSpPr>
          <p:cNvPr id="61444" name="TextBox 3">
            <a:extLst>
              <a:ext uri="{FF2B5EF4-FFF2-40B4-BE49-F238E27FC236}">
                <a16:creationId xmlns:a16="http://schemas.microsoft.com/office/drawing/2014/main" id="{4E19B2F2-708E-475C-6DE4-F797C1E23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9567" y="2635677"/>
            <a:ext cx="48085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 dirty="0" err="1">
                <a:latin typeface="Times New Roman" panose="02020603050405020304" pitchFamily="18" charset="0"/>
              </a:rPr>
              <a:t>Học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bài</a:t>
            </a:r>
            <a:r>
              <a:rPr lang="en-US" altLang="en-US" dirty="0">
                <a:latin typeface="Times New Roman" panose="02020603050405020304" pitchFamily="18" charset="0"/>
              </a:rPr>
              <a:t> ở </a:t>
            </a:r>
            <a:r>
              <a:rPr lang="en-US" altLang="en-US" dirty="0" err="1">
                <a:latin typeface="Times New Roman" panose="02020603050405020304" pitchFamily="18" charset="0"/>
              </a:rPr>
              <a:t>nhà</a:t>
            </a:r>
            <a:r>
              <a:rPr lang="en-US" altLang="en-US" dirty="0">
                <a:latin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dirty="0" err="1">
                <a:latin typeface="Times New Roman" panose="02020603050405020304" pitchFamily="18" charset="0"/>
              </a:rPr>
              <a:t>Chuẩn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bị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cho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tiết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học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sau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pic>
        <p:nvPicPr>
          <p:cNvPr id="2" name="Content Placeholder 3" descr="depositphotos_159217640-stock-illustration-happy-school-kids-cartoon.jpg">
            <a:extLst>
              <a:ext uri="{FF2B5EF4-FFF2-40B4-BE49-F238E27FC236}">
                <a16:creationId xmlns:a16="http://schemas.microsoft.com/office/drawing/2014/main" id="{72FDA13D-0E51-3F15-3A0C-F3134C459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36"/>
          <a:stretch>
            <a:fillRect/>
          </a:stretch>
        </p:blipFill>
        <p:spPr>
          <a:xfrm>
            <a:off x="5283798" y="3948055"/>
            <a:ext cx="4550485" cy="177974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Hinh nen La 2">
            <a:extLst>
              <a:ext uri="{FF2B5EF4-FFF2-40B4-BE49-F238E27FC236}">
                <a16:creationId xmlns:a16="http://schemas.microsoft.com/office/drawing/2014/main" id="{2B93C146-122B-CBC5-FB67-4F454B87B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388"/>
            <a:ext cx="11887200" cy="695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WordArt 6">
            <a:extLst>
              <a:ext uri="{FF2B5EF4-FFF2-40B4-BE49-F238E27FC236}">
                <a16:creationId xmlns:a16="http://schemas.microsoft.com/office/drawing/2014/main" id="{4047B5C9-2AAF-EB5B-B192-AF7401AEEA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2900363"/>
            <a:ext cx="6858000" cy="331311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2025" b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3333FF"/>
                </a:solidFill>
                <a:cs typeface="Times New Roman" panose="02020603050405020304" pitchFamily="18" charset="0"/>
              </a:rPr>
              <a:t>CHÀO CÁC EM !</a:t>
            </a:r>
          </a:p>
        </p:txBody>
      </p:sp>
      <p:grpSp>
        <p:nvGrpSpPr>
          <p:cNvPr id="62468" name="Group 6">
            <a:extLst>
              <a:ext uri="{FF2B5EF4-FFF2-40B4-BE49-F238E27FC236}">
                <a16:creationId xmlns:a16="http://schemas.microsoft.com/office/drawing/2014/main" id="{8656C36C-0E8F-E327-9768-BED75365AD3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039600" cy="7010400"/>
            <a:chOff x="0" y="-10"/>
            <a:chExt cx="5760" cy="4330"/>
          </a:xfrm>
        </p:grpSpPr>
        <p:pic>
          <p:nvPicPr>
            <p:cNvPr id="62469" name="Picture 7" descr="Animate">
              <a:extLst>
                <a:ext uri="{FF2B5EF4-FFF2-40B4-BE49-F238E27FC236}">
                  <a16:creationId xmlns:a16="http://schemas.microsoft.com/office/drawing/2014/main" id="{50916529-DD9E-917C-700B-DE7AA547E6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0" name="Picture 8" descr="Animate">
              <a:extLst>
                <a:ext uri="{FF2B5EF4-FFF2-40B4-BE49-F238E27FC236}">
                  <a16:creationId xmlns:a16="http://schemas.microsoft.com/office/drawing/2014/main" id="{73DBC36C-F8D2-BDBF-8861-CDCBDECDF4B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1" name="Picture 9" descr="Animate">
              <a:extLst>
                <a:ext uri="{FF2B5EF4-FFF2-40B4-BE49-F238E27FC236}">
                  <a16:creationId xmlns:a16="http://schemas.microsoft.com/office/drawing/2014/main" id="{7B348C97-B21C-D5DD-73F0-1D083C58E9F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2" name="Picture 10" descr="Animate">
              <a:extLst>
                <a:ext uri="{FF2B5EF4-FFF2-40B4-BE49-F238E27FC236}">
                  <a16:creationId xmlns:a16="http://schemas.microsoft.com/office/drawing/2014/main" id="{EC9461D1-3BA3-1826-61BF-D27DD0C6F71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853ED8-8088-4AB6-B568-FD9A775B2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3201" h="1618781" fill="none" extrusionOk="0">
                <a:moveTo>
                  <a:pt x="0" y="809391"/>
                </a:moveTo>
                <a:cubicBezTo>
                  <a:pt x="126375" y="483450"/>
                  <a:pt x="216732" y="-129655"/>
                  <a:pt x="760047" y="0"/>
                </a:cubicBezTo>
                <a:cubicBezTo>
                  <a:pt x="4164228" y="-454104"/>
                  <a:pt x="7853108" y="101086"/>
                  <a:pt x="9673154" y="0"/>
                </a:cubicBezTo>
                <a:cubicBezTo>
                  <a:pt x="10147672" y="-69499"/>
                  <a:pt x="10230322" y="346857"/>
                  <a:pt x="10433202" y="809391"/>
                </a:cubicBezTo>
                <a:lnTo>
                  <a:pt x="10433201" y="809391"/>
                </a:lnTo>
                <a:cubicBezTo>
                  <a:pt x="10432529" y="1216919"/>
                  <a:pt x="9937618" y="1568479"/>
                  <a:pt x="9673153" y="1618782"/>
                </a:cubicBezTo>
                <a:cubicBezTo>
                  <a:pt x="6285627" y="1416835"/>
                  <a:pt x="5198809" y="1347305"/>
                  <a:pt x="760047" y="1618780"/>
                </a:cubicBezTo>
                <a:cubicBezTo>
                  <a:pt x="400042" y="1626579"/>
                  <a:pt x="11728" y="1403031"/>
                  <a:pt x="0" y="809389"/>
                </a:cubicBezTo>
                <a:lnTo>
                  <a:pt x="0" y="809391"/>
                </a:lnTo>
                <a:close/>
              </a:path>
              <a:path w="10433201" h="1618781" stroke="0" extrusionOk="0">
                <a:moveTo>
                  <a:pt x="0" y="809391"/>
                </a:moveTo>
                <a:cubicBezTo>
                  <a:pt x="1598" y="338869"/>
                  <a:pt x="426383" y="-119516"/>
                  <a:pt x="760047" y="0"/>
                </a:cubicBezTo>
                <a:cubicBezTo>
                  <a:pt x="3720227" y="52548"/>
                  <a:pt x="7369388" y="-72872"/>
                  <a:pt x="9673154" y="0"/>
                </a:cubicBezTo>
                <a:cubicBezTo>
                  <a:pt x="10090304" y="67462"/>
                  <a:pt x="10522083" y="439247"/>
                  <a:pt x="10433202" y="809391"/>
                </a:cubicBezTo>
                <a:lnTo>
                  <a:pt x="10433201" y="809391"/>
                </a:lnTo>
                <a:cubicBezTo>
                  <a:pt x="10348028" y="1362972"/>
                  <a:pt x="10085946" y="1612544"/>
                  <a:pt x="9673153" y="1618782"/>
                </a:cubicBezTo>
                <a:cubicBezTo>
                  <a:pt x="5850085" y="937346"/>
                  <a:pt x="3000891" y="1562266"/>
                  <a:pt x="760047" y="1618780"/>
                </a:cubicBezTo>
                <a:cubicBezTo>
                  <a:pt x="322436" y="1492062"/>
                  <a:pt x="-9121" y="1191316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63342" y="407476"/>
                  <a:pt x="150076" y="-70577"/>
                  <a:pt x="760047" y="0"/>
                </a:cubicBezTo>
                <a:cubicBezTo>
                  <a:pt x="4067229" y="33663"/>
                  <a:pt x="7561700" y="221997"/>
                  <a:pt x="9673154" y="0"/>
                </a:cubicBezTo>
                <a:cubicBezTo>
                  <a:pt x="10015193" y="31840"/>
                  <a:pt x="10387301" y="373600"/>
                  <a:pt x="10433202" y="809391"/>
                </a:cubicBezTo>
                <a:lnTo>
                  <a:pt x="10433201" y="809391"/>
                </a:lnTo>
                <a:cubicBezTo>
                  <a:pt x="10443965" y="1232383"/>
                  <a:pt x="9942443" y="1591889"/>
                  <a:pt x="9673153" y="1618782"/>
                </a:cubicBezTo>
                <a:cubicBezTo>
                  <a:pt x="6583630" y="1305154"/>
                  <a:pt x="5194226" y="1373019"/>
                  <a:pt x="760047" y="1618780"/>
                </a:cubicBezTo>
                <a:cubicBezTo>
                  <a:pt x="368795" y="1525824"/>
                  <a:pt x="65868" y="1407944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168754" y="459828"/>
                  <a:pt x="185759" y="-174253"/>
                  <a:pt x="760047" y="0"/>
                </a:cubicBezTo>
                <a:cubicBezTo>
                  <a:pt x="4223218" y="-314144"/>
                  <a:pt x="7787691" y="171816"/>
                  <a:pt x="9673154" y="0"/>
                </a:cubicBezTo>
                <a:cubicBezTo>
                  <a:pt x="10087936" y="47366"/>
                  <a:pt x="10316836" y="361305"/>
                  <a:pt x="10433202" y="809391"/>
                </a:cubicBezTo>
                <a:lnTo>
                  <a:pt x="10433201" y="809391"/>
                </a:lnTo>
                <a:cubicBezTo>
                  <a:pt x="10421846" y="1282866"/>
                  <a:pt x="9925721" y="1587847"/>
                  <a:pt x="9673153" y="1618782"/>
                </a:cubicBezTo>
                <a:cubicBezTo>
                  <a:pt x="6301258" y="1445479"/>
                  <a:pt x="5201861" y="1429377"/>
                  <a:pt x="760047" y="1618780"/>
                </a:cubicBezTo>
                <a:cubicBezTo>
                  <a:pt x="378709" y="1608293"/>
                  <a:pt x="31523" y="1346893"/>
                  <a:pt x="0" y="809389"/>
                </a:cubicBezTo>
                <a:lnTo>
                  <a:pt x="0" y="80939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2318536" y="897787"/>
            <a:ext cx="9040678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vi-VN" sz="2800" b="1" dirty="0">
                <a:latin typeface="Arial" panose="020B0604020202020204" pitchFamily="34" charset="0"/>
              </a:rPr>
              <a:t>xe máy đi với vận tốc 30km/giờ</a:t>
            </a:r>
            <a:r>
              <a:rPr lang="en-US" sz="2800" b="1" dirty="0">
                <a:latin typeface="Arial" panose="020B0604020202020204" pitchFamily="34" charset="0"/>
              </a:rPr>
              <a:t>.</a:t>
            </a:r>
            <a:r>
              <a:rPr lang="vi-VN" sz="2800" b="1" dirty="0">
                <a:latin typeface="Arial" panose="020B0604020202020204" pitchFamily="34" charset="0"/>
              </a:rPr>
              <a:t> Người đó đi trong 2 giờ. Tính quãng đường người đó đi được?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F1E006-7BE1-43C0-B6CB-166885ADA57D}"/>
              </a:ext>
            </a:extLst>
          </p:cNvPr>
          <p:cNvSpPr/>
          <p:nvPr/>
        </p:nvSpPr>
        <p:spPr>
          <a:xfrm>
            <a:off x="1528244" y="3021447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40 km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528244" y="4653049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60 km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73837F-E5DB-4374-B63E-6E2BC2AD34F1}"/>
              </a:ext>
            </a:extLst>
          </p:cNvPr>
          <p:cNvSpPr/>
          <p:nvPr/>
        </p:nvSpPr>
        <p:spPr>
          <a:xfrm>
            <a:off x="6096000" y="3021447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50 km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704614-D363-44C3-858F-744E7003B257}"/>
              </a:ext>
            </a:extLst>
          </p:cNvPr>
          <p:cNvSpPr/>
          <p:nvPr/>
        </p:nvSpPr>
        <p:spPr>
          <a:xfrm>
            <a:off x="6096000" y="4653049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70 km</a:t>
            </a:r>
          </a:p>
        </p:txBody>
      </p:sp>
      <p:pic>
        <p:nvPicPr>
          <p:cNvPr id="1026" name="Picture 2" descr="PAW Patrol – Wikipedia tiếng Việt">
            <a:extLst>
              <a:ext uri="{FF2B5EF4-FFF2-40B4-BE49-F238E27FC236}">
                <a16:creationId xmlns:a16="http://schemas.microsoft.com/office/drawing/2014/main" id="{1181B85E-9C9B-43A6-9225-6B7F11E9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3503">
            <a:off x="-13497" y="193150"/>
            <a:ext cx="2661724" cy="2306649"/>
          </a:xfrm>
          <a:prstGeom prst="rect">
            <a:avLst/>
          </a:prstGeom>
          <a:noFill/>
          <a:effectLst>
            <a:outerShdw dir="186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AF6B0C-F43E-4C1D-995E-D3C23F970B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 rot="19263944">
            <a:off x="375336" y="5526117"/>
            <a:ext cx="795897" cy="8030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3821F0-A3DA-4CE7-A6A3-F46B20D4A4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>
            <a:off x="11007735" y="88138"/>
            <a:ext cx="1026214" cy="10353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51690E-845F-4B5C-BB12-2A8CE51A76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>
            <a:off x="9460233" y="6193370"/>
            <a:ext cx="579117" cy="5843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EA1B6676-0712-40E8-9C21-08FB72B27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40" y="4563639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11F4E5DF-C76F-4FAC-A935-1EBD2A912B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853ED8-8088-4AB6-B568-FD9A775B2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3201" h="1618781" fill="none" extrusionOk="0">
                <a:moveTo>
                  <a:pt x="0" y="809391"/>
                </a:moveTo>
                <a:cubicBezTo>
                  <a:pt x="126375" y="483450"/>
                  <a:pt x="216732" y="-129655"/>
                  <a:pt x="760047" y="0"/>
                </a:cubicBezTo>
                <a:cubicBezTo>
                  <a:pt x="4164228" y="-454104"/>
                  <a:pt x="7853108" y="101086"/>
                  <a:pt x="9673154" y="0"/>
                </a:cubicBezTo>
                <a:cubicBezTo>
                  <a:pt x="10147672" y="-69499"/>
                  <a:pt x="10230322" y="346857"/>
                  <a:pt x="10433202" y="809391"/>
                </a:cubicBezTo>
                <a:lnTo>
                  <a:pt x="10433201" y="809391"/>
                </a:lnTo>
                <a:cubicBezTo>
                  <a:pt x="10432529" y="1216919"/>
                  <a:pt x="9937618" y="1568479"/>
                  <a:pt x="9673153" y="1618782"/>
                </a:cubicBezTo>
                <a:cubicBezTo>
                  <a:pt x="6285627" y="1416835"/>
                  <a:pt x="5198809" y="1347305"/>
                  <a:pt x="760047" y="1618780"/>
                </a:cubicBezTo>
                <a:cubicBezTo>
                  <a:pt x="400042" y="1626579"/>
                  <a:pt x="11728" y="1403031"/>
                  <a:pt x="0" y="809389"/>
                </a:cubicBezTo>
                <a:lnTo>
                  <a:pt x="0" y="809391"/>
                </a:lnTo>
                <a:close/>
              </a:path>
              <a:path w="10433201" h="1618781" stroke="0" extrusionOk="0">
                <a:moveTo>
                  <a:pt x="0" y="809391"/>
                </a:moveTo>
                <a:cubicBezTo>
                  <a:pt x="1598" y="338869"/>
                  <a:pt x="426383" y="-119516"/>
                  <a:pt x="760047" y="0"/>
                </a:cubicBezTo>
                <a:cubicBezTo>
                  <a:pt x="3720227" y="52548"/>
                  <a:pt x="7369388" y="-72872"/>
                  <a:pt x="9673154" y="0"/>
                </a:cubicBezTo>
                <a:cubicBezTo>
                  <a:pt x="10090304" y="67462"/>
                  <a:pt x="10522083" y="439247"/>
                  <a:pt x="10433202" y="809391"/>
                </a:cubicBezTo>
                <a:lnTo>
                  <a:pt x="10433201" y="809391"/>
                </a:lnTo>
                <a:cubicBezTo>
                  <a:pt x="10348028" y="1362972"/>
                  <a:pt x="10085946" y="1612544"/>
                  <a:pt x="9673153" y="1618782"/>
                </a:cubicBezTo>
                <a:cubicBezTo>
                  <a:pt x="5850085" y="937346"/>
                  <a:pt x="3000891" y="1562266"/>
                  <a:pt x="760047" y="1618780"/>
                </a:cubicBezTo>
                <a:cubicBezTo>
                  <a:pt x="322436" y="1492062"/>
                  <a:pt x="-9121" y="1191316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63342" y="407476"/>
                  <a:pt x="150076" y="-70577"/>
                  <a:pt x="760047" y="0"/>
                </a:cubicBezTo>
                <a:cubicBezTo>
                  <a:pt x="4067229" y="33663"/>
                  <a:pt x="7561700" y="221997"/>
                  <a:pt x="9673154" y="0"/>
                </a:cubicBezTo>
                <a:cubicBezTo>
                  <a:pt x="10015193" y="31840"/>
                  <a:pt x="10387301" y="373600"/>
                  <a:pt x="10433202" y="809391"/>
                </a:cubicBezTo>
                <a:lnTo>
                  <a:pt x="10433201" y="809391"/>
                </a:lnTo>
                <a:cubicBezTo>
                  <a:pt x="10443965" y="1232383"/>
                  <a:pt x="9942443" y="1591889"/>
                  <a:pt x="9673153" y="1618782"/>
                </a:cubicBezTo>
                <a:cubicBezTo>
                  <a:pt x="6583630" y="1305154"/>
                  <a:pt x="5194226" y="1373019"/>
                  <a:pt x="760047" y="1618780"/>
                </a:cubicBezTo>
                <a:cubicBezTo>
                  <a:pt x="368795" y="1525824"/>
                  <a:pt x="65868" y="1407944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168754" y="459828"/>
                  <a:pt x="185759" y="-174253"/>
                  <a:pt x="760047" y="0"/>
                </a:cubicBezTo>
                <a:cubicBezTo>
                  <a:pt x="4223218" y="-314144"/>
                  <a:pt x="7787691" y="171816"/>
                  <a:pt x="9673154" y="0"/>
                </a:cubicBezTo>
                <a:cubicBezTo>
                  <a:pt x="10087936" y="47366"/>
                  <a:pt x="10316836" y="361305"/>
                  <a:pt x="10433202" y="809391"/>
                </a:cubicBezTo>
                <a:lnTo>
                  <a:pt x="10433201" y="809391"/>
                </a:lnTo>
                <a:cubicBezTo>
                  <a:pt x="10421846" y="1282866"/>
                  <a:pt x="9925721" y="1587847"/>
                  <a:pt x="9673153" y="1618782"/>
                </a:cubicBezTo>
                <a:cubicBezTo>
                  <a:pt x="6301258" y="1445479"/>
                  <a:pt x="5201861" y="1429377"/>
                  <a:pt x="760047" y="1618780"/>
                </a:cubicBezTo>
                <a:cubicBezTo>
                  <a:pt x="378709" y="1608293"/>
                  <a:pt x="31523" y="1346893"/>
                  <a:pt x="0" y="809389"/>
                </a:cubicBezTo>
                <a:lnTo>
                  <a:pt x="0" y="80939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1936738" y="874038"/>
            <a:ext cx="9813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cs typeface="Times New Roman" panose="02020603050405020304" pitchFamily="18" charset="0"/>
              </a:rPr>
              <a:t>Một</a:t>
            </a:r>
            <a:r>
              <a:rPr lang="en-US" sz="3600" dirty="0">
                <a:cs typeface="Times New Roman" panose="02020603050405020304" pitchFamily="18" charset="0"/>
              </a:rPr>
              <a:t> ô</a:t>
            </a:r>
            <a:r>
              <a:rPr lang="vi-VN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tô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đi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quãng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dài</a:t>
            </a:r>
            <a:r>
              <a:rPr lang="en-US" sz="3600" dirty="0">
                <a:cs typeface="Times New Roman" panose="02020603050405020304" pitchFamily="18" charset="0"/>
              </a:rPr>
              <a:t> 150km </a:t>
            </a:r>
            <a:r>
              <a:rPr lang="en-US" sz="3600" dirty="0" err="1">
                <a:cs typeface="Times New Roman" panose="02020603050405020304" pitchFamily="18" charset="0"/>
              </a:rPr>
              <a:t>hết</a:t>
            </a:r>
            <a:r>
              <a:rPr lang="en-US" sz="3600" dirty="0"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cs typeface="Times New Roman" panose="02020603050405020304" pitchFamily="18" charset="0"/>
              </a:rPr>
              <a:t>giờ</a:t>
            </a:r>
            <a:r>
              <a:rPr lang="en-US" sz="3600" dirty="0"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Vận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tốc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xe</a:t>
            </a:r>
            <a:r>
              <a:rPr lang="en-US" sz="3600" dirty="0"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cs typeface="Times New Roman" panose="02020603050405020304" pitchFamily="18" charset="0"/>
              </a:rPr>
              <a:t>tô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đó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là</a:t>
            </a:r>
            <a:r>
              <a:rPr lang="en-US" sz="3600" dirty="0">
                <a:cs typeface="Times New Roman" panose="02020603050405020304" pitchFamily="18" charset="0"/>
              </a:rPr>
              <a:t>?</a:t>
            </a:r>
            <a:r>
              <a:rPr lang="vi-VN" sz="3600" dirty="0"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F1E006-7BE1-43C0-B6CB-166885ADA57D}"/>
              </a:ext>
            </a:extLst>
          </p:cNvPr>
          <p:cNvSpPr/>
          <p:nvPr/>
        </p:nvSpPr>
        <p:spPr>
          <a:xfrm>
            <a:off x="1528244" y="3021447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60 km/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528244" y="4653049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4000" b="1" noProof="0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km/</a:t>
            </a:r>
            <a:r>
              <a:rPr lang="en-US" sz="4000" b="1" dirty="0" err="1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73837F-E5DB-4374-B63E-6E2BC2AD34F1}"/>
              </a:ext>
            </a:extLst>
          </p:cNvPr>
          <p:cNvSpPr/>
          <p:nvPr/>
        </p:nvSpPr>
        <p:spPr>
          <a:xfrm>
            <a:off x="6096000" y="3021447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km/</a:t>
            </a:r>
            <a:r>
              <a:rPr lang="en-US" sz="4000" b="1" dirty="0" err="1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704614-D363-44C3-858F-744E7003B257}"/>
              </a:ext>
            </a:extLst>
          </p:cNvPr>
          <p:cNvSpPr/>
          <p:nvPr/>
        </p:nvSpPr>
        <p:spPr>
          <a:xfrm>
            <a:off x="6096000" y="4653049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km/</a:t>
            </a:r>
            <a:r>
              <a:rPr lang="en-US" sz="4000" b="1" dirty="0" err="1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PAW Patrol – Wikipedia tiếng Việt">
            <a:extLst>
              <a:ext uri="{FF2B5EF4-FFF2-40B4-BE49-F238E27FC236}">
                <a16:creationId xmlns:a16="http://schemas.microsoft.com/office/drawing/2014/main" id="{1181B85E-9C9B-43A6-9225-6B7F11E9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3503">
            <a:off x="-13497" y="193150"/>
            <a:ext cx="2661724" cy="2306649"/>
          </a:xfrm>
          <a:prstGeom prst="rect">
            <a:avLst/>
          </a:prstGeom>
          <a:noFill/>
          <a:effectLst>
            <a:outerShdw dir="186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AF6B0C-F43E-4C1D-995E-D3C23F970B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 rot="19263944">
            <a:off x="375336" y="5526117"/>
            <a:ext cx="795897" cy="8030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3821F0-A3DA-4CE7-A6A3-F46B20D4A4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>
            <a:off x="11007735" y="88138"/>
            <a:ext cx="1026214" cy="10353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51690E-845F-4B5C-BB12-2A8CE51A76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>
            <a:off x="9460233" y="6193370"/>
            <a:ext cx="579117" cy="5843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672C09D2-D1C0-4D1A-8091-AA9522F1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127" y="2622095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0DB8C60B-A9C2-4435-9B2E-13691984F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38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853ED8-8088-4AB6-B568-FD9A775B2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361113" cy="1529983"/>
          </a:xfrm>
          <a:custGeom>
            <a:avLst/>
            <a:gdLst>
              <a:gd name="connsiteX0" fmla="*/ 0 w 10361113"/>
              <a:gd name="connsiteY0" fmla="*/ 764992 h 1529983"/>
              <a:gd name="connsiteX1" fmla="*/ 754795 w 10361113"/>
              <a:gd name="connsiteY1" fmla="*/ 0 h 1529983"/>
              <a:gd name="connsiteX2" fmla="*/ 9606318 w 10361113"/>
              <a:gd name="connsiteY2" fmla="*/ 0 h 1529983"/>
              <a:gd name="connsiteX3" fmla="*/ 10361114 w 10361113"/>
              <a:gd name="connsiteY3" fmla="*/ 764992 h 1529983"/>
              <a:gd name="connsiteX4" fmla="*/ 10361113 w 10361113"/>
              <a:gd name="connsiteY4" fmla="*/ 764992 h 1529983"/>
              <a:gd name="connsiteX5" fmla="*/ 9606317 w 10361113"/>
              <a:gd name="connsiteY5" fmla="*/ 1529984 h 1529983"/>
              <a:gd name="connsiteX6" fmla="*/ 754795 w 10361113"/>
              <a:gd name="connsiteY6" fmla="*/ 1529983 h 1529983"/>
              <a:gd name="connsiteX7" fmla="*/ 0 w 10361113"/>
              <a:gd name="connsiteY7" fmla="*/ 764990 h 1529983"/>
              <a:gd name="connsiteX8" fmla="*/ 0 w 10361113"/>
              <a:gd name="connsiteY8" fmla="*/ 764992 h 1529983"/>
              <a:gd name="connsiteX0" fmla="*/ 0 w 10361113"/>
              <a:gd name="connsiteY0" fmla="*/ 764992 h 1529983"/>
              <a:gd name="connsiteX1" fmla="*/ 754795 w 10361113"/>
              <a:gd name="connsiteY1" fmla="*/ 0 h 1529983"/>
              <a:gd name="connsiteX2" fmla="*/ 9606318 w 10361113"/>
              <a:gd name="connsiteY2" fmla="*/ 0 h 1529983"/>
              <a:gd name="connsiteX3" fmla="*/ 10361114 w 10361113"/>
              <a:gd name="connsiteY3" fmla="*/ 764992 h 1529983"/>
              <a:gd name="connsiteX4" fmla="*/ 10361113 w 10361113"/>
              <a:gd name="connsiteY4" fmla="*/ 764992 h 1529983"/>
              <a:gd name="connsiteX5" fmla="*/ 9606317 w 10361113"/>
              <a:gd name="connsiteY5" fmla="*/ 1529984 h 1529983"/>
              <a:gd name="connsiteX6" fmla="*/ 754795 w 10361113"/>
              <a:gd name="connsiteY6" fmla="*/ 1529983 h 1529983"/>
              <a:gd name="connsiteX7" fmla="*/ 0 w 10361113"/>
              <a:gd name="connsiteY7" fmla="*/ 764990 h 1529983"/>
              <a:gd name="connsiteX8" fmla="*/ 0 w 10361113"/>
              <a:gd name="connsiteY8" fmla="*/ 764992 h 1529983"/>
              <a:gd name="connsiteX0" fmla="*/ 0 w 10361113"/>
              <a:gd name="connsiteY0" fmla="*/ 764992 h 1529983"/>
              <a:gd name="connsiteX1" fmla="*/ 754795 w 10361113"/>
              <a:gd name="connsiteY1" fmla="*/ 0 h 1529983"/>
              <a:gd name="connsiteX2" fmla="*/ 9606318 w 10361113"/>
              <a:gd name="connsiteY2" fmla="*/ 0 h 1529983"/>
              <a:gd name="connsiteX3" fmla="*/ 10361114 w 10361113"/>
              <a:gd name="connsiteY3" fmla="*/ 764992 h 1529983"/>
              <a:gd name="connsiteX4" fmla="*/ 10361113 w 10361113"/>
              <a:gd name="connsiteY4" fmla="*/ 764992 h 1529983"/>
              <a:gd name="connsiteX5" fmla="*/ 9606317 w 10361113"/>
              <a:gd name="connsiteY5" fmla="*/ 1529984 h 1529983"/>
              <a:gd name="connsiteX6" fmla="*/ 754795 w 10361113"/>
              <a:gd name="connsiteY6" fmla="*/ 1529983 h 1529983"/>
              <a:gd name="connsiteX7" fmla="*/ 0 w 10361113"/>
              <a:gd name="connsiteY7" fmla="*/ 764990 h 1529983"/>
              <a:gd name="connsiteX8" fmla="*/ 0 w 10361113"/>
              <a:gd name="connsiteY8" fmla="*/ 764992 h 152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61113" h="1529983" fill="none" extrusionOk="0">
                <a:moveTo>
                  <a:pt x="0" y="764992"/>
                </a:moveTo>
                <a:cubicBezTo>
                  <a:pt x="114346" y="450255"/>
                  <a:pt x="148993" y="-193334"/>
                  <a:pt x="754795" y="0"/>
                </a:cubicBezTo>
                <a:cubicBezTo>
                  <a:pt x="4191646" y="-387094"/>
                  <a:pt x="7757228" y="61593"/>
                  <a:pt x="9606318" y="0"/>
                </a:cubicBezTo>
                <a:cubicBezTo>
                  <a:pt x="10089282" y="-82521"/>
                  <a:pt x="10211463" y="331214"/>
                  <a:pt x="10361114" y="764992"/>
                </a:cubicBezTo>
                <a:lnTo>
                  <a:pt x="10361113" y="764992"/>
                </a:lnTo>
                <a:cubicBezTo>
                  <a:pt x="10359536" y="1096537"/>
                  <a:pt x="9855549" y="1477075"/>
                  <a:pt x="9606317" y="1529984"/>
                </a:cubicBezTo>
                <a:cubicBezTo>
                  <a:pt x="6251645" y="1336847"/>
                  <a:pt x="5325151" y="1178089"/>
                  <a:pt x="754795" y="1529983"/>
                </a:cubicBezTo>
                <a:cubicBezTo>
                  <a:pt x="476800" y="1547751"/>
                  <a:pt x="13127" y="1347328"/>
                  <a:pt x="0" y="764990"/>
                </a:cubicBezTo>
                <a:lnTo>
                  <a:pt x="0" y="764992"/>
                </a:lnTo>
                <a:close/>
              </a:path>
              <a:path w="10361113" h="1529983" stroke="0" extrusionOk="0">
                <a:moveTo>
                  <a:pt x="0" y="764992"/>
                </a:moveTo>
                <a:cubicBezTo>
                  <a:pt x="20682" y="326820"/>
                  <a:pt x="348489" y="-70266"/>
                  <a:pt x="754795" y="0"/>
                </a:cubicBezTo>
                <a:cubicBezTo>
                  <a:pt x="3920433" y="267310"/>
                  <a:pt x="7335492" y="-85537"/>
                  <a:pt x="9606318" y="0"/>
                </a:cubicBezTo>
                <a:cubicBezTo>
                  <a:pt x="10020155" y="95257"/>
                  <a:pt x="10449156" y="416862"/>
                  <a:pt x="10361114" y="764992"/>
                </a:cubicBezTo>
                <a:lnTo>
                  <a:pt x="10361113" y="764992"/>
                </a:lnTo>
                <a:cubicBezTo>
                  <a:pt x="10292340" y="1276176"/>
                  <a:pt x="10003454" y="1526641"/>
                  <a:pt x="9606317" y="1529984"/>
                </a:cubicBezTo>
                <a:cubicBezTo>
                  <a:pt x="5731026" y="1250724"/>
                  <a:pt x="3012698" y="1553376"/>
                  <a:pt x="754795" y="1529983"/>
                </a:cubicBezTo>
                <a:cubicBezTo>
                  <a:pt x="332842" y="1421711"/>
                  <a:pt x="-9499" y="1121910"/>
                  <a:pt x="0" y="764990"/>
                </a:cubicBezTo>
                <a:lnTo>
                  <a:pt x="0" y="764992"/>
                </a:lnTo>
                <a:close/>
              </a:path>
              <a:path w="10361113" h="1529983" fill="none" stroke="0" extrusionOk="0">
                <a:moveTo>
                  <a:pt x="0" y="764992"/>
                </a:moveTo>
                <a:cubicBezTo>
                  <a:pt x="36952" y="382706"/>
                  <a:pt x="163647" y="-67629"/>
                  <a:pt x="754795" y="0"/>
                </a:cubicBezTo>
                <a:cubicBezTo>
                  <a:pt x="4083623" y="64289"/>
                  <a:pt x="7466612" y="192983"/>
                  <a:pt x="9606318" y="0"/>
                </a:cubicBezTo>
                <a:cubicBezTo>
                  <a:pt x="10008565" y="25622"/>
                  <a:pt x="10296601" y="354839"/>
                  <a:pt x="10361114" y="764992"/>
                </a:cubicBezTo>
                <a:lnTo>
                  <a:pt x="10361113" y="764992"/>
                </a:lnTo>
                <a:cubicBezTo>
                  <a:pt x="10366159" y="1184619"/>
                  <a:pt x="9875705" y="1511521"/>
                  <a:pt x="9606317" y="1529984"/>
                </a:cubicBezTo>
                <a:cubicBezTo>
                  <a:pt x="6476528" y="1183776"/>
                  <a:pt x="5113176" y="1299081"/>
                  <a:pt x="754795" y="1529983"/>
                </a:cubicBezTo>
                <a:cubicBezTo>
                  <a:pt x="354831" y="1441389"/>
                  <a:pt x="32915" y="1287664"/>
                  <a:pt x="0" y="764990"/>
                </a:cubicBezTo>
                <a:lnTo>
                  <a:pt x="0" y="764992"/>
                </a:lnTo>
                <a:close/>
              </a:path>
              <a:path w="10361113" h="1529983" fill="none" stroke="0" extrusionOk="0">
                <a:moveTo>
                  <a:pt x="0" y="764992"/>
                </a:moveTo>
                <a:cubicBezTo>
                  <a:pt x="93437" y="417959"/>
                  <a:pt x="205425" y="-141873"/>
                  <a:pt x="754795" y="0"/>
                </a:cubicBezTo>
                <a:cubicBezTo>
                  <a:pt x="4186571" y="-345925"/>
                  <a:pt x="7567522" y="141580"/>
                  <a:pt x="9606318" y="0"/>
                </a:cubicBezTo>
                <a:cubicBezTo>
                  <a:pt x="10075190" y="-59213"/>
                  <a:pt x="10266285" y="360805"/>
                  <a:pt x="10361114" y="764992"/>
                </a:cubicBezTo>
                <a:lnTo>
                  <a:pt x="10361113" y="764992"/>
                </a:lnTo>
                <a:cubicBezTo>
                  <a:pt x="10353534" y="1180873"/>
                  <a:pt x="9869994" y="1496103"/>
                  <a:pt x="9606317" y="1529984"/>
                </a:cubicBezTo>
                <a:cubicBezTo>
                  <a:pt x="6401748" y="1422858"/>
                  <a:pt x="5382960" y="1266224"/>
                  <a:pt x="754795" y="1529983"/>
                </a:cubicBezTo>
                <a:cubicBezTo>
                  <a:pt x="420576" y="1517153"/>
                  <a:pt x="84551" y="1325426"/>
                  <a:pt x="0" y="764990"/>
                </a:cubicBezTo>
                <a:lnTo>
                  <a:pt x="0" y="764992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0361113"/>
                      <a:gd name="connsiteY0" fmla="*/ 764992 h 1529983"/>
                      <a:gd name="connsiteX1" fmla="*/ 754795 w 10361113"/>
                      <a:gd name="connsiteY1" fmla="*/ 0 h 1529983"/>
                      <a:gd name="connsiteX2" fmla="*/ 9606318 w 10361113"/>
                      <a:gd name="connsiteY2" fmla="*/ 0 h 1529983"/>
                      <a:gd name="connsiteX3" fmla="*/ 10361114 w 10361113"/>
                      <a:gd name="connsiteY3" fmla="*/ 764992 h 1529983"/>
                      <a:gd name="connsiteX4" fmla="*/ 10361113 w 10361113"/>
                      <a:gd name="connsiteY4" fmla="*/ 764992 h 1529983"/>
                      <a:gd name="connsiteX5" fmla="*/ 9606317 w 10361113"/>
                      <a:gd name="connsiteY5" fmla="*/ 1529984 h 1529983"/>
                      <a:gd name="connsiteX6" fmla="*/ 754795 w 10361113"/>
                      <a:gd name="connsiteY6" fmla="*/ 1529983 h 1529983"/>
                      <a:gd name="connsiteX7" fmla="*/ 0 w 10361113"/>
                      <a:gd name="connsiteY7" fmla="*/ 764990 h 1529983"/>
                      <a:gd name="connsiteX8" fmla="*/ 0 w 10361113"/>
                      <a:gd name="connsiteY8" fmla="*/ 764992 h 1529983"/>
                      <a:gd name="connsiteX0" fmla="*/ 0 w 10361113"/>
                      <a:gd name="connsiteY0" fmla="*/ 764992 h 1529983"/>
                      <a:gd name="connsiteX1" fmla="*/ 754795 w 10361113"/>
                      <a:gd name="connsiteY1" fmla="*/ 0 h 1529983"/>
                      <a:gd name="connsiteX2" fmla="*/ 9606318 w 10361113"/>
                      <a:gd name="connsiteY2" fmla="*/ 0 h 1529983"/>
                      <a:gd name="connsiteX3" fmla="*/ 10361114 w 10361113"/>
                      <a:gd name="connsiteY3" fmla="*/ 764992 h 1529983"/>
                      <a:gd name="connsiteX4" fmla="*/ 10361113 w 10361113"/>
                      <a:gd name="connsiteY4" fmla="*/ 764992 h 1529983"/>
                      <a:gd name="connsiteX5" fmla="*/ 9606317 w 10361113"/>
                      <a:gd name="connsiteY5" fmla="*/ 1529984 h 1529983"/>
                      <a:gd name="connsiteX6" fmla="*/ 754795 w 10361113"/>
                      <a:gd name="connsiteY6" fmla="*/ 1529983 h 1529983"/>
                      <a:gd name="connsiteX7" fmla="*/ 0 w 10361113"/>
                      <a:gd name="connsiteY7" fmla="*/ 764990 h 1529983"/>
                      <a:gd name="connsiteX8" fmla="*/ 0 w 10361113"/>
                      <a:gd name="connsiteY8" fmla="*/ 764992 h 152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361113" h="1529983" fill="none" extrusionOk="0">
                        <a:moveTo>
                          <a:pt x="0" y="764992"/>
                        </a:moveTo>
                        <a:cubicBezTo>
                          <a:pt x="77944" y="416119"/>
                          <a:pt x="223980" y="-116909"/>
                          <a:pt x="754795" y="0"/>
                        </a:cubicBezTo>
                        <a:cubicBezTo>
                          <a:pt x="4229000" y="-350388"/>
                          <a:pt x="7628586" y="-87010"/>
                          <a:pt x="9606318" y="0"/>
                        </a:cubicBezTo>
                        <a:cubicBezTo>
                          <a:pt x="10078681" y="-69333"/>
                          <a:pt x="10224119" y="332163"/>
                          <a:pt x="10361114" y="764992"/>
                        </a:cubicBezTo>
                        <a:lnTo>
                          <a:pt x="10361113" y="764992"/>
                        </a:lnTo>
                        <a:cubicBezTo>
                          <a:pt x="10360463" y="1149873"/>
                          <a:pt x="9900174" y="1491072"/>
                          <a:pt x="9606317" y="1529984"/>
                        </a:cubicBezTo>
                        <a:cubicBezTo>
                          <a:pt x="6445209" y="1440351"/>
                          <a:pt x="5230467" y="1231383"/>
                          <a:pt x="754795" y="1529983"/>
                        </a:cubicBezTo>
                        <a:cubicBezTo>
                          <a:pt x="402951" y="1538320"/>
                          <a:pt x="10746" y="1318514"/>
                          <a:pt x="0" y="764990"/>
                        </a:cubicBezTo>
                        <a:lnTo>
                          <a:pt x="0" y="764992"/>
                        </a:lnTo>
                        <a:close/>
                      </a:path>
                      <a:path w="10361113" h="1529983" stroke="0" extrusionOk="0">
                        <a:moveTo>
                          <a:pt x="0" y="764992"/>
                        </a:moveTo>
                        <a:cubicBezTo>
                          <a:pt x="34821" y="332859"/>
                          <a:pt x="324033" y="-55192"/>
                          <a:pt x="754795" y="0"/>
                        </a:cubicBezTo>
                        <a:cubicBezTo>
                          <a:pt x="3676985" y="43702"/>
                          <a:pt x="7002659" y="43442"/>
                          <a:pt x="9606318" y="0"/>
                        </a:cubicBezTo>
                        <a:cubicBezTo>
                          <a:pt x="10021172" y="27965"/>
                          <a:pt x="10425684" y="392262"/>
                          <a:pt x="10361114" y="764992"/>
                        </a:cubicBezTo>
                        <a:lnTo>
                          <a:pt x="10361113" y="764992"/>
                        </a:lnTo>
                        <a:cubicBezTo>
                          <a:pt x="10316889" y="1251562"/>
                          <a:pt x="9990432" y="1530251"/>
                          <a:pt x="9606317" y="1529984"/>
                        </a:cubicBezTo>
                        <a:cubicBezTo>
                          <a:pt x="5682814" y="1495998"/>
                          <a:pt x="2966054" y="1450156"/>
                          <a:pt x="754795" y="1529983"/>
                        </a:cubicBezTo>
                        <a:cubicBezTo>
                          <a:pt x="347561" y="1439117"/>
                          <a:pt x="18625" y="1173008"/>
                          <a:pt x="0" y="764990"/>
                        </a:cubicBezTo>
                        <a:lnTo>
                          <a:pt x="0" y="764992"/>
                        </a:lnTo>
                        <a:close/>
                      </a:path>
                      <a:path w="10361113" h="1529983" fill="none" stroke="0" extrusionOk="0">
                        <a:moveTo>
                          <a:pt x="0" y="764992"/>
                        </a:moveTo>
                        <a:cubicBezTo>
                          <a:pt x="97239" y="388890"/>
                          <a:pt x="244481" y="-108226"/>
                          <a:pt x="754795" y="0"/>
                        </a:cubicBezTo>
                        <a:cubicBezTo>
                          <a:pt x="4123203" y="-140273"/>
                          <a:pt x="7450646" y="172191"/>
                          <a:pt x="9606318" y="0"/>
                        </a:cubicBezTo>
                        <a:cubicBezTo>
                          <a:pt x="10024064" y="25201"/>
                          <a:pt x="10335320" y="362775"/>
                          <a:pt x="10361114" y="764992"/>
                        </a:cubicBezTo>
                        <a:lnTo>
                          <a:pt x="10361113" y="764992"/>
                        </a:lnTo>
                        <a:cubicBezTo>
                          <a:pt x="10354674" y="1201842"/>
                          <a:pt x="9881766" y="1515957"/>
                          <a:pt x="9606317" y="1529984"/>
                        </a:cubicBezTo>
                        <a:cubicBezTo>
                          <a:pt x="6430148" y="1444924"/>
                          <a:pt x="5085232" y="1367497"/>
                          <a:pt x="754795" y="1529983"/>
                        </a:cubicBezTo>
                        <a:cubicBezTo>
                          <a:pt x="364833" y="1524325"/>
                          <a:pt x="31453" y="1262351"/>
                          <a:pt x="0" y="764990"/>
                        </a:cubicBezTo>
                        <a:lnTo>
                          <a:pt x="0" y="764992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1775612" y="959560"/>
            <a:ext cx="9655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vi-VN" sz="2800" dirty="0"/>
              <a:t>Một xe máy đi được quãng đường 200km hết 4 giờ. </a:t>
            </a:r>
            <a:endParaRPr lang="en-US" sz="28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dirty="0"/>
              <a:t>Vận tốc của người đi xe máy là: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F1E006-7BE1-43C0-B6CB-166885ADA57D}"/>
              </a:ext>
            </a:extLst>
          </p:cNvPr>
          <p:cNvSpPr/>
          <p:nvPr/>
        </p:nvSpPr>
        <p:spPr>
          <a:xfrm>
            <a:off x="1528244" y="3021447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 km/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528244" y="4653049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4000" b="1" noProof="0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km/</a:t>
            </a:r>
            <a:r>
              <a:rPr lang="en-US" sz="4000" b="1" dirty="0" err="1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73837F-E5DB-4374-B63E-6E2BC2AD34F1}"/>
              </a:ext>
            </a:extLst>
          </p:cNvPr>
          <p:cNvSpPr/>
          <p:nvPr/>
        </p:nvSpPr>
        <p:spPr>
          <a:xfrm>
            <a:off x="6096000" y="3021447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40 km/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704614-D363-44C3-858F-744E7003B257}"/>
              </a:ext>
            </a:extLst>
          </p:cNvPr>
          <p:cNvSpPr/>
          <p:nvPr/>
        </p:nvSpPr>
        <p:spPr>
          <a:xfrm>
            <a:off x="6096000" y="4653049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60 km/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PAW Patrol – Wikipedia tiếng Việt">
            <a:extLst>
              <a:ext uri="{FF2B5EF4-FFF2-40B4-BE49-F238E27FC236}">
                <a16:creationId xmlns:a16="http://schemas.microsoft.com/office/drawing/2014/main" id="{1181B85E-9C9B-43A6-9225-6B7F11E9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3503">
            <a:off x="-13497" y="193150"/>
            <a:ext cx="2661724" cy="2306649"/>
          </a:xfrm>
          <a:prstGeom prst="rect">
            <a:avLst/>
          </a:prstGeom>
          <a:noFill/>
          <a:effectLst>
            <a:outerShdw dir="186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AF6B0C-F43E-4C1D-995E-D3C23F970B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 rot="19448519">
            <a:off x="163240" y="5541298"/>
            <a:ext cx="975989" cy="98472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3821F0-A3DA-4CE7-A6A3-F46B20D4A4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>
            <a:off x="11007735" y="88138"/>
            <a:ext cx="1026214" cy="10353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51690E-845F-4B5C-BB12-2A8CE51A76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>
            <a:off x="9460233" y="6193370"/>
            <a:ext cx="579117" cy="5843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D774BAA7-D3BE-46BE-AACF-15C526490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38" y="4563639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755E9266-3A6F-4546-BA12-CD8C435A8E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41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4" b="13033"/>
          <a:stretch>
            <a:fillRect/>
          </a:stretch>
        </p:blipFill>
        <p:spPr bwMode="auto">
          <a:xfrm>
            <a:off x="0" y="2668588"/>
            <a:ext cx="12192000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1600200" y="381000"/>
            <a:ext cx="9245600" cy="1905000"/>
          </a:xfrm>
          <a:prstGeom prst="ellipse">
            <a:avLst/>
          </a:prstGeom>
          <a:solidFill>
            <a:srgbClr val="FF9933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3986B1F3-BA14-486C-9621-7B4087D7CDC0}" type="slidenum">
              <a:rPr lang="en-US" altLang="en-US" sz="1400" smtClean="0">
                <a:latin typeface="Arial" pitchFamily="34" charset="0"/>
              </a:rPr>
              <a:pPr eaLnBrk="1" hangingPunct="1"/>
              <a:t>6</a:t>
            </a:fld>
            <a:endParaRPr lang="en-US" altLang="en-US" sz="14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398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857CB797-AAFC-4A35-9B7D-42B035A31F6E}"/>
              </a:ext>
            </a:extLst>
          </p:cNvPr>
          <p:cNvSpPr/>
          <p:nvPr/>
        </p:nvSpPr>
        <p:spPr>
          <a:xfrm>
            <a:off x="327025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endParaRPr lang="en-US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9D9F913-CF36-49F2-9A6C-E7C428A6A27F}"/>
              </a:ext>
            </a:extLst>
          </p:cNvPr>
          <p:cNvSpPr/>
          <p:nvPr/>
        </p:nvSpPr>
        <p:spPr>
          <a:xfrm>
            <a:off x="6701908" y="607682"/>
            <a:ext cx="3759165" cy="43732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BE3CBA-A478-4909-AEF1-EDE31DA20387}"/>
              </a:ext>
            </a:extLst>
          </p:cNvPr>
          <p:cNvSpPr/>
          <p:nvPr/>
        </p:nvSpPr>
        <p:spPr>
          <a:xfrm>
            <a:off x="885721" y="1080043"/>
            <a:ext cx="3427861" cy="437322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383FAC98-87CC-4910-9B54-3E125A202F8D}"/>
              </a:ext>
            </a:extLst>
          </p:cNvPr>
          <p:cNvSpPr/>
          <p:nvPr/>
        </p:nvSpPr>
        <p:spPr>
          <a:xfrm flipV="1">
            <a:off x="1668377" y="3629977"/>
            <a:ext cx="8855248" cy="1604901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4D6032-E3AC-4F5E-A008-58B2B26FA834}"/>
              </a:ext>
            </a:extLst>
          </p:cNvPr>
          <p:cNvSpPr txBox="1"/>
          <p:nvPr/>
        </p:nvSpPr>
        <p:spPr>
          <a:xfrm>
            <a:off x="5059905" y="5286626"/>
            <a:ext cx="2135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170 km </a:t>
            </a:r>
            <a:endParaRPr lang="en-US" sz="3200" dirty="0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F3834ADA-8484-488B-80A3-41FBA9FA4740}"/>
              </a:ext>
            </a:extLst>
          </p:cNvPr>
          <p:cNvSpPr/>
          <p:nvPr/>
        </p:nvSpPr>
        <p:spPr>
          <a:xfrm>
            <a:off x="1668376" y="2993454"/>
            <a:ext cx="8855248" cy="1604902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B7A2D5-26B1-4FFC-BBFB-6BABDDAF3A42}"/>
              </a:ext>
            </a:extLst>
          </p:cNvPr>
          <p:cNvSpPr txBox="1"/>
          <p:nvPr/>
        </p:nvSpPr>
        <p:spPr>
          <a:xfrm>
            <a:off x="5059905" y="2358793"/>
            <a:ext cx="2135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t = ?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giờ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92D05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417B77-40E6-40E9-8F9E-F05206E01F6D}"/>
              </a:ext>
            </a:extLst>
          </p:cNvPr>
          <p:cNvGrpSpPr/>
          <p:nvPr/>
        </p:nvGrpSpPr>
        <p:grpSpPr>
          <a:xfrm>
            <a:off x="1668377" y="3877919"/>
            <a:ext cx="8855249" cy="496956"/>
            <a:chOff x="1794581" y="4006930"/>
            <a:chExt cx="8855249" cy="49695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8243D8A-0D05-4DF3-AA0C-31F8F83AC530}"/>
                </a:ext>
              </a:extLst>
            </p:cNvPr>
            <p:cNvCxnSpPr/>
            <p:nvPr/>
          </p:nvCxnSpPr>
          <p:spPr>
            <a:xfrm>
              <a:off x="1794581" y="4255408"/>
              <a:ext cx="8855249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BF75AB-51CA-4915-9F47-B515FE793791}"/>
                </a:ext>
              </a:extLst>
            </p:cNvPr>
            <p:cNvCxnSpPr>
              <a:cxnSpLocks/>
            </p:cNvCxnSpPr>
            <p:nvPr/>
          </p:nvCxnSpPr>
          <p:spPr>
            <a:xfrm>
              <a:off x="10649830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364D80B-7BC9-4E58-B267-73BCC49520D3}"/>
                </a:ext>
              </a:extLst>
            </p:cNvPr>
            <p:cNvCxnSpPr>
              <a:cxnSpLocks/>
            </p:cNvCxnSpPr>
            <p:nvPr/>
          </p:nvCxnSpPr>
          <p:spPr>
            <a:xfrm>
              <a:off x="1794581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4BFAF98-66FD-4B3F-9BB7-41909DCB2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9398" flipH="1">
            <a:off x="882726" y="3586161"/>
            <a:ext cx="1568296" cy="1008219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0DD3EC1-F9A9-40C6-9E9D-4B36DC15DCF3}"/>
              </a:ext>
            </a:extLst>
          </p:cNvPr>
          <p:cNvSpPr/>
          <p:nvPr/>
        </p:nvSpPr>
        <p:spPr>
          <a:xfrm>
            <a:off x="843080" y="4417294"/>
            <a:ext cx="1697879" cy="429004"/>
          </a:xfrm>
          <a:prstGeom prst="roundRect">
            <a:avLst/>
          </a:prstGeom>
          <a:solidFill>
            <a:schemeClr val="accent4">
              <a:lumMod val="40000"/>
              <a:lumOff val="60000"/>
              <a:alpha val="6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F6CE95-C088-488D-930A-D5B83221E904}"/>
              </a:ext>
            </a:extLst>
          </p:cNvPr>
          <p:cNvSpPr txBox="1"/>
          <p:nvPr/>
        </p:nvSpPr>
        <p:spPr>
          <a:xfrm>
            <a:off x="795794" y="4392951"/>
            <a:ext cx="1745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42,5 km/</a:t>
            </a:r>
            <a:r>
              <a:rPr lang="en-US" sz="2400" b="1" dirty="0" err="1">
                <a:solidFill>
                  <a:srgbClr val="C00000"/>
                </a:solidFill>
              </a:rPr>
              <a:t>giờ</a:t>
            </a:r>
            <a:endParaRPr lang="en-US" sz="2400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FAD2ACD-6413-475A-810D-7CFBE5C112F3}"/>
              </a:ext>
            </a:extLst>
          </p:cNvPr>
          <p:cNvSpPr/>
          <p:nvPr/>
        </p:nvSpPr>
        <p:spPr>
          <a:xfrm>
            <a:off x="5372826" y="1124208"/>
            <a:ext cx="1472474" cy="33703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166B7-2575-4425-8FBB-AB1A8D31BEDE}"/>
              </a:ext>
            </a:extLst>
          </p:cNvPr>
          <p:cNvSpPr txBox="1"/>
          <p:nvPr/>
        </p:nvSpPr>
        <p:spPr>
          <a:xfrm>
            <a:off x="845965" y="506395"/>
            <a:ext cx="103946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</a:rPr>
              <a:t>a) </a:t>
            </a:r>
            <a:r>
              <a:rPr lang="en-US" sz="3200" b="1" dirty="0" err="1">
                <a:solidFill>
                  <a:srgbClr val="C00000"/>
                </a:solidFill>
              </a:rPr>
              <a:t>Bài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toán</a:t>
            </a:r>
            <a:r>
              <a:rPr lang="en-US" sz="3200" b="1" dirty="0">
                <a:solidFill>
                  <a:srgbClr val="C00000"/>
                </a:solidFill>
              </a:rPr>
              <a:t> 1: </a:t>
            </a:r>
            <a:r>
              <a:rPr lang="en-US" sz="3200" b="1" dirty="0" err="1">
                <a:solidFill>
                  <a:srgbClr val="C00000"/>
                </a:solidFill>
              </a:rPr>
              <a:t>Một</a:t>
            </a:r>
            <a:r>
              <a:rPr lang="en-US" sz="3200" b="1" dirty="0">
                <a:solidFill>
                  <a:srgbClr val="C00000"/>
                </a:solidFill>
              </a:rPr>
              <a:t> ô </a:t>
            </a:r>
            <a:r>
              <a:rPr lang="en-US" sz="3200" b="1" dirty="0" err="1">
                <a:solidFill>
                  <a:srgbClr val="C00000"/>
                </a:solidFill>
              </a:rPr>
              <a:t>tô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được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quãng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đường</a:t>
            </a:r>
            <a:r>
              <a:rPr lang="en-US" sz="3200" b="1" dirty="0">
                <a:solidFill>
                  <a:srgbClr val="C00000"/>
                </a:solidFill>
              </a:rPr>
              <a:t> 170 km </a:t>
            </a:r>
            <a:r>
              <a:rPr lang="en-US" sz="3200" b="1" dirty="0" err="1">
                <a:solidFill>
                  <a:srgbClr val="C00000"/>
                </a:solidFill>
              </a:rPr>
              <a:t>với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vận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tốc</a:t>
            </a:r>
            <a:r>
              <a:rPr lang="en-US" sz="3200" b="1" dirty="0">
                <a:solidFill>
                  <a:srgbClr val="C00000"/>
                </a:solidFill>
              </a:rPr>
              <a:t> 42,5 km/</a:t>
            </a:r>
            <a:r>
              <a:rPr lang="en-US" sz="3200" b="1" dirty="0" err="1">
                <a:solidFill>
                  <a:srgbClr val="C00000"/>
                </a:solidFill>
              </a:rPr>
              <a:t>giờ</a:t>
            </a:r>
            <a:r>
              <a:rPr lang="en-US" sz="3200" b="1" dirty="0">
                <a:solidFill>
                  <a:srgbClr val="C00000"/>
                </a:solidFill>
              </a:rPr>
              <a:t>. </a:t>
            </a:r>
            <a:r>
              <a:rPr lang="en-US" sz="3200" b="1" dirty="0" err="1">
                <a:solidFill>
                  <a:srgbClr val="C00000"/>
                </a:solidFill>
              </a:rPr>
              <a:t>Tính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thời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gian</a:t>
            </a:r>
            <a:r>
              <a:rPr lang="en-US" sz="3200" b="1" dirty="0">
                <a:solidFill>
                  <a:srgbClr val="C00000"/>
                </a:solidFill>
              </a:rPr>
              <a:t> ô </a:t>
            </a:r>
            <a:r>
              <a:rPr lang="en-US" sz="3200" b="1" dirty="0" err="1">
                <a:solidFill>
                  <a:srgbClr val="C00000"/>
                </a:solidFill>
              </a:rPr>
              <a:t>tô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quãng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đường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đó</a:t>
            </a:r>
            <a:r>
              <a:rPr lang="en-US" sz="3200" b="1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7501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0186 L 0.73542 0.00347 " pathEditMode="relative" rAng="0" ptsTypes="AA">
                                      <p:cBhvr>
                                        <p:cTn id="53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71" y="25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185 L 0.7263 0.00811 " pathEditMode="relative" rAng="0" ptsTypes="AA">
                                      <p:cBhvr>
                                        <p:cTn id="55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15" y="48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185 L 0.72435 0.00857 " pathEditMode="relative" rAng="0" ptsTypes="AA">
                                      <p:cBhvr>
                                        <p:cTn id="57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1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  <p:bldP spid="12" grpId="0" animBg="1"/>
      <p:bldP spid="22" grpId="0" animBg="1"/>
      <p:bldP spid="24" grpId="0"/>
      <p:bldP spid="25" grpId="0" animBg="1"/>
      <p:bldP spid="26" grpId="0"/>
      <p:bldP spid="29" grpId="0" animBg="1"/>
      <p:bldP spid="29" grpId="1" animBg="1"/>
      <p:bldP spid="28" grpId="0"/>
      <p:bldP spid="28" grpId="1"/>
      <p:bldP spid="30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857CB797-AAFC-4A35-9B7D-42B035A31F6E}"/>
              </a:ext>
            </a:extLst>
          </p:cNvPr>
          <p:cNvSpPr/>
          <p:nvPr/>
        </p:nvSpPr>
        <p:spPr>
          <a:xfrm>
            <a:off x="327025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9D9F913-CF36-49F2-9A6C-E7C428A6A27F}"/>
              </a:ext>
            </a:extLst>
          </p:cNvPr>
          <p:cNvSpPr/>
          <p:nvPr/>
        </p:nvSpPr>
        <p:spPr>
          <a:xfrm>
            <a:off x="6701908" y="607682"/>
            <a:ext cx="3759165" cy="43732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BE3CBA-A478-4909-AEF1-EDE31DA20387}"/>
              </a:ext>
            </a:extLst>
          </p:cNvPr>
          <p:cNvSpPr/>
          <p:nvPr/>
        </p:nvSpPr>
        <p:spPr>
          <a:xfrm>
            <a:off x="885721" y="1080043"/>
            <a:ext cx="3427861" cy="437322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FAD2ACD-6413-475A-810D-7CFBE5C112F3}"/>
              </a:ext>
            </a:extLst>
          </p:cNvPr>
          <p:cNvSpPr/>
          <p:nvPr/>
        </p:nvSpPr>
        <p:spPr>
          <a:xfrm>
            <a:off x="5372826" y="1124208"/>
            <a:ext cx="1472474" cy="33703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166B7-2575-4425-8FBB-AB1A8D31BEDE}"/>
              </a:ext>
            </a:extLst>
          </p:cNvPr>
          <p:cNvSpPr txBox="1"/>
          <p:nvPr/>
        </p:nvSpPr>
        <p:spPr>
          <a:xfrm>
            <a:off x="845965" y="506395"/>
            <a:ext cx="103946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170 km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tốc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42,5 km/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A606B6AA-2F8C-4B76-9962-F4419A50C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65" y="2955433"/>
            <a:ext cx="30654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42,5 km  : 1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152CCE61-B6EF-45A3-B57D-6AD319033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682" y="3522822"/>
            <a:ext cx="17331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170 km  :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696116-0995-4E73-AF24-CA9825434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2443" y="3562826"/>
            <a:ext cx="12089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?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id="{9C37A03D-15F8-4677-ADE5-EC5464233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059" y="2369420"/>
            <a:ext cx="160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Tóm</a:t>
            </a:r>
            <a:r>
              <a:rPr lang="en-US" altLang="en-US" sz="32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tắt</a:t>
            </a:r>
            <a:endParaRPr lang="en-US" altLang="en-US" sz="32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81DDE3D-2373-4E86-92FE-C0B425203B2B}"/>
              </a:ext>
            </a:extLst>
          </p:cNvPr>
          <p:cNvGrpSpPr/>
          <p:nvPr/>
        </p:nvGrpSpPr>
        <p:grpSpPr>
          <a:xfrm>
            <a:off x="3980655" y="1583613"/>
            <a:ext cx="7185663" cy="4936457"/>
            <a:chOff x="3980655" y="1583613"/>
            <a:chExt cx="7185663" cy="4936457"/>
          </a:xfrm>
        </p:grpSpPr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FE7BDF3F-5472-4CB1-8F84-DC4B95706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4393541" y="1853365"/>
              <a:ext cx="6772777" cy="4666705"/>
            </a:xfrm>
            <a:prstGeom prst="rect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5725714-4A73-4FBF-ACD7-30137BA59AD0}"/>
                </a:ext>
              </a:extLst>
            </p:cNvPr>
            <p:cNvSpPr/>
            <p:nvPr/>
          </p:nvSpPr>
          <p:spPr>
            <a:xfrm>
              <a:off x="4418170" y="1726984"/>
              <a:ext cx="305133" cy="305133"/>
            </a:xfrm>
            <a:prstGeom prst="ellipse">
              <a:avLst/>
            </a:prstGeom>
            <a:solidFill>
              <a:srgbClr val="FFE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3E84DA6-35E4-469B-81A1-38506FA458D1}"/>
                </a:ext>
              </a:extLst>
            </p:cNvPr>
            <p:cNvSpPr/>
            <p:nvPr/>
          </p:nvSpPr>
          <p:spPr>
            <a:xfrm>
              <a:off x="3980655" y="1583613"/>
              <a:ext cx="235906" cy="274377"/>
            </a:xfrm>
            <a:prstGeom prst="ellipse">
              <a:avLst/>
            </a:prstGeom>
            <a:solidFill>
              <a:srgbClr val="FFE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1EE85BE-8401-4493-A957-E2C2F516D817}"/>
              </a:ext>
            </a:extLst>
          </p:cNvPr>
          <p:cNvSpPr txBox="1"/>
          <p:nvPr/>
        </p:nvSpPr>
        <p:spPr>
          <a:xfrm>
            <a:off x="4324314" y="3719138"/>
            <a:ext cx="68360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hiểu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ô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tô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vận</a:t>
            </a:r>
            <a:r>
              <a:rPr lang="en-US" sz="3600" b="1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tốc</a:t>
            </a:r>
            <a:r>
              <a:rPr lang="en-US" sz="3600" b="1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3600" b="1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42,5 km/</a:t>
            </a:r>
            <a:r>
              <a:rPr lang="en-US" sz="3600" b="1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giờ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như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thế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2A73D83-7C57-429D-8822-5D49D22BDF0D}"/>
              </a:ext>
            </a:extLst>
          </p:cNvPr>
          <p:cNvGrpSpPr/>
          <p:nvPr/>
        </p:nvGrpSpPr>
        <p:grpSpPr>
          <a:xfrm>
            <a:off x="4276818" y="1697247"/>
            <a:ext cx="6949481" cy="4822823"/>
            <a:chOff x="4276818" y="1697247"/>
            <a:chExt cx="6949481" cy="482282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9805B41-9F3A-4135-AB7F-EDFB7FBF265A}"/>
                </a:ext>
              </a:extLst>
            </p:cNvPr>
            <p:cNvGrpSpPr/>
            <p:nvPr/>
          </p:nvGrpSpPr>
          <p:grpSpPr>
            <a:xfrm>
              <a:off x="4276818" y="1697247"/>
              <a:ext cx="6931054" cy="4822823"/>
              <a:chOff x="4216561" y="1717340"/>
              <a:chExt cx="6931054" cy="4822823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AD9E75ED-5D45-4C10-890D-839CF5CD42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64611" b="75539"/>
              <a:stretch/>
            </p:blipFill>
            <p:spPr>
              <a:xfrm rot="20226630" flipH="1">
                <a:off x="6796383" y="1717340"/>
                <a:ext cx="1241128" cy="725776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1B06281-832F-41D7-B325-01BACB6A1A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20247" b="100000" l="0" r="100000">
                            <a14:foregroundMark x1="64631" y1="22963" x2="73113" y2="26543"/>
                            <a14:foregroundMark x1="20526" y1="90617" x2="41306" y2="99136"/>
                          </a14:backgroundRemoval>
                        </a14:imgEffect>
                      </a14:imgLayer>
                    </a14:imgProps>
                  </a:ext>
                </a:extLst>
              </a:blip>
              <a:srcRect l="3572" t="20414"/>
              <a:stretch/>
            </p:blipFill>
            <p:spPr>
              <a:xfrm>
                <a:off x="4216561" y="2610019"/>
                <a:ext cx="6931054" cy="3930144"/>
              </a:xfrm>
              <a:prstGeom prst="rect">
                <a:avLst/>
              </a:prstGeom>
            </p:spPr>
          </p:pic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56461B8-628D-46DE-A90B-4C8F22B146FC}"/>
                </a:ext>
              </a:extLst>
            </p:cNvPr>
            <p:cNvSpPr txBox="1"/>
            <p:nvPr/>
          </p:nvSpPr>
          <p:spPr>
            <a:xfrm>
              <a:off x="4390237" y="3819923"/>
              <a:ext cx="683606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Thời</a:t>
              </a:r>
              <a:r>
                <a:rPr lang="en-US" sz="3600" b="1" dirty="0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b="1" dirty="0" err="1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gian</a:t>
              </a:r>
              <a:r>
                <a:rPr lang="en-US" sz="3600" b="1" dirty="0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xe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ô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tô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đi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quãng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đường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dài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170 km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là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b="1" dirty="0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bao </a:t>
              </a:r>
              <a:r>
                <a:rPr lang="en-US" sz="3600" b="1" dirty="0" err="1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nhiêu</a:t>
              </a:r>
              <a:r>
                <a:rPr lang="en-US" sz="3600" b="1" dirty="0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b="1" dirty="0" err="1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giờ</a:t>
              </a:r>
              <a:r>
                <a:rPr lang="en-US" sz="3600" b="1" dirty="0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7877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  <p:bldP spid="3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857CB797-AAFC-4A35-9B7D-42B035A31F6E}"/>
              </a:ext>
            </a:extLst>
          </p:cNvPr>
          <p:cNvSpPr/>
          <p:nvPr/>
        </p:nvSpPr>
        <p:spPr>
          <a:xfrm>
            <a:off x="327025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9D9F913-CF36-49F2-9A6C-E7C428A6A27F}"/>
              </a:ext>
            </a:extLst>
          </p:cNvPr>
          <p:cNvSpPr/>
          <p:nvPr/>
        </p:nvSpPr>
        <p:spPr>
          <a:xfrm>
            <a:off x="6701908" y="607682"/>
            <a:ext cx="3759165" cy="43732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BE3CBA-A478-4909-AEF1-EDE31DA20387}"/>
              </a:ext>
            </a:extLst>
          </p:cNvPr>
          <p:cNvSpPr/>
          <p:nvPr/>
        </p:nvSpPr>
        <p:spPr>
          <a:xfrm>
            <a:off x="885721" y="1080043"/>
            <a:ext cx="3427861" cy="437322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FAD2ACD-6413-475A-810D-7CFBE5C112F3}"/>
              </a:ext>
            </a:extLst>
          </p:cNvPr>
          <p:cNvSpPr/>
          <p:nvPr/>
        </p:nvSpPr>
        <p:spPr>
          <a:xfrm>
            <a:off x="5372826" y="1124208"/>
            <a:ext cx="1472474" cy="33703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166B7-2575-4425-8FBB-AB1A8D31BEDE}"/>
              </a:ext>
            </a:extLst>
          </p:cNvPr>
          <p:cNvSpPr txBox="1"/>
          <p:nvPr/>
        </p:nvSpPr>
        <p:spPr>
          <a:xfrm>
            <a:off x="845965" y="506395"/>
            <a:ext cx="103946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170 km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tốc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42,5 km/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A606B6AA-2F8C-4B76-9962-F4419A50C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65" y="2955433"/>
            <a:ext cx="30654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42,5 km  : 1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152CCE61-B6EF-45A3-B57D-6AD319033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682" y="3522822"/>
            <a:ext cx="17331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170 km  :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696116-0995-4E73-AF24-CA9825434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2443" y="3562826"/>
            <a:ext cx="12089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id="{9C37A03D-15F8-4677-ADE5-EC5464233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059" y="2369420"/>
            <a:ext cx="160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Tóm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tắt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Rectangle: Diagonal Corners Rounded 35">
            <a:extLst>
              <a:ext uri="{FF2B5EF4-FFF2-40B4-BE49-F238E27FC236}">
                <a16:creationId xmlns:a16="http://schemas.microsoft.com/office/drawing/2014/main" id="{56ACE7C2-D4F8-4353-984A-C22034FAB217}"/>
              </a:ext>
            </a:extLst>
          </p:cNvPr>
          <p:cNvSpPr/>
          <p:nvPr/>
        </p:nvSpPr>
        <p:spPr>
          <a:xfrm>
            <a:off x="4455008" y="2204126"/>
            <a:ext cx="6962775" cy="4249807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30">
            <a:extLst>
              <a:ext uri="{FF2B5EF4-FFF2-40B4-BE49-F238E27FC236}">
                <a16:creationId xmlns:a16="http://schemas.microsoft.com/office/drawing/2014/main" id="{5A8F6091-FF76-40E3-BF83-58C282B5A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6381" y="2330326"/>
            <a:ext cx="20371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sng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200" u="sng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giải</a:t>
            </a:r>
            <a:endParaRPr lang="en-US" altLang="en-US" sz="3200" u="sng" dirty="0">
              <a:solidFill>
                <a:srgbClr val="FF198C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5" name="Text Box 31">
            <a:extLst>
              <a:ext uri="{FF2B5EF4-FFF2-40B4-BE49-F238E27FC236}">
                <a16:creationId xmlns:a16="http://schemas.microsoft.com/office/drawing/2014/main" id="{628853D7-7873-4756-95B7-DAEA40E39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3998" y="3041300"/>
            <a:ext cx="77119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Thời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gian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ô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tô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quãng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33905B2F-B92D-417A-AE19-932FB9779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916" y="3590639"/>
            <a:ext cx="49452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170 : 42,5  = </a:t>
            </a:r>
          </a:p>
        </p:txBody>
      </p:sp>
      <p:sp>
        <p:nvSpPr>
          <p:cNvPr id="28" name="Text Box 33">
            <a:extLst>
              <a:ext uri="{FF2B5EF4-FFF2-40B4-BE49-F238E27FC236}">
                <a16:creationId xmlns:a16="http://schemas.microsoft.com/office/drawing/2014/main" id="{01218666-0D32-49CE-939B-E8ABE6AA9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767" y="4169606"/>
            <a:ext cx="32981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Đáp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: 4 (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9" name="Text Box 32">
            <a:extLst>
              <a:ext uri="{FF2B5EF4-FFF2-40B4-BE49-F238E27FC236}">
                <a16:creationId xmlns:a16="http://schemas.microsoft.com/office/drawing/2014/main" id="{D5BAA592-3606-4AB2-A78B-DAB2FCF67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6057" y="3612545"/>
            <a:ext cx="144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4 (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7955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2386</TotalTime>
  <Words>932</Words>
  <Application>Microsoft Office PowerPoint</Application>
  <PresentationFormat>Widescreen</PresentationFormat>
  <Paragraphs>136</Paragraphs>
  <Slides>21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User1-Office365</cp:lastModifiedBy>
  <cp:revision>60</cp:revision>
  <dcterms:created xsi:type="dcterms:W3CDTF">2022-02-28T09:08:26Z</dcterms:created>
  <dcterms:modified xsi:type="dcterms:W3CDTF">2024-05-01T14:03:04Z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2024-05-01T14:00:56Z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f97df2be-88bc-4402-b5ce-1dbb4df9133b</vt:lpwstr>
  </property>
  <property fmtid="{D5CDD505-2E9C-101B-9397-08002B2CF9AE}" pid="7" name="MSIP_Label_defa4170-0d19-0005-0004-bc88714345d2_ActionId">
    <vt:lpwstr>0b949975-908e-4795-95b8-cdc8101756e5</vt:lpwstr>
  </property>
  <property fmtid="{D5CDD505-2E9C-101B-9397-08002B2CF9AE}" pid="8" name="MSIP_Label_defa4170-0d19-0005-0004-bc88714345d2_ContentBits">
    <vt:lpwstr>0</vt:lpwstr>
  </property>
</Properties>
</file>