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92" r:id="rId2"/>
    <p:sldId id="293" r:id="rId3"/>
    <p:sldId id="331" r:id="rId4"/>
    <p:sldId id="332" r:id="rId5"/>
    <p:sldId id="321" r:id="rId6"/>
    <p:sldId id="334" r:id="rId7"/>
    <p:sldId id="280" r:id="rId8"/>
    <p:sldId id="335" r:id="rId9"/>
    <p:sldId id="298" r:id="rId10"/>
    <p:sldId id="328" r:id="rId11"/>
    <p:sldId id="329" r:id="rId12"/>
    <p:sldId id="330" r:id="rId13"/>
    <p:sldId id="324" r:id="rId14"/>
    <p:sldId id="304" r:id="rId15"/>
    <p:sldId id="325" r:id="rId16"/>
    <p:sldId id="305" r:id="rId17"/>
    <p:sldId id="306" r:id="rId18"/>
    <p:sldId id="327" r:id="rId19"/>
    <p:sldId id="338" r:id="rId20"/>
    <p:sldId id="286" r:id="rId21"/>
    <p:sldId id="333" r:id="rId22"/>
    <p:sldId id="340" r:id="rId23"/>
    <p:sldId id="290" r:id="rId24"/>
    <p:sldId id="319" r:id="rId25"/>
    <p:sldId id="341" r:id="rId26"/>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C6"/>
    <a:srgbClr val="FF0000"/>
    <a:srgbClr val="FFCCFF"/>
    <a:srgbClr val="66FF99"/>
    <a:srgbClr val="FF66CC"/>
    <a:srgbClr val="FFCC99"/>
    <a:srgbClr val="6A3852"/>
    <a:srgbClr val="CAC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5"/>
    <p:restoredTop sz="94576"/>
  </p:normalViewPr>
  <p:slideViewPr>
    <p:cSldViewPr showGuides="1">
      <p:cViewPr varScale="1">
        <p:scale>
          <a:sx n="68" d="100"/>
          <a:sy n="68" d="100"/>
        </p:scale>
        <p:origin x="60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vi-VN" sz="1200" dirty="0"/>
              <a:t>‹#›</a:t>
            </a:fld>
            <a:endParaRPr lang="en-US" altLang="vi-VN"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14D1E47-5D37-4197-912C-C59842985940}"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US" altLang="vi-VN" sz="1200" dirty="0"/>
              <a:t>‹#›</a:t>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a:solidFill>
              <a:srgbClr val="000000">
                <a:alpha val="100000"/>
              </a:srgbClr>
            </a:solidFill>
            <a:miter lim="800000"/>
          </a:ln>
        </p:spPr>
      </p:sp>
      <p:sp>
        <p:nvSpPr>
          <p:cNvPr id="1229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p>
        </p:txBody>
      </p:sp>
      <p:sp>
        <p:nvSpPr>
          <p:cNvPr id="122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vi-VN" dirty="0">
                <a:latin typeface="Arial" panose="020B0604020202020204" pitchFamily="34" charset="0"/>
                <a:cs typeface="Arial" panose="020B0604020202020204" pitchFamily="34" charset="0"/>
              </a:rPr>
              <a:t>6</a:t>
            </a:fld>
            <a:endParaRPr lang="en-US" altLang="vi-VN"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p>
        </p:txBody>
      </p:sp>
      <p:sp>
        <p:nvSpPr>
          <p:cNvPr id="153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vi-VN" dirty="0">
                <a:latin typeface="Arial" panose="020B0604020202020204" pitchFamily="34" charset="0"/>
                <a:cs typeface="Arial" panose="020B0604020202020204" pitchFamily="34" charset="0"/>
              </a:rPr>
              <a:t>8</a:t>
            </a:fld>
            <a:endParaRPr lang="en-US" altLang="vi-VN"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vi-VN" dirty="0"/>
              <a:t>Click to edit Master title style</a:t>
            </a:r>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11A108F-E2CA-4518-8ABC-B2FE266904F1}"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4/23/2024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E:\CO BICH\2010\Hinh anh\DSC04548.JPG"/>
          <p:cNvPicPr>
            <a:picLocks noChangeAspect="1"/>
          </p:cNvPicPr>
          <p:nvPr/>
        </p:nvPicPr>
        <p:blipFill>
          <a:blip r:embed="rId2"/>
          <a:stretch>
            <a:fillRect/>
          </a:stretch>
        </p:blipFill>
        <p:spPr>
          <a:xfrm>
            <a:off x="1524000" y="152400"/>
            <a:ext cx="9144000" cy="6858000"/>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ảnh Học Sinh, đứa Trẻ, Mẫu Giáo, Trường Tiểu Học miễn phí tải tập tin  PNG PSDComment và Vector"/>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8" name="Text Box 12"/>
          <p:cNvSpPr txBox="1">
            <a:spLocks noChangeArrowheads="1"/>
          </p:cNvSpPr>
          <p:nvPr/>
        </p:nvSpPr>
        <p:spPr bwMode="auto">
          <a:xfrm>
            <a:off x="2254250" y="4953000"/>
            <a:ext cx="4572000" cy="1452563"/>
          </a:xfrm>
          <a:prstGeom prst="cloudCallout">
            <a:avLst>
              <a:gd name="adj1" fmla="val 28760"/>
              <a:gd name="adj2" fmla="val -79871"/>
            </a:avLst>
          </a:prstGeom>
          <a:solidFill>
            <a:srgbClr val="FFFF00"/>
          </a:solidFill>
        </p:spPr>
        <p:style>
          <a:lnRef idx="1">
            <a:schemeClr val="accent1"/>
          </a:lnRef>
          <a:fillRef idx="2">
            <a:schemeClr val="accent1"/>
          </a:fillRef>
          <a:effectRef idx="1">
            <a:schemeClr val="accent1"/>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sz="2800" b="1" dirty="0">
                <a:latin typeface="Times New Roman" panose="02020603050405020304" pitchFamily="18" charset="0"/>
                <a:cs typeface="Arial" panose="020B0604020202020204" pitchFamily="34" charset="0"/>
              </a:rPr>
              <a:t>-Đọc trong nhóm đôi ( 2 phút)</a:t>
            </a:r>
            <a:endParaRPr sz="2800" b="1"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ảnh Bạn Cùng Lớp Học Và Trao đổi Với Nhau, đọc Hiểu, Học Tập, Bạn Cùng  Lớp miễn phí tải tập tin PNG PSDComment và Vector"/>
          <p:cNvPicPr>
            <a:picLocks noChangeAspect="1"/>
          </p:cNvPicPr>
          <p:nvPr/>
        </p:nvPicPr>
        <p:blipFill>
          <a:blip r:embed="rId2"/>
          <a:srcRect l="5038" r="5190" b="22385"/>
          <a:stretch>
            <a:fillRect/>
          </a:stretch>
        </p:blipFill>
        <p:spPr>
          <a:xfrm>
            <a:off x="1497013" y="-3175"/>
            <a:ext cx="9169400" cy="6858000"/>
          </a:xfrm>
          <a:prstGeom prst="rect">
            <a:avLst/>
          </a:prstGeom>
          <a:noFill/>
          <a:ln w="9525">
            <a:noFill/>
          </a:ln>
        </p:spPr>
      </p:pic>
      <p:sp>
        <p:nvSpPr>
          <p:cNvPr id="8" name="Text Box 12"/>
          <p:cNvSpPr txBox="1">
            <a:spLocks noChangeArrowheads="1"/>
          </p:cNvSpPr>
          <p:nvPr/>
        </p:nvSpPr>
        <p:spPr bwMode="auto">
          <a:xfrm>
            <a:off x="1981200" y="1371600"/>
            <a:ext cx="4267200" cy="796925"/>
          </a:xfrm>
          <a:prstGeom prst="cloudCallout">
            <a:avLst>
              <a:gd name="adj1" fmla="val 35904"/>
              <a:gd name="adj2" fmla="val 110771"/>
            </a:avLst>
          </a:prstGeom>
          <a:solidFill>
            <a:srgbClr val="FFFF00"/>
          </a:solidFill>
        </p:spPr>
        <p:style>
          <a:lnRef idx="2">
            <a:schemeClr val="accent1"/>
          </a:lnRef>
          <a:fillRef idx="1">
            <a:schemeClr val="lt1"/>
          </a:fillRef>
          <a:effectRef idx="0">
            <a:schemeClr val="accent1"/>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sz="2800" b="1" dirty="0">
                <a:latin typeface="Times New Roman" panose="02020603050405020304" pitchFamily="18" charset="0"/>
                <a:cs typeface="Arial" panose="020B0604020202020204" pitchFamily="34" charset="0"/>
              </a:rPr>
              <a:t>Đọc trước lớp . </a:t>
            </a:r>
            <a:endParaRPr sz="2800" b="1"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àu Hồng đồ ăn Nhẹ Kẹo Kem, Kẹo, Nền, Kem Hình nền Vector để tải xuống miễn  phí"/>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11" name="Title 1"/>
          <p:cNvSpPr/>
          <p:nvPr/>
        </p:nvSpPr>
        <p:spPr bwMode="auto">
          <a:xfrm>
            <a:off x="2514600" y="2286000"/>
            <a:ext cx="8077200" cy="1143000"/>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100" dirty="0">
                <a:solidFill>
                  <a:srgbClr val="000000"/>
                </a:solidFill>
                <a:latin typeface="Times New Roman" panose="02020603050405020304" pitchFamily="18" charset="0"/>
              </a:rPr>
              <a:t> </a:t>
            </a:r>
            <a:r>
              <a:rPr sz="2100" b="1" u="sng" dirty="0">
                <a:solidFill>
                  <a:srgbClr val="000000"/>
                </a:solidFill>
                <a:latin typeface="Times New Roman" panose="02020603050405020304" pitchFamily="18" charset="0"/>
              </a:rPr>
              <a:t>Câu 1</a:t>
            </a:r>
            <a:r>
              <a:rPr sz="2100" dirty="0">
                <a:solidFill>
                  <a:srgbClr val="000000"/>
                </a:solidFill>
                <a:latin typeface="Times New Roman" panose="02020603050405020304" pitchFamily="18" charset="0"/>
              </a:rPr>
              <a:t>: </a:t>
            </a:r>
            <a:r>
              <a:rPr sz="2100" b="1" dirty="0">
                <a:solidFill>
                  <a:srgbClr val="000000"/>
                </a:solidFill>
                <a:latin typeface="Times New Roman" panose="02020603050405020304" pitchFamily="18" charset="0"/>
              </a:rPr>
              <a:t>Đoạn đường sắt gần nhà Út Vịnh mấy năm nay thường có những sự cố gì?</a:t>
            </a:r>
          </a:p>
        </p:txBody>
      </p:sp>
      <p:sp>
        <p:nvSpPr>
          <p:cNvPr id="15" name="Content Placeholder 2"/>
          <p:cNvSpPr/>
          <p:nvPr/>
        </p:nvSpPr>
        <p:spPr bwMode="auto">
          <a:xfrm>
            <a:off x="2590800" y="3962400"/>
            <a:ext cx="8001000" cy="1828800"/>
          </a:xfrm>
          <a:prstGeom prst="wedgeRoundRectCallout">
            <a:avLst>
              <a:gd name="adj1" fmla="val -36237"/>
              <a:gd name="adj2" fmla="val -64205"/>
              <a:gd name="adj3" fmla="val 16667"/>
            </a:avLst>
          </a:prstGeom>
          <a:solidFill>
            <a:srgbClr val="FFCCFF"/>
          </a:solidFill>
        </p:spPr>
        <p:style>
          <a:lnRef idx="2">
            <a:schemeClr val="accent4"/>
          </a:lnRef>
          <a:fillRef idx="1">
            <a:schemeClr val="lt1"/>
          </a:fillRef>
          <a:effectRef idx="0">
            <a:schemeClr val="accent4"/>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lgn="just" eaLnBrk="1" hangingPunct="1">
              <a:spcBef>
                <a:spcPct val="20000"/>
              </a:spcBef>
              <a:buClr>
                <a:schemeClr val="accent1"/>
              </a:buClr>
              <a:buFont typeface="Wingdings" panose="05000000000000000000" pitchFamily="2" charset="2"/>
              <a:buChar char="l"/>
            </a:pPr>
            <a:r>
              <a:rPr sz="2800" dirty="0">
                <a:solidFill>
                  <a:srgbClr val="632523"/>
                </a:solidFill>
                <a:latin typeface="Times New Roman" panose="02020603050405020304" pitchFamily="18" charset="0"/>
              </a:rPr>
              <a:t>Lúc thì tảng đá nằm chềnh ềnh trên đường tàu chạy, lúc thì ai đó tháo cả ốc gắn với các thanh ray. Nhiều khi, trẻ chăn trâu còn ném đá lên tàu khi tàu đi qua.</a:t>
            </a:r>
          </a:p>
        </p:txBody>
      </p:sp>
      <p:sp>
        <p:nvSpPr>
          <p:cNvPr id="16" name="Text Box 10"/>
          <p:cNvSpPr txBox="1">
            <a:spLocks noChangeArrowheads="1"/>
          </p:cNvSpPr>
          <p:nvPr/>
        </p:nvSpPr>
        <p:spPr bwMode="auto">
          <a:xfrm>
            <a:off x="2438400" y="1447800"/>
            <a:ext cx="3505200" cy="646113"/>
          </a:xfrm>
          <a:prstGeom prst="rect">
            <a:avLst/>
          </a:prstGeom>
          <a:noFill/>
          <a:ln w="9525">
            <a:noFill/>
            <a:miter lim="800000"/>
          </a:ln>
          <a:effectLst/>
        </p:spPr>
        <p:txBody>
          <a:bodyPr>
            <a:spAutoFit/>
          </a:bodyPr>
          <a:lstStyle/>
          <a:p>
            <a:pPr eaLnBrk="1" hangingPunct="1">
              <a:spcBef>
                <a:spcPct val="50000"/>
              </a:spcBef>
              <a:buNone/>
            </a:pPr>
            <a:r>
              <a:rPr sz="3600" b="1" dirty="0">
                <a:solidFill>
                  <a:srgbClr val="254061"/>
                </a:solidFill>
                <a:latin typeface="Times New Roman" panose="02020603050405020304" pitchFamily="18" charset="0"/>
              </a:rPr>
              <a:t>* 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hia sẻ 999+ hình nền powerpoint đẹp nhất | Hình nền đẹp icapi"/>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20483" name="Text Box 10"/>
          <p:cNvSpPr txBox="1"/>
          <p:nvPr/>
        </p:nvSpPr>
        <p:spPr>
          <a:xfrm>
            <a:off x="5327650" y="1219200"/>
            <a:ext cx="1752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b="1" dirty="0">
                <a:solidFill>
                  <a:srgbClr val="FF0000"/>
                </a:solidFill>
                <a:latin typeface="Times New Roman" panose="02020603050405020304" pitchFamily="18" charset="0"/>
                <a:cs typeface="Arial" panose="020B0604020202020204" pitchFamily="34" charset="0"/>
              </a:rPr>
              <a:t>Út Vịnh</a:t>
            </a:r>
            <a:r>
              <a:rPr lang="en-US" altLang="vi-VN" sz="2800" dirty="0">
                <a:solidFill>
                  <a:srgbClr val="FF0000"/>
                </a:solidFill>
                <a:latin typeface="Times New Roman" panose="02020603050405020304" pitchFamily="18" charset="0"/>
                <a:cs typeface="Arial" panose="020B0604020202020204" pitchFamily="34" charset="0"/>
              </a:rPr>
              <a:t> </a:t>
            </a:r>
            <a:endParaRPr lang="en-US" altLang="vi-VN" sz="2800" dirty="0">
              <a:solidFill>
                <a:srgbClr val="FF0000"/>
              </a:solidFill>
              <a:latin typeface="Times New Roman" panose="02020603050405020304" pitchFamily="18" charset="0"/>
              <a:ea typeface="Arial" panose="020B0604020202020204" pitchFamily="34" charset="0"/>
            </a:endParaRPr>
          </a:p>
        </p:txBody>
      </p:sp>
      <p:sp>
        <p:nvSpPr>
          <p:cNvPr id="20484" name="Text Box 8"/>
          <p:cNvSpPr txBox="1"/>
          <p:nvPr/>
        </p:nvSpPr>
        <p:spPr>
          <a:xfrm>
            <a:off x="7080250" y="1793875"/>
            <a:ext cx="1600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sp>
        <p:nvSpPr>
          <p:cNvPr id="16" name="Rectangle 5"/>
          <p:cNvSpPr>
            <a:spLocks noChangeArrowheads="1"/>
          </p:cNvSpPr>
          <p:nvPr/>
        </p:nvSpPr>
        <p:spPr bwMode="auto">
          <a:xfrm>
            <a:off x="2660650" y="2000250"/>
            <a:ext cx="3124200" cy="735013"/>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dirty="0">
                <a:solidFill>
                  <a:srgbClr val="000000"/>
                </a:solidFill>
                <a:latin typeface="Calibri" panose="020F0502020204030204" pitchFamily="34" charset="0"/>
              </a:rPr>
              <a:t> </a:t>
            </a:r>
            <a:r>
              <a:rPr sz="2800" b="1" dirty="0">
                <a:solidFill>
                  <a:srgbClr val="77933C"/>
                </a:solidFill>
                <a:latin typeface="Times New Roman" panose="02020603050405020304" pitchFamily="18" charset="0"/>
                <a:cs typeface="Times New Roman" panose="02020603050405020304" pitchFamily="18" charset="0"/>
              </a:rPr>
              <a:t>Nội dung ý 1:</a:t>
            </a:r>
            <a:endParaRPr lang="vi-VN" altLang="x-none" sz="2800" b="1" dirty="0">
              <a:solidFill>
                <a:srgbClr val="77933C"/>
              </a:solidFill>
              <a:latin typeface="Times New Roman" panose="02020603050405020304" pitchFamily="18" charset="0"/>
              <a:ea typeface="Times New Roman" panose="02020603050405020304" pitchFamily="18" charset="0"/>
            </a:endParaRPr>
          </a:p>
        </p:txBody>
      </p:sp>
      <p:sp>
        <p:nvSpPr>
          <p:cNvPr id="17" name="Cloud Callout 16"/>
          <p:cNvSpPr/>
          <p:nvPr/>
        </p:nvSpPr>
        <p:spPr>
          <a:xfrm>
            <a:off x="2971803" y="3048000"/>
            <a:ext cx="7507865" cy="2514600"/>
          </a:xfrm>
          <a:prstGeom prst="cloudCallout">
            <a:avLst>
              <a:gd name="adj1" fmla="val -43213"/>
              <a:gd name="adj2" fmla="val -614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Đoạn</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đường</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sắt</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gần</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nhà</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Út</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Vịnh</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mấy</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năm</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nay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thường</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xảy</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ra</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sự</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cố</a:t>
            </a:r>
            <a:r>
              <a:rPr kumimoji="0" lang="vi-VN" sz="24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p:nvPr/>
        </p:nvSpPr>
        <p:spPr>
          <a:xfrm>
            <a:off x="2438400" y="623888"/>
            <a:ext cx="16002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u="sng" dirty="0">
                <a:latin typeface="Times New Roman" panose="02020603050405020304" pitchFamily="18" charset="0"/>
                <a:cs typeface="Arial" panose="020B0604020202020204" pitchFamily="34" charset="0"/>
              </a:rPr>
              <a:t>Tập đọc</a:t>
            </a:r>
            <a:r>
              <a:rPr lang="en-US" altLang="vi-VN" sz="2800" b="1" dirty="0">
                <a:latin typeface="Times New Roman" panose="02020603050405020304" pitchFamily="18" charset="0"/>
                <a:cs typeface="Arial" panose="020B0604020202020204" pitchFamily="34" charset="0"/>
              </a:rPr>
              <a:t>:</a:t>
            </a:r>
            <a:endParaRPr lang="en-US" altLang="vi-VN" sz="2800" b="1" dirty="0">
              <a:latin typeface="Times New Roman" panose="02020603050405020304" pitchFamily="18" charset="0"/>
              <a:ea typeface="Arial" panose="020B0604020202020204" pitchFamily="34" charset="0"/>
            </a:endParaRPr>
          </a:p>
        </p:txBody>
      </p:sp>
      <p:sp>
        <p:nvSpPr>
          <p:cNvPr id="21507" name="Text Box 7"/>
          <p:cNvSpPr txBox="1"/>
          <p:nvPr/>
        </p:nvSpPr>
        <p:spPr>
          <a:xfrm>
            <a:off x="5105400" y="563563"/>
            <a:ext cx="22098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FF0000"/>
                </a:solidFill>
                <a:latin typeface="Times New Roman" panose="02020603050405020304" pitchFamily="18" charset="0"/>
                <a:cs typeface="Arial" panose="020B0604020202020204" pitchFamily="34" charset="0"/>
              </a:rPr>
              <a:t>Út Vịnh</a:t>
            </a:r>
            <a:r>
              <a:rPr lang="en-US" altLang="vi-VN" dirty="0">
                <a:solidFill>
                  <a:srgbClr val="FF0000"/>
                </a:solidFill>
                <a:latin typeface="Times New Roman" panose="02020603050405020304" pitchFamily="18" charset="0"/>
                <a:cs typeface="Arial" panose="020B0604020202020204" pitchFamily="34" charset="0"/>
              </a:rPr>
              <a:t> </a:t>
            </a:r>
            <a:endParaRPr lang="en-US" altLang="vi-VN" dirty="0">
              <a:solidFill>
                <a:srgbClr val="FF0000"/>
              </a:solidFill>
              <a:latin typeface="Times New Roman" panose="02020603050405020304" pitchFamily="18" charset="0"/>
              <a:ea typeface="Arial" panose="020B0604020202020204" pitchFamily="34" charset="0"/>
            </a:endParaRPr>
          </a:p>
        </p:txBody>
      </p:sp>
      <p:sp>
        <p:nvSpPr>
          <p:cNvPr id="21508" name="Text Box 8"/>
          <p:cNvSpPr txBox="1"/>
          <p:nvPr/>
        </p:nvSpPr>
        <p:spPr>
          <a:xfrm>
            <a:off x="6934200" y="990600"/>
            <a:ext cx="1600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sp>
        <p:nvSpPr>
          <p:cNvPr id="9" name="Text Box 10"/>
          <p:cNvSpPr txBox="1">
            <a:spLocks noChangeArrowheads="1"/>
          </p:cNvSpPr>
          <p:nvPr/>
        </p:nvSpPr>
        <p:spPr bwMode="auto">
          <a:xfrm>
            <a:off x="2438400" y="1447800"/>
            <a:ext cx="3505200" cy="646113"/>
          </a:xfrm>
          <a:prstGeom prst="rect">
            <a:avLst/>
          </a:prstGeom>
          <a:noFill/>
          <a:ln w="9525">
            <a:noFill/>
            <a:miter lim="800000"/>
          </a:ln>
          <a:effectLst/>
        </p:spPr>
        <p:txBody>
          <a:bodyPr>
            <a:spAutoFit/>
          </a:bodyPr>
          <a:lstStyle/>
          <a:p>
            <a:pPr eaLnBrk="1" hangingPunct="1">
              <a:spcBef>
                <a:spcPct val="50000"/>
              </a:spcBef>
              <a:buNone/>
            </a:pPr>
            <a:r>
              <a:rPr sz="3600" b="1" dirty="0">
                <a:solidFill>
                  <a:srgbClr val="254061"/>
                </a:solidFill>
                <a:latin typeface="Times New Roman" panose="02020603050405020304" pitchFamily="18" charset="0"/>
              </a:rPr>
              <a:t>* Tìm hiểu bài:</a:t>
            </a:r>
          </a:p>
        </p:txBody>
      </p:sp>
      <p:pic>
        <p:nvPicPr>
          <p:cNvPr id="21510" name="Picture 4" descr="Màu Hồng đồ ăn Nhẹ Kẹo Kem, Kẹo, Nền, Kem Hình nền Vector để tải xuống miễn  phí"/>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15" name="Title 1"/>
          <p:cNvSpPr/>
          <p:nvPr/>
        </p:nvSpPr>
        <p:spPr bwMode="auto">
          <a:xfrm>
            <a:off x="2514600" y="2286000"/>
            <a:ext cx="8077200" cy="1143000"/>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100" dirty="0">
                <a:solidFill>
                  <a:srgbClr val="000000"/>
                </a:solidFill>
                <a:latin typeface="Times New Roman" panose="02020603050405020304" pitchFamily="18" charset="0"/>
              </a:rPr>
              <a:t>  </a:t>
            </a:r>
            <a:r>
              <a:rPr sz="2100" b="1" u="sng" dirty="0">
                <a:solidFill>
                  <a:srgbClr val="000000"/>
                </a:solidFill>
                <a:latin typeface="Times New Roman" panose="02020603050405020304" pitchFamily="18" charset="0"/>
              </a:rPr>
              <a:t>Câu 2</a:t>
            </a:r>
            <a:r>
              <a:rPr sz="2100" dirty="0">
                <a:solidFill>
                  <a:srgbClr val="000000"/>
                </a:solidFill>
                <a:latin typeface="Times New Roman" panose="02020603050405020304" pitchFamily="18" charset="0"/>
              </a:rPr>
              <a:t>: </a:t>
            </a:r>
            <a:r>
              <a:rPr sz="2100" b="1" dirty="0">
                <a:solidFill>
                  <a:srgbClr val="000000"/>
                </a:solidFill>
                <a:latin typeface="Times New Roman" panose="02020603050405020304" pitchFamily="18" charset="0"/>
              </a:rPr>
              <a:t>Út Vịnh đã làm gì để thực hiện nhiệm vụ giữ gìn an toàn đường sắt?</a:t>
            </a:r>
          </a:p>
        </p:txBody>
      </p:sp>
      <p:sp>
        <p:nvSpPr>
          <p:cNvPr id="21512" name="Text Box 7"/>
          <p:cNvSpPr txBox="1"/>
          <p:nvPr/>
        </p:nvSpPr>
        <p:spPr>
          <a:xfrm>
            <a:off x="5257800" y="563563"/>
            <a:ext cx="1752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b="1" dirty="0">
                <a:solidFill>
                  <a:srgbClr val="FF0000"/>
                </a:solidFill>
                <a:latin typeface="Times New Roman" panose="02020603050405020304" pitchFamily="18" charset="0"/>
                <a:cs typeface="Arial" panose="020B0604020202020204" pitchFamily="34" charset="0"/>
              </a:rPr>
              <a:t>Út Vịnh</a:t>
            </a:r>
            <a:r>
              <a:rPr lang="en-US" altLang="vi-VN" sz="2800" dirty="0">
                <a:solidFill>
                  <a:srgbClr val="FF0000"/>
                </a:solidFill>
                <a:latin typeface="Times New Roman" panose="02020603050405020304" pitchFamily="18" charset="0"/>
                <a:cs typeface="Arial" panose="020B0604020202020204" pitchFamily="34" charset="0"/>
              </a:rPr>
              <a:t> </a:t>
            </a:r>
            <a:endParaRPr lang="en-US" altLang="vi-VN" sz="2800" dirty="0">
              <a:solidFill>
                <a:srgbClr val="FF0000"/>
              </a:solidFill>
              <a:latin typeface="Times New Roman" panose="02020603050405020304" pitchFamily="18" charset="0"/>
              <a:ea typeface="Arial" panose="020B0604020202020204" pitchFamily="34" charset="0"/>
            </a:endParaRPr>
          </a:p>
        </p:txBody>
      </p:sp>
      <p:sp>
        <p:nvSpPr>
          <p:cNvPr id="21513" name="Text Box 8"/>
          <p:cNvSpPr txBox="1"/>
          <p:nvPr/>
        </p:nvSpPr>
        <p:spPr>
          <a:xfrm>
            <a:off x="6934200" y="990600"/>
            <a:ext cx="1600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sp>
        <p:nvSpPr>
          <p:cNvPr id="19" name="Content Placeholder 2"/>
          <p:cNvSpPr/>
          <p:nvPr/>
        </p:nvSpPr>
        <p:spPr bwMode="auto">
          <a:xfrm>
            <a:off x="2590800" y="3962400"/>
            <a:ext cx="8001000" cy="1828800"/>
          </a:xfrm>
          <a:prstGeom prst="wedgeRoundRectCallout">
            <a:avLst>
              <a:gd name="adj1" fmla="val -36237"/>
              <a:gd name="adj2" fmla="val -64205"/>
              <a:gd name="adj3" fmla="val 16667"/>
            </a:avLst>
          </a:prstGeom>
          <a:solidFill>
            <a:srgbClr val="FFCCFF"/>
          </a:solidFill>
        </p:spPr>
        <p:style>
          <a:lnRef idx="2">
            <a:schemeClr val="accent4"/>
          </a:lnRef>
          <a:fillRef idx="1">
            <a:schemeClr val="lt1"/>
          </a:fillRef>
          <a:effectRef idx="0">
            <a:schemeClr val="accent4"/>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lgn="just" eaLnBrk="1" hangingPunct="1">
              <a:spcBef>
                <a:spcPct val="20000"/>
              </a:spcBef>
              <a:buClr>
                <a:schemeClr val="accent1"/>
              </a:buClr>
              <a:buFont typeface="Wingdings" panose="05000000000000000000" pitchFamily="2" charset="2"/>
              <a:buChar char="l"/>
            </a:pPr>
            <a:r>
              <a:rPr sz="2800" dirty="0">
                <a:solidFill>
                  <a:srgbClr val="632523"/>
                </a:solidFill>
                <a:latin typeface="Times New Roman" panose="02020603050405020304" pitchFamily="18" charset="0"/>
              </a:rPr>
              <a:t>Vịnh đã tham gia phong trào Em yêu đường sắt quê em; nhận việc thuyết phục Sơn – một bạn thường chạy trên đường tàu thả diều; đã thuyết phục được Sơn không thả diều trên đường tàu.</a:t>
            </a:r>
          </a:p>
        </p:txBody>
      </p:sp>
      <p:sp>
        <p:nvSpPr>
          <p:cNvPr id="20" name="Text Box 10"/>
          <p:cNvSpPr txBox="1">
            <a:spLocks noChangeArrowheads="1"/>
          </p:cNvSpPr>
          <p:nvPr/>
        </p:nvSpPr>
        <p:spPr bwMode="auto">
          <a:xfrm>
            <a:off x="2438400" y="1447800"/>
            <a:ext cx="3505200" cy="646113"/>
          </a:xfrm>
          <a:prstGeom prst="rect">
            <a:avLst/>
          </a:prstGeom>
          <a:noFill/>
          <a:ln w="9525">
            <a:noFill/>
            <a:miter lim="800000"/>
          </a:ln>
          <a:effectLst/>
        </p:spPr>
        <p:txBody>
          <a:bodyPr>
            <a:spAutoFit/>
          </a:bodyPr>
          <a:lstStyle/>
          <a:p>
            <a:pPr eaLnBrk="1" hangingPunct="1">
              <a:spcBef>
                <a:spcPct val="50000"/>
              </a:spcBef>
              <a:buNone/>
            </a:pPr>
            <a:r>
              <a:rPr sz="3600" b="1" dirty="0">
                <a:solidFill>
                  <a:srgbClr val="254061"/>
                </a:solidFill>
                <a:latin typeface="Times New Roman" panose="02020603050405020304" pitchFamily="18" charset="0"/>
              </a:rPr>
              <a:t>* Tìm hiểu bài:</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
          <p:cNvSpPr txBox="1"/>
          <p:nvPr/>
        </p:nvSpPr>
        <p:spPr>
          <a:xfrm>
            <a:off x="5334000" y="1219200"/>
            <a:ext cx="1752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b="1" dirty="0">
                <a:solidFill>
                  <a:srgbClr val="FF0000"/>
                </a:solidFill>
                <a:latin typeface="Times New Roman" panose="02020603050405020304" pitchFamily="18" charset="0"/>
                <a:cs typeface="Arial" panose="020B0604020202020204" pitchFamily="34" charset="0"/>
              </a:rPr>
              <a:t>Út Vịnh</a:t>
            </a:r>
            <a:r>
              <a:rPr lang="en-US" altLang="vi-VN" sz="2800" dirty="0">
                <a:solidFill>
                  <a:srgbClr val="FF0000"/>
                </a:solidFill>
                <a:latin typeface="Times New Roman" panose="02020603050405020304" pitchFamily="18" charset="0"/>
                <a:cs typeface="Arial" panose="020B0604020202020204" pitchFamily="34" charset="0"/>
              </a:rPr>
              <a:t> </a:t>
            </a:r>
            <a:endParaRPr lang="en-US" altLang="vi-VN" sz="2800" dirty="0">
              <a:solidFill>
                <a:srgbClr val="FF0000"/>
              </a:solidFill>
              <a:latin typeface="Times New Roman" panose="02020603050405020304" pitchFamily="18" charset="0"/>
              <a:ea typeface="Arial" panose="020B0604020202020204" pitchFamily="34" charset="0"/>
            </a:endParaRPr>
          </a:p>
        </p:txBody>
      </p:sp>
      <p:sp>
        <p:nvSpPr>
          <p:cNvPr id="22531" name="Text Box 8"/>
          <p:cNvSpPr txBox="1"/>
          <p:nvPr/>
        </p:nvSpPr>
        <p:spPr>
          <a:xfrm>
            <a:off x="7086600" y="1793875"/>
            <a:ext cx="1600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sp>
        <p:nvSpPr>
          <p:cNvPr id="15" name="Rectangle 5"/>
          <p:cNvSpPr>
            <a:spLocks noChangeArrowheads="1"/>
          </p:cNvSpPr>
          <p:nvPr/>
        </p:nvSpPr>
        <p:spPr bwMode="auto">
          <a:xfrm>
            <a:off x="2660650" y="2000250"/>
            <a:ext cx="3124200" cy="736600"/>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dirty="0">
                <a:solidFill>
                  <a:srgbClr val="000000"/>
                </a:solidFill>
                <a:latin typeface="Calibri" panose="020F0502020204030204" pitchFamily="34" charset="0"/>
              </a:rPr>
              <a:t> </a:t>
            </a:r>
            <a:r>
              <a:rPr sz="2800" b="1" dirty="0">
                <a:solidFill>
                  <a:srgbClr val="77933C"/>
                </a:solidFill>
                <a:latin typeface="Times New Roman" panose="02020603050405020304" pitchFamily="18" charset="0"/>
                <a:cs typeface="Times New Roman" panose="02020603050405020304" pitchFamily="18" charset="0"/>
              </a:rPr>
              <a:t>Nội dung ý </a:t>
            </a:r>
            <a:r>
              <a:rPr lang="vi-VN" altLang="x-none" sz="2800" b="1" dirty="0">
                <a:solidFill>
                  <a:srgbClr val="77933C"/>
                </a:solidFill>
                <a:latin typeface="Times New Roman" panose="02020603050405020304" pitchFamily="18" charset="0"/>
                <a:cs typeface="Times New Roman" panose="02020603050405020304" pitchFamily="18" charset="0"/>
              </a:rPr>
              <a:t>2</a:t>
            </a:r>
            <a:r>
              <a:rPr sz="2800" b="1" dirty="0">
                <a:solidFill>
                  <a:srgbClr val="77933C"/>
                </a:solidFill>
                <a:latin typeface="Times New Roman" panose="02020603050405020304" pitchFamily="18" charset="0"/>
                <a:cs typeface="Times New Roman" panose="02020603050405020304" pitchFamily="18" charset="0"/>
              </a:rPr>
              <a:t>:</a:t>
            </a:r>
            <a:endParaRPr lang="vi-VN" altLang="x-none" sz="2800" b="1" dirty="0">
              <a:solidFill>
                <a:srgbClr val="77933C"/>
              </a:solidFill>
              <a:latin typeface="Times New Roman" panose="02020603050405020304" pitchFamily="18" charset="0"/>
              <a:ea typeface="Times New Roman" panose="02020603050405020304" pitchFamily="18" charset="0"/>
            </a:endParaRPr>
          </a:p>
        </p:txBody>
      </p:sp>
      <p:sp>
        <p:nvSpPr>
          <p:cNvPr id="16" name="Cloud Callout 15"/>
          <p:cNvSpPr/>
          <p:nvPr/>
        </p:nvSpPr>
        <p:spPr>
          <a:xfrm>
            <a:off x="3167065" y="3276600"/>
            <a:ext cx="6778625" cy="2514600"/>
          </a:xfrm>
          <a:prstGeom prst="cloudCallout">
            <a:avLst>
              <a:gd name="adj1" fmla="val -43213"/>
              <a:gd name="adj2" fmla="val -614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Những việc làm của út Vịnh để bảo vệ an toàn đường sắt.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àu Hồng đồ ăn Nhẹ Kẹo Kem, Kẹo, Nền, Kem Hình nền Vector để tải xuống miễn  phí"/>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11" name="Title 1"/>
          <p:cNvSpPr/>
          <p:nvPr/>
        </p:nvSpPr>
        <p:spPr bwMode="auto">
          <a:xfrm>
            <a:off x="2514600" y="2286000"/>
            <a:ext cx="7696200" cy="1143000"/>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100" dirty="0">
                <a:solidFill>
                  <a:srgbClr val="000000"/>
                </a:solidFill>
                <a:latin typeface="Times New Roman" panose="02020603050405020304" pitchFamily="18" charset="0"/>
              </a:rPr>
              <a:t> </a:t>
            </a:r>
            <a:r>
              <a:rPr sz="2100" b="1" dirty="0">
                <a:solidFill>
                  <a:srgbClr val="000000"/>
                </a:solidFill>
                <a:latin typeface="Times New Roman" panose="02020603050405020304" pitchFamily="18" charset="0"/>
              </a:rPr>
              <a:t>Câu 3: Khi nghe thấy tiếng còi tàu vang lên từng hồi </a:t>
            </a:r>
            <a:r>
              <a:rPr sz="2100" b="1" dirty="0">
                <a:solidFill>
                  <a:srgbClr val="948A54"/>
                </a:solidFill>
                <a:latin typeface="Times New Roman" panose="02020603050405020304" pitchFamily="18" charset="0"/>
              </a:rPr>
              <a:t>giục giã</a:t>
            </a:r>
            <a:r>
              <a:rPr sz="2100" b="1" dirty="0">
                <a:solidFill>
                  <a:srgbClr val="000000"/>
                </a:solidFill>
                <a:latin typeface="Times New Roman" panose="02020603050405020304" pitchFamily="18" charset="0"/>
              </a:rPr>
              <a:t>, Út Vịnh nhìn ra đường sắt và đã thấy điều gì?</a:t>
            </a:r>
          </a:p>
        </p:txBody>
      </p:sp>
      <p:sp>
        <p:nvSpPr>
          <p:cNvPr id="23556" name="Text Box 7"/>
          <p:cNvSpPr txBox="1"/>
          <p:nvPr/>
        </p:nvSpPr>
        <p:spPr>
          <a:xfrm>
            <a:off x="5257800" y="563563"/>
            <a:ext cx="1752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b="1" dirty="0">
                <a:solidFill>
                  <a:srgbClr val="FF0000"/>
                </a:solidFill>
                <a:latin typeface="Times New Roman" panose="02020603050405020304" pitchFamily="18" charset="0"/>
                <a:cs typeface="Arial" panose="020B0604020202020204" pitchFamily="34" charset="0"/>
              </a:rPr>
              <a:t>Út Vịnh</a:t>
            </a:r>
            <a:r>
              <a:rPr lang="en-US" altLang="vi-VN" sz="2800" dirty="0">
                <a:solidFill>
                  <a:srgbClr val="FF0000"/>
                </a:solidFill>
                <a:latin typeface="Times New Roman" panose="02020603050405020304" pitchFamily="18" charset="0"/>
                <a:cs typeface="Arial" panose="020B0604020202020204" pitchFamily="34" charset="0"/>
              </a:rPr>
              <a:t> </a:t>
            </a:r>
            <a:endParaRPr lang="en-US" altLang="vi-VN" sz="2800" dirty="0">
              <a:solidFill>
                <a:srgbClr val="FF0000"/>
              </a:solidFill>
              <a:latin typeface="Times New Roman" panose="02020603050405020304" pitchFamily="18" charset="0"/>
              <a:ea typeface="Arial" panose="020B0604020202020204" pitchFamily="34" charset="0"/>
            </a:endParaRPr>
          </a:p>
        </p:txBody>
      </p:sp>
      <p:sp>
        <p:nvSpPr>
          <p:cNvPr id="23557" name="Text Box 8"/>
          <p:cNvSpPr txBox="1"/>
          <p:nvPr/>
        </p:nvSpPr>
        <p:spPr>
          <a:xfrm>
            <a:off x="6934200" y="990600"/>
            <a:ext cx="1600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sp>
        <p:nvSpPr>
          <p:cNvPr id="15" name="Content Placeholder 2"/>
          <p:cNvSpPr/>
          <p:nvPr/>
        </p:nvSpPr>
        <p:spPr bwMode="auto">
          <a:xfrm>
            <a:off x="2514600" y="3962400"/>
            <a:ext cx="7696200" cy="1600200"/>
          </a:xfrm>
          <a:prstGeom prst="wedgeRoundRectCallout">
            <a:avLst>
              <a:gd name="adj1" fmla="val -36237"/>
              <a:gd name="adj2" fmla="val -64205"/>
              <a:gd name="adj3" fmla="val 16667"/>
            </a:avLst>
          </a:prstGeom>
          <a:solidFill>
            <a:srgbClr val="FFCCFF"/>
          </a:solidFill>
        </p:spPr>
        <p:style>
          <a:lnRef idx="2">
            <a:schemeClr val="accent4"/>
          </a:lnRef>
          <a:fillRef idx="1">
            <a:schemeClr val="lt1"/>
          </a:fillRef>
          <a:effectRef idx="0">
            <a:schemeClr val="accent4"/>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lgn="just" eaLnBrk="1" hangingPunct="1">
              <a:spcBef>
                <a:spcPct val="20000"/>
              </a:spcBef>
              <a:buClr>
                <a:schemeClr val="accent1"/>
              </a:buClr>
              <a:buFont typeface="Wingdings" panose="05000000000000000000" pitchFamily="2" charset="2"/>
              <a:buChar char="l"/>
            </a:pPr>
            <a:r>
              <a:rPr sz="2800" dirty="0">
                <a:solidFill>
                  <a:srgbClr val="632523"/>
                </a:solidFill>
                <a:latin typeface="Times New Roman" panose="02020603050405020304" pitchFamily="18" charset="0"/>
              </a:rPr>
              <a:t>Vịnh thấy Hoa và Lan đang ngồi chơi chuyền thẻ trên đường tàu.</a:t>
            </a:r>
          </a:p>
        </p:txBody>
      </p:sp>
      <p:sp>
        <p:nvSpPr>
          <p:cNvPr id="16" name="Text Box 10"/>
          <p:cNvSpPr txBox="1">
            <a:spLocks noChangeArrowheads="1"/>
          </p:cNvSpPr>
          <p:nvPr/>
        </p:nvSpPr>
        <p:spPr bwMode="auto">
          <a:xfrm>
            <a:off x="2438400" y="1447800"/>
            <a:ext cx="3505200" cy="646113"/>
          </a:xfrm>
          <a:prstGeom prst="rect">
            <a:avLst/>
          </a:prstGeom>
          <a:noFill/>
          <a:ln w="9525">
            <a:noFill/>
            <a:miter lim="800000"/>
          </a:ln>
          <a:effectLst/>
        </p:spPr>
        <p:txBody>
          <a:bodyPr>
            <a:spAutoFit/>
          </a:bodyPr>
          <a:lstStyle/>
          <a:p>
            <a:pPr eaLnBrk="1" hangingPunct="1">
              <a:spcBef>
                <a:spcPct val="50000"/>
              </a:spcBef>
              <a:buNone/>
            </a:pPr>
            <a:r>
              <a:rPr sz="3600" b="1" dirty="0">
                <a:solidFill>
                  <a:srgbClr val="254061"/>
                </a:solidFill>
                <a:latin typeface="Times New Roman" panose="02020603050405020304" pitchFamily="18" charset="0"/>
              </a:rPr>
              <a:t>* Tìm hiểu bài:</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p:nvPr/>
        </p:nvSpPr>
        <p:spPr bwMode="auto">
          <a:xfrm>
            <a:off x="2209800" y="2286000"/>
            <a:ext cx="8077200" cy="1143000"/>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100" dirty="0">
                <a:solidFill>
                  <a:srgbClr val="000000"/>
                </a:solidFill>
                <a:latin typeface="Times New Roman" panose="02020603050405020304" pitchFamily="18" charset="0"/>
              </a:rPr>
              <a:t>  </a:t>
            </a:r>
            <a:r>
              <a:rPr sz="2100" b="1" u="sng" dirty="0">
                <a:solidFill>
                  <a:srgbClr val="000000"/>
                </a:solidFill>
                <a:latin typeface="Times New Roman" panose="02020603050405020304" pitchFamily="18" charset="0"/>
              </a:rPr>
              <a:t>Câu 4</a:t>
            </a:r>
            <a:r>
              <a:rPr sz="2100" dirty="0">
                <a:solidFill>
                  <a:srgbClr val="000000"/>
                </a:solidFill>
                <a:latin typeface="Times New Roman" panose="02020603050405020304" pitchFamily="18" charset="0"/>
              </a:rPr>
              <a:t>: </a:t>
            </a:r>
            <a:r>
              <a:rPr sz="2100" b="1" dirty="0">
                <a:solidFill>
                  <a:srgbClr val="000000"/>
                </a:solidFill>
                <a:latin typeface="Times New Roman" panose="02020603050405020304" pitchFamily="18" charset="0"/>
              </a:rPr>
              <a:t>Út Vịnh đã hành động như thế nào để cứu hai em nhỏ đang chơi trên đường tàu?</a:t>
            </a:r>
          </a:p>
        </p:txBody>
      </p:sp>
      <p:sp>
        <p:nvSpPr>
          <p:cNvPr id="14" name="Content Placeholder 2"/>
          <p:cNvSpPr/>
          <p:nvPr/>
        </p:nvSpPr>
        <p:spPr bwMode="auto">
          <a:xfrm>
            <a:off x="2286000" y="3903663"/>
            <a:ext cx="8001000" cy="2286000"/>
          </a:xfrm>
          <a:prstGeom prst="wedgeRoundRectCallout">
            <a:avLst>
              <a:gd name="adj1" fmla="val -36237"/>
              <a:gd name="adj2" fmla="val -64205"/>
              <a:gd name="adj3" fmla="val 16667"/>
            </a:avLst>
          </a:prstGeom>
          <a:solidFill>
            <a:srgbClr val="FFCCFF"/>
          </a:solidFill>
        </p:spPr>
        <p:style>
          <a:lnRef idx="2">
            <a:schemeClr val="accent4"/>
          </a:lnRef>
          <a:fillRef idx="1">
            <a:schemeClr val="lt1"/>
          </a:fillRef>
          <a:effectRef idx="0">
            <a:schemeClr val="accent4"/>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lgn="just" eaLnBrk="1" hangingPunct="1">
              <a:spcBef>
                <a:spcPct val="20000"/>
              </a:spcBef>
              <a:buClr>
                <a:schemeClr val="accent1"/>
              </a:buClr>
              <a:buFont typeface="Wingdings" panose="05000000000000000000" pitchFamily="2" charset="2"/>
              <a:buChar char="l"/>
            </a:pPr>
            <a:r>
              <a:rPr sz="2800" dirty="0">
                <a:solidFill>
                  <a:srgbClr val="632523"/>
                </a:solidFill>
                <a:latin typeface="Times New Roman" panose="02020603050405020304" pitchFamily="18" charset="0"/>
              </a:rPr>
              <a:t>Vịnh lao ra khỏi nhà như tên bắn, la lớn báo tàu hỏa đến, Hoa giật mình, ngã lăn khỏi đường tàu, còn Lan đứng ngây người khóc thét. Đoàn tàu ầm ầm lao tới. Vịnh nhào tới ôm Lan lăn xuống mép ruộng.</a:t>
            </a:r>
          </a:p>
        </p:txBody>
      </p:sp>
      <p:sp>
        <p:nvSpPr>
          <p:cNvPr id="15" name="Text Box 10"/>
          <p:cNvSpPr txBox="1">
            <a:spLocks noChangeArrowheads="1"/>
          </p:cNvSpPr>
          <p:nvPr/>
        </p:nvSpPr>
        <p:spPr bwMode="auto">
          <a:xfrm>
            <a:off x="2438400" y="1447800"/>
            <a:ext cx="3505200" cy="646113"/>
          </a:xfrm>
          <a:prstGeom prst="rect">
            <a:avLst/>
          </a:prstGeom>
          <a:noFill/>
          <a:ln w="9525">
            <a:noFill/>
            <a:miter lim="800000"/>
          </a:ln>
          <a:effectLst/>
        </p:spPr>
        <p:txBody>
          <a:bodyPr>
            <a:spAutoFit/>
          </a:bodyPr>
          <a:lstStyle/>
          <a:p>
            <a:pPr eaLnBrk="1" hangingPunct="1">
              <a:spcBef>
                <a:spcPct val="50000"/>
              </a:spcBef>
              <a:buNone/>
            </a:pPr>
            <a:r>
              <a:rPr sz="3600" b="1" dirty="0">
                <a:solidFill>
                  <a:srgbClr val="254061"/>
                </a:solidFill>
                <a:latin typeface="Times New Roman" panose="02020603050405020304" pitchFamily="18" charset="0"/>
              </a:rPr>
              <a:t>* Tìm hiểu bài:</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2660650" y="2000250"/>
            <a:ext cx="3124200" cy="736600"/>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dirty="0">
                <a:solidFill>
                  <a:srgbClr val="000000"/>
                </a:solidFill>
                <a:latin typeface="Calibri" panose="020F0502020204030204" pitchFamily="34" charset="0"/>
              </a:rPr>
              <a:t> </a:t>
            </a:r>
            <a:r>
              <a:rPr sz="2800" b="1" dirty="0">
                <a:solidFill>
                  <a:srgbClr val="77933C"/>
                </a:solidFill>
                <a:latin typeface="Times New Roman" panose="02020603050405020304" pitchFamily="18" charset="0"/>
                <a:cs typeface="Times New Roman" panose="02020603050405020304" pitchFamily="18" charset="0"/>
              </a:rPr>
              <a:t>Nội dung ý </a:t>
            </a:r>
            <a:r>
              <a:rPr lang="vi-VN" altLang="x-none" sz="2800" b="1" dirty="0">
                <a:solidFill>
                  <a:srgbClr val="77933C"/>
                </a:solidFill>
                <a:latin typeface="Times New Roman" panose="02020603050405020304" pitchFamily="18" charset="0"/>
                <a:cs typeface="Times New Roman" panose="02020603050405020304" pitchFamily="18" charset="0"/>
              </a:rPr>
              <a:t>3</a:t>
            </a:r>
            <a:r>
              <a:rPr sz="2800" b="1" dirty="0">
                <a:solidFill>
                  <a:srgbClr val="77933C"/>
                </a:solidFill>
                <a:latin typeface="Times New Roman" panose="02020603050405020304" pitchFamily="18" charset="0"/>
                <a:cs typeface="Times New Roman" panose="02020603050405020304" pitchFamily="18" charset="0"/>
              </a:rPr>
              <a:t>:</a:t>
            </a:r>
            <a:endParaRPr lang="vi-VN" altLang="x-none" sz="2800" b="1" dirty="0">
              <a:solidFill>
                <a:srgbClr val="77933C"/>
              </a:solidFill>
              <a:latin typeface="Times New Roman" panose="02020603050405020304" pitchFamily="18" charset="0"/>
              <a:ea typeface="Times New Roman" panose="02020603050405020304" pitchFamily="18" charset="0"/>
            </a:endParaRPr>
          </a:p>
        </p:txBody>
      </p:sp>
      <p:sp>
        <p:nvSpPr>
          <p:cNvPr id="14" name="Cloud Callout 13"/>
          <p:cNvSpPr/>
          <p:nvPr/>
        </p:nvSpPr>
        <p:spPr>
          <a:xfrm>
            <a:off x="3167065" y="3276600"/>
            <a:ext cx="6778625" cy="2514600"/>
          </a:xfrm>
          <a:prstGeom prst="cloudCallout">
            <a:avLst>
              <a:gd name="adj1" fmla="val -43213"/>
              <a:gd name="adj2" fmla="val -614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Hành động dũng cảm</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cứu</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hai</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em</a:t>
            </a:r>
            <a:r>
              <a:rPr kumimoji="0" lang="en-US"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nhỏ</a:t>
            </a:r>
            <a:r>
              <a:rPr kumimoji="0" lang="vi-VN" sz="2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mn-cs"/>
              </a:rPr>
              <a:t> của Út Vịnh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DẠY K12"/>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10" name="Text Box 10"/>
          <p:cNvSpPr txBox="1"/>
          <p:nvPr/>
        </p:nvSpPr>
        <p:spPr>
          <a:xfrm>
            <a:off x="3429000" y="1295400"/>
            <a:ext cx="5715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vi-VN" sz="2400" b="1" u="sng" dirty="0">
                <a:solidFill>
                  <a:srgbClr val="0000FF"/>
                </a:solidFill>
                <a:latin typeface="Times New Roman" panose="02020603050405020304" pitchFamily="18" charset="0"/>
                <a:cs typeface="Times New Roman" panose="02020603050405020304" pitchFamily="18" charset="0"/>
              </a:rPr>
              <a:t>Em học tập được ở Út Vịnh điều gì?</a:t>
            </a:r>
            <a:endParaRPr lang="en-US" altLang="vi-VN" sz="2400" b="1" u="sng" dirty="0">
              <a:solidFill>
                <a:srgbClr val="0000FF"/>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2884488" y="1981200"/>
            <a:ext cx="625951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50000"/>
              </a:spcBef>
              <a:buFontTx/>
              <a:buNone/>
            </a:pPr>
            <a:r>
              <a:rPr lang="en-US" altLang="vi-VN" sz="2000" dirty="0">
                <a:latin typeface="Times New Roman" panose="02020603050405020304" pitchFamily="18" charset="0"/>
                <a:cs typeface="Times New Roman" panose="02020603050405020304" pitchFamily="18" charset="0"/>
              </a:rPr>
              <a:t>Em học tập được ở Út Vịnh ý thức trách nhiệm, tôn trọng luật an toàn giao thông, tinh thần dũng cảm cứu các em nhỏ.</a:t>
            </a:r>
            <a:endParaRPr lang="en-US" altLang="vi-VN" sz="2000" dirty="0">
              <a:latin typeface="Times New Roman" panose="02020603050405020304" pitchFamily="18" charset="0"/>
              <a:ea typeface="Times New Roman" panose="02020603050405020304" pitchFamily="18" charset="0"/>
            </a:endParaRPr>
          </a:p>
        </p:txBody>
      </p:sp>
      <p:sp>
        <p:nvSpPr>
          <p:cNvPr id="12" name="Text Box 10"/>
          <p:cNvSpPr txBox="1"/>
          <p:nvPr/>
        </p:nvSpPr>
        <p:spPr>
          <a:xfrm>
            <a:off x="2884488" y="3035300"/>
            <a:ext cx="6259512" cy="1323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50000"/>
              </a:spcBef>
              <a:buFontTx/>
              <a:buNone/>
            </a:pPr>
            <a:r>
              <a:rPr lang="en-US" altLang="vi-VN" sz="2000" dirty="0">
                <a:latin typeface="Times New Roman" panose="02020603050405020304" pitchFamily="18" charset="0"/>
                <a:cs typeface="Times New Roman" panose="02020603050405020304" pitchFamily="18" charset="0"/>
              </a:rPr>
              <a:t>Út Vịnh còn nhỏ nhưng đã có ý thức của một chủ nhân tương lai, biết thực hiện tốt nhiệm vụ giữ gìn an toàn đường sắt ở địa phương, dũng cảm, nhanh trí cứu sống em nhỏ.</a:t>
            </a:r>
            <a:endParaRPr lang="en-US" altLang="vi-VN"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p:nvPr/>
        </p:nvSpPr>
        <p:spPr>
          <a:xfrm>
            <a:off x="5257800" y="533400"/>
            <a:ext cx="1981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4000" b="1" dirty="0">
                <a:solidFill>
                  <a:srgbClr val="FF0000"/>
                </a:solidFill>
                <a:latin typeface="Times New Roman" panose="02020603050405020304" pitchFamily="18" charset="0"/>
                <a:cs typeface="Arial" panose="020B0604020202020204" pitchFamily="34" charset="0"/>
              </a:rPr>
              <a:t>Út Vịnh</a:t>
            </a:r>
            <a:r>
              <a:rPr lang="en-US" altLang="vi-VN" sz="3600" b="1" dirty="0">
                <a:solidFill>
                  <a:srgbClr val="FF0000"/>
                </a:solidFill>
                <a:latin typeface="Times New Roman" panose="02020603050405020304" pitchFamily="18" charset="0"/>
                <a:cs typeface="Arial" panose="020B0604020202020204" pitchFamily="34" charset="0"/>
              </a:rPr>
              <a:t> </a:t>
            </a:r>
            <a:endParaRPr lang="en-US" altLang="vi-VN" sz="3600" b="1" dirty="0">
              <a:solidFill>
                <a:srgbClr val="FF0000"/>
              </a:solidFill>
              <a:latin typeface="Times New Roman" panose="02020603050405020304" pitchFamily="18" charset="0"/>
              <a:ea typeface="Arial" panose="020B0604020202020204" pitchFamily="34" charset="0"/>
            </a:endParaRPr>
          </a:p>
        </p:txBody>
      </p:sp>
      <p:sp>
        <p:nvSpPr>
          <p:cNvPr id="5127" name="Text Box 7"/>
          <p:cNvSpPr txBox="1"/>
          <p:nvPr/>
        </p:nvSpPr>
        <p:spPr>
          <a:xfrm>
            <a:off x="8085455" y="1050925"/>
            <a:ext cx="1864360" cy="398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pic>
        <p:nvPicPr>
          <p:cNvPr id="10" name="Picture 2"/>
          <p:cNvPicPr>
            <a:picLocks noChangeAspect="1" noChangeArrowheads="1"/>
          </p:cNvPicPr>
          <p:nvPr/>
        </p:nvPicPr>
        <p:blipFill rotWithShape="1">
          <a:blip r:embed="rId2"/>
          <a:srcRect l="28467" t="32727" r="27726" b="28636"/>
          <a:stretch>
            <a:fillRect/>
          </a:stretch>
        </p:blipFill>
        <p:spPr bwMode="auto">
          <a:xfrm>
            <a:off x="686435" y="1477010"/>
            <a:ext cx="10758805" cy="5410200"/>
          </a:xfrm>
          <a:prstGeom prst="rect">
            <a:avLst/>
          </a:prstGeom>
          <a:noFill/>
          <a:ln>
            <a:noFill/>
          </a:ln>
          <a:effectLst>
            <a:outerShdw dist="35921" dir="2700000" algn="ctr" rotWithShape="0">
              <a:schemeClr val="bg2"/>
            </a:outerShdw>
            <a:softEdge rad="127000"/>
          </a:effectLst>
        </p:spPr>
      </p:pic>
      <p:sp>
        <p:nvSpPr>
          <p:cNvPr id="2" name="Text Box 1"/>
          <p:cNvSpPr txBox="1"/>
          <p:nvPr/>
        </p:nvSpPr>
        <p:spPr>
          <a:xfrm>
            <a:off x="7153275" y="1303655"/>
            <a:ext cx="4064000" cy="368300"/>
          </a:xfrm>
          <a:prstGeom prst="rect">
            <a:avLst/>
          </a:prstGeom>
          <a:noFill/>
        </p:spPr>
        <p:txBody>
          <a:bodyPr wrap="square" rtlCol="0">
            <a:spAutoFit/>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ircle(in)">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circle(in)">
                                      <p:cBhvr>
                                        <p:cTn id="12"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Background image presentation | Hình ảnh, Hình nền, Hoạt hình"/>
          <p:cNvPicPr>
            <a:picLocks noChangeAspect="1"/>
          </p:cNvPicPr>
          <p:nvPr/>
        </p:nvPicPr>
        <p:blipFill>
          <a:blip r:embed="rId2"/>
          <a:stretch>
            <a:fillRect/>
          </a:stretch>
        </p:blipFill>
        <p:spPr>
          <a:xfrm>
            <a:off x="1524000" y="0"/>
            <a:ext cx="9164638" cy="6858000"/>
          </a:xfrm>
          <a:prstGeom prst="rect">
            <a:avLst/>
          </a:prstGeom>
          <a:noFill/>
          <a:ln w="9525">
            <a:noFill/>
          </a:ln>
        </p:spPr>
      </p:pic>
      <p:sp>
        <p:nvSpPr>
          <p:cNvPr id="10" name="Rectangle 5"/>
          <p:cNvSpPr>
            <a:spLocks noChangeArrowheads="1"/>
          </p:cNvSpPr>
          <p:nvPr/>
        </p:nvSpPr>
        <p:spPr bwMode="auto">
          <a:xfrm>
            <a:off x="2558415" y="1361440"/>
            <a:ext cx="8080375" cy="5231130"/>
          </a:xfrm>
          <a:prstGeom prst="cloudCallout">
            <a:avLst>
              <a:gd name="adj1" fmla="val -60263"/>
              <a:gd name="adj2" fmla="val -46498"/>
            </a:avLst>
          </a:prstGeom>
          <a:solidFill>
            <a:srgbClr val="F8F6C6"/>
          </a:solidFill>
        </p:spPr>
        <p:style>
          <a:lnRef idx="2">
            <a:schemeClr val="accent3"/>
          </a:lnRef>
          <a:fillRef idx="1">
            <a:schemeClr val="lt1"/>
          </a:fillRef>
          <a:effectRef idx="0">
            <a:schemeClr val="accent3"/>
          </a:effectRef>
          <a:fontRef idx="minor">
            <a:schemeClr val="dk1"/>
          </a:fontRef>
        </p:style>
        <p:txBody>
          <a:bodyPr>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4000" dirty="0">
                <a:solidFill>
                  <a:srgbClr val="0000FF"/>
                </a:solidFill>
                <a:latin typeface="Times New Roman" panose="02020603050405020304" pitchFamily="18" charset="0"/>
              </a:rPr>
              <a:t>* Ca ngợi tấm gương giữ gìn an toàn giao thông đường sắt và hành động dũng cảm cứu em nhỏ của Út Vịnh.</a:t>
            </a:r>
          </a:p>
        </p:txBody>
      </p:sp>
      <p:sp>
        <p:nvSpPr>
          <p:cNvPr id="11" name="Text Box 6"/>
          <p:cNvSpPr txBox="1"/>
          <p:nvPr/>
        </p:nvSpPr>
        <p:spPr>
          <a:xfrm>
            <a:off x="4197350" y="217170"/>
            <a:ext cx="2582545" cy="59563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u="sng" dirty="0">
                <a:solidFill>
                  <a:srgbClr val="00B050"/>
                </a:solidFill>
                <a:latin typeface="Times New Roman" panose="02020603050405020304" pitchFamily="18" charset="0"/>
                <a:cs typeface="Arial" panose="020B0604020202020204" pitchFamily="34" charset="0"/>
              </a:rPr>
              <a:t>Nội dung:</a:t>
            </a:r>
            <a:endParaRPr lang="en-US" altLang="vi-VN" sz="2800" b="1" u="sng" dirty="0">
              <a:solidFill>
                <a:srgbClr val="00B050"/>
              </a:solidFill>
              <a:latin typeface="Times New Roman" panose="02020603050405020304" pitchFamily="18" charset="0"/>
              <a:ea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p:nvPr/>
        </p:nvSpPr>
        <p:spPr>
          <a:xfrm>
            <a:off x="1676400" y="1828800"/>
            <a:ext cx="8763000" cy="48006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eaLnBrk="1" hangingPunct="1">
              <a:buClr>
                <a:schemeClr val="accent1"/>
              </a:buClr>
              <a:buFont typeface="Wingdings" panose="05000000000000000000" pitchFamily="2" charset="2"/>
              <a:buNone/>
            </a:pP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a:solidFill>
                  <a:srgbClr val="002060"/>
                </a:solidFill>
                <a:latin typeface="Times New Roman" panose="02020603050405020304" pitchFamily="18" charset="0"/>
                <a:cs typeface="Arial" panose="020B0604020202020204" pitchFamily="34" charset="0"/>
              </a:rPr>
              <a:t>Thấy lạ,  Vịnh nhìn ra đường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Thì ra hai cô bé Hoa v</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 Lan đang ngồi chơi chuyền thẻ trên đó.</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Vịnh lao ra như tên bắn,   la lớn:                                                  </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 Hoa,  Lan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hỏa đến!</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Nghe thấy tiếng la, bé Hoa giật mình, ngã lăn                    khỏi đường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còn bé Lan đứng ngây người,  khóc thét.</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Đo</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n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vừa réo còi vừa ầm ầm lao tới.  Không chút do dự, Vịnh nh</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o tới ôm Lan lăn xuống mép ruộng, cứu sống cô bé trước cái chết trong gang tấc.</a:t>
            </a:r>
            <a:endParaRPr lang="en-US" altLang="vi-VN" sz="2800" b="1" dirty="0">
              <a:solidFill>
                <a:srgbClr val="002060"/>
              </a:solidFill>
              <a:latin typeface="Times New Roman" panose="02020603050405020304" pitchFamily="18" charset="0"/>
              <a:ea typeface="Arial" panose="020B0604020202020204" pitchFamily="34" charset="0"/>
            </a:endParaRPr>
          </a:p>
        </p:txBody>
      </p:sp>
      <p:sp>
        <p:nvSpPr>
          <p:cNvPr id="9" name="Text Box 10"/>
          <p:cNvSpPr txBox="1"/>
          <p:nvPr/>
        </p:nvSpPr>
        <p:spPr>
          <a:xfrm>
            <a:off x="2438400" y="1182688"/>
            <a:ext cx="52578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FF0066"/>
                </a:solidFill>
                <a:latin typeface="Times New Roman" panose="02020603050405020304" pitchFamily="18" charset="0"/>
                <a:cs typeface="Arial" panose="020B0604020202020204" pitchFamily="34" charset="0"/>
              </a:rPr>
              <a:t>3. Luyện đọc diễn cảm</a:t>
            </a:r>
            <a:endParaRPr lang="en-US" altLang="vi-VN" sz="3600" b="1" dirty="0">
              <a:solidFill>
                <a:srgbClr val="FF0066"/>
              </a:solidFill>
              <a:latin typeface="Times New Roman" panose="02020603050405020304" pitchFamily="18" charset="0"/>
              <a:ea typeface="Arial" panose="020B0604020202020204" pitchFamily="34" charset="0"/>
            </a:endParaRPr>
          </a:p>
        </p:txBody>
      </p:sp>
      <p:sp>
        <p:nvSpPr>
          <p:cNvPr id="10" name="Line 14"/>
          <p:cNvSpPr/>
          <p:nvPr/>
        </p:nvSpPr>
        <p:spPr>
          <a:xfrm>
            <a:off x="3048000" y="3200400"/>
            <a:ext cx="8382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1" name="Line 15"/>
          <p:cNvSpPr/>
          <p:nvPr/>
        </p:nvSpPr>
        <p:spPr>
          <a:xfrm>
            <a:off x="7086600" y="4205288"/>
            <a:ext cx="16002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2" name="Line 16"/>
          <p:cNvSpPr/>
          <p:nvPr/>
        </p:nvSpPr>
        <p:spPr>
          <a:xfrm>
            <a:off x="9220200" y="4232275"/>
            <a:ext cx="11430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3" name="Line 17"/>
          <p:cNvSpPr/>
          <p:nvPr/>
        </p:nvSpPr>
        <p:spPr>
          <a:xfrm>
            <a:off x="7543800" y="4648200"/>
            <a:ext cx="16002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4" name="Line 18"/>
          <p:cNvSpPr/>
          <p:nvPr/>
        </p:nvSpPr>
        <p:spPr>
          <a:xfrm>
            <a:off x="4724400" y="5583238"/>
            <a:ext cx="11430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5" name="Line 20"/>
          <p:cNvSpPr/>
          <p:nvPr/>
        </p:nvSpPr>
        <p:spPr>
          <a:xfrm>
            <a:off x="7924800" y="5562600"/>
            <a:ext cx="10668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6" name="Line 21"/>
          <p:cNvSpPr/>
          <p:nvPr/>
        </p:nvSpPr>
        <p:spPr>
          <a:xfrm>
            <a:off x="5105400" y="6026150"/>
            <a:ext cx="12954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7" name="Line 22"/>
          <p:cNvSpPr/>
          <p:nvPr/>
        </p:nvSpPr>
        <p:spPr>
          <a:xfrm>
            <a:off x="8001000" y="6019800"/>
            <a:ext cx="14478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8" name="Line 47"/>
          <p:cNvSpPr/>
          <p:nvPr/>
        </p:nvSpPr>
        <p:spPr>
          <a:xfrm flipH="1">
            <a:off x="7731125" y="1843088"/>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19" name="Line 48"/>
          <p:cNvSpPr/>
          <p:nvPr/>
        </p:nvSpPr>
        <p:spPr>
          <a:xfrm flipH="1">
            <a:off x="9296400" y="236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0" name="Line 50"/>
          <p:cNvSpPr/>
          <p:nvPr/>
        </p:nvSpPr>
        <p:spPr>
          <a:xfrm flipH="1">
            <a:off x="5943600" y="2819400"/>
            <a:ext cx="1524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1" name="Line 51"/>
          <p:cNvSpPr/>
          <p:nvPr/>
        </p:nvSpPr>
        <p:spPr>
          <a:xfrm flipH="1">
            <a:off x="3429000" y="3429000"/>
            <a:ext cx="76200" cy="29845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2" name="Line 52"/>
          <p:cNvSpPr/>
          <p:nvPr/>
        </p:nvSpPr>
        <p:spPr>
          <a:xfrm flipH="1">
            <a:off x="3810000" y="1905000"/>
            <a:ext cx="46038" cy="395288"/>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3" name="Line 53"/>
          <p:cNvSpPr/>
          <p:nvPr/>
        </p:nvSpPr>
        <p:spPr>
          <a:xfrm flipH="1">
            <a:off x="6324600" y="34290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4" name="Line 54"/>
          <p:cNvSpPr/>
          <p:nvPr/>
        </p:nvSpPr>
        <p:spPr>
          <a:xfrm flipH="1">
            <a:off x="7696200" y="18288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5" name="Line 55"/>
          <p:cNvSpPr/>
          <p:nvPr/>
        </p:nvSpPr>
        <p:spPr>
          <a:xfrm flipH="1">
            <a:off x="7162800" y="2819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6" name="Line 56"/>
          <p:cNvSpPr/>
          <p:nvPr/>
        </p:nvSpPr>
        <p:spPr>
          <a:xfrm flipH="1">
            <a:off x="6400800" y="34290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7" name="Line 57"/>
          <p:cNvSpPr/>
          <p:nvPr/>
        </p:nvSpPr>
        <p:spPr>
          <a:xfrm flipH="1">
            <a:off x="8915400" y="3886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8" name="Line 58"/>
          <p:cNvSpPr/>
          <p:nvPr/>
        </p:nvSpPr>
        <p:spPr>
          <a:xfrm flipH="1">
            <a:off x="9372600" y="4343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9" name="Line 59"/>
          <p:cNvSpPr/>
          <p:nvPr/>
        </p:nvSpPr>
        <p:spPr>
          <a:xfrm flipH="1">
            <a:off x="3124200" y="6096000"/>
            <a:ext cx="381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0" name="Line 60"/>
          <p:cNvSpPr/>
          <p:nvPr/>
        </p:nvSpPr>
        <p:spPr>
          <a:xfrm flipH="1">
            <a:off x="9067800" y="5272088"/>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1" name="Line 61"/>
          <p:cNvSpPr/>
          <p:nvPr/>
        </p:nvSpPr>
        <p:spPr>
          <a:xfrm flipH="1">
            <a:off x="8991600" y="52578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2" name="Line 62"/>
          <p:cNvSpPr/>
          <p:nvPr/>
        </p:nvSpPr>
        <p:spPr>
          <a:xfrm flipH="1">
            <a:off x="5867400" y="5257800"/>
            <a:ext cx="1143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3" name="Line 63"/>
          <p:cNvSpPr/>
          <p:nvPr/>
        </p:nvSpPr>
        <p:spPr>
          <a:xfrm flipH="1">
            <a:off x="4038600" y="5653088"/>
            <a:ext cx="76200" cy="366712"/>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4" name="Line 64"/>
          <p:cNvSpPr/>
          <p:nvPr/>
        </p:nvSpPr>
        <p:spPr>
          <a:xfrm flipH="1">
            <a:off x="9961563" y="617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5" name="Line 65"/>
          <p:cNvSpPr/>
          <p:nvPr/>
        </p:nvSpPr>
        <p:spPr>
          <a:xfrm flipH="1">
            <a:off x="9906000" y="617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6" name="Line 66"/>
          <p:cNvSpPr/>
          <p:nvPr/>
        </p:nvSpPr>
        <p:spPr>
          <a:xfrm flipH="1">
            <a:off x="4648200" y="4343400"/>
            <a:ext cx="762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7" name="Line 67"/>
          <p:cNvSpPr/>
          <p:nvPr/>
        </p:nvSpPr>
        <p:spPr>
          <a:xfrm flipH="1">
            <a:off x="7239000" y="2819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8" name="Line 68"/>
          <p:cNvSpPr/>
          <p:nvPr/>
        </p:nvSpPr>
        <p:spPr>
          <a:xfrm flipH="1">
            <a:off x="5676900" y="3886200"/>
            <a:ext cx="1143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9" name="Line 70"/>
          <p:cNvSpPr/>
          <p:nvPr/>
        </p:nvSpPr>
        <p:spPr>
          <a:xfrm flipH="1">
            <a:off x="4229100" y="3429000"/>
            <a:ext cx="114300" cy="3048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41" name="Line 67"/>
          <p:cNvSpPr/>
          <p:nvPr/>
        </p:nvSpPr>
        <p:spPr>
          <a:xfrm flipH="1">
            <a:off x="9372600" y="236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42" name="Line 60"/>
          <p:cNvSpPr/>
          <p:nvPr/>
        </p:nvSpPr>
        <p:spPr>
          <a:xfrm flipH="1">
            <a:off x="2895600" y="4738688"/>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43" name="Line 61"/>
          <p:cNvSpPr/>
          <p:nvPr/>
        </p:nvSpPr>
        <p:spPr>
          <a:xfrm flipH="1">
            <a:off x="2819400" y="4724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500"/>
                                        <p:tgtEl>
                                          <p:spTgt spid="24"/>
                                        </p:tgtEl>
                                      </p:cBhvr>
                                    </p:animEffect>
                                  </p:childTnLst>
                                </p:cTn>
                              </p:par>
                              <p:par>
                                <p:cTn id="23" presetID="6"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5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circle(in)">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500"/>
                                        <p:tgtEl>
                                          <p:spTgt spid="37"/>
                                        </p:tgtEl>
                                      </p:cBhvr>
                                    </p:animEffect>
                                  </p:childTnLst>
                                </p:cTn>
                              </p:par>
                              <p:par>
                                <p:cTn id="44" presetID="6" presetClass="entr" presetSubtype="16"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ircle(in)">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ircle(in)">
                                      <p:cBhvr>
                                        <p:cTn id="61" dur="500"/>
                                        <p:tgtEl>
                                          <p:spTgt spid="26"/>
                                        </p:tgtEl>
                                      </p:cBhvr>
                                    </p:animEffect>
                                  </p:childTnLst>
                                </p:cTn>
                              </p:par>
                              <p:par>
                                <p:cTn id="62" presetID="6" presetClass="entr" presetSubtype="16"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ircle(in)">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circle(in)">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circle(in)">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circle(i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in)">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circle(in)">
                                      <p:cBhvr>
                                        <p:cTn id="89" dur="500"/>
                                        <p:tgtEl>
                                          <p:spTgt spid="43"/>
                                        </p:tgtEl>
                                      </p:cBhvr>
                                    </p:animEffect>
                                  </p:childTnLst>
                                </p:cTn>
                              </p:par>
                              <p:par>
                                <p:cTn id="90" presetID="6" presetClass="entr" presetSubtype="16"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circle(in)">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circle(i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500"/>
                                        <p:tgtEl>
                                          <p:spTgt spid="31"/>
                                        </p:tgtEl>
                                      </p:cBhvr>
                                    </p:animEffect>
                                  </p:childTnLst>
                                </p:cTn>
                              </p:par>
                              <p:par>
                                <p:cTn id="103" presetID="6" presetClass="entr" presetSubtype="16"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circle(in)">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circle(in)">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circle(in)">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circle(in)">
                                      <p:cBhvr>
                                        <p:cTn id="120" dur="500"/>
                                        <p:tgtEl>
                                          <p:spTgt spid="35"/>
                                        </p:tgtEl>
                                      </p:cBhvr>
                                    </p:animEffect>
                                  </p:childTnLst>
                                </p:cTn>
                              </p:par>
                              <p:par>
                                <p:cTn id="121" presetID="6" presetClass="entr" presetSubtype="16"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circle(in)">
                                      <p:cBhvr>
                                        <p:cTn id="123" dur="500"/>
                                        <p:tgtEl>
                                          <p:spTgt spid="34"/>
                                        </p:tgtEl>
                                      </p:cBhvr>
                                    </p:animEffect>
                                  </p:childTnLst>
                                </p:cTn>
                              </p:par>
                            </p:childTnLst>
                          </p:cTn>
                        </p:par>
                      </p:childTnLst>
                    </p:cTn>
                  </p:par>
                  <p:par>
                    <p:cTn id="124" fill="hold">
                      <p:stCondLst>
                        <p:cond delay="indefinite"/>
                      </p:stCondLst>
                      <p:childTnLst>
                        <p:par>
                          <p:cTn id="125" fill="hold">
                            <p:stCondLst>
                              <p:cond delay="0"/>
                            </p:stCondLst>
                            <p:childTnLst>
                              <p:par>
                                <p:cTn id="126" presetID="20" presetClass="entr" presetSubtype="0" fill="hold" nodeType="click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wedge">
                                      <p:cBhvr>
                                        <p:cTn id="128" dur="500"/>
                                        <p:tgtEl>
                                          <p:spTgt spid="10"/>
                                        </p:tgtEl>
                                      </p:cBhvr>
                                    </p:animEffect>
                                  </p:childTnLst>
                                </p:cTn>
                              </p:par>
                            </p:childTnLst>
                          </p:cTn>
                        </p:par>
                      </p:childTnLst>
                    </p:cTn>
                  </p:par>
                  <p:par>
                    <p:cTn id="129" fill="hold">
                      <p:stCondLst>
                        <p:cond delay="indefinite"/>
                      </p:stCondLst>
                      <p:childTnLst>
                        <p:par>
                          <p:cTn id="130" fill="hold">
                            <p:stCondLst>
                              <p:cond delay="0"/>
                            </p:stCondLst>
                            <p:childTnLst>
                              <p:par>
                                <p:cTn id="131" presetID="20" presetClass="entr" presetSubtype="0" fill="hold"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edge">
                                      <p:cBhvr>
                                        <p:cTn id="133" dur="500"/>
                                        <p:tgtEl>
                                          <p:spTgt spid="11"/>
                                        </p:tgtEl>
                                      </p:cBhvr>
                                    </p:animEffect>
                                  </p:childTnLst>
                                </p:cTn>
                              </p:par>
                            </p:childTnLst>
                          </p:cTn>
                        </p:par>
                      </p:childTnLst>
                    </p:cTn>
                  </p:par>
                  <p:par>
                    <p:cTn id="134" fill="hold">
                      <p:stCondLst>
                        <p:cond delay="indefinite"/>
                      </p:stCondLst>
                      <p:childTnLst>
                        <p:par>
                          <p:cTn id="135" fill="hold">
                            <p:stCondLst>
                              <p:cond delay="0"/>
                            </p:stCondLst>
                            <p:childTnLst>
                              <p:par>
                                <p:cTn id="136" presetID="20" presetClass="entr" presetSubtype="0" fill="hold" nodeType="click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wedge">
                                      <p:cBhvr>
                                        <p:cTn id="138" dur="500"/>
                                        <p:tgtEl>
                                          <p:spTgt spid="12"/>
                                        </p:tgtEl>
                                      </p:cBhvr>
                                    </p:animEffect>
                                  </p:childTnLst>
                                </p:cTn>
                              </p:par>
                            </p:childTnLst>
                          </p:cTn>
                        </p:par>
                      </p:childTnLst>
                    </p:cTn>
                  </p:par>
                  <p:par>
                    <p:cTn id="139" fill="hold">
                      <p:stCondLst>
                        <p:cond delay="indefinite"/>
                      </p:stCondLst>
                      <p:childTnLst>
                        <p:par>
                          <p:cTn id="140" fill="hold">
                            <p:stCondLst>
                              <p:cond delay="0"/>
                            </p:stCondLst>
                            <p:childTnLst>
                              <p:par>
                                <p:cTn id="141" presetID="20" presetClass="entr" presetSubtype="0" fill="hold"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wedge">
                                      <p:cBhvr>
                                        <p:cTn id="143" dur="500"/>
                                        <p:tgtEl>
                                          <p:spTgt spid="13"/>
                                        </p:tgtEl>
                                      </p:cBhvr>
                                    </p:animEffect>
                                  </p:childTnLst>
                                </p:cTn>
                              </p:par>
                            </p:childTnLst>
                          </p:cTn>
                        </p:par>
                      </p:childTnLst>
                    </p:cTn>
                  </p:par>
                  <p:par>
                    <p:cTn id="144" fill="hold">
                      <p:stCondLst>
                        <p:cond delay="indefinite"/>
                      </p:stCondLst>
                      <p:childTnLst>
                        <p:par>
                          <p:cTn id="145" fill="hold">
                            <p:stCondLst>
                              <p:cond delay="0"/>
                            </p:stCondLst>
                            <p:childTnLst>
                              <p:par>
                                <p:cTn id="146" presetID="20" presetClass="entr" presetSubtype="0" fill="hold" nodeType="clickEffect">
                                  <p:stCondLst>
                                    <p:cond delay="0"/>
                                  </p:stCondLst>
                                  <p:childTnLst>
                                    <p:set>
                                      <p:cBhvr>
                                        <p:cTn id="147" dur="1" fill="hold">
                                          <p:stCondLst>
                                            <p:cond delay="0"/>
                                          </p:stCondLst>
                                        </p:cTn>
                                        <p:tgtEl>
                                          <p:spTgt spid="14"/>
                                        </p:tgtEl>
                                        <p:attrNameLst>
                                          <p:attrName>style.visibility</p:attrName>
                                        </p:attrNameLst>
                                      </p:cBhvr>
                                      <p:to>
                                        <p:strVal val="visible"/>
                                      </p:to>
                                    </p:set>
                                    <p:animEffect transition="in" filter="wedge">
                                      <p:cBhvr>
                                        <p:cTn id="148" dur="500"/>
                                        <p:tgtEl>
                                          <p:spTgt spid="14"/>
                                        </p:tgtEl>
                                      </p:cBhvr>
                                    </p:animEffect>
                                  </p:childTnLst>
                                </p:cTn>
                              </p:par>
                            </p:childTnLst>
                          </p:cTn>
                        </p:par>
                      </p:childTnLst>
                    </p:cTn>
                  </p:par>
                  <p:par>
                    <p:cTn id="149" fill="hold">
                      <p:stCondLst>
                        <p:cond delay="indefinite"/>
                      </p:stCondLst>
                      <p:childTnLst>
                        <p:par>
                          <p:cTn id="150" fill="hold">
                            <p:stCondLst>
                              <p:cond delay="0"/>
                            </p:stCondLst>
                            <p:childTnLst>
                              <p:par>
                                <p:cTn id="151" presetID="20" presetClass="entr" presetSubtype="0" fill="hold" nodeType="click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wedge">
                                      <p:cBhvr>
                                        <p:cTn id="153" dur="500"/>
                                        <p:tgtEl>
                                          <p:spTgt spid="15"/>
                                        </p:tgtEl>
                                      </p:cBhvr>
                                    </p:animEffect>
                                  </p:childTnLst>
                                </p:cTn>
                              </p:par>
                            </p:childTnLst>
                          </p:cTn>
                        </p:par>
                      </p:childTnLst>
                    </p:cTn>
                  </p:par>
                  <p:par>
                    <p:cTn id="154" fill="hold">
                      <p:stCondLst>
                        <p:cond delay="indefinite"/>
                      </p:stCondLst>
                      <p:childTnLst>
                        <p:par>
                          <p:cTn id="155" fill="hold">
                            <p:stCondLst>
                              <p:cond delay="0"/>
                            </p:stCondLst>
                            <p:childTnLst>
                              <p:par>
                                <p:cTn id="156" presetID="20" presetClass="entr" presetSubtype="0" fill="hold" nodeType="click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wedge">
                                      <p:cBhvr>
                                        <p:cTn id="158" dur="500"/>
                                        <p:tgtEl>
                                          <p:spTgt spid="16"/>
                                        </p:tgtEl>
                                      </p:cBhvr>
                                    </p:animEffect>
                                  </p:childTnLst>
                                </p:cTn>
                              </p:par>
                            </p:childTnLst>
                          </p:cTn>
                        </p:par>
                      </p:childTnLst>
                    </p:cTn>
                  </p:par>
                  <p:par>
                    <p:cTn id="159" fill="hold">
                      <p:stCondLst>
                        <p:cond delay="indefinite"/>
                      </p:stCondLst>
                      <p:childTnLst>
                        <p:par>
                          <p:cTn id="160" fill="hold">
                            <p:stCondLst>
                              <p:cond delay="0"/>
                            </p:stCondLst>
                            <p:childTnLst>
                              <p:par>
                                <p:cTn id="161" presetID="20" presetClass="entr" presetSubtype="0" fill="hold" nodeType="click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wedge">
                                      <p:cBhvr>
                                        <p:cTn id="1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àu Hồng đồ ăn Nhẹ Kẹo Kem, Kẹo, Nền, Kem Hình nền Vector để tải xuống miễn  phí"/>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5" name="Content Placeholder 1"/>
          <p:cNvSpPr/>
          <p:nvPr/>
        </p:nvSpPr>
        <p:spPr>
          <a:xfrm>
            <a:off x="1676400" y="1828800"/>
            <a:ext cx="8763000" cy="48006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eaLnBrk="1" hangingPunct="1">
              <a:buClr>
                <a:schemeClr val="accent1"/>
              </a:buClr>
              <a:buFont typeface="Wingdings" panose="05000000000000000000" pitchFamily="2" charset="2"/>
              <a:buNone/>
            </a:pP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a:solidFill>
                  <a:srgbClr val="002060"/>
                </a:solidFill>
                <a:latin typeface="Times New Roman" panose="02020603050405020304" pitchFamily="18" charset="0"/>
                <a:cs typeface="Arial" panose="020B0604020202020204" pitchFamily="34" charset="0"/>
              </a:rPr>
              <a:t>Thấy lạ,  Vịnh nhìn ra đường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Thì ra hai cô bé Hoa v</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 Lan đang ngồi chơi chuyền thẻ trên đó.</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Vịnh lao ra như tên bắn,   la lớn:                                                  </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 Hoa,  Lan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hỏa đến!</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Nghe thấy tiếng la, bé Hoa giật mình, ngã lăn                    khỏi đường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còn bé Lan đứng ngây người,  khóc thét.</a:t>
            </a:r>
          </a:p>
          <a:p>
            <a:pPr marL="342900" lvl="0" indent="-342900" algn="just" eaLnBrk="1" hangingPunct="1">
              <a:buClr>
                <a:schemeClr val="accent1"/>
              </a:buClr>
              <a:buFont typeface="Wingdings" panose="05000000000000000000" pitchFamily="2" charset="2"/>
              <a:buNone/>
            </a:pPr>
            <a:r>
              <a:rPr lang="en-US" altLang="vi-VN" sz="2800" b="1" dirty="0">
                <a:solidFill>
                  <a:srgbClr val="002060"/>
                </a:solidFill>
                <a:latin typeface="Times New Roman" panose="02020603050405020304" pitchFamily="18" charset="0"/>
                <a:cs typeface="Arial" panose="020B0604020202020204" pitchFamily="34" charset="0"/>
              </a:rPr>
              <a:t>	    Đo</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n t</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u vừa réo còi vừa ầm ầm lao tới.  Không chút do dự, Vịnh nh</a:t>
            </a:r>
            <a:r>
              <a:rPr lang="en-US" altLang="vi-VN" sz="2800" b="1" dirty="0">
                <a:solidFill>
                  <a:srgbClr val="002060"/>
                </a:solidFill>
                <a:latin typeface="Times New Roman" panose="02020603050405020304" pitchFamily="18" charset="0"/>
                <a:ea typeface="Arial" panose="020B0604020202020204" pitchFamily="34" charset="0"/>
              </a:rPr>
              <a:t>à</a:t>
            </a:r>
            <a:r>
              <a:rPr lang="en-US" altLang="vi-VN" sz="2800" b="1" dirty="0">
                <a:solidFill>
                  <a:srgbClr val="002060"/>
                </a:solidFill>
                <a:latin typeface="Times New Roman" panose="02020603050405020304" pitchFamily="18" charset="0"/>
                <a:cs typeface="Arial" panose="020B0604020202020204" pitchFamily="34" charset="0"/>
              </a:rPr>
              <a:t>o tới ôm Lan lăn xuống mép ruộng, cứu sống cô bé trước cái chết trong gang tấc.</a:t>
            </a:r>
            <a:endParaRPr lang="en-US" altLang="vi-VN" sz="2800" b="1" dirty="0">
              <a:solidFill>
                <a:srgbClr val="002060"/>
              </a:solidFill>
              <a:latin typeface="Times New Roman" panose="02020603050405020304" pitchFamily="18" charset="0"/>
              <a:ea typeface="Arial" panose="020B0604020202020204" pitchFamily="34" charset="0"/>
            </a:endParaRPr>
          </a:p>
        </p:txBody>
      </p:sp>
      <p:sp>
        <p:nvSpPr>
          <p:cNvPr id="9" name="Text Box 10"/>
          <p:cNvSpPr txBox="1"/>
          <p:nvPr/>
        </p:nvSpPr>
        <p:spPr>
          <a:xfrm>
            <a:off x="2438400" y="1182688"/>
            <a:ext cx="52578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FF0066"/>
                </a:solidFill>
                <a:latin typeface="Times New Roman" panose="02020603050405020304" pitchFamily="18" charset="0"/>
                <a:cs typeface="Arial" panose="020B0604020202020204" pitchFamily="34" charset="0"/>
              </a:rPr>
              <a:t>3. Luyện đọc diễn cảm</a:t>
            </a:r>
            <a:endParaRPr lang="en-US" altLang="vi-VN" sz="3600" b="1" dirty="0">
              <a:solidFill>
                <a:srgbClr val="FF0066"/>
              </a:solidFill>
              <a:latin typeface="Times New Roman" panose="02020603050405020304" pitchFamily="18" charset="0"/>
              <a:ea typeface="Arial" panose="020B0604020202020204" pitchFamily="34" charset="0"/>
            </a:endParaRPr>
          </a:p>
        </p:txBody>
      </p:sp>
      <p:sp>
        <p:nvSpPr>
          <p:cNvPr id="10" name="Line 14"/>
          <p:cNvSpPr/>
          <p:nvPr/>
        </p:nvSpPr>
        <p:spPr>
          <a:xfrm>
            <a:off x="3048000" y="3200400"/>
            <a:ext cx="8382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1" name="Line 15"/>
          <p:cNvSpPr/>
          <p:nvPr/>
        </p:nvSpPr>
        <p:spPr>
          <a:xfrm>
            <a:off x="7086600" y="4205288"/>
            <a:ext cx="16002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2" name="Line 16"/>
          <p:cNvSpPr/>
          <p:nvPr/>
        </p:nvSpPr>
        <p:spPr>
          <a:xfrm>
            <a:off x="9220200" y="4232275"/>
            <a:ext cx="11430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3" name="Line 17"/>
          <p:cNvSpPr/>
          <p:nvPr/>
        </p:nvSpPr>
        <p:spPr>
          <a:xfrm>
            <a:off x="7543800" y="4648200"/>
            <a:ext cx="16002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4" name="Line 18"/>
          <p:cNvSpPr/>
          <p:nvPr/>
        </p:nvSpPr>
        <p:spPr>
          <a:xfrm>
            <a:off x="4724400" y="5583238"/>
            <a:ext cx="11430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5" name="Line 20"/>
          <p:cNvSpPr/>
          <p:nvPr/>
        </p:nvSpPr>
        <p:spPr>
          <a:xfrm>
            <a:off x="7924800" y="5562600"/>
            <a:ext cx="10668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6" name="Line 21"/>
          <p:cNvSpPr/>
          <p:nvPr/>
        </p:nvSpPr>
        <p:spPr>
          <a:xfrm>
            <a:off x="5105400" y="6026150"/>
            <a:ext cx="12954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7" name="Line 22"/>
          <p:cNvSpPr/>
          <p:nvPr/>
        </p:nvSpPr>
        <p:spPr>
          <a:xfrm>
            <a:off x="8001000" y="6019800"/>
            <a:ext cx="1447800" cy="0"/>
          </a:xfrm>
          <a:prstGeom prst="line">
            <a:avLst/>
          </a:prstGeom>
          <a:ln w="19050" cap="flat" cmpd="sng">
            <a:solidFill>
              <a:srgbClr val="FF0000"/>
            </a:solidFill>
            <a:prstDash val="solid"/>
            <a:headEnd type="none" w="med" len="med"/>
            <a:tailEnd type="none" w="med" len="med"/>
          </a:ln>
        </p:spPr>
        <p:txBody>
          <a:bodyPr/>
          <a:lstStyle/>
          <a:p>
            <a:endParaRPr lang="en-US"/>
          </a:p>
        </p:txBody>
      </p:sp>
      <p:sp>
        <p:nvSpPr>
          <p:cNvPr id="18" name="Line 47"/>
          <p:cNvSpPr/>
          <p:nvPr/>
        </p:nvSpPr>
        <p:spPr>
          <a:xfrm flipH="1">
            <a:off x="7731125" y="1843088"/>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19" name="Line 48"/>
          <p:cNvSpPr/>
          <p:nvPr/>
        </p:nvSpPr>
        <p:spPr>
          <a:xfrm flipH="1">
            <a:off x="9296400" y="236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0" name="Line 50"/>
          <p:cNvSpPr/>
          <p:nvPr/>
        </p:nvSpPr>
        <p:spPr>
          <a:xfrm flipH="1">
            <a:off x="5943600" y="2819400"/>
            <a:ext cx="1524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1" name="Line 51"/>
          <p:cNvSpPr/>
          <p:nvPr/>
        </p:nvSpPr>
        <p:spPr>
          <a:xfrm flipH="1">
            <a:off x="3429000" y="3429000"/>
            <a:ext cx="76200" cy="29845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2" name="Line 52"/>
          <p:cNvSpPr/>
          <p:nvPr/>
        </p:nvSpPr>
        <p:spPr>
          <a:xfrm flipH="1">
            <a:off x="3810000" y="1905000"/>
            <a:ext cx="46038" cy="395288"/>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3" name="Line 53"/>
          <p:cNvSpPr/>
          <p:nvPr/>
        </p:nvSpPr>
        <p:spPr>
          <a:xfrm flipH="1">
            <a:off x="6324600" y="34290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4" name="Line 54"/>
          <p:cNvSpPr/>
          <p:nvPr/>
        </p:nvSpPr>
        <p:spPr>
          <a:xfrm flipH="1">
            <a:off x="7696200" y="18288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5" name="Line 55"/>
          <p:cNvSpPr/>
          <p:nvPr/>
        </p:nvSpPr>
        <p:spPr>
          <a:xfrm flipH="1">
            <a:off x="7162800" y="2819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6" name="Line 56"/>
          <p:cNvSpPr/>
          <p:nvPr/>
        </p:nvSpPr>
        <p:spPr>
          <a:xfrm flipH="1">
            <a:off x="6400800" y="34290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7" name="Line 57"/>
          <p:cNvSpPr/>
          <p:nvPr/>
        </p:nvSpPr>
        <p:spPr>
          <a:xfrm flipH="1">
            <a:off x="8915400" y="3886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8" name="Line 58"/>
          <p:cNvSpPr/>
          <p:nvPr/>
        </p:nvSpPr>
        <p:spPr>
          <a:xfrm flipH="1">
            <a:off x="9372600" y="4343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29" name="Line 59"/>
          <p:cNvSpPr/>
          <p:nvPr/>
        </p:nvSpPr>
        <p:spPr>
          <a:xfrm flipH="1">
            <a:off x="3124200" y="6096000"/>
            <a:ext cx="381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0" name="Line 60"/>
          <p:cNvSpPr/>
          <p:nvPr/>
        </p:nvSpPr>
        <p:spPr>
          <a:xfrm flipH="1">
            <a:off x="9067800" y="5272088"/>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1" name="Line 61"/>
          <p:cNvSpPr/>
          <p:nvPr/>
        </p:nvSpPr>
        <p:spPr>
          <a:xfrm flipH="1">
            <a:off x="8991600" y="52578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2" name="Line 62"/>
          <p:cNvSpPr/>
          <p:nvPr/>
        </p:nvSpPr>
        <p:spPr>
          <a:xfrm flipH="1">
            <a:off x="5867400" y="5257800"/>
            <a:ext cx="1143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3" name="Line 63"/>
          <p:cNvSpPr/>
          <p:nvPr/>
        </p:nvSpPr>
        <p:spPr>
          <a:xfrm flipH="1">
            <a:off x="4038600" y="5653088"/>
            <a:ext cx="76200" cy="366712"/>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4" name="Line 64"/>
          <p:cNvSpPr/>
          <p:nvPr/>
        </p:nvSpPr>
        <p:spPr>
          <a:xfrm flipH="1">
            <a:off x="9961563" y="617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5" name="Line 65"/>
          <p:cNvSpPr/>
          <p:nvPr/>
        </p:nvSpPr>
        <p:spPr>
          <a:xfrm flipH="1">
            <a:off x="9906000" y="617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6" name="Line 66"/>
          <p:cNvSpPr/>
          <p:nvPr/>
        </p:nvSpPr>
        <p:spPr>
          <a:xfrm flipH="1">
            <a:off x="4648200" y="4343400"/>
            <a:ext cx="762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7" name="Line 67"/>
          <p:cNvSpPr/>
          <p:nvPr/>
        </p:nvSpPr>
        <p:spPr>
          <a:xfrm flipH="1">
            <a:off x="7239000" y="2819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8" name="Line 68"/>
          <p:cNvSpPr/>
          <p:nvPr/>
        </p:nvSpPr>
        <p:spPr>
          <a:xfrm flipH="1">
            <a:off x="5676900" y="3886200"/>
            <a:ext cx="1143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39" name="Line 70"/>
          <p:cNvSpPr/>
          <p:nvPr/>
        </p:nvSpPr>
        <p:spPr>
          <a:xfrm flipH="1">
            <a:off x="4229100" y="3429000"/>
            <a:ext cx="114300" cy="3048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41" name="Line 67"/>
          <p:cNvSpPr/>
          <p:nvPr/>
        </p:nvSpPr>
        <p:spPr>
          <a:xfrm flipH="1">
            <a:off x="9372600" y="23622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42" name="Line 60"/>
          <p:cNvSpPr/>
          <p:nvPr/>
        </p:nvSpPr>
        <p:spPr>
          <a:xfrm flipH="1">
            <a:off x="2895600" y="4738688"/>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
        <p:nvSpPr>
          <p:cNvPr id="43" name="Line 61"/>
          <p:cNvSpPr/>
          <p:nvPr/>
        </p:nvSpPr>
        <p:spPr>
          <a:xfrm flipH="1">
            <a:off x="2819400" y="4724400"/>
            <a:ext cx="228600" cy="381000"/>
          </a:xfrm>
          <a:prstGeom prst="line">
            <a:avLst/>
          </a:prstGeom>
          <a:ln w="22225" cap="flat" cmpd="sng">
            <a:solidFill>
              <a:srgbClr val="FF0000"/>
            </a:solidFill>
            <a:prstDash val="soli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500"/>
                                        <p:tgtEl>
                                          <p:spTgt spid="24"/>
                                        </p:tgtEl>
                                      </p:cBhvr>
                                    </p:animEffect>
                                  </p:childTnLst>
                                </p:cTn>
                              </p:par>
                              <p:par>
                                <p:cTn id="23" presetID="6"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5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circle(in)">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500"/>
                                        <p:tgtEl>
                                          <p:spTgt spid="37"/>
                                        </p:tgtEl>
                                      </p:cBhvr>
                                    </p:animEffect>
                                  </p:childTnLst>
                                </p:cTn>
                              </p:par>
                              <p:par>
                                <p:cTn id="44" presetID="6" presetClass="entr" presetSubtype="16"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ircle(in)">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ircle(in)">
                                      <p:cBhvr>
                                        <p:cTn id="61" dur="500"/>
                                        <p:tgtEl>
                                          <p:spTgt spid="26"/>
                                        </p:tgtEl>
                                      </p:cBhvr>
                                    </p:animEffect>
                                  </p:childTnLst>
                                </p:cTn>
                              </p:par>
                              <p:par>
                                <p:cTn id="62" presetID="6" presetClass="entr" presetSubtype="16"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ircle(in)">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circle(in)">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circle(in)">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circle(i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in)">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circle(in)">
                                      <p:cBhvr>
                                        <p:cTn id="89" dur="500"/>
                                        <p:tgtEl>
                                          <p:spTgt spid="43"/>
                                        </p:tgtEl>
                                      </p:cBhvr>
                                    </p:animEffect>
                                  </p:childTnLst>
                                </p:cTn>
                              </p:par>
                              <p:par>
                                <p:cTn id="90" presetID="6" presetClass="entr" presetSubtype="16"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circle(in)">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circle(i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500"/>
                                        <p:tgtEl>
                                          <p:spTgt spid="31"/>
                                        </p:tgtEl>
                                      </p:cBhvr>
                                    </p:animEffect>
                                  </p:childTnLst>
                                </p:cTn>
                              </p:par>
                              <p:par>
                                <p:cTn id="103" presetID="6" presetClass="entr" presetSubtype="16"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circle(in)">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circle(in)">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circle(in)">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circle(in)">
                                      <p:cBhvr>
                                        <p:cTn id="120" dur="500"/>
                                        <p:tgtEl>
                                          <p:spTgt spid="35"/>
                                        </p:tgtEl>
                                      </p:cBhvr>
                                    </p:animEffect>
                                  </p:childTnLst>
                                </p:cTn>
                              </p:par>
                              <p:par>
                                <p:cTn id="121" presetID="6" presetClass="entr" presetSubtype="16"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circle(in)">
                                      <p:cBhvr>
                                        <p:cTn id="123" dur="500"/>
                                        <p:tgtEl>
                                          <p:spTgt spid="34"/>
                                        </p:tgtEl>
                                      </p:cBhvr>
                                    </p:animEffect>
                                  </p:childTnLst>
                                </p:cTn>
                              </p:par>
                            </p:childTnLst>
                          </p:cTn>
                        </p:par>
                      </p:childTnLst>
                    </p:cTn>
                  </p:par>
                  <p:par>
                    <p:cTn id="124" fill="hold">
                      <p:stCondLst>
                        <p:cond delay="indefinite"/>
                      </p:stCondLst>
                      <p:childTnLst>
                        <p:par>
                          <p:cTn id="125" fill="hold">
                            <p:stCondLst>
                              <p:cond delay="0"/>
                            </p:stCondLst>
                            <p:childTnLst>
                              <p:par>
                                <p:cTn id="126" presetID="20" presetClass="entr" presetSubtype="0" fill="hold" nodeType="click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wedge">
                                      <p:cBhvr>
                                        <p:cTn id="128" dur="500"/>
                                        <p:tgtEl>
                                          <p:spTgt spid="10"/>
                                        </p:tgtEl>
                                      </p:cBhvr>
                                    </p:animEffect>
                                  </p:childTnLst>
                                </p:cTn>
                              </p:par>
                            </p:childTnLst>
                          </p:cTn>
                        </p:par>
                      </p:childTnLst>
                    </p:cTn>
                  </p:par>
                  <p:par>
                    <p:cTn id="129" fill="hold">
                      <p:stCondLst>
                        <p:cond delay="indefinite"/>
                      </p:stCondLst>
                      <p:childTnLst>
                        <p:par>
                          <p:cTn id="130" fill="hold">
                            <p:stCondLst>
                              <p:cond delay="0"/>
                            </p:stCondLst>
                            <p:childTnLst>
                              <p:par>
                                <p:cTn id="131" presetID="20" presetClass="entr" presetSubtype="0" fill="hold"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edge">
                                      <p:cBhvr>
                                        <p:cTn id="133" dur="500"/>
                                        <p:tgtEl>
                                          <p:spTgt spid="11"/>
                                        </p:tgtEl>
                                      </p:cBhvr>
                                    </p:animEffect>
                                  </p:childTnLst>
                                </p:cTn>
                              </p:par>
                            </p:childTnLst>
                          </p:cTn>
                        </p:par>
                      </p:childTnLst>
                    </p:cTn>
                  </p:par>
                  <p:par>
                    <p:cTn id="134" fill="hold">
                      <p:stCondLst>
                        <p:cond delay="indefinite"/>
                      </p:stCondLst>
                      <p:childTnLst>
                        <p:par>
                          <p:cTn id="135" fill="hold">
                            <p:stCondLst>
                              <p:cond delay="0"/>
                            </p:stCondLst>
                            <p:childTnLst>
                              <p:par>
                                <p:cTn id="136" presetID="20" presetClass="entr" presetSubtype="0" fill="hold" nodeType="click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wedge">
                                      <p:cBhvr>
                                        <p:cTn id="138" dur="500"/>
                                        <p:tgtEl>
                                          <p:spTgt spid="12"/>
                                        </p:tgtEl>
                                      </p:cBhvr>
                                    </p:animEffect>
                                  </p:childTnLst>
                                </p:cTn>
                              </p:par>
                            </p:childTnLst>
                          </p:cTn>
                        </p:par>
                      </p:childTnLst>
                    </p:cTn>
                  </p:par>
                  <p:par>
                    <p:cTn id="139" fill="hold">
                      <p:stCondLst>
                        <p:cond delay="indefinite"/>
                      </p:stCondLst>
                      <p:childTnLst>
                        <p:par>
                          <p:cTn id="140" fill="hold">
                            <p:stCondLst>
                              <p:cond delay="0"/>
                            </p:stCondLst>
                            <p:childTnLst>
                              <p:par>
                                <p:cTn id="141" presetID="20" presetClass="entr" presetSubtype="0" fill="hold"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wedge">
                                      <p:cBhvr>
                                        <p:cTn id="143" dur="500"/>
                                        <p:tgtEl>
                                          <p:spTgt spid="13"/>
                                        </p:tgtEl>
                                      </p:cBhvr>
                                    </p:animEffect>
                                  </p:childTnLst>
                                </p:cTn>
                              </p:par>
                            </p:childTnLst>
                          </p:cTn>
                        </p:par>
                      </p:childTnLst>
                    </p:cTn>
                  </p:par>
                  <p:par>
                    <p:cTn id="144" fill="hold">
                      <p:stCondLst>
                        <p:cond delay="indefinite"/>
                      </p:stCondLst>
                      <p:childTnLst>
                        <p:par>
                          <p:cTn id="145" fill="hold">
                            <p:stCondLst>
                              <p:cond delay="0"/>
                            </p:stCondLst>
                            <p:childTnLst>
                              <p:par>
                                <p:cTn id="146" presetID="20" presetClass="entr" presetSubtype="0" fill="hold" nodeType="clickEffect">
                                  <p:stCondLst>
                                    <p:cond delay="0"/>
                                  </p:stCondLst>
                                  <p:childTnLst>
                                    <p:set>
                                      <p:cBhvr>
                                        <p:cTn id="147" dur="1" fill="hold">
                                          <p:stCondLst>
                                            <p:cond delay="0"/>
                                          </p:stCondLst>
                                        </p:cTn>
                                        <p:tgtEl>
                                          <p:spTgt spid="14"/>
                                        </p:tgtEl>
                                        <p:attrNameLst>
                                          <p:attrName>style.visibility</p:attrName>
                                        </p:attrNameLst>
                                      </p:cBhvr>
                                      <p:to>
                                        <p:strVal val="visible"/>
                                      </p:to>
                                    </p:set>
                                    <p:animEffect transition="in" filter="wedge">
                                      <p:cBhvr>
                                        <p:cTn id="148" dur="500"/>
                                        <p:tgtEl>
                                          <p:spTgt spid="14"/>
                                        </p:tgtEl>
                                      </p:cBhvr>
                                    </p:animEffect>
                                  </p:childTnLst>
                                </p:cTn>
                              </p:par>
                            </p:childTnLst>
                          </p:cTn>
                        </p:par>
                      </p:childTnLst>
                    </p:cTn>
                  </p:par>
                  <p:par>
                    <p:cTn id="149" fill="hold">
                      <p:stCondLst>
                        <p:cond delay="indefinite"/>
                      </p:stCondLst>
                      <p:childTnLst>
                        <p:par>
                          <p:cTn id="150" fill="hold">
                            <p:stCondLst>
                              <p:cond delay="0"/>
                            </p:stCondLst>
                            <p:childTnLst>
                              <p:par>
                                <p:cTn id="151" presetID="20" presetClass="entr" presetSubtype="0" fill="hold" nodeType="click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wedge">
                                      <p:cBhvr>
                                        <p:cTn id="153" dur="500"/>
                                        <p:tgtEl>
                                          <p:spTgt spid="15"/>
                                        </p:tgtEl>
                                      </p:cBhvr>
                                    </p:animEffect>
                                  </p:childTnLst>
                                </p:cTn>
                              </p:par>
                            </p:childTnLst>
                          </p:cTn>
                        </p:par>
                      </p:childTnLst>
                    </p:cTn>
                  </p:par>
                  <p:par>
                    <p:cTn id="154" fill="hold">
                      <p:stCondLst>
                        <p:cond delay="indefinite"/>
                      </p:stCondLst>
                      <p:childTnLst>
                        <p:par>
                          <p:cTn id="155" fill="hold">
                            <p:stCondLst>
                              <p:cond delay="0"/>
                            </p:stCondLst>
                            <p:childTnLst>
                              <p:par>
                                <p:cTn id="156" presetID="20" presetClass="entr" presetSubtype="0" fill="hold" nodeType="click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wedge">
                                      <p:cBhvr>
                                        <p:cTn id="158" dur="500"/>
                                        <p:tgtEl>
                                          <p:spTgt spid="16"/>
                                        </p:tgtEl>
                                      </p:cBhvr>
                                    </p:animEffect>
                                  </p:childTnLst>
                                </p:cTn>
                              </p:par>
                            </p:childTnLst>
                          </p:cTn>
                        </p:par>
                      </p:childTnLst>
                    </p:cTn>
                  </p:par>
                  <p:par>
                    <p:cTn id="159" fill="hold">
                      <p:stCondLst>
                        <p:cond delay="indefinite"/>
                      </p:stCondLst>
                      <p:childTnLst>
                        <p:par>
                          <p:cTn id="160" fill="hold">
                            <p:stCondLst>
                              <p:cond delay="0"/>
                            </p:stCondLst>
                            <p:childTnLst>
                              <p:par>
                                <p:cTn id="161" presetID="20" presetClass="entr" presetSubtype="0" fill="hold" nodeType="click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wedge">
                                      <p:cBhvr>
                                        <p:cTn id="1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Hình nền đẹp cho bài giảng điện tử - Ảnh nền thiết kế bài giảng điện tử"/>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31747" name="Text Box 7"/>
          <p:cNvSpPr txBox="1"/>
          <p:nvPr/>
        </p:nvSpPr>
        <p:spPr>
          <a:xfrm>
            <a:off x="5486400" y="942975"/>
            <a:ext cx="1752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b="1" dirty="0">
                <a:solidFill>
                  <a:srgbClr val="FF0000"/>
                </a:solidFill>
                <a:latin typeface="Times New Roman" panose="02020603050405020304" pitchFamily="18" charset="0"/>
                <a:cs typeface="Arial" panose="020B0604020202020204" pitchFamily="34" charset="0"/>
              </a:rPr>
              <a:t>Út Vịnh</a:t>
            </a:r>
            <a:r>
              <a:rPr lang="en-US" altLang="vi-VN" sz="2800" dirty="0">
                <a:solidFill>
                  <a:srgbClr val="FF0000"/>
                </a:solidFill>
                <a:latin typeface="Times New Roman" panose="02020603050405020304" pitchFamily="18" charset="0"/>
                <a:cs typeface="Arial" panose="020B0604020202020204" pitchFamily="34" charset="0"/>
              </a:rPr>
              <a:t> </a:t>
            </a:r>
            <a:endParaRPr lang="en-US" altLang="vi-VN" sz="2800" dirty="0">
              <a:solidFill>
                <a:srgbClr val="FF0000"/>
              </a:solidFill>
              <a:latin typeface="Times New Roman" panose="02020603050405020304" pitchFamily="18" charset="0"/>
              <a:ea typeface="Arial" panose="020B0604020202020204" pitchFamily="34" charset="0"/>
            </a:endParaRPr>
          </a:p>
        </p:txBody>
      </p:sp>
      <p:sp>
        <p:nvSpPr>
          <p:cNvPr id="31748" name="Text Box 8"/>
          <p:cNvSpPr txBox="1"/>
          <p:nvPr/>
        </p:nvSpPr>
        <p:spPr>
          <a:xfrm>
            <a:off x="6819900" y="1447800"/>
            <a:ext cx="1600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000" b="1" i="1" dirty="0">
                <a:latin typeface="Times New Roman" panose="02020603050405020304" pitchFamily="18" charset="0"/>
                <a:cs typeface="Arial" panose="020B0604020202020204" pitchFamily="34" charset="0"/>
              </a:rPr>
              <a:t>Tô Phương</a:t>
            </a:r>
            <a:endParaRPr lang="en-US" altLang="vi-VN" sz="2000" b="1" i="1" dirty="0">
              <a:latin typeface="Times New Roman" panose="02020603050405020304" pitchFamily="18" charset="0"/>
              <a:ea typeface="Arial" panose="020B0604020202020204" pitchFamily="34" charset="0"/>
            </a:endParaRPr>
          </a:p>
        </p:txBody>
      </p:sp>
      <p:sp>
        <p:nvSpPr>
          <p:cNvPr id="31749" name="Text Box 9"/>
          <p:cNvSpPr txBox="1"/>
          <p:nvPr/>
        </p:nvSpPr>
        <p:spPr>
          <a:xfrm>
            <a:off x="4360863" y="2690813"/>
            <a:ext cx="3986212" cy="147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dirty="0">
                <a:solidFill>
                  <a:srgbClr val="FF0066"/>
                </a:solidFill>
                <a:latin typeface="Times New Roman" panose="02020603050405020304" pitchFamily="18" charset="0"/>
                <a:cs typeface="Arial" panose="020B0604020202020204" pitchFamily="34" charset="0"/>
              </a:rPr>
              <a:t>Chuẩn bị b</a:t>
            </a:r>
            <a:r>
              <a:rPr lang="en-US" altLang="vi-VN" sz="3600" dirty="0">
                <a:solidFill>
                  <a:srgbClr val="FF0066"/>
                </a:solidFill>
                <a:latin typeface="Times New Roman" panose="02020603050405020304" pitchFamily="18" charset="0"/>
                <a:ea typeface="Arial" panose="020B0604020202020204" pitchFamily="34" charset="0"/>
              </a:rPr>
              <a:t>à</a:t>
            </a:r>
            <a:r>
              <a:rPr lang="en-US" altLang="vi-VN" sz="3600" dirty="0">
                <a:solidFill>
                  <a:srgbClr val="FF0066"/>
                </a:solidFill>
                <a:latin typeface="Times New Roman" panose="02020603050405020304" pitchFamily="18" charset="0"/>
                <a:cs typeface="Arial" panose="020B0604020202020204" pitchFamily="34" charset="0"/>
              </a:rPr>
              <a:t>i: </a:t>
            </a:r>
            <a:endParaRPr lang="vi-VN" altLang="vi-VN" sz="3600" dirty="0">
              <a:solidFill>
                <a:srgbClr val="FF0066"/>
              </a:solidFill>
              <a:latin typeface="Times New Roman" panose="02020603050405020304" pitchFamily="18" charset="0"/>
              <a:cs typeface="Arial" panose="020B0604020202020204" pitchFamily="34" charset="0"/>
            </a:endParaRPr>
          </a:p>
          <a:p>
            <a:pPr marL="0" lvl="0" indent="0" eaLnBrk="1" hangingPunct="1">
              <a:spcBef>
                <a:spcPct val="50000"/>
              </a:spcBef>
              <a:buFontTx/>
              <a:buNone/>
            </a:pPr>
            <a:r>
              <a:rPr lang="en-US" altLang="vi-VN" sz="3600" b="1" dirty="0">
                <a:solidFill>
                  <a:srgbClr val="FF0066"/>
                </a:solidFill>
                <a:latin typeface="Times New Roman" panose="02020603050405020304" pitchFamily="18" charset="0"/>
                <a:cs typeface="Arial" panose="020B0604020202020204" pitchFamily="34" charset="0"/>
              </a:rPr>
              <a:t>Những cánh buồm </a:t>
            </a:r>
            <a:endParaRPr lang="en-US" altLang="vi-VN" sz="3600" b="1" dirty="0">
              <a:solidFill>
                <a:srgbClr val="FF0066"/>
              </a:solidFill>
              <a:latin typeface="Times New Roman" panose="02020603050405020304" pitchFamily="18" charset="0"/>
              <a:ea typeface="Arial" panose="020B0604020202020204" pitchFamily="34" charset="0"/>
            </a:endParaRP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5" name="Rectangle 4"/>
          <p:cNvSpPr/>
          <p:nvPr/>
        </p:nvSpPr>
        <p:spPr>
          <a:xfrm>
            <a:off x="3123877" y="2438403"/>
            <a:ext cx="5944256" cy="83099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a:solidFill>
                  <a:schemeClr val="accent3"/>
                </a:solidFill>
                <a:effectLst/>
                <a:uLnTx/>
                <a:uFillTx/>
                <a:latin typeface="Times New Roman" panose="02020603050405020304" pitchFamily="18" charset="0"/>
                <a:ea typeface="+mn-ea"/>
                <a:cs typeface="Times New Roman" panose="02020603050405020304" pitchFamily="18" charset="0"/>
              </a:rPr>
              <a:t>Chúc các em học tốt</a:t>
            </a:r>
            <a:r>
              <a:rPr kumimoji="0" lang="vi-VN" sz="4800" b="1" i="0" u="none" strike="noStrike" kern="1200" cap="none" spc="0" normalizeH="0" baseline="0" noProof="0">
                <a:solidFill>
                  <a:schemeClr val="accent3"/>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a:solidFill>
                  <a:schemeClr val="accent3"/>
                </a:solidFill>
                <a:effectLst/>
                <a:uLnTx/>
                <a:uFillTx/>
                <a:latin typeface="Times New Roman" panose="02020603050405020304" pitchFamily="18" charset="0"/>
                <a:ea typeface="+mn-ea"/>
                <a:cs typeface="Times New Roman" panose="02020603050405020304" pitchFamily="18" charset="0"/>
              </a:rPr>
              <a:t> </a:t>
            </a:r>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Hộp Văn bản 1"/>
          <p:cNvSpPr txBox="1"/>
          <p:nvPr/>
        </p:nvSpPr>
        <p:spPr>
          <a:xfrm>
            <a:off x="152400" y="228600"/>
            <a:ext cx="11811000" cy="830263"/>
          </a:xfrm>
          <a:prstGeom prst="rect">
            <a:avLst/>
          </a:prstGeom>
          <a:noFill/>
          <a:ln w="9525">
            <a:noFill/>
          </a:ln>
        </p:spPr>
        <p:txBody>
          <a:bodyPr>
            <a:spAutoFit/>
          </a:bodyPr>
          <a:lstStyle/>
          <a:p>
            <a:pPr eaLnBrk="1" hangingPunct="1"/>
            <a:r>
              <a:rPr lang="vi-VN" altLang="x-none" sz="4800" dirty="0">
                <a:latin typeface="Times New Roman" panose="02020603050405020304" pitchFamily="18" charset="0"/>
                <a:cs typeface="Times New Roman" panose="02020603050405020304" pitchFamily="18" charset="0"/>
              </a:rPr>
              <a:t>Điều chỉnh- bổ sung sau tiết dạy</a:t>
            </a:r>
            <a:endParaRPr lang="vi-VN" altLang="x-none" sz="4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ấy dán tườngnatural,giấy dán tường - ALBUM giấy dán tường hàn quốc"/>
          <p:cNvPicPr>
            <a:picLocks noChangeAspect="1"/>
          </p:cNvPicPr>
          <p:nvPr/>
        </p:nvPicPr>
        <p:blipFill>
          <a:blip r:embed="rId2"/>
          <a:srcRect b="5000"/>
          <a:stretch>
            <a:fillRect/>
          </a:stretch>
        </p:blipFill>
        <p:spPr>
          <a:xfrm>
            <a:off x="1541463" y="0"/>
            <a:ext cx="9148762" cy="6858000"/>
          </a:xfrm>
          <a:prstGeom prst="rect">
            <a:avLst/>
          </a:prstGeom>
          <a:noFill/>
          <a:ln w="9525">
            <a:noFill/>
          </a:ln>
        </p:spPr>
      </p:pic>
      <p:sp>
        <p:nvSpPr>
          <p:cNvPr id="8195" name="Text Box 10"/>
          <p:cNvSpPr txBox="1"/>
          <p:nvPr/>
        </p:nvSpPr>
        <p:spPr>
          <a:xfrm>
            <a:off x="5105400" y="381000"/>
            <a:ext cx="1752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b="1" dirty="0">
                <a:solidFill>
                  <a:srgbClr val="FF0000"/>
                </a:solidFill>
                <a:latin typeface="Times New Roman" panose="02020603050405020304" pitchFamily="18" charset="0"/>
                <a:cs typeface="Arial" panose="020B0604020202020204" pitchFamily="34" charset="0"/>
              </a:rPr>
              <a:t>Út Vịnh</a:t>
            </a:r>
            <a:r>
              <a:rPr lang="en-US" altLang="vi-VN" sz="2800" dirty="0">
                <a:solidFill>
                  <a:srgbClr val="FF0000"/>
                </a:solidFill>
                <a:latin typeface="Times New Roman" panose="02020603050405020304" pitchFamily="18" charset="0"/>
                <a:cs typeface="Arial" panose="020B0604020202020204" pitchFamily="34" charset="0"/>
              </a:rPr>
              <a:t> </a:t>
            </a:r>
            <a:endParaRPr lang="en-US" altLang="vi-VN" sz="2800" dirty="0">
              <a:solidFill>
                <a:srgbClr val="FF0000"/>
              </a:solidFill>
              <a:latin typeface="Times New Roman" panose="02020603050405020304" pitchFamily="18" charset="0"/>
              <a:ea typeface="Arial" panose="020B0604020202020204" pitchFamily="34" charset="0"/>
            </a:endParaRPr>
          </a:p>
        </p:txBody>
      </p:sp>
      <p:sp>
        <p:nvSpPr>
          <p:cNvPr id="8196" name="Rectangle 1"/>
          <p:cNvSpPr/>
          <p:nvPr/>
        </p:nvSpPr>
        <p:spPr>
          <a:xfrm>
            <a:off x="1676400" y="1143000"/>
            <a:ext cx="8839200" cy="61864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Nh</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 Út Vịnh ở ngay bên đường sắt. Mấy năm nay, đoạn đường n</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y thường có sự cố. Lúc thì đá tảng nằm chềnh ềnh trên đường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chạy, lúc thì ai đó tháo cả ốc gắn các thanh ray. Lắm khi, trẻ chăn trâu còn ném đá lên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a:t>
            </a:r>
          </a:p>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     Tháng trước, trường của Út Vịnh đã phát động phong tr</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o Em yêu đường sắt quê em. Học sinh cam kết không chơi trên đường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không ném đá lên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v</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 đường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cùng nhau bảo vệ an to</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n cho những chuyến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qua. Vịnh nhận việc khó nhất l</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 thuyết phục Sơn – một bạn rất nghịch, thường chạy trên đường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thả diều. Thuyết phục mãi, Sơn mới hiểu ra v</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 không chơi dại như vậy nữa.</a:t>
            </a:r>
          </a:p>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       Một buổi chiều đẹp trời, gió từ sông Cái thổi v</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o mát rượi. Vịnh đang ngồi học b</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i, bỗng nghe thấy tiếng còi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vang lên từng hồi d</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i như giục giã. Chưa bao giờ tiếng còi lại kéo d</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i như vậy. Thấy lạ, Vịnh nhìn ra đường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Thì ra hai cô bé Hoa v</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 Lan đang ngồi chơi chuyền thẻ trên đó. Vịnh lao ra như tên bắn, la lớn:</a:t>
            </a:r>
          </a:p>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        -Hoa, Lan,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hỏa đến!</a:t>
            </a:r>
          </a:p>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      Nghe tiếng la, bé Hoa giật mình, ngã lăn khỏi đường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còn bé Lan đứng ngây người, khóc thét.</a:t>
            </a:r>
          </a:p>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     Đo</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n t</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u vừa réo còi vừa ầm ầm lao tới. Không chút do dự, Vịnh nh</a:t>
            </a:r>
            <a:r>
              <a:rPr lang="vi-VN" altLang="vi-VN" sz="1800" dirty="0">
                <a:latin typeface="Arial" panose="020B0604020202020204" pitchFamily="34" charset="0"/>
                <a:ea typeface="Arial" panose="020B0604020202020204" pitchFamily="34" charset="0"/>
              </a:rPr>
              <a:t>à</a:t>
            </a:r>
            <a:r>
              <a:rPr lang="vi-VN" altLang="vi-VN" sz="1800" dirty="0">
                <a:latin typeface="Arial" panose="020B0604020202020204" pitchFamily="34" charset="0"/>
                <a:cs typeface="Arial" panose="020B0604020202020204" pitchFamily="34" charset="0"/>
              </a:rPr>
              <a:t>o tới ôm Lan lăn xuống mép ruộng, cứu sống cô bé trước cái chết trong gang tấc.</a:t>
            </a:r>
          </a:p>
          <a:p>
            <a:pPr marL="0" lvl="0" indent="0" eaLnBrk="1" hangingPunct="1">
              <a:spcBef>
                <a:spcPct val="0"/>
              </a:spcBef>
              <a:buFontTx/>
              <a:buNone/>
            </a:pPr>
            <a:r>
              <a:rPr lang="vi-VN" altLang="vi-VN" sz="1800" dirty="0">
                <a:latin typeface="Arial" panose="020B0604020202020204" pitchFamily="34" charset="0"/>
                <a:cs typeface="Arial" panose="020B0604020202020204" pitchFamily="34" charset="0"/>
              </a:rPr>
              <a:t>     Biết tin, ba mẹ Lan chạy đến. Cả hai cô chú ôm chầm lấy Vịnh, xúc động không nói nên lời.</a:t>
            </a:r>
          </a:p>
          <a:p>
            <a:pPr marL="0" lvl="0" indent="0" algn="r" eaLnBrk="1" hangingPunct="1">
              <a:spcBef>
                <a:spcPct val="0"/>
              </a:spcBef>
              <a:buFontTx/>
              <a:buNone/>
            </a:pPr>
            <a:r>
              <a:rPr lang="vi-VN" altLang="vi-VN" sz="1800" b="1" dirty="0">
                <a:latin typeface="Arial" panose="020B0604020202020204" pitchFamily="34" charset="0"/>
                <a:cs typeface="Arial" panose="020B0604020202020204" pitchFamily="34" charset="0"/>
              </a:rPr>
              <a:t>Theo TÔ PHƯƠNG</a:t>
            </a:r>
          </a:p>
          <a:p>
            <a:pPr marL="0" lvl="0" indent="0" eaLnBrk="1" hangingPunct="1">
              <a:spcBef>
                <a:spcPct val="0"/>
              </a:spcBef>
              <a:buFontTx/>
              <a:buNone/>
            </a:pPr>
            <a:br>
              <a:rPr lang="vi-VN" altLang="vi-VN" sz="1800" dirty="0">
                <a:latin typeface="Arial" panose="020B0604020202020204" pitchFamily="34" charset="0"/>
                <a:cs typeface="Arial" panose="020B0604020202020204" pitchFamily="34" charset="0"/>
              </a:rPr>
            </a:br>
            <a:endParaRPr lang="en-US" altLang="vi-VN" sz="1800" dirty="0">
              <a:latin typeface="Arial" panose="020B0604020202020204" pitchFamily="34" charset="0"/>
              <a:ea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ông thức Foodie màu xanh Sky tone nhẹ nhàng đẹp | Xanh, Instagram, Hình ảnh"/>
          <p:cNvPicPr>
            <a:picLocks noChangeAspect="1"/>
          </p:cNvPicPr>
          <p:nvPr/>
        </p:nvPicPr>
        <p:blipFill>
          <a:blip r:embed="rId2"/>
          <a:stretch>
            <a:fillRect/>
          </a:stretch>
        </p:blipFill>
        <p:spPr>
          <a:xfrm>
            <a:off x="0" y="44450"/>
            <a:ext cx="12192000" cy="6869113"/>
          </a:xfrm>
          <a:prstGeom prst="rect">
            <a:avLst/>
          </a:prstGeom>
          <a:noFill/>
          <a:ln w="9525">
            <a:noFill/>
          </a:ln>
        </p:spPr>
      </p:pic>
      <p:sp>
        <p:nvSpPr>
          <p:cNvPr id="5" name="Title 1"/>
          <p:cNvSpPr txBox="1"/>
          <p:nvPr/>
        </p:nvSpPr>
        <p:spPr bwMode="auto">
          <a:xfrm>
            <a:off x="2438400" y="2493963"/>
            <a:ext cx="6019800" cy="457200"/>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 Đoạn 1: Nh</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à</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 Út Vịnh</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lên t</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à</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u</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6" name="Title 1"/>
          <p:cNvSpPr txBox="1"/>
          <p:nvPr/>
        </p:nvSpPr>
        <p:spPr bwMode="auto">
          <a:xfrm>
            <a:off x="2446338" y="3387725"/>
            <a:ext cx="6650038" cy="533400"/>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x-none" sz="2800" b="1" dirty="0">
                <a:solidFill>
                  <a:srgbClr val="FFC000"/>
                </a:solidFill>
                <a:effectLst>
                  <a:outerShdw blurRad="38100" dist="38100" dir="2700000">
                    <a:srgbClr val="C0C0C0"/>
                  </a:outerShdw>
                </a:effectLst>
                <a:latin typeface="Times New Roman" panose="02020603050405020304" pitchFamily="18" charset="0"/>
                <a:cs typeface="Arial" panose="020B0604020202020204" pitchFamily="34" charset="0"/>
              </a:rPr>
              <a:t>  </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 Đoạn 2: Tháng trước</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như vậy nữa</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7" name="Title 1"/>
          <p:cNvSpPr txBox="1"/>
          <p:nvPr/>
        </p:nvSpPr>
        <p:spPr bwMode="auto">
          <a:xfrm>
            <a:off x="2420938" y="4189413"/>
            <a:ext cx="6919913" cy="533400"/>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x-none" sz="2800" b="1" dirty="0">
                <a:solidFill>
                  <a:srgbClr val="FFC000"/>
                </a:solidFill>
                <a:effectLst>
                  <a:outerShdw blurRad="38100" dist="38100" dir="2700000">
                    <a:srgbClr val="C0C0C0"/>
                  </a:outerShdw>
                </a:effectLst>
                <a:latin typeface="Times New Roman" panose="02020603050405020304" pitchFamily="18" charset="0"/>
                <a:cs typeface="Arial" panose="020B0604020202020204" pitchFamily="34" charset="0"/>
              </a:rPr>
              <a:t>    </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 Đoạn 3: Một buổi chiều</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t</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à</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u hỏa đến !</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8" name="Title 1"/>
          <p:cNvSpPr txBox="1"/>
          <p:nvPr/>
        </p:nvSpPr>
        <p:spPr bwMode="auto">
          <a:xfrm>
            <a:off x="2438400" y="5141913"/>
            <a:ext cx="5791200" cy="381000"/>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x-none" sz="2800" b="1" dirty="0">
                <a:solidFill>
                  <a:srgbClr val="FFC000"/>
                </a:solidFill>
                <a:effectLst>
                  <a:outerShdw blurRad="38100" dist="38100" dir="2700000">
                    <a:srgbClr val="C0C0C0"/>
                  </a:outerShdw>
                </a:effectLst>
                <a:latin typeface="Times New Roman" panose="02020603050405020304" pitchFamily="18" charset="0"/>
                <a:cs typeface="Arial" panose="020B0604020202020204" pitchFamily="34" charset="0"/>
              </a:rPr>
              <a:t>    </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 Đoạn 4: Nghe  tiếng la</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hết b</a:t>
            </a:r>
            <a:r>
              <a:rPr sz="2800" b="1" dirty="0">
                <a:effectLst>
                  <a:outerShdw blurRad="38100" dist="38100" dir="2700000">
                    <a:srgbClr val="C0C0C0"/>
                  </a:outerShdw>
                </a:effectLst>
                <a:latin typeface="Times New Roman" panose="02020603050405020304" pitchFamily="18" charset="0"/>
                <a:ea typeface="Arial" panose="020B0604020202020204" pitchFamily="34" charset="0"/>
              </a:rPr>
              <a:t>à</a:t>
            </a: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i</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12" name="Text Box 12"/>
          <p:cNvSpPr txBox="1"/>
          <p:nvPr/>
        </p:nvSpPr>
        <p:spPr>
          <a:xfrm>
            <a:off x="3630613" y="1563688"/>
            <a:ext cx="42672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dirty="0">
                <a:latin typeface="Times New Roman" panose="02020603050405020304" pitchFamily="18" charset="0"/>
                <a:cs typeface="Arial" panose="020B0604020202020204" pitchFamily="34" charset="0"/>
              </a:rPr>
              <a:t>- B</a:t>
            </a:r>
            <a:r>
              <a:rPr lang="en-US" altLang="vi-VN" sz="2800" b="1" dirty="0">
                <a:latin typeface="Times New Roman" panose="02020603050405020304" pitchFamily="18" charset="0"/>
                <a:ea typeface="Arial" panose="020B0604020202020204" pitchFamily="34" charset="0"/>
              </a:rPr>
              <a:t>à</a:t>
            </a:r>
            <a:r>
              <a:rPr lang="en-US" altLang="vi-VN" sz="2800" b="1" dirty="0">
                <a:latin typeface="Times New Roman" panose="02020603050405020304" pitchFamily="18" charset="0"/>
                <a:cs typeface="Arial" panose="020B0604020202020204" pitchFamily="34" charset="0"/>
              </a:rPr>
              <a:t>i n</a:t>
            </a:r>
            <a:r>
              <a:rPr lang="en-US" altLang="vi-VN" sz="2800" b="1" dirty="0">
                <a:latin typeface="Times New Roman" panose="02020603050405020304" pitchFamily="18" charset="0"/>
                <a:ea typeface="Arial" panose="020B0604020202020204" pitchFamily="34" charset="0"/>
              </a:rPr>
              <a:t>à</a:t>
            </a:r>
            <a:r>
              <a:rPr lang="en-US" altLang="vi-VN" sz="2800" b="1" dirty="0">
                <a:latin typeface="Times New Roman" panose="02020603050405020304" pitchFamily="18" charset="0"/>
                <a:cs typeface="Arial" panose="020B0604020202020204" pitchFamily="34" charset="0"/>
              </a:rPr>
              <a:t>y chia l</a:t>
            </a:r>
            <a:r>
              <a:rPr lang="en-US" altLang="vi-VN" sz="2800" b="1" dirty="0">
                <a:latin typeface="Times New Roman" panose="02020603050405020304" pitchFamily="18" charset="0"/>
                <a:ea typeface="Arial" panose="020B0604020202020204" pitchFamily="34" charset="0"/>
              </a:rPr>
              <a:t>à</a:t>
            </a:r>
            <a:r>
              <a:rPr lang="en-US" altLang="vi-VN" sz="2800" b="1" dirty="0">
                <a:latin typeface="Times New Roman" panose="02020603050405020304" pitchFamily="18" charset="0"/>
                <a:cs typeface="Arial" panose="020B0604020202020204" pitchFamily="34" charset="0"/>
              </a:rPr>
              <a:t>m 4 đoạn </a:t>
            </a:r>
            <a:endParaRPr lang="en-US" altLang="vi-VN" sz="2800" b="1"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àu Hồng đồ ăn Nhẹ Kẹo Kem, Kẹo, Nền, Kem Hình nền Vector để tải xuống miễn  phí"/>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13" name="Text Box 12"/>
          <p:cNvSpPr txBox="1">
            <a:spLocks noChangeArrowheads="1"/>
          </p:cNvSpPr>
          <p:nvPr/>
        </p:nvSpPr>
        <p:spPr bwMode="auto">
          <a:xfrm>
            <a:off x="5486400" y="1524000"/>
            <a:ext cx="4267200" cy="1341438"/>
          </a:xfrm>
          <a:prstGeom prst="wedgeEllipseCallout">
            <a:avLst>
              <a:gd name="adj1" fmla="val -38122"/>
              <a:gd name="adj2" fmla="val 88058"/>
            </a:avLst>
          </a:prstGeom>
          <a:solidFill>
            <a:schemeClr val="bg2"/>
          </a:solidFill>
        </p:spPr>
        <p:style>
          <a:lnRef idx="2">
            <a:schemeClr val="accent3"/>
          </a:lnRef>
          <a:fillRef idx="1">
            <a:schemeClr val="lt1"/>
          </a:fillRef>
          <a:effectRef idx="0">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sz="2800" b="1" dirty="0">
                <a:latin typeface="Times New Roman" panose="02020603050405020304" pitchFamily="18" charset="0"/>
                <a:cs typeface="Arial" panose="020B0604020202020204" pitchFamily="34" charset="0"/>
              </a:rPr>
              <a:t>Đọc tiếp nối từng đoạn. </a:t>
            </a:r>
            <a:endParaRPr sz="2800" b="1" dirty="0">
              <a:latin typeface="Times New Roman" panose="02020603050405020304" pitchFamily="18" charset="0"/>
              <a:ea typeface="Arial" panose="020B0604020202020204" pitchFamily="34" charset="0"/>
            </a:endParaRPr>
          </a:p>
        </p:txBody>
      </p:sp>
      <p:pic>
        <p:nvPicPr>
          <p:cNvPr id="15" name="Picture 7" descr="Vector illustration of Cartoon happy kids reading a book. Download a Free  Preview or High Quality Adobe Illustrator Ai, EPS, PDF and … | Thư viện,  Trang trí lớp học"/>
          <p:cNvPicPr>
            <a:picLocks noChangeAspect="1" noChangeArrowheads="1"/>
          </p:cNvPicPr>
          <p:nvPr/>
        </p:nvPicPr>
        <p:blipFill rotWithShape="1">
          <a:blip r:embed="rId3"/>
          <a:srcRect t="2558" b="10581"/>
          <a:stretch>
            <a:fillRect/>
          </a:stretch>
        </p:blipFill>
        <p:spPr bwMode="auto">
          <a:xfrm>
            <a:off x="1905000" y="3124200"/>
            <a:ext cx="5254336" cy="3587310"/>
          </a:xfrm>
          <a:prstGeom prst="rect">
            <a:avLst/>
          </a:prstGeom>
          <a:noFill/>
          <a:effectLst>
            <a:softEdge rad="317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5" descr="Giấy dán tường trẻ em hình mây 3826 màu xanh nhạt, xanh đậm"/>
          <p:cNvPicPr>
            <a:picLocks noChangeAspect="1"/>
          </p:cNvPicPr>
          <p:nvPr/>
        </p:nvPicPr>
        <p:blipFill>
          <a:blip r:embed="rId3"/>
          <a:srcRect b="6525"/>
          <a:stretch>
            <a:fillRect/>
          </a:stretch>
        </p:blipFill>
        <p:spPr>
          <a:xfrm>
            <a:off x="1524000" y="0"/>
            <a:ext cx="9144000" cy="6858000"/>
          </a:xfrm>
          <a:prstGeom prst="rect">
            <a:avLst/>
          </a:prstGeom>
          <a:noFill/>
          <a:ln w="9525">
            <a:noFill/>
          </a:ln>
        </p:spPr>
      </p:pic>
      <p:pic>
        <p:nvPicPr>
          <p:cNvPr id="11267" name="Picture 25" descr="Giấy dán tường trẻ em hình mây 3826 màu xanh nhạt, xanh đậm"/>
          <p:cNvPicPr>
            <a:picLocks noChangeAspect="1"/>
          </p:cNvPicPr>
          <p:nvPr/>
        </p:nvPicPr>
        <p:blipFill>
          <a:blip r:embed="rId3"/>
          <a:srcRect b="6525"/>
          <a:stretch>
            <a:fillRect/>
          </a:stretch>
        </p:blipFill>
        <p:spPr>
          <a:xfrm>
            <a:off x="1524000" y="0"/>
            <a:ext cx="9144000" cy="6858000"/>
          </a:xfrm>
          <a:prstGeom prst="rect">
            <a:avLst/>
          </a:prstGeom>
          <a:noFill/>
          <a:ln w="9525">
            <a:noFill/>
          </a:ln>
        </p:spPr>
      </p:pic>
      <p:sp>
        <p:nvSpPr>
          <p:cNvPr id="11268" name="Line 11"/>
          <p:cNvSpPr/>
          <p:nvPr/>
        </p:nvSpPr>
        <p:spPr>
          <a:xfrm>
            <a:off x="3124200" y="1731963"/>
            <a:ext cx="1524000" cy="0"/>
          </a:xfrm>
          <a:prstGeom prst="line">
            <a:avLst/>
          </a:prstGeom>
          <a:ln w="9525" cap="flat" cmpd="sng">
            <a:solidFill>
              <a:schemeClr val="tx1"/>
            </a:solidFill>
            <a:prstDash val="solid"/>
            <a:headEnd type="none" w="med" len="med"/>
            <a:tailEnd type="none" w="med" len="med"/>
          </a:ln>
        </p:spPr>
        <p:txBody>
          <a:bodyPr/>
          <a:lstStyle/>
          <a:p>
            <a:endParaRPr lang="en-US"/>
          </a:p>
        </p:txBody>
      </p:sp>
      <p:sp>
        <p:nvSpPr>
          <p:cNvPr id="11269" name="Line 12"/>
          <p:cNvSpPr/>
          <p:nvPr/>
        </p:nvSpPr>
        <p:spPr>
          <a:xfrm>
            <a:off x="7391400" y="1711325"/>
            <a:ext cx="1828800" cy="0"/>
          </a:xfrm>
          <a:prstGeom prst="line">
            <a:avLst/>
          </a:prstGeom>
          <a:ln w="9525" cap="flat" cmpd="sng">
            <a:solidFill>
              <a:schemeClr val="tx1"/>
            </a:solidFill>
            <a:prstDash val="solid"/>
            <a:headEnd type="none" w="med" len="med"/>
            <a:tailEnd type="none" w="med" len="med"/>
          </a:ln>
        </p:spPr>
        <p:txBody>
          <a:bodyPr/>
          <a:lstStyle/>
          <a:p>
            <a:endParaRPr lang="en-US"/>
          </a:p>
        </p:txBody>
      </p:sp>
      <p:sp>
        <p:nvSpPr>
          <p:cNvPr id="11270" name="Text Box 13"/>
          <p:cNvSpPr txBox="1"/>
          <p:nvPr/>
        </p:nvSpPr>
        <p:spPr>
          <a:xfrm>
            <a:off x="3048000" y="1295400"/>
            <a:ext cx="1905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vi-VN" sz="2800" b="1" dirty="0">
                <a:latin typeface="Times New Roman" panose="02020603050405020304" pitchFamily="18" charset="0"/>
                <a:cs typeface="Times New Roman" panose="02020603050405020304" pitchFamily="18" charset="0"/>
              </a:rPr>
              <a:t>Luyện đọc</a:t>
            </a:r>
            <a:endParaRPr lang="en-US" altLang="vi-VN" sz="2800" b="1" dirty="0">
              <a:latin typeface="Times New Roman" panose="02020603050405020304" pitchFamily="18" charset="0"/>
              <a:ea typeface="Times New Roman" panose="02020603050405020304" pitchFamily="18" charset="0"/>
            </a:endParaRPr>
          </a:p>
        </p:txBody>
      </p:sp>
      <p:sp>
        <p:nvSpPr>
          <p:cNvPr id="11271" name="Text Box 14"/>
          <p:cNvSpPr txBox="1"/>
          <p:nvPr/>
        </p:nvSpPr>
        <p:spPr>
          <a:xfrm>
            <a:off x="7239000" y="1295400"/>
            <a:ext cx="2209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vi-VN" sz="2800" b="1" dirty="0">
                <a:latin typeface="Times New Roman" panose="02020603050405020304" pitchFamily="18" charset="0"/>
                <a:cs typeface="Times New Roman" panose="02020603050405020304" pitchFamily="18" charset="0"/>
              </a:rPr>
              <a:t>Tìm hiểu b</a:t>
            </a:r>
            <a:r>
              <a:rPr lang="en-US" altLang="vi-VN" sz="2800" b="1" dirty="0">
                <a:latin typeface="Times New Roman" panose="02020603050405020304" pitchFamily="18" charset="0"/>
                <a:ea typeface="Times New Roman" panose="02020603050405020304" pitchFamily="18" charset="0"/>
              </a:rPr>
              <a:t>à</a:t>
            </a:r>
            <a:r>
              <a:rPr lang="en-US" altLang="vi-VN" sz="2800" b="1" dirty="0">
                <a:latin typeface="Times New Roman" panose="02020603050405020304" pitchFamily="18" charset="0"/>
                <a:cs typeface="Times New Roman" panose="02020603050405020304" pitchFamily="18" charset="0"/>
              </a:rPr>
              <a:t>i</a:t>
            </a:r>
            <a:endParaRPr lang="en-US" altLang="vi-VN" sz="2800" b="1" dirty="0">
              <a:latin typeface="Times New Roman" panose="02020603050405020304" pitchFamily="18" charset="0"/>
              <a:ea typeface="Times New Roman" panose="02020603050405020304" pitchFamily="18" charset="0"/>
            </a:endParaRPr>
          </a:p>
        </p:txBody>
      </p:sp>
      <p:sp>
        <p:nvSpPr>
          <p:cNvPr id="11272" name="Line 15"/>
          <p:cNvSpPr/>
          <p:nvPr/>
        </p:nvSpPr>
        <p:spPr>
          <a:xfrm>
            <a:off x="6705600" y="1981200"/>
            <a:ext cx="0" cy="4876800"/>
          </a:xfrm>
          <a:prstGeom prst="line">
            <a:avLst/>
          </a:prstGeom>
          <a:ln w="9525" cap="flat" cmpd="sng">
            <a:solidFill>
              <a:schemeClr val="tx1"/>
            </a:solidFill>
            <a:prstDash val="solid"/>
            <a:headEnd type="none" w="med" len="med"/>
            <a:tailEnd type="none" w="med" len="med"/>
          </a:ln>
        </p:spPr>
        <p:txBody>
          <a:bodyPr/>
          <a:lstStyle/>
          <a:p>
            <a:endParaRPr lang="en-US"/>
          </a:p>
        </p:txBody>
      </p:sp>
      <p:sp>
        <p:nvSpPr>
          <p:cNvPr id="15372" name="Text Box 11"/>
          <p:cNvSpPr txBox="1"/>
          <p:nvPr/>
        </p:nvSpPr>
        <p:spPr>
          <a:xfrm>
            <a:off x="2705100" y="2001838"/>
            <a:ext cx="2362200" cy="25384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285750" lvl="0" indent="-285750">
              <a:spcBef>
                <a:spcPct val="50000"/>
              </a:spcBef>
              <a:buFontTx/>
              <a:buChar char="-"/>
            </a:pPr>
            <a:r>
              <a:rPr lang="en-US" altLang="vi-VN" sz="2400" b="1" dirty="0">
                <a:latin typeface="Times New Roman" panose="02020603050405020304" pitchFamily="18" charset="0"/>
                <a:cs typeface="Times New Roman" panose="02020603050405020304" pitchFamily="18" charset="0"/>
              </a:rPr>
              <a:t>Ch</a:t>
            </a:r>
            <a:r>
              <a:rPr lang="en-US" altLang="vi-VN" sz="2400" b="1" u="sng" dirty="0">
                <a:latin typeface="Times New Roman" panose="02020603050405020304" pitchFamily="18" charset="0"/>
                <a:cs typeface="Times New Roman" panose="02020603050405020304" pitchFamily="18" charset="0"/>
              </a:rPr>
              <a:t>ềnh</a:t>
            </a:r>
            <a:r>
              <a:rPr lang="en-US" altLang="vi-VN" sz="2400" b="1" dirty="0">
                <a:latin typeface="Times New Roman" panose="02020603050405020304" pitchFamily="18" charset="0"/>
                <a:cs typeface="Times New Roman" panose="02020603050405020304" pitchFamily="18" charset="0"/>
              </a:rPr>
              <a:t> </a:t>
            </a:r>
            <a:r>
              <a:rPr lang="en-US" altLang="vi-VN" sz="2400" b="1" u="sng" dirty="0">
                <a:latin typeface="Times New Roman" panose="02020603050405020304" pitchFamily="18" charset="0"/>
                <a:cs typeface="Times New Roman" panose="02020603050405020304" pitchFamily="18" charset="0"/>
              </a:rPr>
              <a:t>ềnh</a:t>
            </a:r>
            <a:r>
              <a:rPr lang="en-US" altLang="vi-VN" sz="2400" b="1" dirty="0">
                <a:latin typeface="Times New Roman" panose="02020603050405020304" pitchFamily="18" charset="0"/>
                <a:cs typeface="Times New Roman" panose="02020603050405020304" pitchFamily="18" charset="0"/>
              </a:rPr>
              <a:t>, </a:t>
            </a:r>
          </a:p>
          <a:p>
            <a:pPr marL="285750" lvl="0" indent="-285750">
              <a:spcBef>
                <a:spcPct val="50000"/>
              </a:spcBef>
              <a:buFontTx/>
              <a:buChar char="-"/>
            </a:pPr>
            <a:r>
              <a:rPr lang="en-US" altLang="vi-VN" sz="2400" b="1" u="sng" dirty="0">
                <a:latin typeface="Times New Roman" panose="02020603050405020304" pitchFamily="18" charset="0"/>
                <a:cs typeface="Times New Roman" panose="02020603050405020304" pitchFamily="18" charset="0"/>
              </a:rPr>
              <a:t>Gi</a:t>
            </a:r>
            <a:r>
              <a:rPr lang="en-US" altLang="vi-VN" sz="2400" b="1" dirty="0">
                <a:latin typeface="Times New Roman" panose="02020603050405020304" pitchFamily="18" charset="0"/>
                <a:cs typeface="Times New Roman" panose="02020603050405020304" pitchFamily="18" charset="0"/>
              </a:rPr>
              <a:t>ục </a:t>
            </a:r>
            <a:r>
              <a:rPr lang="en-US" altLang="vi-VN" sz="2400" b="1" u="sng" dirty="0">
                <a:latin typeface="Times New Roman" panose="02020603050405020304" pitchFamily="18" charset="0"/>
                <a:cs typeface="Times New Roman" panose="02020603050405020304" pitchFamily="18" charset="0"/>
              </a:rPr>
              <a:t>gi</a:t>
            </a:r>
            <a:r>
              <a:rPr lang="en-US" altLang="vi-VN" sz="2400" b="1" dirty="0">
                <a:latin typeface="Times New Roman" panose="02020603050405020304" pitchFamily="18" charset="0"/>
                <a:cs typeface="Times New Roman" panose="02020603050405020304" pitchFamily="18" charset="0"/>
              </a:rPr>
              <a:t>ã</a:t>
            </a:r>
          </a:p>
          <a:p>
            <a:pPr marL="285750" lvl="0" indent="-285750">
              <a:spcBef>
                <a:spcPct val="50000"/>
              </a:spcBef>
              <a:buFontTx/>
              <a:buChar char="-"/>
            </a:pPr>
            <a:r>
              <a:rPr lang="en-US" altLang="vi-VN" sz="2400" b="1" u="sng" dirty="0">
                <a:latin typeface="Times New Roman" panose="02020603050405020304" pitchFamily="18" charset="0"/>
                <a:cs typeface="Times New Roman" panose="02020603050405020304" pitchFamily="18" charset="0"/>
              </a:rPr>
              <a:t>Kh</a:t>
            </a:r>
            <a:r>
              <a:rPr lang="en-US" altLang="vi-VN" sz="2400" b="1" dirty="0">
                <a:latin typeface="Times New Roman" panose="02020603050405020304" pitchFamily="18" charset="0"/>
                <a:cs typeface="Times New Roman" panose="02020603050405020304" pitchFamily="18" charset="0"/>
              </a:rPr>
              <a:t>óc thét </a:t>
            </a:r>
          </a:p>
          <a:p>
            <a:pPr marL="285750" lvl="0" indent="-285750">
              <a:spcBef>
                <a:spcPct val="50000"/>
              </a:spcBef>
              <a:buFontTx/>
              <a:buChar char="-"/>
            </a:pPr>
            <a:r>
              <a:rPr lang="en-US" altLang="vi-VN" sz="2400" b="1" dirty="0">
                <a:latin typeface="Times New Roman" panose="02020603050405020304" pitchFamily="18" charset="0"/>
                <a:cs typeface="Times New Roman" panose="02020603050405020304" pitchFamily="18" charset="0"/>
              </a:rPr>
              <a:t>M</a:t>
            </a:r>
            <a:r>
              <a:rPr lang="en-US" altLang="vi-VN" sz="2400" b="1" u="sng" dirty="0">
                <a:latin typeface="Times New Roman" panose="02020603050405020304" pitchFamily="18" charset="0"/>
                <a:cs typeface="Times New Roman" panose="02020603050405020304" pitchFamily="18" charset="0"/>
              </a:rPr>
              <a:t>ép</a:t>
            </a:r>
            <a:r>
              <a:rPr lang="en-US" altLang="vi-VN" sz="2400" b="1" dirty="0">
                <a:latin typeface="Times New Roman" panose="02020603050405020304" pitchFamily="18" charset="0"/>
                <a:cs typeface="Times New Roman" panose="02020603050405020304" pitchFamily="18" charset="0"/>
              </a:rPr>
              <a:t> r</a:t>
            </a:r>
            <a:r>
              <a:rPr lang="en-US" altLang="vi-VN" sz="2400" b="1" u="sng" dirty="0">
                <a:latin typeface="Times New Roman" panose="02020603050405020304" pitchFamily="18" charset="0"/>
                <a:cs typeface="Times New Roman" panose="02020603050405020304" pitchFamily="18" charset="0"/>
              </a:rPr>
              <a:t>uộng</a:t>
            </a:r>
          </a:p>
          <a:p>
            <a:pPr marL="285750" lvl="0" indent="-285750">
              <a:spcBef>
                <a:spcPct val="50000"/>
              </a:spcBef>
              <a:buFontTx/>
              <a:buChar char="-"/>
            </a:pPr>
            <a:endParaRPr lang="en-US" altLang="vi-VN" sz="1800" b="1" dirty="0">
              <a:latin typeface="Arial" panose="020B0604020202020204" pitchFamily="34" charset="0"/>
              <a:ea typeface="Arial" panose="020B0604020202020204" pitchFamily="34" charset="0"/>
            </a:endParaRPr>
          </a:p>
        </p:txBody>
      </p:sp>
      <p:sp>
        <p:nvSpPr>
          <p:cNvPr id="19" name="Text Box 22"/>
          <p:cNvSpPr txBox="1"/>
          <p:nvPr/>
        </p:nvSpPr>
        <p:spPr>
          <a:xfrm>
            <a:off x="7086600" y="2057400"/>
            <a:ext cx="2133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vi-VN" sz="2400" b="1" dirty="0">
                <a:latin typeface="Times New Roman" panose="02020603050405020304" pitchFamily="18" charset="0"/>
                <a:cs typeface="Times New Roman" panose="02020603050405020304" pitchFamily="18" charset="0"/>
              </a:rPr>
              <a:t>- Thanh ray</a:t>
            </a:r>
            <a:endParaRPr lang="en-US" altLang="vi-VN" sz="2400" b="1" dirty="0">
              <a:latin typeface="Times New Roman" panose="02020603050405020304" pitchFamily="18" charset="0"/>
              <a:ea typeface="Times New Roman" panose="02020603050405020304" pitchFamily="18" charset="0"/>
            </a:endParaRPr>
          </a:p>
        </p:txBody>
      </p:sp>
      <p:sp>
        <p:nvSpPr>
          <p:cNvPr id="2" name="Rectangle 1"/>
          <p:cNvSpPr/>
          <p:nvPr/>
        </p:nvSpPr>
        <p:spPr>
          <a:xfrm>
            <a:off x="1828800" y="4419600"/>
            <a:ext cx="4800600" cy="904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eaLnBrk="1" hangingPunct="1">
              <a:buClr>
                <a:schemeClr val="accent1"/>
              </a:buClr>
              <a:buFont typeface="Wingdings" panose="05000000000000000000" pitchFamily="2" charset="2"/>
              <a:buNone/>
            </a:pPr>
            <a:r>
              <a:rPr lang="en-US" altLang="vi-VN" sz="2400" b="1" dirty="0">
                <a:solidFill>
                  <a:srgbClr val="002060"/>
                </a:solidFill>
                <a:latin typeface="Times New Roman" panose="02020603050405020304" pitchFamily="18" charset="0"/>
                <a:cs typeface="Arial" panose="020B0604020202020204" pitchFamily="34" charset="0"/>
              </a:rPr>
              <a:t> </a:t>
            </a:r>
            <a:r>
              <a:rPr lang="en-US" altLang="vi-VN" sz="2400" b="1" dirty="0">
                <a:latin typeface="Times New Roman" panose="02020603050405020304" pitchFamily="18" charset="0"/>
                <a:cs typeface="Arial" panose="020B0604020202020204" pitchFamily="34" charset="0"/>
              </a:rPr>
              <a:t>Vịnh lao ra như tên bắn, la lớn:                                                  </a:t>
            </a:r>
          </a:p>
          <a:p>
            <a:pPr marL="342900" lvl="0" indent="-342900" algn="just" eaLnBrk="1" hangingPunct="1">
              <a:buClr>
                <a:schemeClr val="accent1"/>
              </a:buClr>
              <a:buFont typeface="Wingdings" panose="05000000000000000000" pitchFamily="2" charset="2"/>
              <a:buNone/>
            </a:pPr>
            <a:r>
              <a:rPr lang="en-US" altLang="vi-VN" sz="2400" b="1" dirty="0">
                <a:latin typeface="Times New Roman" panose="02020603050405020304" pitchFamily="18" charset="0"/>
                <a:cs typeface="Arial" panose="020B0604020202020204" pitchFamily="34" charset="0"/>
              </a:rPr>
              <a:t>	    - Hoa, Lan, t</a:t>
            </a:r>
            <a:r>
              <a:rPr lang="en-US" altLang="vi-VN" sz="2400" b="1" dirty="0">
                <a:latin typeface="Times New Roman" panose="02020603050405020304" pitchFamily="18" charset="0"/>
                <a:ea typeface="Arial" panose="020B0604020202020204" pitchFamily="34" charset="0"/>
              </a:rPr>
              <a:t>à</a:t>
            </a:r>
            <a:r>
              <a:rPr lang="en-US" altLang="vi-VN" sz="2400" b="1" dirty="0">
                <a:latin typeface="Times New Roman" panose="02020603050405020304" pitchFamily="18" charset="0"/>
                <a:cs typeface="Arial" panose="020B0604020202020204" pitchFamily="34" charset="0"/>
              </a:rPr>
              <a:t>u hỏa đến!</a:t>
            </a:r>
            <a:endParaRPr lang="en-US" altLang="vi-VN" sz="24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72">
                                            <p:txEl>
                                              <p:pRg st="0" end="0"/>
                                            </p:txEl>
                                          </p:spTgt>
                                        </p:tgtEl>
                                        <p:attrNameLst>
                                          <p:attrName>style.visibility</p:attrName>
                                        </p:attrNameLst>
                                      </p:cBhvr>
                                      <p:to>
                                        <p:strVal val="visible"/>
                                      </p:to>
                                    </p:set>
                                    <p:animEffect transition="in" filter="wipe(down)">
                                      <p:cBhvr>
                                        <p:cTn id="7" dur="500"/>
                                        <p:tgtEl>
                                          <p:spTgt spid="15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72">
                                            <p:txEl>
                                              <p:pRg st="1" end="1"/>
                                            </p:txEl>
                                          </p:spTgt>
                                        </p:tgtEl>
                                        <p:attrNameLst>
                                          <p:attrName>style.visibility</p:attrName>
                                        </p:attrNameLst>
                                      </p:cBhvr>
                                      <p:to>
                                        <p:strVal val="visible"/>
                                      </p:to>
                                    </p:set>
                                    <p:animEffect transition="in" filter="barn(inVertical)">
                                      <p:cBhvr>
                                        <p:cTn id="12" dur="500"/>
                                        <p:tgtEl>
                                          <p:spTgt spid="15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372">
                                            <p:txEl>
                                              <p:pRg st="2" end="2"/>
                                            </p:txEl>
                                          </p:spTgt>
                                        </p:tgtEl>
                                        <p:attrNameLst>
                                          <p:attrName>style.visibility</p:attrName>
                                        </p:attrNameLst>
                                      </p:cBhvr>
                                      <p:to>
                                        <p:strVal val="visible"/>
                                      </p:to>
                                    </p:set>
                                    <p:animEffect transition="in" filter="wipe(down)">
                                      <p:cBhvr>
                                        <p:cTn id="17" dur="500"/>
                                        <p:tgtEl>
                                          <p:spTgt spid="15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372">
                                            <p:txEl>
                                              <p:pRg st="3" end="3"/>
                                            </p:txEl>
                                          </p:spTgt>
                                        </p:tgtEl>
                                        <p:attrNameLst>
                                          <p:attrName>style.visibility</p:attrName>
                                        </p:attrNameLst>
                                      </p:cBhvr>
                                      <p:to>
                                        <p:strVal val="visible"/>
                                      </p:to>
                                    </p:set>
                                    <p:animEffect transition="in" filter="wipe(down)">
                                      <p:cBhvr>
                                        <p:cTn id="22" dur="500"/>
                                        <p:tgtEl>
                                          <p:spTgt spid="15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E:\CO BICH\2010\Hinh anh\duongraywa4.jpg"/>
          <p:cNvPicPr>
            <a:picLocks noChangeAspect="1"/>
          </p:cNvPicPr>
          <p:nvPr/>
        </p:nvPicPr>
        <p:blipFill>
          <a:blip r:embed="rId2"/>
          <a:stretch>
            <a:fillRect/>
          </a:stretch>
        </p:blipFill>
        <p:spPr>
          <a:xfrm>
            <a:off x="1524000" y="0"/>
            <a:ext cx="9144000" cy="6858000"/>
          </a:xfrm>
          <a:prstGeom prst="rect">
            <a:avLst/>
          </a:prstGeom>
          <a:noFill/>
          <a:ln w="9525">
            <a:noFill/>
          </a:ln>
        </p:spPr>
      </p:pic>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descr="Giấy dán tường trẻ em hình mây 3826 màu xanh nhạt, xanh đậm"/>
          <p:cNvPicPr>
            <a:picLocks noChangeAspect="1"/>
          </p:cNvPicPr>
          <p:nvPr/>
        </p:nvPicPr>
        <p:blipFill>
          <a:blip r:embed="rId3"/>
          <a:srcRect b="7945"/>
          <a:stretch>
            <a:fillRect/>
          </a:stretch>
        </p:blipFill>
        <p:spPr>
          <a:xfrm>
            <a:off x="1538288" y="-23812"/>
            <a:ext cx="9144000" cy="6873875"/>
          </a:xfrm>
          <a:prstGeom prst="rect">
            <a:avLst/>
          </a:prstGeom>
          <a:noFill/>
          <a:ln w="9525">
            <a:noFill/>
          </a:ln>
        </p:spPr>
      </p:pic>
      <p:sp>
        <p:nvSpPr>
          <p:cNvPr id="14339" name="Line 6"/>
          <p:cNvSpPr/>
          <p:nvPr/>
        </p:nvSpPr>
        <p:spPr>
          <a:xfrm>
            <a:off x="3124200" y="1731963"/>
            <a:ext cx="1524000" cy="0"/>
          </a:xfrm>
          <a:prstGeom prst="line">
            <a:avLst/>
          </a:prstGeom>
          <a:ln w="9525" cap="flat" cmpd="sng">
            <a:solidFill>
              <a:schemeClr val="tx1"/>
            </a:solidFill>
            <a:prstDash val="solid"/>
            <a:headEnd type="none" w="med" len="med"/>
            <a:tailEnd type="none" w="med" len="med"/>
          </a:ln>
        </p:spPr>
        <p:txBody>
          <a:bodyPr/>
          <a:lstStyle/>
          <a:p>
            <a:endParaRPr lang="en-US"/>
          </a:p>
        </p:txBody>
      </p:sp>
      <p:sp>
        <p:nvSpPr>
          <p:cNvPr id="14340" name="Line 7"/>
          <p:cNvSpPr/>
          <p:nvPr/>
        </p:nvSpPr>
        <p:spPr>
          <a:xfrm>
            <a:off x="7391400" y="1711325"/>
            <a:ext cx="1828800" cy="0"/>
          </a:xfrm>
          <a:prstGeom prst="line">
            <a:avLst/>
          </a:prstGeom>
          <a:ln w="9525" cap="flat" cmpd="sng">
            <a:solidFill>
              <a:schemeClr val="tx1"/>
            </a:solidFill>
            <a:prstDash val="solid"/>
            <a:headEnd type="none" w="med" len="med"/>
            <a:tailEnd type="none" w="med" len="med"/>
          </a:ln>
        </p:spPr>
        <p:txBody>
          <a:bodyPr/>
          <a:lstStyle/>
          <a:p>
            <a:endParaRPr lang="en-US"/>
          </a:p>
        </p:txBody>
      </p:sp>
      <p:sp>
        <p:nvSpPr>
          <p:cNvPr id="14341" name="Text Box 8"/>
          <p:cNvSpPr txBox="1"/>
          <p:nvPr/>
        </p:nvSpPr>
        <p:spPr>
          <a:xfrm>
            <a:off x="3048000" y="1295400"/>
            <a:ext cx="1905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vi-VN" sz="2400" b="1" dirty="0">
                <a:latin typeface="Times New Roman" panose="02020603050405020304" pitchFamily="18" charset="0"/>
                <a:cs typeface="Times New Roman" panose="02020603050405020304" pitchFamily="18" charset="0"/>
              </a:rPr>
              <a:t>Luyện đọc</a:t>
            </a:r>
            <a:endParaRPr lang="en-US" altLang="vi-VN" sz="2400" b="1" dirty="0">
              <a:latin typeface="Times New Roman" panose="02020603050405020304" pitchFamily="18" charset="0"/>
              <a:ea typeface="Times New Roman" panose="02020603050405020304" pitchFamily="18" charset="0"/>
            </a:endParaRPr>
          </a:p>
        </p:txBody>
      </p:sp>
      <p:sp>
        <p:nvSpPr>
          <p:cNvPr id="14342" name="Text Box 9"/>
          <p:cNvSpPr txBox="1"/>
          <p:nvPr/>
        </p:nvSpPr>
        <p:spPr>
          <a:xfrm>
            <a:off x="7239000" y="1295400"/>
            <a:ext cx="22098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vi-VN" sz="2400" b="1" dirty="0">
                <a:latin typeface="Times New Roman" panose="02020603050405020304" pitchFamily="18" charset="0"/>
                <a:cs typeface="Times New Roman" panose="02020603050405020304" pitchFamily="18" charset="0"/>
              </a:rPr>
              <a:t>Tìm hiểu b</a:t>
            </a:r>
            <a:r>
              <a:rPr lang="en-US" altLang="vi-VN" sz="2400" b="1" dirty="0">
                <a:latin typeface="Times New Roman" panose="02020603050405020304" pitchFamily="18" charset="0"/>
                <a:ea typeface="Times New Roman" panose="02020603050405020304" pitchFamily="18" charset="0"/>
              </a:rPr>
              <a:t>à</a:t>
            </a:r>
            <a:r>
              <a:rPr lang="en-US" altLang="vi-VN" sz="2400" b="1" dirty="0">
                <a:latin typeface="Times New Roman" panose="02020603050405020304" pitchFamily="18" charset="0"/>
                <a:cs typeface="Times New Roman" panose="02020603050405020304" pitchFamily="18" charset="0"/>
              </a:rPr>
              <a:t>i</a:t>
            </a:r>
            <a:endParaRPr lang="en-US" altLang="vi-VN" sz="2400" b="1" dirty="0">
              <a:latin typeface="Times New Roman" panose="02020603050405020304" pitchFamily="18" charset="0"/>
              <a:ea typeface="Times New Roman" panose="02020603050405020304" pitchFamily="18" charset="0"/>
            </a:endParaRPr>
          </a:p>
        </p:txBody>
      </p:sp>
      <p:sp>
        <p:nvSpPr>
          <p:cNvPr id="14343" name="Line 10"/>
          <p:cNvSpPr/>
          <p:nvPr/>
        </p:nvSpPr>
        <p:spPr>
          <a:xfrm>
            <a:off x="6705600" y="1981200"/>
            <a:ext cx="0" cy="4876800"/>
          </a:xfrm>
          <a:prstGeom prst="line">
            <a:avLst/>
          </a:prstGeom>
          <a:ln w="9525" cap="flat" cmpd="sng">
            <a:solidFill>
              <a:schemeClr val="tx1"/>
            </a:solidFill>
            <a:prstDash val="solid"/>
            <a:headEnd type="none" w="med" len="med"/>
            <a:tailEnd type="none" w="med" len="med"/>
          </a:ln>
        </p:spPr>
        <p:txBody>
          <a:bodyPr/>
          <a:lstStyle/>
          <a:p>
            <a:endParaRPr lang="en-US"/>
          </a:p>
        </p:txBody>
      </p:sp>
      <p:sp>
        <p:nvSpPr>
          <p:cNvPr id="11273" name="Text Box 20"/>
          <p:cNvSpPr txBox="1"/>
          <p:nvPr/>
        </p:nvSpPr>
        <p:spPr>
          <a:xfrm>
            <a:off x="7162800" y="1976438"/>
            <a:ext cx="19050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285750" lvl="0" indent="-285750">
              <a:spcBef>
                <a:spcPct val="50000"/>
              </a:spcBef>
              <a:buFontTx/>
              <a:buChar char="-"/>
            </a:pPr>
            <a:r>
              <a:rPr lang="en-US" altLang="vi-VN" sz="2400" dirty="0">
                <a:latin typeface="Times New Roman" panose="02020603050405020304" pitchFamily="18" charset="0"/>
                <a:cs typeface="Times New Roman" panose="02020603050405020304" pitchFamily="18" charset="0"/>
              </a:rPr>
              <a:t>Thanh ray </a:t>
            </a:r>
            <a:endParaRPr lang="en-US" altLang="vi-VN" sz="2400" dirty="0">
              <a:latin typeface="Times New Roman" panose="02020603050405020304" pitchFamily="18" charset="0"/>
              <a:ea typeface="Times New Roman" panose="02020603050405020304" pitchFamily="18" charset="0"/>
            </a:endParaRPr>
          </a:p>
        </p:txBody>
      </p:sp>
      <p:sp>
        <p:nvSpPr>
          <p:cNvPr id="17" name="Text Placeholder 4"/>
          <p:cNvSpPr txBox="1"/>
          <p:nvPr/>
        </p:nvSpPr>
        <p:spPr>
          <a:xfrm>
            <a:off x="7162800" y="2487613"/>
            <a:ext cx="2286000" cy="560387"/>
          </a:xfrm>
          <a:prstGeom prst="rect">
            <a:avLst/>
          </a:prstGeom>
          <a:noFill/>
          <a:ln w="9525">
            <a:noFill/>
          </a:ln>
        </p:spPr>
        <p:txBody>
          <a:bodyPr anchor="b"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buFontTx/>
              <a:buNone/>
            </a:pPr>
            <a:r>
              <a:rPr lang="en-US" altLang="vi-VN" sz="2400" dirty="0">
                <a:latin typeface="Times New Roman" panose="02020603050405020304" pitchFamily="18" charset="0"/>
                <a:cs typeface="Times New Roman" panose="02020603050405020304" pitchFamily="18" charset="0"/>
              </a:rPr>
              <a:t>- Chuyền thẻ</a:t>
            </a:r>
            <a:endParaRPr lang="en-US" altLang="vi-VN" sz="2400" dirty="0">
              <a:latin typeface="Times New Roman" panose="02020603050405020304" pitchFamily="18" charset="0"/>
              <a:ea typeface="Times New Roman" panose="02020603050405020304" pitchFamily="18" charset="0"/>
            </a:endParaRPr>
          </a:p>
        </p:txBody>
      </p:sp>
      <p:sp>
        <p:nvSpPr>
          <p:cNvPr id="13" name="Text Box 11"/>
          <p:cNvSpPr txBox="1"/>
          <p:nvPr/>
        </p:nvSpPr>
        <p:spPr>
          <a:xfrm>
            <a:off x="2705100" y="2001838"/>
            <a:ext cx="2362200" cy="25384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285750" lvl="0" indent="-285750">
              <a:spcBef>
                <a:spcPct val="50000"/>
              </a:spcBef>
              <a:buFontTx/>
              <a:buChar char="-"/>
            </a:pPr>
            <a:r>
              <a:rPr lang="en-US" altLang="vi-VN" sz="2400" b="1" dirty="0">
                <a:latin typeface="Times New Roman" panose="02020603050405020304" pitchFamily="18" charset="0"/>
                <a:cs typeface="Times New Roman" panose="02020603050405020304" pitchFamily="18" charset="0"/>
              </a:rPr>
              <a:t>Ch</a:t>
            </a:r>
            <a:r>
              <a:rPr lang="en-US" altLang="vi-VN" sz="2400" b="1" u="sng" dirty="0">
                <a:latin typeface="Times New Roman" panose="02020603050405020304" pitchFamily="18" charset="0"/>
                <a:cs typeface="Times New Roman" panose="02020603050405020304" pitchFamily="18" charset="0"/>
              </a:rPr>
              <a:t>ềnh</a:t>
            </a:r>
            <a:r>
              <a:rPr lang="en-US" altLang="vi-VN" sz="2400" b="1" dirty="0">
                <a:latin typeface="Times New Roman" panose="02020603050405020304" pitchFamily="18" charset="0"/>
                <a:cs typeface="Times New Roman" panose="02020603050405020304" pitchFamily="18" charset="0"/>
              </a:rPr>
              <a:t> </a:t>
            </a:r>
            <a:r>
              <a:rPr lang="en-US" altLang="vi-VN" sz="2400" b="1" u="sng" dirty="0">
                <a:latin typeface="Times New Roman" panose="02020603050405020304" pitchFamily="18" charset="0"/>
                <a:cs typeface="Times New Roman" panose="02020603050405020304" pitchFamily="18" charset="0"/>
              </a:rPr>
              <a:t>ềnh</a:t>
            </a:r>
            <a:r>
              <a:rPr lang="en-US" altLang="vi-VN" sz="2400" b="1" dirty="0">
                <a:latin typeface="Times New Roman" panose="02020603050405020304" pitchFamily="18" charset="0"/>
                <a:cs typeface="Times New Roman" panose="02020603050405020304" pitchFamily="18" charset="0"/>
              </a:rPr>
              <a:t>, </a:t>
            </a:r>
          </a:p>
          <a:p>
            <a:pPr marL="285750" lvl="0" indent="-285750">
              <a:spcBef>
                <a:spcPct val="50000"/>
              </a:spcBef>
              <a:buFontTx/>
              <a:buChar char="-"/>
            </a:pPr>
            <a:r>
              <a:rPr lang="en-US" altLang="vi-VN" sz="2400" b="1" u="sng" dirty="0">
                <a:latin typeface="Times New Roman" panose="02020603050405020304" pitchFamily="18" charset="0"/>
                <a:cs typeface="Times New Roman" panose="02020603050405020304" pitchFamily="18" charset="0"/>
              </a:rPr>
              <a:t>Gi</a:t>
            </a:r>
            <a:r>
              <a:rPr lang="en-US" altLang="vi-VN" sz="2400" b="1" dirty="0">
                <a:latin typeface="Times New Roman" panose="02020603050405020304" pitchFamily="18" charset="0"/>
                <a:cs typeface="Times New Roman" panose="02020603050405020304" pitchFamily="18" charset="0"/>
              </a:rPr>
              <a:t>ục </a:t>
            </a:r>
            <a:r>
              <a:rPr lang="en-US" altLang="vi-VN" sz="2400" b="1" u="sng" dirty="0">
                <a:latin typeface="Times New Roman" panose="02020603050405020304" pitchFamily="18" charset="0"/>
                <a:cs typeface="Times New Roman" panose="02020603050405020304" pitchFamily="18" charset="0"/>
              </a:rPr>
              <a:t>gi</a:t>
            </a:r>
            <a:r>
              <a:rPr lang="en-US" altLang="vi-VN" sz="2400" b="1" dirty="0">
                <a:latin typeface="Times New Roman" panose="02020603050405020304" pitchFamily="18" charset="0"/>
                <a:cs typeface="Times New Roman" panose="02020603050405020304" pitchFamily="18" charset="0"/>
              </a:rPr>
              <a:t>ã</a:t>
            </a:r>
          </a:p>
          <a:p>
            <a:pPr marL="285750" lvl="0" indent="-285750">
              <a:spcBef>
                <a:spcPct val="50000"/>
              </a:spcBef>
              <a:buFontTx/>
              <a:buChar char="-"/>
            </a:pPr>
            <a:r>
              <a:rPr lang="en-US" altLang="vi-VN" sz="2400" b="1" u="sng" dirty="0">
                <a:latin typeface="Times New Roman" panose="02020603050405020304" pitchFamily="18" charset="0"/>
                <a:cs typeface="Times New Roman" panose="02020603050405020304" pitchFamily="18" charset="0"/>
              </a:rPr>
              <a:t>Kh</a:t>
            </a:r>
            <a:r>
              <a:rPr lang="en-US" altLang="vi-VN" sz="2400" b="1" dirty="0">
                <a:latin typeface="Times New Roman" panose="02020603050405020304" pitchFamily="18" charset="0"/>
                <a:cs typeface="Times New Roman" panose="02020603050405020304" pitchFamily="18" charset="0"/>
              </a:rPr>
              <a:t>óc thét </a:t>
            </a:r>
          </a:p>
          <a:p>
            <a:pPr marL="285750" lvl="0" indent="-285750">
              <a:spcBef>
                <a:spcPct val="50000"/>
              </a:spcBef>
              <a:buFontTx/>
              <a:buChar char="-"/>
            </a:pPr>
            <a:r>
              <a:rPr lang="en-US" altLang="vi-VN" sz="2400" b="1" dirty="0">
                <a:latin typeface="Times New Roman" panose="02020603050405020304" pitchFamily="18" charset="0"/>
                <a:cs typeface="Times New Roman" panose="02020603050405020304" pitchFamily="18" charset="0"/>
              </a:rPr>
              <a:t>M</a:t>
            </a:r>
            <a:r>
              <a:rPr lang="en-US" altLang="vi-VN" sz="2400" b="1" u="sng" dirty="0">
                <a:latin typeface="Times New Roman" panose="02020603050405020304" pitchFamily="18" charset="0"/>
                <a:cs typeface="Times New Roman" panose="02020603050405020304" pitchFamily="18" charset="0"/>
              </a:rPr>
              <a:t>ép</a:t>
            </a:r>
            <a:r>
              <a:rPr lang="en-US" altLang="vi-VN" sz="2400" b="1" dirty="0">
                <a:latin typeface="Times New Roman" panose="02020603050405020304" pitchFamily="18" charset="0"/>
                <a:cs typeface="Times New Roman" panose="02020603050405020304" pitchFamily="18" charset="0"/>
              </a:rPr>
              <a:t> r</a:t>
            </a:r>
            <a:r>
              <a:rPr lang="en-US" altLang="vi-VN" sz="2400" b="1" u="sng" dirty="0">
                <a:latin typeface="Times New Roman" panose="02020603050405020304" pitchFamily="18" charset="0"/>
                <a:cs typeface="Times New Roman" panose="02020603050405020304" pitchFamily="18" charset="0"/>
              </a:rPr>
              <a:t>uộng</a:t>
            </a:r>
          </a:p>
          <a:p>
            <a:pPr marL="285750" lvl="0" indent="-285750">
              <a:spcBef>
                <a:spcPct val="50000"/>
              </a:spcBef>
              <a:buFontTx/>
              <a:buChar char="-"/>
            </a:pPr>
            <a:endParaRPr lang="en-US" altLang="vi-VN" sz="1800" b="1"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273"/>
                                        </p:tgtEl>
                                        <p:attrNameLst>
                                          <p:attrName>style.visibility</p:attrName>
                                        </p:attrNameLst>
                                      </p:cBhvr>
                                      <p:to>
                                        <p:strVal val="visible"/>
                                      </p:to>
                                    </p:set>
                                    <p:animEffect transition="in" filter="barn(inVertical)">
                                      <p:cBhvr>
                                        <p:cTn id="14" dur="500"/>
                                        <p:tgtEl>
                                          <p:spTgt spid="1127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CO BICH\2010\Hinh anh\Choi_chuyen-1.jpg"/>
          <p:cNvPicPr>
            <a:picLocks noChangeAspect="1"/>
          </p:cNvPicPr>
          <p:nvPr/>
        </p:nvPicPr>
        <p:blipFill>
          <a:blip r:embed="rId2"/>
          <a:stretch>
            <a:fillRect/>
          </a:stretch>
        </p:blipFill>
        <p:spPr>
          <a:xfrm>
            <a:off x="1524000" y="0"/>
            <a:ext cx="4572000" cy="3429000"/>
          </a:xfrm>
          <a:prstGeom prst="rect">
            <a:avLst/>
          </a:prstGeom>
          <a:noFill/>
          <a:ln w="9525">
            <a:noFill/>
          </a:ln>
        </p:spPr>
      </p:pic>
      <p:pic>
        <p:nvPicPr>
          <p:cNvPr id="19462" name="Picture 6" descr="Hướng dẫn cách Chơi chuyền ( chơi Banh đũa)"/>
          <p:cNvPicPr>
            <a:picLocks noChangeAspect="1" noChangeArrowheads="1"/>
          </p:cNvPicPr>
          <p:nvPr/>
        </p:nvPicPr>
        <p:blipFill rotWithShape="1">
          <a:blip r:embed="rId3"/>
          <a:srcRect r="4749"/>
          <a:stretch>
            <a:fillRect/>
          </a:stretch>
        </p:blipFill>
        <p:spPr bwMode="auto">
          <a:xfrm>
            <a:off x="1524000" y="3455417"/>
            <a:ext cx="4724400" cy="3426829"/>
          </a:xfrm>
          <a:prstGeom prst="rect">
            <a:avLst/>
          </a:prstGeom>
          <a:noFill/>
          <a:effectLst>
            <a:softEdge rad="63500"/>
          </a:effectLst>
        </p:spPr>
      </p:pic>
      <p:pic>
        <p:nvPicPr>
          <p:cNvPr id="19464" name="Picture 8" descr="Hướng dẫn cách Chơi chuyền ( chơi Banh đũa)"/>
          <p:cNvPicPr>
            <a:picLocks noChangeAspect="1" noChangeArrowheads="1"/>
          </p:cNvPicPr>
          <p:nvPr/>
        </p:nvPicPr>
        <p:blipFill rotWithShape="1">
          <a:blip r:embed="rId4"/>
          <a:srcRect l="5333" t="10727" r="14667"/>
          <a:stretch>
            <a:fillRect/>
          </a:stretch>
        </p:blipFill>
        <p:spPr bwMode="auto">
          <a:xfrm>
            <a:off x="6096000" y="-1"/>
            <a:ext cx="4572000" cy="3455415"/>
          </a:xfrm>
          <a:prstGeom prst="rect">
            <a:avLst/>
          </a:prstGeom>
          <a:noFill/>
          <a:effectLst>
            <a:softEdge rad="127000"/>
          </a:effectLst>
        </p:spPr>
      </p:pic>
      <p:pic>
        <p:nvPicPr>
          <p:cNvPr id="19466" name="Picture 10" descr="http://baohoabinh.com.vn/Includes/NewsDetail/9_2018/dt_2892018919_choi.jpg"/>
          <p:cNvPicPr>
            <a:picLocks noChangeAspect="1" noChangeArrowheads="1"/>
          </p:cNvPicPr>
          <p:nvPr/>
        </p:nvPicPr>
        <p:blipFill rotWithShape="1">
          <a:blip r:embed="rId5"/>
          <a:srcRect l="7200"/>
          <a:stretch>
            <a:fillRect/>
          </a:stretch>
        </p:blipFill>
        <p:spPr bwMode="auto">
          <a:xfrm>
            <a:off x="6104520" y="3455416"/>
            <a:ext cx="4563480" cy="3402586"/>
          </a:xfrm>
          <a:prstGeom prst="rect">
            <a:avLst/>
          </a:prstGeom>
          <a:noFill/>
          <a:effectLst>
            <a:softEdge rad="1270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heel(1)">
                                      <p:cBhvr>
                                        <p:cTn id="7" dur="2000"/>
                                        <p:tgtEl>
                                          <p:spTgt spid="19462"/>
                                        </p:tgtEl>
                                      </p:cBhvr>
                                    </p:animEffect>
                                  </p:childTnLst>
                                </p:cTn>
                              </p:par>
                              <p:par>
                                <p:cTn id="8" presetID="21" presetClass="entr" presetSubtype="1" fill="hold" nodeType="withEffect">
                                  <p:stCondLst>
                                    <p:cond delay="0"/>
                                  </p:stCondLst>
                                  <p:childTnLst>
                                    <p:set>
                                      <p:cBhvr>
                                        <p:cTn id="9" dur="1" fill="hold">
                                          <p:stCondLst>
                                            <p:cond delay="0"/>
                                          </p:stCondLst>
                                        </p:cTn>
                                        <p:tgtEl>
                                          <p:spTgt spid="19466"/>
                                        </p:tgtEl>
                                        <p:attrNameLst>
                                          <p:attrName>style.visibility</p:attrName>
                                        </p:attrNameLst>
                                      </p:cBhvr>
                                      <p:to>
                                        <p:strVal val="visible"/>
                                      </p:to>
                                    </p:set>
                                    <p:animEffect transition="in" filter="wheel(1)">
                                      <p:cBhvr>
                                        <p:cTn id="10" dur="20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0</TotalTime>
  <Words>1192</Words>
  <Application>Microsoft Office PowerPoint</Application>
  <PresentationFormat>Widescreen</PresentationFormat>
  <Paragraphs>92</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Tan Danh</dc:creator>
  <cp:lastModifiedBy>User1-Office365</cp:lastModifiedBy>
  <cp:revision>340</cp:revision>
  <dcterms:created xsi:type="dcterms:W3CDTF">2010-04-04T13:02:29Z</dcterms:created>
  <dcterms:modified xsi:type="dcterms:W3CDTF">2024-04-23T13:48:00Z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9DE70AC994634FE98091B35AB4E3AFDE_12</vt:lpwstr>
  </property>
  <property fmtid="{D5CDD505-2E9C-101B-9397-08002B2CF9AE}" pid="3" name="KSOProductBuildVer">
    <vt:lpwstr>1033-12.2.0.16703</vt:lpwstr>
  </property>
  <property fmtid="{D5CDD505-2E9C-101B-9397-08002B2CF9AE}" pid="4" name="MSIP_Label_defa4170-0d19-0005-0004-bc88714345d2_Enabled">
    <vt:lpwstr>true</vt:lpwstr>
  </property>
  <property fmtid="{D5CDD505-2E9C-101B-9397-08002B2CF9AE}" pid="5" name="MSIP_Label_defa4170-0d19-0005-0004-bc88714345d2_SetDate">
    <vt:lpwstr>2024-04-23T13:47:38Z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f97df2be-88bc-4402-b5ce-1dbb4df9133b</vt:lpwstr>
  </property>
  <property fmtid="{D5CDD505-2E9C-101B-9397-08002B2CF9AE}" pid="9" name="MSIP_Label_defa4170-0d19-0005-0004-bc88714345d2_ActionId">
    <vt:lpwstr>521f77cc-8c4c-421b-a3d4-723288e5fb47</vt:lpwstr>
  </property>
  <property fmtid="{D5CDD505-2E9C-101B-9397-08002B2CF9AE}" pid="10" name="MSIP_Label_defa4170-0d19-0005-0004-bc88714345d2_ContentBits">
    <vt:lpwstr>0</vt:lpwstr>
  </property>
</Properties>
</file>