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53" r:id="rId2"/>
    <p:sldId id="2969" r:id="rId3"/>
    <p:sldId id="2950" r:id="rId4"/>
    <p:sldId id="2948" r:id="rId5"/>
    <p:sldId id="2971" r:id="rId6"/>
    <p:sldId id="2977" r:id="rId7"/>
    <p:sldId id="2947" r:id="rId8"/>
    <p:sldId id="2970" r:id="rId9"/>
    <p:sldId id="3007" r:id="rId10"/>
    <p:sldId id="3008" r:id="rId11"/>
    <p:sldId id="300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p:scale>
          <a:sx n="122" d="100"/>
          <a:sy n="122" d="100"/>
        </p:scale>
        <p:origin x="-15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273804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3.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p:cNvPicPr>
            <a:picLocks noChangeAspect="1"/>
          </p:cNvPicPr>
          <p:nvPr/>
        </p:nvPicPr>
        <p:blipFill>
          <a:blip r:embed="rId8"/>
          <a:stretch>
            <a:fillRect/>
          </a:stretch>
        </p:blipFill>
        <p:spPr>
          <a:xfrm>
            <a:off x="132402" y="2491800"/>
            <a:ext cx="589731" cy="520622"/>
          </a:xfrm>
          <a:prstGeom prst="rect">
            <a:avLst/>
          </a:prstGeom>
        </p:spPr>
      </p:pic>
      <p:sp>
        <p:nvSpPr>
          <p:cNvPr id="9" name="Text Box 2"/>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2" y="387485"/>
            <a:ext cx="8672053" cy="1556220"/>
          </a:xfrm>
          <a:prstGeom prst="rect">
            <a:avLst/>
          </a:prstGeom>
        </p:spPr>
      </p:pic>
      <p:sp>
        <p:nvSpPr>
          <p:cNvPr id="11" name="Rectangle 10"/>
          <p:cNvSpPr/>
          <p:nvPr/>
        </p:nvSpPr>
        <p:spPr>
          <a:xfrm>
            <a:off x="227836" y="746858"/>
            <a:ext cx="8545815" cy="8374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dirty="0">
              <a:solidFill>
                <a:schemeClr val="bg1"/>
              </a:solidFill>
              <a:latin typeface="SVN-Avo" panose="02040603050506020204" pitchFamily="18" charset="0"/>
              <a:cs typeface="Times New Roman" panose="02020603050405020304" pitchFamily="18" charset="0"/>
            </a:endParaRPr>
          </a:p>
        </p:txBody>
      </p:sp>
      <p:grpSp>
        <p:nvGrpSpPr>
          <p:cNvPr id="12" name="Group 11"/>
          <p:cNvGrpSpPr/>
          <p:nvPr/>
        </p:nvGrpSpPr>
        <p:grpSpPr>
          <a:xfrm>
            <a:off x="999896" y="2491800"/>
            <a:ext cx="7172739" cy="1940925"/>
            <a:chOff x="1055313" y="1366069"/>
            <a:chExt cx="7172739" cy="1940925"/>
          </a:xfrm>
        </p:grpSpPr>
        <p:sp>
          <p:nvSpPr>
            <p:cNvPr id="13" name="Rectangle: Rounded Corners 12"/>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55313" y="1366069"/>
              <a:ext cx="2076866" cy="1940925"/>
            </a:xfrm>
            <a:prstGeom prst="rect">
              <a:avLst/>
            </a:prstGeom>
          </p:spPr>
        </p:pic>
        <p:sp>
          <p:nvSpPr>
            <p:cNvPr id="15" name="Rectangle 14"/>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6" name="Rectangle 15"/>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dirty="0" err="1">
                  <a:solidFill>
                    <a:srgbClr val="F93265"/>
                  </a:solidFill>
                  <a:latin typeface="UTM Avo" panose="02040603050506020204" pitchFamily="18" charset="0"/>
                  <a:cs typeface="Times New Roman" panose="02020603050405020304" pitchFamily="18" charset="0"/>
                </a:rPr>
                <a:t>Thông</a:t>
              </a:r>
              <a:r>
                <a:rPr lang="en-US" altLang="vi-VN" sz="3200" b="1" dirty="0">
                  <a:solidFill>
                    <a:srgbClr val="F93265"/>
                  </a:solidFill>
                  <a:latin typeface="UTM Avo" panose="02040603050506020204" pitchFamily="18" charset="0"/>
                  <a:cs typeface="Times New Roman" panose="02020603050405020304" pitchFamily="18" charset="0"/>
                </a:rPr>
                <a:t> tin </a:t>
              </a:r>
              <a:r>
                <a:rPr lang="en-US" altLang="vi-VN" sz="3200" b="1" dirty="0" err="1">
                  <a:solidFill>
                    <a:srgbClr val="F93265"/>
                  </a:solidFill>
                  <a:latin typeface="UTM Avo" panose="02040603050506020204" pitchFamily="18" charset="0"/>
                  <a:cs typeface="Times New Roman" panose="02020603050405020304" pitchFamily="18" charset="0"/>
                </a:rPr>
                <a:t>trên</a:t>
              </a:r>
              <a:r>
                <a:rPr lang="en-US" altLang="vi-VN" sz="3200" b="1" dirty="0">
                  <a:solidFill>
                    <a:srgbClr val="F93265"/>
                  </a:solidFill>
                  <a:latin typeface="UTM Avo" panose="02040603050506020204" pitchFamily="18" charset="0"/>
                  <a:cs typeface="Times New Roman" panose="02020603050405020304" pitchFamily="18" charset="0"/>
                </a:rPr>
                <a:t> </a:t>
              </a:r>
              <a:r>
                <a:rPr lang="en-US" altLang="vi-VN" sz="3200" b="1" dirty="0" err="1">
                  <a:solidFill>
                    <a:srgbClr val="F93265"/>
                  </a:solidFill>
                  <a:latin typeface="UTM Avo" panose="02040603050506020204" pitchFamily="18" charset="0"/>
                  <a:cs typeface="Times New Roman" panose="02020603050405020304" pitchFamily="18" charset="0"/>
                </a:rPr>
                <a:t>trang</a:t>
              </a:r>
              <a:r>
                <a:rPr lang="en-US" altLang="vi-VN" sz="3200" b="1" dirty="0">
                  <a:solidFill>
                    <a:srgbClr val="F93265"/>
                  </a:solidFill>
                  <a:latin typeface="UTM Avo" panose="02040603050506020204" pitchFamily="18" charset="0"/>
                  <a:cs typeface="Times New Roman" panose="02020603050405020304" pitchFamily="18" charset="0"/>
                </a:rPr>
                <a:t> Web</a:t>
              </a:r>
            </a:p>
          </p:txBody>
        </p:sp>
      </p:grpSp>
      <p:sp>
        <p:nvSpPr>
          <p:cNvPr id="2" name="TextBox 1"/>
          <p:cNvSpPr txBox="1"/>
          <p:nvPr/>
        </p:nvSpPr>
        <p:spPr>
          <a:xfrm>
            <a:off x="1920085" y="156652"/>
            <a:ext cx="7339761" cy="461665"/>
          </a:xfrm>
          <a:prstGeom prst="rect">
            <a:avLst/>
          </a:prstGeom>
          <a:noFill/>
        </p:spPr>
        <p:txBody>
          <a:bodyPr wrap="square" rtlCol="0">
            <a:spAutoFit/>
          </a:bodyPr>
          <a:lstStyle/>
          <a:p>
            <a:r>
              <a:rPr lang="en-US" sz="2400" dirty="0" err="1" smtClean="0">
                <a:solidFill>
                  <a:srgbClr val="FF0000"/>
                </a:solidFill>
              </a:rPr>
              <a:t>Thứ</a:t>
            </a:r>
            <a:r>
              <a:rPr lang="en-US" sz="2400" dirty="0" smtClean="0">
                <a:solidFill>
                  <a:srgbClr val="FF0000"/>
                </a:solidFill>
              </a:rPr>
              <a:t> </a:t>
            </a:r>
            <a:r>
              <a:rPr lang="en-US" sz="2400" dirty="0" err="1" smtClean="0">
                <a:solidFill>
                  <a:srgbClr val="FF0000"/>
                </a:solidFill>
              </a:rPr>
              <a:t>năm</a:t>
            </a:r>
            <a:r>
              <a:rPr lang="en-US" sz="2400" dirty="0" smtClean="0">
                <a:solidFill>
                  <a:srgbClr val="FF0000"/>
                </a:solidFill>
              </a:rPr>
              <a:t> </a:t>
            </a:r>
            <a:r>
              <a:rPr lang="en-US" sz="2400" dirty="0" err="1" smtClean="0">
                <a:solidFill>
                  <a:srgbClr val="FF0000"/>
                </a:solidFill>
              </a:rPr>
              <a:t>ngày</a:t>
            </a:r>
            <a:r>
              <a:rPr lang="en-US" sz="2400" dirty="0" smtClean="0">
                <a:solidFill>
                  <a:srgbClr val="FF0000"/>
                </a:solidFill>
              </a:rPr>
              <a:t> 10 </a:t>
            </a:r>
            <a:r>
              <a:rPr lang="en-US" sz="2400" dirty="0" err="1" smtClean="0">
                <a:solidFill>
                  <a:srgbClr val="FF0000"/>
                </a:solidFill>
              </a:rPr>
              <a:t>tháng</a:t>
            </a:r>
            <a:r>
              <a:rPr lang="en-US" sz="2400" dirty="0" smtClean="0">
                <a:solidFill>
                  <a:srgbClr val="FF0000"/>
                </a:solidFill>
              </a:rPr>
              <a:t> 10 </a:t>
            </a:r>
            <a:r>
              <a:rPr lang="en-US" sz="2400" dirty="0" err="1" smtClean="0">
                <a:solidFill>
                  <a:srgbClr val="FF0000"/>
                </a:solidFill>
              </a:rPr>
              <a:t>năm</a:t>
            </a:r>
            <a:r>
              <a:rPr lang="en-US" sz="2400" dirty="0" smtClean="0">
                <a:solidFill>
                  <a:srgbClr val="FF0000"/>
                </a:solidFill>
              </a:rPr>
              <a:t> 2024</a:t>
            </a:r>
            <a:endParaRPr lang="en-US" sz="2400"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95759" y="438593"/>
            <a:ext cx="10167881" cy="547714"/>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p:cNvSpPr/>
          <p:nvPr/>
        </p:nvSpPr>
        <p:spPr>
          <a:xfrm>
            <a:off x="9065993" y="2366636"/>
            <a:ext cx="977659" cy="2071208"/>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1 – C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2 – D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3 – B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4 – A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3" name="Rectangle 12"/>
          <p:cNvSpPr/>
          <p:nvPr/>
        </p:nvSpPr>
        <p:spPr>
          <a:xfrm>
            <a:off x="1475215" y="5408591"/>
            <a:ext cx="10167880"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en-US" sz="2200">
                <a:latin typeface="UTM Avo" panose="02040603050506020204" pitchFamily="18" charset="0"/>
                <a:cs typeface="Times New Roman" panose="02020603050405020304" pitchFamily="18" charset="0"/>
              </a:rPr>
              <a:t>Em hãy kể các tác hại khi cố tình xem thông tin trên trang web không phù hợp với lứa tuổi.</a:t>
            </a:r>
            <a:endParaRPr lang="vi-VN" sz="220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215" y="1037803"/>
            <a:ext cx="6563641" cy="4267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p:cNvGrpSpPr/>
          <p:nvPr/>
        </p:nvGrpSpPr>
        <p:grpSpPr>
          <a:xfrm>
            <a:off x="301091" y="301982"/>
            <a:ext cx="4134561" cy="2508169"/>
            <a:chOff x="301091" y="301982"/>
            <a:chExt cx="4134561" cy="250816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5" name="Picture 4" descr="Tex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pic>
        <p:nvPicPr>
          <p:cNvPr id="14"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04109" y="638942"/>
            <a:ext cx="5124606" cy="1807588"/>
          </a:xfrm>
          <a:prstGeom prst="rect">
            <a:avLst/>
          </a:prstGeom>
        </p:spPr>
      </p:pic>
      <p:sp>
        <p:nvSpPr>
          <p:cNvPr id="13" name="Rectangle 12"/>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554362" y="2588324"/>
            <a:ext cx="8277576" cy="2148231"/>
          </a:xfrm>
          <a:prstGeom prst="rect">
            <a:avLst/>
          </a:prstGeom>
        </p:spPr>
      </p:pic>
      <p:sp>
        <p:nvSpPr>
          <p:cNvPr id="18" name="Rectangle 17"/>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p:cNvPicPr>
            <a:picLocks noChangeAspect="1"/>
          </p:cNvPicPr>
          <p:nvPr/>
        </p:nvPicPr>
        <p:blipFill>
          <a:blip r:embed="rId10"/>
          <a:stretch>
            <a:fillRect/>
          </a:stretch>
        </p:blipFill>
        <p:spPr>
          <a:xfrm>
            <a:off x="11358550" y="1360826"/>
            <a:ext cx="504202" cy="4451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p:cNvSpPr/>
          <p:nvPr/>
        </p:nvSpPr>
        <p:spPr>
          <a:xfrm>
            <a:off x="932682" y="1844146"/>
            <a:ext cx="9205758" cy="1143070"/>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UTM Avo" panose="02040603050506020204" pitchFamily="18" charset="0"/>
              <a:cs typeface="Times New Roman" panose="02020603050405020304" pitchFamily="18" charset="0"/>
            </a:endParaRPr>
          </a:p>
        </p:txBody>
      </p:sp>
      <p:grpSp>
        <p:nvGrpSpPr>
          <p:cNvPr id="24" name="Group 23"/>
          <p:cNvGrpSpPr/>
          <p:nvPr/>
        </p:nvGrpSpPr>
        <p:grpSpPr>
          <a:xfrm>
            <a:off x="522612" y="900102"/>
            <a:ext cx="2898644" cy="880803"/>
            <a:chOff x="522612" y="900102"/>
            <a:chExt cx="2898644" cy="880803"/>
          </a:xfrm>
        </p:grpSpPr>
        <p:grpSp>
          <p:nvGrpSpPr>
            <p:cNvPr id="4" name="Group 3"/>
            <p:cNvGrpSpPr/>
            <p:nvPr/>
          </p:nvGrpSpPr>
          <p:grpSpPr>
            <a:xfrm>
              <a:off x="522612" y="1095583"/>
              <a:ext cx="2354327" cy="661656"/>
              <a:chOff x="5906375" y="1404722"/>
              <a:chExt cx="2354327" cy="661656"/>
            </a:xfrm>
          </p:grpSpPr>
          <p:sp>
            <p:nvSpPr>
              <p:cNvPr id="8" name="Rectangle: Top Corners Rounded 7"/>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p:cNvGrpSpPr/>
            <p:nvPr/>
          </p:nvGrpSpPr>
          <p:grpSpPr>
            <a:xfrm rot="20419193">
              <a:off x="2468303" y="900102"/>
              <a:ext cx="952953" cy="880803"/>
              <a:chOff x="8974078" y="279854"/>
              <a:chExt cx="3397172" cy="3224225"/>
            </a:xfrm>
          </p:grpSpPr>
          <p:pic>
            <p:nvPicPr>
              <p:cNvPr id="21"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21" y="2987216"/>
            <a:ext cx="9205758" cy="34067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718" y="475747"/>
            <a:ext cx="891617" cy="830652"/>
          </a:xfrm>
          <a:prstGeom prst="rect">
            <a:avLst/>
          </a:prstGeom>
        </p:spPr>
      </p:pic>
      <p:sp>
        <p:nvSpPr>
          <p:cNvPr id="6" name="Rectangle 5"/>
          <p:cNvSpPr/>
          <p:nvPr/>
        </p:nvSpPr>
        <p:spPr>
          <a:xfrm>
            <a:off x="1307334" y="503613"/>
            <a:ext cx="10019426" cy="142962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p>
        </p:txBody>
      </p:sp>
      <p:sp>
        <p:nvSpPr>
          <p:cNvPr id="7" name="Rectangle 6"/>
          <p:cNvSpPr/>
          <p:nvPr/>
        </p:nvSpPr>
        <p:spPr>
          <a:xfrm>
            <a:off x="1209796" y="2382771"/>
            <a:ext cx="10689817" cy="1429622"/>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còn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trỏ</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ở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8" name="Rectangle 7"/>
          <p:cNvSpPr/>
          <p:nvPr/>
        </p:nvSpPr>
        <p:spPr>
          <a:xfrm>
            <a:off x="1307332" y="3734981"/>
            <a:ext cx="10689817" cy="967957"/>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loại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ảnh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âm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thanh</a:t>
            </a:r>
            <a:r>
              <a:rPr lang="en-US" sz="2000" dirty="0">
                <a:latin typeface="UTM Avo" panose="02040603050506020204" pitchFamily="18" charset="0"/>
                <a:cs typeface="Times New Roman" panose="02020603050405020304" pitchFamily="18" charset="0"/>
              </a:rPr>
              <a:t>, video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gọi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0" name="Group 9"/>
          <p:cNvGrpSpPr/>
          <p:nvPr/>
        </p:nvGrpSpPr>
        <p:grpSpPr>
          <a:xfrm>
            <a:off x="1209797" y="4523219"/>
            <a:ext cx="9178769" cy="1951609"/>
            <a:chOff x="1329714" y="458216"/>
            <a:chExt cx="8812810" cy="1951609"/>
          </a:xfrm>
        </p:grpSpPr>
        <p:grpSp>
          <p:nvGrpSpPr>
            <p:cNvPr id="12" name="Group 11"/>
            <p:cNvGrpSpPr/>
            <p:nvPr/>
          </p:nvGrpSpPr>
          <p:grpSpPr>
            <a:xfrm>
              <a:off x="1925021" y="911578"/>
              <a:ext cx="8217503" cy="1498247"/>
              <a:chOff x="2572721" y="934090"/>
              <a:chExt cx="7392824" cy="2210326"/>
            </a:xfrm>
          </p:grpSpPr>
          <p:sp>
            <p:nvSpPr>
              <p:cNvPr id="14" name="Rectangle: Rounded Corners 13"/>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8" name="Rectangle 17"/>
          <p:cNvSpPr/>
          <p:nvPr/>
        </p:nvSpPr>
        <p:spPr>
          <a:xfrm>
            <a:off x="2071855" y="5077794"/>
            <a:ext cx="8414248" cy="1141146"/>
          </a:xfrm>
          <a:prstGeom prst="rect">
            <a:avLst/>
          </a:prstGeom>
        </p:spPr>
        <p:txBody>
          <a:bodyPr wrap="square">
            <a:spAutoFit/>
          </a:bodyPr>
          <a:lstStyle/>
          <a:p>
            <a:pPr defTabSz="342900">
              <a:lnSpc>
                <a:spcPct val="150000"/>
              </a:lnSpc>
            </a:pPr>
            <a:r>
              <a:rPr lang="vi-VN" altLang="vi-VN" sz="2400" b="1">
                <a:solidFill>
                  <a:srgbClr val="F03C69"/>
                </a:solidFill>
                <a:latin typeface="UTM Avo" panose="02040603050506020204"/>
                <a:cs typeface="Times New Roman" panose="02020603050405020304" pitchFamily="18" charset="0"/>
              </a:rPr>
              <a:t>Trên trang web thường có các</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loại thông tin: Văn bản, hình</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ảnh, âm thanh, video và siêu liên kết.</a:t>
            </a:r>
            <a:r>
              <a:rPr lang="vi-VN" sz="2400" b="1">
                <a:solidFill>
                  <a:srgbClr val="F03C69"/>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94" y="283918"/>
            <a:ext cx="11057829"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a:t>
            </a:r>
            <a:r>
              <a:rPr lang="en-US" sz="2800" b="1" dirty="0" err="1">
                <a:solidFill>
                  <a:srgbClr val="F03C69"/>
                </a:solidFill>
                <a:latin typeface="SVN-SAF" panose="02040603050506020204" pitchFamily="18" charset="0"/>
                <a:cs typeface="Times New Roman" panose="02020603050405020304" pitchFamily="18" charset="0"/>
              </a:rPr>
              <a:t>Tác</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hại</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khi</a:t>
            </a:r>
            <a:r>
              <a:rPr lang="en-US" sz="2800" b="1" dirty="0">
                <a:solidFill>
                  <a:srgbClr val="F03C69"/>
                </a:solidFill>
                <a:latin typeface="SVN-SAF" panose="02040603050506020204" pitchFamily="18" charset="0"/>
                <a:cs typeface="Times New Roman" panose="02020603050405020304" pitchFamily="18" charset="0"/>
              </a:rPr>
              <a:t> TRUY CẬP VÀO TRANG WEB </a:t>
            </a:r>
            <a:r>
              <a:rPr lang="en-US" sz="2800" b="1" dirty="0" err="1">
                <a:solidFill>
                  <a:srgbClr val="F03C69"/>
                </a:solidFill>
                <a:latin typeface="SVN-SAF" panose="02040603050506020204" pitchFamily="18" charset="0"/>
                <a:cs typeface="Times New Roman" panose="02020603050405020304" pitchFamily="18" charset="0"/>
              </a:rPr>
              <a:t>Không</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phù</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hợp</a:t>
            </a:r>
            <a:endParaRPr lang="vi-VN" sz="2800" b="1" dirty="0">
              <a:solidFill>
                <a:srgbClr val="F03C69"/>
              </a:solidFill>
              <a:cs typeface="Times New Roman" panose="02020603050405020304" pitchFamily="18" charset="0"/>
            </a:endParaRPr>
          </a:p>
        </p:txBody>
      </p:sp>
      <p:sp>
        <p:nvSpPr>
          <p:cNvPr id="10" name="Rectangle 9"/>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p:cNvSpPr/>
          <p:nvPr/>
        </p:nvSpPr>
        <p:spPr>
          <a:xfrm>
            <a:off x="674437" y="1915643"/>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p:cNvGrpSpPr/>
          <p:nvPr/>
        </p:nvGrpSpPr>
        <p:grpSpPr>
          <a:xfrm>
            <a:off x="522612" y="900102"/>
            <a:ext cx="2898644" cy="880803"/>
            <a:chOff x="522612" y="900102"/>
            <a:chExt cx="2898644" cy="880803"/>
          </a:xfrm>
        </p:grpSpPr>
        <p:grpSp>
          <p:nvGrpSpPr>
            <p:cNvPr id="4" name="Group 3"/>
            <p:cNvGrpSpPr/>
            <p:nvPr/>
          </p:nvGrpSpPr>
          <p:grpSpPr>
            <a:xfrm>
              <a:off x="522612" y="1095583"/>
              <a:ext cx="2354327" cy="661656"/>
              <a:chOff x="5906375" y="1404722"/>
              <a:chExt cx="2354327" cy="661656"/>
            </a:xfrm>
          </p:grpSpPr>
          <p:sp>
            <p:nvSpPr>
              <p:cNvPr id="8" name="Rectangle: Top Corners Rounded 7"/>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p:cNvGrpSpPr/>
            <p:nvPr/>
          </p:nvGrpSpPr>
          <p:grpSpPr>
            <a:xfrm rot="20419193">
              <a:off x="2468303" y="900102"/>
              <a:ext cx="952953" cy="880803"/>
              <a:chOff x="8974078" y="279854"/>
              <a:chExt cx="3397172" cy="3224225"/>
            </a:xfrm>
          </p:grpSpPr>
          <p:pic>
            <p:nvPicPr>
              <p:cNvPr id="21"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8182" y="280553"/>
            <a:ext cx="891617" cy="830652"/>
          </a:xfrm>
          <a:prstGeom prst="rect">
            <a:avLst/>
          </a:prstGeom>
        </p:spPr>
      </p:pic>
      <p:sp>
        <p:nvSpPr>
          <p:cNvPr id="4" name="Rectangle 3"/>
          <p:cNvSpPr/>
          <p:nvPr/>
        </p:nvSpPr>
        <p:spPr>
          <a:xfrm>
            <a:off x="1123830" y="1352"/>
            <a:ext cx="10567674"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p:cNvSpPr/>
          <p:nvPr/>
        </p:nvSpPr>
        <p:spPr>
          <a:xfrm>
            <a:off x="1123830" y="1812129"/>
            <a:ext cx="6553556" cy="129586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7" name="Rectangle 6"/>
          <p:cNvSpPr/>
          <p:nvPr/>
        </p:nvSpPr>
        <p:spPr>
          <a:xfrm>
            <a:off x="1377672" y="3641398"/>
            <a:ext cx="6553556" cy="129586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8" name="Rectangle 7"/>
          <p:cNvSpPr/>
          <p:nvPr/>
        </p:nvSpPr>
        <p:spPr>
          <a:xfrm>
            <a:off x="1377672" y="5120245"/>
            <a:ext cx="6553556" cy="129586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784" y="1818372"/>
            <a:ext cx="3474720" cy="46103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grpSp>
        <p:nvGrpSpPr>
          <p:cNvPr id="2" name="Group 1"/>
          <p:cNvGrpSpPr/>
          <p:nvPr/>
        </p:nvGrpSpPr>
        <p:grpSpPr>
          <a:xfrm>
            <a:off x="1329714" y="458216"/>
            <a:ext cx="9552989" cy="2431008"/>
            <a:chOff x="1329714" y="458216"/>
            <a:chExt cx="9552989" cy="2317292"/>
          </a:xfrm>
        </p:grpSpPr>
        <p:grpSp>
          <p:nvGrpSpPr>
            <p:cNvPr id="10" name="Group 9"/>
            <p:cNvGrpSpPr/>
            <p:nvPr/>
          </p:nvGrpSpPr>
          <p:grpSpPr>
            <a:xfrm>
              <a:off x="1329714" y="458216"/>
              <a:ext cx="9552989" cy="2317292"/>
              <a:chOff x="1329714" y="458216"/>
              <a:chExt cx="9552989" cy="2317292"/>
            </a:xfrm>
          </p:grpSpPr>
          <p:grpSp>
            <p:nvGrpSpPr>
              <p:cNvPr id="11" name="Group 10"/>
              <p:cNvGrpSpPr/>
              <p:nvPr/>
            </p:nvGrpSpPr>
            <p:grpSpPr>
              <a:xfrm>
                <a:off x="1925021" y="911578"/>
                <a:ext cx="8957682" cy="1863930"/>
                <a:chOff x="2572721" y="934090"/>
                <a:chExt cx="8058721" cy="2749809"/>
              </a:xfrm>
            </p:grpSpPr>
            <p:sp>
              <p:nvSpPr>
                <p:cNvPr id="13" name="Rectangle: Rounded Corners 12"/>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6" name="Rectangle 15"/>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pic>
        <p:nvPicPr>
          <p:cNvPr id="3" name="Picture 2"/>
          <p:cNvPicPr>
            <a:picLocks noChangeAspect="1"/>
          </p:cNvPicPr>
          <p:nvPr/>
        </p:nvPicPr>
        <p:blipFill>
          <a:blip r:embed="rId3"/>
          <a:stretch>
            <a:fillRect/>
          </a:stretch>
        </p:blipFill>
        <p:spPr>
          <a:xfrm>
            <a:off x="1181189" y="3035271"/>
            <a:ext cx="983065" cy="967824"/>
          </a:xfrm>
          <a:prstGeom prst="rect">
            <a:avLst/>
          </a:prstGeom>
        </p:spPr>
      </p:pic>
      <p:sp>
        <p:nvSpPr>
          <p:cNvPr id="5" name="Rectangle 4"/>
          <p:cNvSpPr/>
          <p:nvPr/>
        </p:nvSpPr>
        <p:spPr>
          <a:xfrm>
            <a:off x="2144589" y="420343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8" name="Oval 17"/>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dirty="0">
                <a:solidFill>
                  <a:srgbClr val="7FC354"/>
                </a:solidFill>
                <a:latin typeface="UTM Avo" panose="02040603050506020204" pitchFamily="18" charset="0"/>
                <a:cs typeface="Times New Roman" panose="02020603050405020304" pitchFamily="18" charset="0"/>
              </a:rPr>
              <a:t>A</a:t>
            </a:r>
            <a:r>
              <a:rPr lang="en-US" b="1" dirty="0">
                <a:solidFill>
                  <a:srgbClr val="7FC354"/>
                </a:solidFill>
                <a:latin typeface="UTM Avo" panose="02040603050506020204" pitchFamily="18" charset="0"/>
                <a:cs typeface="Times New Roman" panose="02020603050405020304" pitchFamily="18" charset="0"/>
              </a:rPr>
              <a:t>.</a:t>
            </a:r>
            <a:r>
              <a:rPr lang="en-US" sz="1800" b="1" dirty="0">
                <a:solidFill>
                  <a:srgbClr val="7FC354"/>
                </a:solidFill>
                <a:latin typeface="UTM Avo" panose="02040603050506020204" pitchFamily="18" charset="0"/>
                <a:cs typeface="Times New Roman" panose="02020603050405020304" pitchFamily="18" charset="0"/>
              </a:rPr>
              <a:t> </a:t>
            </a:r>
            <a:endParaRPr lang="vi-VN" sz="1800" dirty="0">
              <a:latin typeface="UTM Avo" panose="02040603050506020204" pitchFamily="18"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
        <p:nvSpPr>
          <p:cNvPr id="16" name="Oval 15"/>
          <p:cNvSpPr/>
          <p:nvPr/>
        </p:nvSpPr>
        <p:spPr>
          <a:xfrm>
            <a:off x="6693587" y="483248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890</Words>
  <Application>Microsoft Office PowerPoint</Application>
  <PresentationFormat>Custom</PresentationFormat>
  <Paragraphs>69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subject>Giáo án Powerpoint Tin học 4 Kết nối tri thức (Cả năm) -  VnDoc.com</dc:subject>
  <dc:creator> VnDoc.com</dc:creator>
  <cp:lastModifiedBy>CMS</cp:lastModifiedBy>
  <cp:revision>199</cp:revision>
  <dcterms:created xsi:type="dcterms:W3CDTF">2021-11-14T08:33:00Z</dcterms:created>
  <dcterms:modified xsi:type="dcterms:W3CDTF">2024-10-10T01:16:47Z</dcterms:modified>
  <cp:category>Giáo án Powerpoint Tin học 4 Kết nối tri thức (Cả năm) - VnDoc.com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677C1845869044F6B1159F18615EA704</vt:lpwstr>
  </property>
  <property fmtid="{D5CDD505-2E9C-101B-9397-08002B2CF9AE}" pid="3" name="KSOProductBuildVer">
    <vt:lpwstr>1033-11.2.0.11537</vt:lpwstr>
  </property>
</Properties>
</file>