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68" r:id="rId3"/>
    <p:sldId id="256" r:id="rId4"/>
    <p:sldId id="258" r:id="rId5"/>
    <p:sldId id="260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62" r:id="rId18"/>
    <p:sldId id="287" r:id="rId19"/>
    <p:sldId id="288" r:id="rId20"/>
    <p:sldId id="289" r:id="rId21"/>
    <p:sldId id="290" r:id="rId22"/>
    <p:sldId id="261" r:id="rId23"/>
    <p:sldId id="292" r:id="rId24"/>
    <p:sldId id="293" r:id="rId25"/>
    <p:sldId id="294" r:id="rId26"/>
    <p:sldId id="295" r:id="rId27"/>
    <p:sldId id="296" r:id="rId28"/>
    <p:sldId id="291" r:id="rId29"/>
    <p:sldId id="263" r:id="rId30"/>
    <p:sldId id="273" r:id="rId31"/>
  </p:sldIdLst>
  <p:sldSz cx="18288000" cy="10287000"/>
  <p:notesSz cx="6858000" cy="9144000"/>
  <p:embeddedFontLst>
    <p:embeddedFont>
      <p:font typeface="Tahoma" pitchFamily="34" charset="0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5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6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36.pn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43.jpe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45.jpe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45.jpe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46.jpe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47.jpe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20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48.jp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sv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12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111.svg"/><Relationship Id="rId5" Type="http://schemas.openxmlformats.org/officeDocument/2006/relationships/image" Target="../media/image107.svg"/><Relationship Id="rId15" Type="http://schemas.openxmlformats.org/officeDocument/2006/relationships/image" Target="../media/image19.sv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60.sv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21" Type="http://schemas.openxmlformats.org/officeDocument/2006/relationships/image" Target="../media/image55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53.jpe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56.pn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8.png"/><Relationship Id="rId18" Type="http://schemas.openxmlformats.org/officeDocument/2006/relationships/image" Target="../media/image11.jfif"/><Relationship Id="rId3" Type="http://schemas.openxmlformats.org/officeDocument/2006/relationships/image" Target="../media/image7.png"/><Relationship Id="rId12" Type="http://schemas.openxmlformats.org/officeDocument/2006/relationships/image" Target="../media/image23.svg"/><Relationship Id="rId17" Type="http://schemas.openxmlformats.org/officeDocument/2006/relationships/image" Target="../media/image10.jpg"/><Relationship Id="rId2" Type="http://schemas.openxmlformats.org/officeDocument/2006/relationships/image" Target="../media/image1.png"/><Relationship Id="rId16" Type="http://schemas.openxmlformats.org/officeDocument/2006/relationships/image" Target="../media/image151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9" Type="http://schemas.openxmlformats.org/officeDocument/2006/relationships/image" Target="../media/image12.jpg"/><Relationship Id="rId9" Type="http://schemas.openxmlformats.org/officeDocument/2006/relationships/image" Target="../media/image6.png"/><Relationship Id="rId1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57.jp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21" Type="http://schemas.openxmlformats.org/officeDocument/2006/relationships/image" Target="../media/image61.jp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59.jp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66.png"/><Relationship Id="rId18" Type="http://schemas.openxmlformats.org/officeDocument/2006/relationships/image" Target="../media/image19.svg"/><Relationship Id="rId3" Type="http://schemas.openxmlformats.org/officeDocument/2006/relationships/image" Target="../media/image62.png"/><Relationship Id="rId21" Type="http://schemas.openxmlformats.org/officeDocument/2006/relationships/image" Target="../media/image70.jpg"/><Relationship Id="rId7" Type="http://schemas.openxmlformats.org/officeDocument/2006/relationships/image" Target="../media/image64.png"/><Relationship Id="rId12" Type="http://schemas.openxmlformats.org/officeDocument/2006/relationships/image" Target="../media/image85.svg"/><Relationship Id="rId17" Type="http://schemas.openxmlformats.org/officeDocument/2006/relationships/image" Target="../media/image33.png"/><Relationship Id="rId2" Type="http://schemas.openxmlformats.org/officeDocument/2006/relationships/image" Target="../media/image27.png"/><Relationship Id="rId16" Type="http://schemas.openxmlformats.org/officeDocument/2006/relationships/image" Target="../media/image99.svg"/><Relationship Id="rId20" Type="http://schemas.openxmlformats.org/officeDocument/2006/relationships/image" Target="../media/image69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31.png"/><Relationship Id="rId5" Type="http://schemas.openxmlformats.org/officeDocument/2006/relationships/image" Target="../media/image63.png"/><Relationship Id="rId15" Type="http://schemas.openxmlformats.org/officeDocument/2006/relationships/image" Target="../media/image67.png"/><Relationship Id="rId10" Type="http://schemas.openxmlformats.org/officeDocument/2006/relationships/image" Target="../media/image95.svg"/><Relationship Id="rId19" Type="http://schemas.openxmlformats.org/officeDocument/2006/relationships/image" Target="../media/image68.jpg"/><Relationship Id="rId4" Type="http://schemas.openxmlformats.org/officeDocument/2006/relationships/image" Target="../media/image89.svg"/><Relationship Id="rId9" Type="http://schemas.openxmlformats.org/officeDocument/2006/relationships/image" Target="../media/image65.png"/><Relationship Id="rId14" Type="http://schemas.openxmlformats.org/officeDocument/2006/relationships/image" Target="../media/image97.svg"/><Relationship Id="rId22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microsoft.com/office/2007/relationships/media" Target="../media/media2.wav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audio" Target="../media/media1.wav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audio" Target="../media/media2.wav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microsoft.com/office/2007/relationships/media" Target="../media/media2.wav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audio" Target="../media/media1.wav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3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audio" Target="../media/media2.wav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microsoft.com/office/2007/relationships/media" Target="../media/media2.wav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audio" Target="../media/media1.wav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4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audio" Target="../media/media2.wav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microsoft.com/office/2007/relationships/media" Target="../media/media2.wav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audio" Target="../media/media1.wav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5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audio" Target="../media/media2.wav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66.png"/><Relationship Id="rId18" Type="http://schemas.openxmlformats.org/officeDocument/2006/relationships/image" Target="../media/image19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85.svg"/><Relationship Id="rId17" Type="http://schemas.openxmlformats.org/officeDocument/2006/relationships/image" Target="../media/image33.png"/><Relationship Id="rId2" Type="http://schemas.openxmlformats.org/officeDocument/2006/relationships/image" Target="../media/image27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31.png"/><Relationship Id="rId5" Type="http://schemas.openxmlformats.org/officeDocument/2006/relationships/image" Target="../media/image63.png"/><Relationship Id="rId15" Type="http://schemas.openxmlformats.org/officeDocument/2006/relationships/image" Target="../media/image67.png"/><Relationship Id="rId10" Type="http://schemas.openxmlformats.org/officeDocument/2006/relationships/image" Target="../media/image95.svg"/><Relationship Id="rId19" Type="http://schemas.openxmlformats.org/officeDocument/2006/relationships/image" Target="../media/image96.png"/><Relationship Id="rId4" Type="http://schemas.openxmlformats.org/officeDocument/2006/relationships/image" Target="../media/image89.svg"/><Relationship Id="rId9" Type="http://schemas.openxmlformats.org/officeDocument/2006/relationships/image" Target="../media/image65.png"/><Relationship Id="rId14" Type="http://schemas.openxmlformats.org/officeDocument/2006/relationships/image" Target="../media/image9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8.png"/><Relationship Id="rId18" Type="http://schemas.openxmlformats.org/officeDocument/2006/relationships/image" Target="../media/image19.svg"/><Relationship Id="rId3" Type="http://schemas.openxmlformats.org/officeDocument/2006/relationships/image" Target="../media/image13.png"/><Relationship Id="rId21" Type="http://schemas.openxmlformats.org/officeDocument/2006/relationships/image" Target="../media/image52.png"/><Relationship Id="rId7" Type="http://schemas.openxmlformats.org/officeDocument/2006/relationships/image" Target="../media/image98.png"/><Relationship Id="rId12" Type="http://schemas.openxmlformats.org/officeDocument/2006/relationships/image" Target="../media/image119.sv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00.png"/><Relationship Id="rId5" Type="http://schemas.openxmlformats.org/officeDocument/2006/relationships/image" Target="../media/image97.png"/><Relationship Id="rId15" Type="http://schemas.openxmlformats.org/officeDocument/2006/relationships/image" Target="../media/image6.png"/><Relationship Id="rId10" Type="http://schemas.openxmlformats.org/officeDocument/2006/relationships/image" Target="../media/image117.svg"/><Relationship Id="rId19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99.png"/><Relationship Id="rId14" Type="http://schemas.openxmlformats.org/officeDocument/2006/relationships/image" Target="../media/image21.svg"/><Relationship Id="rId22" Type="http://schemas.openxmlformats.org/officeDocument/2006/relationships/image" Target="../media/image1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13.png"/><Relationship Id="rId21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17" Type="http://schemas.openxmlformats.org/officeDocument/2006/relationships/image" Target="../media/image2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7.png"/><Relationship Id="rId24" Type="http://schemas.openxmlformats.org/officeDocument/2006/relationships/image" Target="../media/image23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6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21.png"/><Relationship Id="rId4" Type="http://schemas.openxmlformats.org/officeDocument/2006/relationships/image" Target="../media/image3.svg"/><Relationship Id="rId9" Type="http://schemas.openxmlformats.org/officeDocument/2006/relationships/image" Target="../media/image16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3.png"/><Relationship Id="rId30" Type="http://schemas.openxmlformats.org/officeDocument/2006/relationships/image" Target="../media/image2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5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.png"/><Relationship Id="rId18" Type="http://schemas.openxmlformats.org/officeDocument/2006/relationships/image" Target="../media/image62.svg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12" Type="http://schemas.openxmlformats.org/officeDocument/2006/relationships/image" Target="../media/image58.sv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4" Type="http://schemas.openxmlformats.org/officeDocument/2006/relationships/image" Target="../media/image50.svg"/><Relationship Id="rId9" Type="http://schemas.openxmlformats.org/officeDocument/2006/relationships/image" Target="../media/image4.png"/><Relationship Id="rId14" Type="http://schemas.openxmlformats.org/officeDocument/2006/relationships/image" Target="../media/image6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35.pn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36.pn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21" Type="http://schemas.openxmlformats.org/officeDocument/2006/relationships/image" Target="../media/image39.jp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20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37.pn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Relationship Id="rId2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20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40.jp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2.png"/><Relationship Id="rId18" Type="http://schemas.openxmlformats.org/officeDocument/2006/relationships/image" Target="../media/image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42.jpe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97310" y="3584163"/>
            <a:ext cx="14093380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4803">
            <a:off x="-4714768" y="3593455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4400" y="7429500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89968">
            <a:off x="15619388" y="132340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444216">
            <a:off x="15023816" y="1502532"/>
            <a:ext cx="1536256" cy="14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025338" y="3112816"/>
            <a:ext cx="57405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CẶP ĐÔI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b="14685"/>
          <a:stretch/>
        </p:blipFill>
        <p:spPr>
          <a:xfrm>
            <a:off x="1494085" y="2845745"/>
            <a:ext cx="7787009" cy="59796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89167" y="3554015"/>
            <a:ext cx="761288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 hãy nêu những hiểu biết của mình về một số hoạt động đặc thù của môn Mĩ thuật mà các em đã tham gia ở ngoài trường học.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mĩ thuật ngoài lớp 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24889" y="2018549"/>
            <a:ext cx="147105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Một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hoạt động liên quan đến môn Mĩ thuật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vi-VN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vi-VN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học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02945" y="8298512"/>
            <a:ext cx="4419600" cy="1218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phòng tranh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038610" y="8209370"/>
            <a:ext cx="4399463" cy="13080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</a:t>
            </a:r>
          </a:p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lạc bộ Mĩ thuật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mĩ thuật ngoài lớp 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02" y="4049874"/>
            <a:ext cx="5932830" cy="3856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310" y="4051565"/>
            <a:ext cx="5928062" cy="38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Sản phẩm mĩ thuật tạo hình 2D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bức tranh tạo hình 2D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68" y="3255055"/>
            <a:ext cx="13635236" cy="60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4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Sản phẩm mĩ thuật tạo hình 2D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bức tranh tạo hình 2D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68" y="3255055"/>
            <a:ext cx="6172732" cy="546984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9493857" y="3291853"/>
            <a:ext cx="7238905" cy="4812169"/>
          </a:xfrm>
          <a:prstGeom prst="cloudCallout">
            <a:avLst>
              <a:gd name="adj1" fmla="val -58163"/>
              <a:gd name="adj2" fmla="val 3725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là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gì?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2, em đã vẽ nặn được bao nhiêu </a:t>
            </a: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2D?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3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Sản phẩm mĩ thuật tạo hình 3D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bức tranh tạo hình 3D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96" y="3646235"/>
            <a:ext cx="8082104" cy="4543423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19" y="3620900"/>
            <a:ext cx="6105679" cy="45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Sản phẩm mĩ thuật tạo hình 3D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bức tranh tạo hình 3D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21953"/>
            <a:ext cx="6105679" cy="4568758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9493857" y="3291853"/>
            <a:ext cx="7238905" cy="4812169"/>
          </a:xfrm>
          <a:prstGeom prst="cloudCallout">
            <a:avLst>
              <a:gd name="adj1" fmla="val -58163"/>
              <a:gd name="adj2" fmla="val 3725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gì?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2, em đã vẽ nặn được bao nhiêu </a:t>
            </a: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Sản phẩm mĩ thuật tạo hình 3D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92" y="2790054"/>
            <a:ext cx="5451950" cy="40243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74904" y="7671874"/>
            <a:ext cx="149381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cho biết sự khác nhau giữa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2D </a:t>
            </a:r>
            <a:r>
              <a:rPr lang="nl-NL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</a:t>
            </a:r>
            <a:r>
              <a:rPr lang="nl-NL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3D?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025" y="2761269"/>
            <a:ext cx="5451950" cy="403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0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3037640" y="440377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2420508" y="-1096571"/>
            <a:ext cx="4841015" cy="67922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8805">
            <a:off x="16774385" y="1023104"/>
            <a:ext cx="1198428" cy="11831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84790" y="1660709"/>
            <a:ext cx="6592746" cy="9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5600" b="1" dirty="0" smtClean="0">
                <a:solidFill>
                  <a:srgbClr val="FF0000"/>
                </a:solidFill>
              </a:rPr>
              <a:t>KẾT LUẬN</a:t>
            </a:r>
            <a:endParaRPr lang="en-US" sz="5600" b="1" dirty="0">
              <a:solidFill>
                <a:srgbClr val="FF0000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386407">
            <a:off x="953810" y="4015020"/>
            <a:ext cx="1883072" cy="11093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73347">
            <a:off x="12275371" y="-296440"/>
            <a:ext cx="1612892" cy="16128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179457">
            <a:off x="1440913" y="1837339"/>
            <a:ext cx="1604962" cy="15407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44000" y="9124053"/>
            <a:ext cx="723684" cy="7236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88727" y="2567117"/>
            <a:ext cx="14384872" cy="613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3D được coi là một bước tiến so với 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2D.</a:t>
            </a:r>
          </a:p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Sản </a:t>
            </a: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phẩm mĩ thuật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3D tái hiện lại hiện thực tốt hơn 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2D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hiển thị được đầy đủ 3 chiều không gian của sự vật, giúp chúng ta định rõ được khoảng cách về chiều sâu giữa các đối tượng.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6852" y="2549524"/>
            <a:ext cx="160143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bức tranh tạo thuộc SPMT ứng dụng SGK.tr7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35" y="3720046"/>
            <a:ext cx="4160520" cy="5204778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39" y="3720046"/>
            <a:ext cx="4160520" cy="5204778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43" y="3650188"/>
            <a:ext cx="4169809" cy="52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6852" y="2549524"/>
            <a:ext cx="160143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bức tranh tạo thuộc SPMT ứng dụng SGK.tr7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2770"/>
          <a:stretch/>
        </p:blipFill>
        <p:spPr>
          <a:xfrm>
            <a:off x="1535401" y="4141352"/>
            <a:ext cx="5855999" cy="4580393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8284514" y="3409378"/>
            <a:ext cx="8222306" cy="4520944"/>
          </a:xfrm>
          <a:prstGeom prst="cloudCallout">
            <a:avLst>
              <a:gd name="adj1" fmla="val -54528"/>
              <a:gd name="adj2" fmla="val 52236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</a:t>
            </a: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hình,</a:t>
            </a: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dụng?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sự khác nhau giữa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và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dụng?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458667" y="571500"/>
            <a:ext cx="5370665" cy="92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65519">
            <a:off x="2677165" y="7861400"/>
            <a:ext cx="3266704" cy="37587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179457">
            <a:off x="16345090" y="-99654"/>
            <a:ext cx="2058120" cy="19757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-171025" y="9293027"/>
            <a:ext cx="1718658" cy="13874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11166" y="8816564"/>
            <a:ext cx="682578" cy="6825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33700"/>
            <a:ext cx="5248725" cy="3936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44" y="4229100"/>
            <a:ext cx="5407245" cy="40688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366" y="5270384"/>
            <a:ext cx="5313846" cy="39816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83112" y="1675506"/>
            <a:ext cx="149403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có cảm nhận gì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các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 này?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4128" y="1872749"/>
            <a:ext cx="15319872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tạo hìn</a:t>
            </a:r>
            <a:r>
              <a:rPr lang="vi-VN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h: 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thể loại hội họa, đồ họa tranh in, điêu khắc.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32" y="4202444"/>
            <a:ext cx="6382558" cy="38435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140" y="4175392"/>
            <a:ext cx="6137796" cy="38706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34200" y="8440046"/>
            <a:ext cx="42995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i="1" dirty="0" smtClean="0">
                <a:solidFill>
                  <a:srgbClr val="FF0000"/>
                </a:solidFill>
              </a:rPr>
              <a:t>Hình ảnh minh họa</a:t>
            </a:r>
            <a:endParaRPr lang="en-US" sz="3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710660" y="7766220"/>
            <a:ext cx="2040758" cy="12318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4128" y="1872749"/>
            <a:ext cx="153198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 dụng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42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ắn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 sản xuất công nghiệp và cuộc 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sống, </a:t>
            </a:r>
            <a:r>
              <a:rPr lang="vi-VN" sz="4200" dirty="0" smtClean="0">
                <a:cs typeface="Arial" panose="020B0604020202020204" pitchFamily="34" charset="0"/>
              </a:rPr>
              <a:t>trong </a:t>
            </a:r>
            <a:r>
              <a:rPr lang="vi-VN" sz="4200" dirty="0">
                <a:cs typeface="Arial" panose="020B0604020202020204" pitchFamily="34" charset="0"/>
              </a:rPr>
              <a:t>thiết kế, tạo dáng sản phẩm như: trang phục, bìa sách, đồ lưu niệm, bao bì, đồ dùng,…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66" y="4901686"/>
            <a:ext cx="4255734" cy="3968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38" y="4901686"/>
            <a:ext cx="4209309" cy="3996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821" y="4922920"/>
            <a:ext cx="4233140" cy="39616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94211" y="9130233"/>
            <a:ext cx="42995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i="1" dirty="0" smtClean="0">
                <a:solidFill>
                  <a:srgbClr val="FF0000"/>
                </a:solidFill>
              </a:rPr>
              <a:t>Hình ảnh minh họa</a:t>
            </a:r>
            <a:endParaRPr lang="en-US" sz="3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7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417419">
            <a:off x="15032943" y="1435108"/>
            <a:ext cx="1964122" cy="449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3704">
            <a:off x="17287455" y="8339752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 smtClean="0">
                <a:solidFill>
                  <a:srgbClr val="000000"/>
                </a:solidFill>
              </a:rPr>
              <a:t>LUYỆN TẬP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6525" y="2115238"/>
            <a:ext cx="15794949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cho biết đâu là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2D, 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3D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dụng,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 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hình?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5"/>
          <a:stretch/>
        </p:blipFill>
        <p:spPr>
          <a:xfrm>
            <a:off x="1440970" y="4473268"/>
            <a:ext cx="3826737" cy="4391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85" y="4473268"/>
            <a:ext cx="3543300" cy="4400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5999" r="24222" b="7334"/>
          <a:stretch/>
        </p:blipFill>
        <p:spPr>
          <a:xfrm>
            <a:off x="9863967" y="4462735"/>
            <a:ext cx="3543300" cy="4400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30000"/>
          <a:stretch/>
        </p:blipFill>
        <p:spPr>
          <a:xfrm>
            <a:off x="13881521" y="4462734"/>
            <a:ext cx="3540134" cy="4400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702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4493237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b="1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Hoạt động trang trí bảng tin </a:t>
            </a:r>
            <a:r>
              <a:rPr lang="vi-VN" sz="32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vi-VN" sz="3200" b="1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 hoạt động liên quan đến môn Mĩ thuật thường được tổ chức ở đâu?</a:t>
            </a:r>
            <a:endParaRPr lang="en-US" sz="32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4996385"/>
            <a:ext cx="1426209" cy="2015097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396592"/>
            <a:ext cx="1426209" cy="2015097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35601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35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 phẩm mĩ thuật 2D là gì?</a:t>
            </a:r>
            <a:endParaRPr lang="en-US" sz="3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5002845"/>
            <a:ext cx="1426209" cy="2002176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403052"/>
            <a:ext cx="1426209" cy="2002176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35601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35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 phẩm mĩ thuật 3D là gì?</a:t>
            </a:r>
            <a:endParaRPr lang="en-US" sz="3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5007416"/>
            <a:ext cx="1426209" cy="199303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407623"/>
            <a:ext cx="1426209" cy="199303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10039591" cy="4051611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500" b="1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 phẩm mĩ thuật từ màu dạ </a:t>
            </a:r>
            <a:r>
              <a:rPr lang="vi-VN" sz="35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 sản phẩm mĩ thuật ứng dụng hay tạo hình?</a:t>
            </a:r>
            <a:endParaRPr lang="en-US" sz="3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8" y="5002845"/>
            <a:ext cx="1426208" cy="2002176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4" y="4403052"/>
            <a:ext cx="1426208" cy="2002176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8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417419">
            <a:off x="15032943" y="1435108"/>
            <a:ext cx="1964122" cy="449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3704">
            <a:off x="17086073" y="7739051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 smtClean="0">
                <a:solidFill>
                  <a:srgbClr val="000000"/>
                </a:solidFill>
              </a:rPr>
              <a:t>VẬN DỤNG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9540" y="2439029"/>
            <a:ext cx="16288919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Vẽ, nặn một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 thể loại mà em yêu thích. 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018162"/>
            <a:ext cx="6629400" cy="599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786" y="5453947"/>
            <a:ext cx="1929828" cy="1929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535127" y="2669166"/>
            <a:ext cx="5217746" cy="5615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802892"/>
            <a:ext cx="5217746" cy="5615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76718" y="4056069"/>
            <a:ext cx="5217746" cy="56159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54163">
            <a:off x="5088128" y="7637011"/>
            <a:ext cx="1845268" cy="2382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28669">
            <a:off x="16829966" y="5862492"/>
            <a:ext cx="1662670" cy="1342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291791" y="4458521"/>
            <a:ext cx="1427039" cy="1369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176567" y="7265787"/>
            <a:ext cx="754904" cy="7549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7427148">
            <a:off x="16077109" y="9121782"/>
            <a:ext cx="2364382" cy="11005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774760">
            <a:off x="73929" y="-334397"/>
            <a:ext cx="1909542" cy="19095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915400" y="942975"/>
            <a:ext cx="8311481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vi-VN" sz="6399" b="1" dirty="0" smtClean="0">
                <a:solidFill>
                  <a:srgbClr val="000000"/>
                </a:solidFill>
              </a:rPr>
              <a:t>CỦNG CỐ - DẶN DÒ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03477" y="2835271"/>
            <a:ext cx="3868192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lại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66827" y="4011359"/>
            <a:ext cx="43543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nặn SPMT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thể loại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vi-VN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báo cáo vào tiết sau.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69972" y="5989366"/>
            <a:ext cx="4176531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bị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9381" y="450121"/>
            <a:ext cx="1989530" cy="19895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00090" y="880758"/>
            <a:ext cx="13545697" cy="7747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37171" y="7452412"/>
            <a:ext cx="1229369" cy="1256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40455" y="7916439"/>
            <a:ext cx="1474805" cy="1474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02246">
            <a:off x="1654920" y="6483311"/>
            <a:ext cx="1965098" cy="36887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80265">
            <a:off x="13383094" y="818049"/>
            <a:ext cx="3114575" cy="30975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80265">
            <a:off x="14529454" y="1532639"/>
            <a:ext cx="1247449" cy="7779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519550">
            <a:off x="3959914" y="8317580"/>
            <a:ext cx="2679570" cy="8769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304305" y="7125977"/>
            <a:ext cx="421910" cy="421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302236" y="5358113"/>
            <a:ext cx="421910" cy="4219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126522">
            <a:off x="16737875" y="8747159"/>
            <a:ext cx="2154866" cy="17395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136513" y="880758"/>
            <a:ext cx="1175266" cy="11282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553265">
            <a:off x="-310197" y="4024447"/>
            <a:ext cx="1587020" cy="22381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519293">
            <a:off x="1184706" y="7005060"/>
            <a:ext cx="1089351" cy="37213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2522879">
            <a:off x="16360040" y="1267118"/>
            <a:ext cx="2051947" cy="95508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3013445" y="3418094"/>
            <a:ext cx="12261110" cy="2935029"/>
            <a:chOff x="-1697354" y="1304592"/>
            <a:chExt cx="16348147" cy="3913372"/>
          </a:xfrm>
        </p:grpSpPr>
        <p:sp>
          <p:nvSpPr>
            <p:cNvPr id="19" name="TextBox 19"/>
            <p:cNvSpPr txBox="1"/>
            <p:nvPr/>
          </p:nvSpPr>
          <p:spPr>
            <a:xfrm>
              <a:off x="-1697354" y="3439700"/>
              <a:ext cx="16348147" cy="17782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00"/>
                </a:lnSpc>
              </a:pPr>
              <a:r>
                <a:rPr lang="en-US" sz="10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YÊU MĨ THUẬT</a:t>
              </a:r>
              <a:endParaRPr lang="en-US" sz="10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89768" y="1304592"/>
              <a:ext cx="12537804" cy="780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5"/>
                </a:lnSpc>
              </a:pPr>
              <a:r>
                <a:rPr lang="en-US" sz="7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7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7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</a:t>
              </a:r>
              <a:endParaRPr lang="en-US" sz="7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98066" y="3653684"/>
            <a:ext cx="14093380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4803">
            <a:off x="-4714768" y="3593455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4400" y="7429500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89968">
            <a:off x="15619388" y="132340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444216">
            <a:off x="15023816" y="1502532"/>
            <a:ext cx="1536256" cy="14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03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15920" y="6692096"/>
            <a:ext cx="11970569" cy="15375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29287" y="704694"/>
            <a:ext cx="8629426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399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4803">
            <a:off x="-4998435" y="4096437"/>
            <a:ext cx="6176630" cy="866619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158715" y="2011405"/>
            <a:ext cx="11970569" cy="1537504"/>
            <a:chOff x="-1" y="-982839"/>
            <a:chExt cx="15960759" cy="205000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" y="-982839"/>
              <a:ext cx="15960759" cy="2050006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1363577" y="-131476"/>
              <a:ext cx="13233599" cy="598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50"/>
                </a:lnSpc>
              </a:pP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học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mĩ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endPara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830496" y="2004876"/>
            <a:ext cx="1442628" cy="14748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158715" y="3579217"/>
            <a:ext cx="11970569" cy="15375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89968">
            <a:off x="14956727" y="373138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444216">
            <a:off x="14087013" y="3397272"/>
            <a:ext cx="1536256" cy="14748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158715" y="5143824"/>
            <a:ext cx="11970569" cy="15375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11492">
            <a:off x="1852376" y="6365812"/>
            <a:ext cx="1587020" cy="2238105"/>
          </a:xfrm>
          <a:prstGeom prst="rect">
            <a:avLst/>
          </a:prstGeom>
        </p:spPr>
      </p:pic>
      <p:sp>
        <p:nvSpPr>
          <p:cNvPr id="23" name="TextBox 12"/>
          <p:cNvSpPr txBox="1"/>
          <p:nvPr/>
        </p:nvSpPr>
        <p:spPr>
          <a:xfrm>
            <a:off x="4116768" y="4239983"/>
            <a:ext cx="1005446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ngoài lớp học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4480798" y="5738760"/>
            <a:ext cx="9208933" cy="467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tạo hình 2D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4404544" y="7226873"/>
            <a:ext cx="915172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vi-VN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Sản phẩm mĩ thuật tạo hình 3D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74533" y="8296762"/>
            <a:ext cx="11970569" cy="1537504"/>
          </a:xfrm>
          <a:prstGeom prst="rect">
            <a:avLst/>
          </a:prstGeom>
        </p:spPr>
      </p:pic>
      <p:sp>
        <p:nvSpPr>
          <p:cNvPr id="28" name="TextBox 12"/>
          <p:cNvSpPr txBox="1"/>
          <p:nvPr/>
        </p:nvSpPr>
        <p:spPr>
          <a:xfrm>
            <a:off x="4404544" y="8880842"/>
            <a:ext cx="9925199" cy="467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vi-VN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67594" y="6539421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258945" y="6121686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31436" y="2549524"/>
            <a:ext cx="9825126" cy="388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tranh 1, 2 SGK trang 5.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30" y="3311503"/>
            <a:ext cx="13530537" cy="5946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25338" y="3112816"/>
            <a:ext cx="57405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CẶP ĐÔI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b="14685"/>
          <a:stretch/>
        </p:blipFill>
        <p:spPr>
          <a:xfrm>
            <a:off x="1494085" y="2845745"/>
            <a:ext cx="7787009" cy="59796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89167" y="3554015"/>
            <a:ext cx="761288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nêu những hiểu biết của mình về một số hoạt động đặc thù của môn Mĩ thuật mà các em đã tham gia ở trong trường học.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4890" y="2018549"/>
            <a:ext cx="131103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Một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hoạt động liên quan đến môn Mĩ thuật ở lớp: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b="7834"/>
          <a:stretch/>
        </p:blipFill>
        <p:spPr>
          <a:xfrm>
            <a:off x="5858799" y="3565738"/>
            <a:ext cx="3353438" cy="33303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84" y="3536274"/>
            <a:ext cx="3353438" cy="33394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4" y="3565738"/>
            <a:ext cx="3353438" cy="32777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769" y="3586069"/>
            <a:ext cx="3379000" cy="3289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38400" y="7200900"/>
            <a:ext cx="22860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92518" y="7203477"/>
            <a:ext cx="22860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22003" y="7200900"/>
            <a:ext cx="22860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111099" y="7200900"/>
            <a:ext cx="281124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các SPMT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9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4890" y="2018549"/>
            <a:ext cx="141771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Một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hoạt động liên quan đến môn Mĩ thuật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trường: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2515" y="7644446"/>
            <a:ext cx="4419600" cy="1218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trường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068180" y="7555304"/>
            <a:ext cx="4399463" cy="13080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 trường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79" y="3435981"/>
            <a:ext cx="5932830" cy="38528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19" y="3429936"/>
            <a:ext cx="5925186" cy="3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mĩ thuật ngoài lớp 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31437" y="2549524"/>
            <a:ext cx="98251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tranh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3, 4 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5.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31" y="3181340"/>
            <a:ext cx="14144536" cy="58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824</Words>
  <Application>Microsoft Office PowerPoint</Application>
  <PresentationFormat>Custom</PresentationFormat>
  <Paragraphs>82</Paragraphs>
  <Slides>30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Wingdings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HDLAPTOP</cp:lastModifiedBy>
  <cp:revision>23</cp:revision>
  <dcterms:created xsi:type="dcterms:W3CDTF">2006-08-16T00:00:00Z</dcterms:created>
  <dcterms:modified xsi:type="dcterms:W3CDTF">2022-06-01T07:20:10Z</dcterms:modified>
  <dc:identifier>DAEz_iZBoOU</dc:identifier>
</cp:coreProperties>
</file>