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8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1.wav" ContentType="audio/wav"/>
  <Override PartName="/ppt/media/audio2.wav" ContentType="audio/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2.xml" ContentType="application/vnd.openxmlformats-officedocument.presentationml.tags+xml"/>
  <Override PartName="/ppt/notesSlides/notesSlide16.xml" ContentType="application/vnd.openxmlformats-officedocument.presentationml.notesSlide+xml"/>
  <Override PartName="/ppt/tags/tag3.xml" ContentType="application/vnd.openxmlformats-officedocument.presentationml.tags+xml"/>
  <Override PartName="/ppt/notesSlides/notesSlide17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8.xml" ContentType="application/vnd.openxmlformats-officedocument.presentationml.notesSlide+xml"/>
  <Override PartName="/ppt/tags/tag9.xml" ContentType="application/vnd.openxmlformats-officedocument.presentationml.tags+xml"/>
  <Override PartName="/ppt/notesSlides/notesSlide19.xml" ContentType="application/vnd.openxmlformats-officedocument.presentationml.notesSlide+xml"/>
  <Override PartName="/ppt/tags/tag10.xml" ContentType="application/vnd.openxmlformats-officedocument.presentationml.tags+xml"/>
  <Override PartName="/ppt/notesSlides/notesSlide20.xml" ContentType="application/vnd.openxmlformats-officedocument.presentationml.notesSlide+xml"/>
  <Override PartName="/ppt/tags/tag11.xml" ContentType="application/vnd.openxmlformats-officedocument.presentationml.tags+xml"/>
  <Override PartName="/ppt/notesSlides/notesSlide21.xml" ContentType="application/vnd.openxmlformats-officedocument.presentationml.notesSlide+xml"/>
  <Override PartName="/ppt/tags/tag12.xml" ContentType="application/vnd.openxmlformats-officedocument.presentationml.tags+xml"/>
  <Override PartName="/ppt/notesSlides/notesSlide22.xml" ContentType="application/vnd.openxmlformats-officedocument.presentationml.notesSlide+xml"/>
  <Override PartName="/ppt/tags/tag13.xml" ContentType="application/vnd.openxmlformats-officedocument.presentationml.tags+xml"/>
  <Override PartName="/ppt/notesSlides/notesSlide2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92" r:id="rId3"/>
    <p:sldMasterId id="2147483704" r:id="rId4"/>
    <p:sldMasterId id="2147483712" r:id="rId5"/>
    <p:sldMasterId id="2147483724" r:id="rId6"/>
    <p:sldMasterId id="2147483738" r:id="rId7"/>
    <p:sldMasterId id="2147483750" r:id="rId8"/>
    <p:sldMasterId id="2147483761" r:id="rId9"/>
  </p:sldMasterIdLst>
  <p:notesMasterIdLst>
    <p:notesMasterId r:id="rId45"/>
  </p:notesMasterIdLst>
  <p:sldIdLst>
    <p:sldId id="318" r:id="rId10"/>
    <p:sldId id="258" r:id="rId11"/>
    <p:sldId id="296" r:id="rId12"/>
    <p:sldId id="297" r:id="rId13"/>
    <p:sldId id="298" r:id="rId14"/>
    <p:sldId id="320" r:id="rId15"/>
    <p:sldId id="331" r:id="rId16"/>
    <p:sldId id="300" r:id="rId17"/>
    <p:sldId id="301" r:id="rId18"/>
    <p:sldId id="261" r:id="rId19"/>
    <p:sldId id="303" r:id="rId20"/>
    <p:sldId id="264" r:id="rId21"/>
    <p:sldId id="265" r:id="rId22"/>
    <p:sldId id="306" r:id="rId23"/>
    <p:sldId id="333" r:id="rId24"/>
    <p:sldId id="332" r:id="rId25"/>
    <p:sldId id="315" r:id="rId26"/>
    <p:sldId id="334" r:id="rId27"/>
    <p:sldId id="272" r:id="rId28"/>
    <p:sldId id="335" r:id="rId29"/>
    <p:sldId id="336" r:id="rId30"/>
    <p:sldId id="312" r:id="rId31"/>
    <p:sldId id="274" r:id="rId32"/>
    <p:sldId id="311" r:id="rId33"/>
    <p:sldId id="338" r:id="rId34"/>
    <p:sldId id="1540" r:id="rId35"/>
    <p:sldId id="1523" r:id="rId36"/>
    <p:sldId id="1541" r:id="rId37"/>
    <p:sldId id="1542" r:id="rId38"/>
    <p:sldId id="1544" r:id="rId39"/>
    <p:sldId id="330" r:id="rId40"/>
    <p:sldId id="1545" r:id="rId41"/>
    <p:sldId id="1546" r:id="rId42"/>
    <p:sldId id="292" r:id="rId43"/>
    <p:sldId id="319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presProps" Target="presProps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6054DB-2CF0-4485-AA06-519397423494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01FCD2-2D55-4B97-A882-675A7B9FE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958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44777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60109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38872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6994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3162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" name="Google Shape;22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4025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76029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5817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5253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3018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943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dắt</a:t>
            </a:r>
            <a:r>
              <a:rPr lang="en-US" baseline="0" dirty="0"/>
              <a:t>: </a:t>
            </a:r>
            <a:r>
              <a:rPr lang="en-US" baseline="0" dirty="0" err="1"/>
              <a:t>Mẹ</a:t>
            </a:r>
            <a:r>
              <a:rPr lang="en-US" baseline="0" dirty="0"/>
              <a:t> </a:t>
            </a:r>
            <a:r>
              <a:rPr lang="en-US" baseline="0" dirty="0" err="1"/>
              <a:t>giao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: </a:t>
            </a:r>
            <a:r>
              <a:rPr lang="en-US" baseline="0" dirty="0" err="1"/>
              <a:t>mang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biếu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. </a:t>
            </a:r>
          </a:p>
          <a:p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giúp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 </a:t>
            </a:r>
            <a:r>
              <a:rPr lang="en-US" baseline="0" dirty="0" err="1"/>
              <a:t>vượt</a:t>
            </a:r>
            <a:r>
              <a:rPr lang="en-US" baseline="0" dirty="0"/>
              <a:t> qua </a:t>
            </a:r>
            <a:r>
              <a:rPr lang="en-US" baseline="0" dirty="0" err="1"/>
              <a:t>rừng</a:t>
            </a:r>
            <a:r>
              <a:rPr lang="en-US" baseline="0" dirty="0"/>
              <a:t> </a:t>
            </a:r>
            <a:r>
              <a:rPr lang="en-US" baseline="0" dirty="0" err="1"/>
              <a:t>rậm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mang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biếu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7FE43-6FD1-4EE0-A973-8ECB49C6E1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60221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2290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7958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0223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221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0536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3321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con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vẽ</a:t>
            </a:r>
            <a:r>
              <a:rPr lang="en-US" baseline="0" dirty="0"/>
              <a:t>,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,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mảnh</a:t>
            </a:r>
            <a:r>
              <a:rPr lang="en-US" baseline="0" dirty="0"/>
              <a:t> </a:t>
            </a:r>
            <a:r>
              <a:rPr lang="en-US" baseline="0" dirty="0" err="1"/>
              <a:t>ghép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mảnh</a:t>
            </a:r>
            <a:r>
              <a:rPr lang="en-US" baseline="0" dirty="0"/>
              <a:t> </a:t>
            </a:r>
            <a:r>
              <a:rPr lang="en-US" baseline="0" dirty="0" err="1"/>
              <a:t>ghép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mất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rồi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5BE6FF-1768-4C37-85C8-89F68B50D4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6982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tặng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chiếc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đưa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giỏ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phím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mũi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tên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chuyển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trên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bàn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phím</a:t>
            </a:r>
            <a:r>
              <a:rPr lang="en-US" baseline="0" dirty="0">
                <a:sym typeface="Wingdings" pitchFamily="2" charset="2"/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7FE43-6FD1-4EE0-A973-8ECB49C6E1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40986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4952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" name="Google Shape;22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9038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0103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15649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7526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408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5649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580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75740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84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39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942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025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262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4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58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34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44667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92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35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71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5637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0161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5947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2768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4105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9041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72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5217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9196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1798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2258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5203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0685138"/>
      </p:ext>
    </p:extLst>
  </p:cSld>
  <p:clrMapOvr>
    <a:masterClrMapping/>
  </p:clrMapOvr>
  <p:transition spd="slow" advTm="0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092013"/>
      </p:ext>
    </p:extLst>
  </p:cSld>
  <p:clrMapOvr>
    <a:masterClrMapping/>
  </p:clrMapOvr>
  <p:transition spd="slow" advTm="0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4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7" y="149248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470145"/>
      </p:ext>
    </p:extLst>
  </p:cSld>
  <p:clrMapOvr>
    <a:masterClrMapping/>
  </p:clrMapOvr>
  <p:transition spd="slow" advTm="0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646033"/>
      </p:ext>
    </p:extLst>
  </p:cSld>
  <p:clrMapOvr>
    <a:masterClrMapping/>
  </p:clrMapOvr>
  <p:transition spd="slow" advTm="0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642496"/>
      </p:ext>
    </p:extLst>
  </p:cSld>
  <p:clrMapOvr>
    <a:masterClrMapping/>
  </p:clrMapOvr>
  <p:transition spd="slow" advTm="0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>
  <p:cSld name="1_仅标题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29" y="-298"/>
            <a:ext cx="12193057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" y="-298"/>
            <a:ext cx="12065031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246" y="103203"/>
            <a:ext cx="11979679" cy="6767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16361" y="6498620"/>
            <a:ext cx="12424725" cy="5608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0508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8131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Google Shape;19;p2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Google Shape;20;p2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4465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093895"/>
      </p:ext>
    </p:extLst>
  </p:cSld>
  <p:clrMapOvr>
    <a:masterClrMapping/>
  </p:clrMapOvr>
  <p:transition spd="slow">
    <p:cover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515085"/>
      </p:ext>
    </p:extLst>
  </p:cSld>
  <p:clrMapOvr>
    <a:masterClrMapping/>
  </p:clrMapOvr>
  <p:transition spd="slow">
    <p:cover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11953A-7BFA-4791-90FD-131A731F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4698D9-531A-4E8D-B252-C10FDCE7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E1B12A-B843-4C16-90FC-3FB2A078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03552C-99C1-48EB-9275-5FD91A22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208FEE-5664-4050-AD54-190AD833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99230"/>
      </p:ext>
    </p:extLst>
  </p:cSld>
  <p:clrMapOvr>
    <a:masterClrMapping/>
  </p:clrMapOvr>
  <p:transition spd="slow">
    <p:cover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B2BDA-1759-4CA3-B072-816119C6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E9BAF8-532E-4EF3-B283-E89BF067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A79BD5-F5DF-49E3-BB1A-CD7BAC4A6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78918A-29A9-4B8E-A7E5-01453BC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55A99E-62A1-4228-8E34-F6424CA8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DDF071-A280-416C-B169-B33EED05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3129222"/>
      </p:ext>
    </p:extLst>
  </p:cSld>
  <p:clrMapOvr>
    <a:masterClrMapping/>
  </p:clrMapOvr>
  <p:transition spd="slow">
    <p:cover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F19747-25A1-43B6-B6D2-20AE22B4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1E3766-1C64-463B-83E7-BACCFBC1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08837DF-ADEF-4E88-AAA2-9956DA70D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277E25-E5BD-4CBF-B65E-D0499747F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5FF8EF4-C8A2-41A0-A02B-6F5F0F4E4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9B134C-9982-40BF-A88B-2DD73CE8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7CF33B1-1657-4EB4-A25A-D79122D8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0719ACB-AA1F-47FD-8463-12CDE513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0824047"/>
      </p:ext>
    </p:extLst>
  </p:cSld>
  <p:clrMapOvr>
    <a:masterClrMapping/>
  </p:clrMapOvr>
  <p:transition spd="slow">
    <p:cover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85B858-9496-4556-BE0F-79345997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E0F357-0AC6-4C7E-A7AE-A2022592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6FD4E9F-FF8A-4744-884E-F53BB1C4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F20C27-960F-4FC9-84FE-C4C740B0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3921491"/>
      </p:ext>
    </p:extLst>
  </p:cSld>
  <p:clrMapOvr>
    <a:masterClrMapping/>
  </p:clrMapOvr>
  <p:transition spd="slow">
    <p:cover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AD458D-AE1F-4FBF-8484-C2873349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ACD939B-2FDD-479E-BB9A-8A1DF6A8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5BE047-6A05-4AD2-96B6-195CB9C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586951"/>
      </p:ext>
    </p:extLst>
  </p:cSld>
  <p:clrMapOvr>
    <a:masterClrMapping/>
  </p:clrMapOvr>
  <p:transition spd="slow">
    <p:cover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2433D9-F609-4DBA-8C80-0DD17055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212B6E-2880-4946-BCFA-A294C341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A5C6B8-F646-4C5A-B8D5-A5EB57ED9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933C14-375A-4FD5-8F2F-1F29C1C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9DDF19-3307-4887-B604-BC35B6BF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18F9CF-08B8-414A-BD30-784EE8BD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837474"/>
      </p:ext>
    </p:extLst>
  </p:cSld>
  <p:clrMapOvr>
    <a:masterClrMapping/>
  </p:clrMapOvr>
  <p:transition spd="slow">
    <p:cover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39DCDA-5ED3-48EA-9A6C-A168116C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CC8A77C-854A-405A-BAB7-C71AE538C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594DB7-9D21-4257-A28B-9C1179AC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A2813D-AD41-4765-91F8-04C5277B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2C7F-AB8D-46D0-B739-4A2EF2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D853F50-438A-4B05-9BBD-EB23BFB7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370852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54641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A6BDEA-A9D8-4316-A8D8-0B36FCA4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779B07-E857-4452-A927-1A4D93A4A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811CB7-FB6E-40A0-9487-22971A7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0652F-AE82-4AD8-91D4-FA3C19DC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9F17DE-E4F5-4E3E-AD11-3A7EEBED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832100"/>
      </p:ext>
    </p:extLst>
  </p:cSld>
  <p:clrMapOvr>
    <a:masterClrMapping/>
  </p:clrMapOvr>
  <p:transition spd="slow">
    <p:cover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491FC8-5A1B-4568-A0FD-3F1E9DF9E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8B40058-4C77-4A97-AC47-1A5457A4E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13F0D0-5694-4E84-8FAF-D7ED0635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01223E-57C0-4807-886C-0C4A15CD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8B3A57-5D67-4270-9949-B652FD57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414822"/>
      </p:ext>
    </p:extLst>
  </p:cSld>
  <p:clrMapOvr>
    <a:masterClrMapping/>
  </p:clrMapOvr>
  <p:transition spd="slow">
    <p:cover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326211"/>
      </p:ext>
    </p:extLst>
  </p:cSld>
  <p:clrMapOvr>
    <a:masterClrMapping/>
  </p:clrMapOvr>
  <p:transition spd="slow">
    <p:cover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3052074"/>
      </p:ext>
    </p:extLst>
  </p:cSld>
  <p:clrMapOvr>
    <a:masterClrMapping/>
  </p:clrMapOvr>
  <p:transition spd="slow">
    <p:cover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510475"/>
      </p:ext>
    </p:extLst>
  </p:cSld>
  <p:clrMapOvr>
    <a:masterClrMapping/>
  </p:clrMapOvr>
  <p:transition spd="slow">
    <p:cover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9205563"/>
      </p:ext>
    </p:extLst>
  </p:cSld>
  <p:clrMapOvr>
    <a:masterClrMapping/>
  </p:clrMapOvr>
  <p:transition spd="slow">
    <p:cover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450030"/>
      </p:ext>
    </p:extLst>
  </p:cSld>
  <p:clrMapOvr>
    <a:masterClrMapping/>
  </p:clrMapOvr>
  <p:transition spd="slow">
    <p:cover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372665"/>
      </p:ext>
    </p:extLst>
  </p:cSld>
  <p:clrMapOvr>
    <a:masterClrMapping/>
  </p:clrMapOvr>
  <p:transition spd="slow">
    <p:cover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1923000"/>
      </p:ext>
    </p:extLst>
  </p:cSld>
  <p:clrMapOvr>
    <a:masterClrMapping/>
  </p:clrMapOvr>
  <p:transition spd="slow">
    <p:cover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158323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01857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780617"/>
      </p:ext>
    </p:extLst>
  </p:cSld>
  <p:clrMapOvr>
    <a:masterClrMapping/>
  </p:clrMapOvr>
  <p:transition spd="slow">
    <p:cover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544693"/>
      </p:ext>
    </p:extLst>
  </p:cSld>
  <p:clrMapOvr>
    <a:masterClrMapping/>
  </p:clrMapOvr>
  <p:transition spd="slow">
    <p:cover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941964"/>
      </p:ext>
    </p:extLst>
  </p:cSld>
  <p:clrMapOvr>
    <a:masterClrMapping/>
  </p:clrMapOvr>
  <p:transition spd="slow">
    <p:cover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2832480"/>
      </p:ext>
    </p:extLst>
  </p:cSld>
  <p:clrMapOvr>
    <a:masterClrMapping/>
  </p:clrMapOvr>
  <p:transition spd="slow">
    <p:cover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92152020"/>
      </p:ext>
    </p:extLst>
  </p:cSld>
  <p:clrMapOvr>
    <a:masterClrMapping/>
  </p:clrMapOvr>
  <p:transition spd="slow">
    <p:cover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7269749"/>
      </p:ext>
    </p:extLst>
  </p:cSld>
  <p:clrMapOvr>
    <a:masterClrMapping/>
  </p:clrMapOvr>
  <p:transition spd="slow" advTm="0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259852"/>
      </p:ext>
    </p:extLst>
  </p:cSld>
  <p:clrMapOvr>
    <a:masterClrMapping/>
  </p:clrMapOvr>
  <p:transition spd="slow" advTm="0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4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7" y="149248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486381"/>
      </p:ext>
    </p:extLst>
  </p:cSld>
  <p:clrMapOvr>
    <a:masterClrMapping/>
  </p:clrMapOvr>
  <p:transition spd="slow" advTm="0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2024/10/22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037166"/>
      </p:ext>
    </p:extLst>
  </p:cSld>
  <p:clrMapOvr>
    <a:masterClrMapping/>
  </p:clrMapOvr>
  <p:transition spd="slow" advTm="0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2024/10/22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377279"/>
      </p:ext>
    </p:extLst>
  </p:cSld>
  <p:clrMapOvr>
    <a:masterClrMapping/>
  </p:clrMapOvr>
  <p:transition spd="slow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0" name="标题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0" y="-293511"/>
            <a:ext cx="12895093" cy="8048541"/>
            <a:chOff x="0" y="-221063"/>
            <a:chExt cx="12895093" cy="7946844"/>
          </a:xfrm>
        </p:grpSpPr>
        <p:sp>
          <p:nvSpPr>
            <p:cNvPr id="12" name="矩形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6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144150" y="-221063"/>
              <a:ext cx="12750943" cy="7946844"/>
              <a:chOff x="2627224" y="-795141"/>
              <a:chExt cx="10013806" cy="7040780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2627224" y="-599283"/>
                <a:ext cx="5758249" cy="5957676"/>
              </a:xfrm>
              <a:prstGeom prst="rect">
                <a:avLst/>
              </a:prstGeom>
              <a:blipFill dpi="0" rotWithShape="1">
                <a:blip r:embed="rId2">
                  <a:alphaModFix amt="17000"/>
                  <a:lum bright="70000" contrast="-70000"/>
                  <a:extLst>
                    <a:ext uri="{BEBA8EAE-BF5A-486C-A8C5-ECC9F3942E4B}">
                      <a14:imgProps xmlns:a14="http://schemas.microsoft.com/office/drawing/2010/main">
                        <a14:imgLayer>
                          <a14:imgEffect>
                            <a14:colorTemperature colorTemp="11200"/>
                          </a14:imgEffect>
                          <a14:imgEffect>
                            <a14:saturation sat="400000"/>
                          </a14:imgEffect>
                        </a14:imgLayer>
                      </a14:imgProps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" name="矩形 14"/>
              <p:cNvSpPr/>
              <p:nvPr/>
            </p:nvSpPr>
            <p:spPr>
              <a:xfrm rot="10601959">
                <a:off x="6872592" y="-795141"/>
                <a:ext cx="5768438" cy="7040780"/>
              </a:xfrm>
              <a:prstGeom prst="rect">
                <a:avLst/>
              </a:prstGeom>
              <a:blipFill dpi="0" rotWithShape="1">
                <a:blip r:embed="rId3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8133140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>
  <p:cSld name="1_仅标题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29" y="-298"/>
            <a:ext cx="12193057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" y="-298"/>
            <a:ext cx="12065031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246" y="103203"/>
            <a:ext cx="11979679" cy="6767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16361" y="6498620"/>
            <a:ext cx="12424725" cy="560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22404" y="5776387"/>
            <a:ext cx="1146147" cy="5974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00900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170"/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9" name="Google Shape;19;p2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170"/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0" name="Google Shape;20;p2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219170"/>
            <a:fld id="{00000000-1234-1234-1234-123412341234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9837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137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335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57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93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78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117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-12700" y="8890"/>
            <a:ext cx="12215495" cy="683958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88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91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9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21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962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371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038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657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290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76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972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559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623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72366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739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499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565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37.xml"/><Relationship Id="rId9" Type="http://schemas.openxmlformats.org/officeDocument/2006/relationships/image" Target="../media/image4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9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68.xml"/><Relationship Id="rId9" Type="http://schemas.openxmlformats.org/officeDocument/2006/relationships/image" Target="../media/image4.jp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B51C4234-26B0-4603-930A-BC83865C192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475" y="408930"/>
            <a:ext cx="1237952" cy="123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022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2E7B89B-9A3F-4DD2-85AB-FE1B8D4B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41BDCA-78D4-4C6F-84D0-8C14A5330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D16C55-6B68-411C-B155-D5945764C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7C3DA0-FC72-45F2-A13A-57F1D2D79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5867D0C-2DF0-454C-BA3F-A563BA3BD5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FBB7D9A-21F5-4771-B44C-556279E5B7A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475" y="408930"/>
            <a:ext cx="1237952" cy="123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821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773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612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</p:sldLayoutIdLst>
  <p:transition spd="slow" advTm="0">
    <p:fade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21DB8F3-ECEA-4326-85A2-EF00CC8D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D18CC4-F31D-46DD-9C7F-8E2BB49C6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B95725-B2BD-44E3-BB12-F69DB593D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26DCCE-EB9B-47C9-B6A6-6763C3748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9788D3-7090-4F15-9C62-163DCA648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C52B4943-E2CC-4987-B45D-78C566C7651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475" y="408930"/>
            <a:ext cx="1237952" cy="123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087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ransition spd="slow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668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</p:sldLayoutIdLst>
  <p:transition spd="slow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2024/10/22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355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</p:sldLayoutIdLst>
  <p:transition spd="slow" advTm="0">
    <p:fade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6691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</p:sldLayoutIdLst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2E7B89B-9A3F-4DD2-85AB-FE1B8D4B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41BDCA-78D4-4C6F-84D0-8C14A5330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D16C55-6B68-411C-B155-D5945764C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39A3C6C5-9E25-4AA0-932E-9A15EDE19516}" type="datetimeFigureOut">
              <a:rPr lang="zh-CN" altLang="en-US" smtClean="0"/>
              <a:pPr/>
              <a:t>2024/10/22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7C3DA0-FC72-45F2-A13A-57F1D2D79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5867D0C-2DF0-454C-BA3F-A563BA3BD5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F26FBF6A-3DC0-46DC-9480-A3BF9A1815E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850" y="269875"/>
            <a:ext cx="1352252" cy="135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052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8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4" Type="http://schemas.openxmlformats.org/officeDocument/2006/relationships/image" Target="../media/image9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17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1.png"/><Relationship Id="rId11" Type="http://schemas.openxmlformats.org/officeDocument/2006/relationships/image" Target="../media/image75.png"/><Relationship Id="rId5" Type="http://schemas.openxmlformats.org/officeDocument/2006/relationships/image" Target="../media/image19.png"/><Relationship Id="rId10" Type="http://schemas.openxmlformats.org/officeDocument/2006/relationships/image" Target="../media/image74.png"/><Relationship Id="rId4" Type="http://schemas.openxmlformats.org/officeDocument/2006/relationships/image" Target="../media/image18.png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7.png"/><Relationship Id="rId4" Type="http://schemas.openxmlformats.org/officeDocument/2006/relationships/image" Target="../media/image7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slideLayout" Target="../slideLayouts/slideLayout53.xml"/><Relationship Id="rId1" Type="http://schemas.openxmlformats.org/officeDocument/2006/relationships/tags" Target="../tags/tag1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7.png"/><Relationship Id="rId4" Type="http://schemas.openxmlformats.org/officeDocument/2006/relationships/image" Target="../media/image7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17.png"/><Relationship Id="rId7" Type="http://schemas.microsoft.com/office/2007/relationships/hdphoto" Target="../media/hdphoto3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8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7.png"/><Relationship Id="rId4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4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9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5.png"/><Relationship Id="rId5" Type="http://schemas.openxmlformats.org/officeDocument/2006/relationships/image" Target="../media/image77.png"/><Relationship Id="rId4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8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17" Type="http://schemas.openxmlformats.org/officeDocument/2006/relationships/image" Target="../media/image86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4" Type="http://schemas.openxmlformats.org/officeDocument/2006/relationships/image" Target="../media/image9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6.png"/><Relationship Id="rId3" Type="http://schemas.openxmlformats.org/officeDocument/2006/relationships/image" Target="../media/image87.png"/><Relationship Id="rId7" Type="http://schemas.openxmlformats.org/officeDocument/2006/relationships/image" Target="../media/image90.png"/><Relationship Id="rId12" Type="http://schemas.openxmlformats.org/officeDocument/2006/relationships/image" Target="../media/image9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89.pn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microsoft.com/office/2007/relationships/hdphoto" Target="../media/hdphoto4.wdp"/><Relationship Id="rId9" Type="http://schemas.openxmlformats.org/officeDocument/2006/relationships/image" Target="../media/image9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.xml"/><Relationship Id="rId6" Type="http://schemas.openxmlformats.org/officeDocument/2006/relationships/image" Target="../media/image99.jpeg"/><Relationship Id="rId5" Type="http://schemas.openxmlformats.org/officeDocument/2006/relationships/image" Target="../media/image97.png"/><Relationship Id="rId4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tags" Target="../tags/tag6.xml"/><Relationship Id="rId7" Type="http://schemas.openxmlformats.org/officeDocument/2006/relationships/notesSlide" Target="../notesSlides/notesSlide18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18.xml"/><Relationship Id="rId5" Type="http://schemas.openxmlformats.org/officeDocument/2006/relationships/tags" Target="../tags/tag8.xml"/><Relationship Id="rId10" Type="http://schemas.openxmlformats.org/officeDocument/2006/relationships/image" Target="../media/image100.png"/><Relationship Id="rId4" Type="http://schemas.openxmlformats.org/officeDocument/2006/relationships/tags" Target="../tags/tag7.xml"/><Relationship Id="rId9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88.xml"/><Relationship Id="rId1" Type="http://schemas.openxmlformats.org/officeDocument/2006/relationships/tags" Target="../tags/tag9.xml"/><Relationship Id="rId5" Type="http://schemas.openxmlformats.org/officeDocument/2006/relationships/image" Target="../media/image75.png"/><Relationship Id="rId4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88.xml"/><Relationship Id="rId1" Type="http://schemas.openxmlformats.org/officeDocument/2006/relationships/tags" Target="../tags/tag10.xml"/><Relationship Id="rId5" Type="http://schemas.openxmlformats.org/officeDocument/2006/relationships/image" Target="../media/image75.png"/><Relationship Id="rId4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88.xml"/><Relationship Id="rId1" Type="http://schemas.openxmlformats.org/officeDocument/2006/relationships/tags" Target="../tags/tag11.xml"/><Relationship Id="rId5" Type="http://schemas.openxmlformats.org/officeDocument/2006/relationships/image" Target="../media/image75.png"/><Relationship Id="rId4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88.xml"/><Relationship Id="rId1" Type="http://schemas.openxmlformats.org/officeDocument/2006/relationships/tags" Target="../tags/tag12.xml"/><Relationship Id="rId5" Type="http://schemas.openxmlformats.org/officeDocument/2006/relationships/image" Target="../media/image75.png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24.xml"/><Relationship Id="rId7" Type="http://schemas.microsoft.com/office/2007/relationships/hdphoto" Target="../media/hdphoto1.wdp"/><Relationship Id="rId12" Type="http://schemas.openxmlformats.org/officeDocument/2006/relationships/image" Target="../media/image2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6.png"/><Relationship Id="rId1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88.xml"/><Relationship Id="rId1" Type="http://schemas.openxmlformats.org/officeDocument/2006/relationships/tags" Target="../tags/tag13.xml"/><Relationship Id="rId5" Type="http://schemas.openxmlformats.org/officeDocument/2006/relationships/image" Target="../media/image75.png"/><Relationship Id="rId4" Type="http://schemas.openxmlformats.org/officeDocument/2006/relationships/image" Target="../media/image7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slideLayout" Target="../slideLayouts/slideLayout66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85.png"/><Relationship Id="rId4" Type="http://schemas.openxmlformats.org/officeDocument/2006/relationships/image" Target="../media/image10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4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7.png"/><Relationship Id="rId4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13" Type="http://schemas.openxmlformats.org/officeDocument/2006/relationships/image" Target="../media/image112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106.PNG"/><Relationship Id="rId12" Type="http://schemas.openxmlformats.org/officeDocument/2006/relationships/image" Target="../media/image11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5.png"/><Relationship Id="rId11" Type="http://schemas.openxmlformats.org/officeDocument/2006/relationships/image" Target="../media/image110.jpg"/><Relationship Id="rId5" Type="http://schemas.openxmlformats.org/officeDocument/2006/relationships/audio" Target="../media/audio3.wav"/><Relationship Id="rId10" Type="http://schemas.openxmlformats.org/officeDocument/2006/relationships/image" Target="../media/image109.PNG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108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png"/><Relationship Id="rId11" Type="http://schemas.openxmlformats.org/officeDocument/2006/relationships/image" Target="../media/image36.png"/><Relationship Id="rId5" Type="http://schemas.openxmlformats.org/officeDocument/2006/relationships/image" Target="../media/image31.jpg"/><Relationship Id="rId10" Type="http://schemas.openxmlformats.org/officeDocument/2006/relationships/image" Target="../media/image35.png"/><Relationship Id="rId4" Type="http://schemas.openxmlformats.org/officeDocument/2006/relationships/audio" Target="../media/audio2.wav"/><Relationship Id="rId9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1.png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png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5" Type="http://schemas.openxmlformats.org/officeDocument/2006/relationships/audio" Target="../media/audio1.wav"/><Relationship Id="rId10" Type="http://schemas.openxmlformats.org/officeDocument/2006/relationships/image" Target="../media/image39.png"/><Relationship Id="rId4" Type="http://schemas.openxmlformats.org/officeDocument/2006/relationships/image" Target="../media/image23.png"/><Relationship Id="rId9" Type="http://schemas.openxmlformats.org/officeDocument/2006/relationships/image" Target="../media/image38.png"/><Relationship Id="rId1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2.png"/><Relationship Id="rId11" Type="http://schemas.openxmlformats.org/officeDocument/2006/relationships/image" Target="../media/image40.png"/><Relationship Id="rId5" Type="http://schemas.openxmlformats.org/officeDocument/2006/relationships/image" Target="../media/image29.png"/><Relationship Id="rId10" Type="http://schemas.openxmlformats.org/officeDocument/2006/relationships/image" Target="../media/image38.png"/><Relationship Id="rId4" Type="http://schemas.openxmlformats.org/officeDocument/2006/relationships/image" Target="../media/image42.png"/><Relationship Id="rId9" Type="http://schemas.openxmlformats.org/officeDocument/2006/relationships/image" Target="../media/image44.png"/><Relationship Id="rId1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8.png"/><Relationship Id="rId3" Type="http://schemas.openxmlformats.org/officeDocument/2006/relationships/image" Target="../media/image45.jpeg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2.png"/><Relationship Id="rId11" Type="http://schemas.openxmlformats.org/officeDocument/2006/relationships/image" Target="../media/image40.png"/><Relationship Id="rId5" Type="http://schemas.openxmlformats.org/officeDocument/2006/relationships/image" Target="../media/image29.png"/><Relationship Id="rId10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7.png"/><Relationship Id="rId1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0.PNG"/><Relationship Id="rId3" Type="http://schemas.openxmlformats.org/officeDocument/2006/relationships/image" Target="../media/image45.jpeg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2.png"/><Relationship Id="rId11" Type="http://schemas.openxmlformats.org/officeDocument/2006/relationships/image" Target="../media/image40.png"/><Relationship Id="rId5" Type="http://schemas.openxmlformats.org/officeDocument/2006/relationships/image" Target="../media/image29.png"/><Relationship Id="rId15" Type="http://schemas.openxmlformats.org/officeDocument/2006/relationships/audio" Target="../media/audio1.wav"/><Relationship Id="rId10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7.png"/><Relationship Id="rId14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1917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F2DCC3D7-C75D-4737-B847-4FC01097DB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381" y="0"/>
            <a:ext cx="739661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E3D0F54-1160-4661-A6C9-03CB4694DF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6619" cy="6858000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CB1448EF-C174-4E5E-8041-B5CBD84954CC}"/>
              </a:ext>
            </a:extLst>
          </p:cNvPr>
          <p:cNvGrpSpPr/>
          <p:nvPr/>
        </p:nvGrpSpPr>
        <p:grpSpPr>
          <a:xfrm flipH="1">
            <a:off x="13437" y="3254829"/>
            <a:ext cx="4169230" cy="3603171"/>
            <a:chOff x="4444317" y="3254829"/>
            <a:chExt cx="4169230" cy="360317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AEB761C-016E-4D74-8475-C21B4D18C8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32" r="6963" b="59365"/>
            <a:stretch/>
          </p:blipFill>
          <p:spPr>
            <a:xfrm>
              <a:off x="4444317" y="3907971"/>
              <a:ext cx="3156862" cy="2950029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D0D4D510-30E9-4F4E-8073-949D24AFD0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289" b="58730"/>
            <a:stretch/>
          </p:blipFill>
          <p:spPr>
            <a:xfrm flipH="1">
              <a:off x="5914404" y="3254829"/>
              <a:ext cx="2699143" cy="3603171"/>
            </a:xfrm>
            <a:prstGeom prst="rect">
              <a:avLst/>
            </a:prstGeom>
          </p:spPr>
        </p:pic>
      </p:grpSp>
      <p:sp>
        <p:nvSpPr>
          <p:cNvPr id="16" name="文本框 7">
            <a:extLst>
              <a:ext uri="{FF2B5EF4-FFF2-40B4-BE49-F238E27FC236}">
                <a16:creationId xmlns:a16="http://schemas.microsoft.com/office/drawing/2014/main" id="{B07D3780-2260-46BC-B3C6-30A20377408B}"/>
              </a:ext>
            </a:extLst>
          </p:cNvPr>
          <p:cNvSpPr txBox="1"/>
          <p:nvPr/>
        </p:nvSpPr>
        <p:spPr>
          <a:xfrm>
            <a:off x="2398106" y="362589"/>
            <a:ext cx="64384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Thứ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…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ngày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…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tháng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… 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năm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2022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025439" y="1122504"/>
            <a:ext cx="8569420" cy="3398405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0996" y="1349672"/>
            <a:ext cx="3072650" cy="749873"/>
          </a:xfrm>
          <a:prstGeom prst="rect">
            <a:avLst/>
          </a:prstGeom>
        </p:spPr>
      </p:pic>
      <p:pic>
        <p:nvPicPr>
          <p:cNvPr id="15" name="Picture 14" descr="Graphical user interface, application, icon&#10;&#10;Description automatically generated">
            <a:extLst>
              <a:ext uri="{FF2B5EF4-FFF2-40B4-BE49-F238E27FC236}">
                <a16:creationId xmlns:a16="http://schemas.microsoft.com/office/drawing/2014/main" id="{6A772A9D-EF12-4677-BDDD-7BCAA62ECD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359" y="3111574"/>
            <a:ext cx="3985911" cy="3985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DE408F8-F3EF-4FEA-9722-0440192CF1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3008" y="2203122"/>
            <a:ext cx="8169348" cy="2060627"/>
          </a:xfrm>
          <a:prstGeom prst="rect">
            <a:avLst/>
          </a:prstGeom>
        </p:spPr>
      </p:pic>
      <p:pic>
        <p:nvPicPr>
          <p:cNvPr id="12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3A682751-AFA9-40A1-A9B0-2B6D54886A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6" y="5004537"/>
            <a:ext cx="1853463" cy="185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89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29" y="-298"/>
            <a:ext cx="12193057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6" y="-298"/>
            <a:ext cx="12065031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30213" y="141047"/>
            <a:ext cx="1804572" cy="1999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529" y="5699707"/>
            <a:ext cx="12193057" cy="1249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84322" y="2089965"/>
            <a:ext cx="7096359" cy="3249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22401" y="1962680"/>
            <a:ext cx="810839" cy="707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046419" y="3586092"/>
            <a:ext cx="2164268" cy="232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435126" y="5847704"/>
            <a:ext cx="914479" cy="829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212709" y="6126908"/>
            <a:ext cx="737680" cy="615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69206" y="4845035"/>
            <a:ext cx="1944793" cy="2011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698788" y="4723527"/>
            <a:ext cx="920576" cy="481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8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84529" y="417045"/>
            <a:ext cx="1121761" cy="57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8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9665216" y="724922"/>
            <a:ext cx="926672" cy="53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8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1082664" y="1803780"/>
            <a:ext cx="792549" cy="457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70153" y="2604408"/>
            <a:ext cx="4858933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75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9B7D993-569F-4971-BBC6-C329EE49B4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12656" r="70594" b="58889"/>
          <a:stretch/>
        </p:blipFill>
        <p:spPr>
          <a:xfrm flipH="1">
            <a:off x="8591551" y="4256314"/>
            <a:ext cx="2302329" cy="260168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AC6E1B-F232-4E83-AA98-8217787616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8" r="82" b="58889"/>
          <a:stretch/>
        </p:blipFill>
        <p:spPr>
          <a:xfrm>
            <a:off x="7643716" y="2601686"/>
            <a:ext cx="4548283" cy="4256313"/>
          </a:xfrm>
          <a:prstGeom prst="rect">
            <a:avLst/>
          </a:prstGeom>
        </p:spPr>
      </p:pic>
      <p:pic>
        <p:nvPicPr>
          <p:cNvPr id="33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461442" y="1473575"/>
            <a:ext cx="1733550" cy="1536906"/>
          </a:xfrm>
          <a:prstGeom prst="rect">
            <a:avLst/>
          </a:prstGeom>
        </p:spPr>
      </p:pic>
      <p:pic>
        <p:nvPicPr>
          <p:cNvPr id="34" name="图片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10242673" y="1641832"/>
            <a:ext cx="1536192" cy="1642172"/>
          </a:xfrm>
          <a:prstGeom prst="rect">
            <a:avLst/>
          </a:prstGeom>
        </p:spPr>
      </p:pic>
      <p:pic>
        <p:nvPicPr>
          <p:cNvPr id="35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36" name="图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2424825" y="0"/>
            <a:ext cx="730405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Lắng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nghe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đọc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mẫu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rgbClr val="5FE0FF"/>
                </a:solidFill>
                <a:prstDash val="solid"/>
              </a:ln>
              <a:solidFill>
                <a:srgbClr val="000000"/>
              </a:solidFill>
              <a:effectLst>
                <a:glow rad="101600">
                  <a:srgbClr val="5FE0FF">
                    <a:satMod val="175000"/>
                    <a:alpha val="40000"/>
                  </a:srgb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8" name="TextBox 28"/>
          <p:cNvSpPr txBox="1"/>
          <p:nvPr/>
        </p:nvSpPr>
        <p:spPr>
          <a:xfrm>
            <a:off x="4453173" y="4843402"/>
            <a:ext cx="3062569" cy="2014597"/>
          </a:xfrm>
          <a:prstGeom prst="cloud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MẮT DÕI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39" name="TextBox 28"/>
          <p:cNvSpPr txBox="1"/>
          <p:nvPr/>
        </p:nvSpPr>
        <p:spPr>
          <a:xfrm>
            <a:off x="8264626" y="1684254"/>
            <a:ext cx="3161025" cy="2014597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TAI NGHE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40" name="TextBox 28"/>
          <p:cNvSpPr txBox="1"/>
          <p:nvPr/>
        </p:nvSpPr>
        <p:spPr>
          <a:xfrm>
            <a:off x="1316621" y="1806525"/>
            <a:ext cx="2313101" cy="2014597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TAY DÒ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189940" y="594191"/>
            <a:ext cx="3197829" cy="3918261"/>
          </a:xfrm>
          <a:prstGeom prst="rect">
            <a:avLst/>
          </a:prstGeom>
        </p:spPr>
      </p:pic>
      <p:pic>
        <p:nvPicPr>
          <p:cNvPr id="42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345321" y="3929702"/>
            <a:ext cx="1165501" cy="116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037782" y="2184301"/>
            <a:ext cx="1259047" cy="12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681938" y="2518888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2168209" y="315734"/>
            <a:ext cx="513232" cy="51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52001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800"/>
                            </p:stCondLst>
                            <p:childTnLst>
                              <p:par>
                                <p:cTn id="4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 animBg="1"/>
      <p:bldP spid="39" grpId="0" animBg="1"/>
      <p:bldP spid="4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4770" y="57055"/>
            <a:ext cx="2466182" cy="541660"/>
            <a:chOff x="2834085" y="693065"/>
            <a:chExt cx="4780042" cy="629993"/>
          </a:xfrm>
        </p:grpSpPr>
        <p:sp>
          <p:nvSpPr>
            <p:cNvPr id="16" name="Rounded Rectangle 15"/>
            <p:cNvSpPr/>
            <p:nvPr/>
          </p:nvSpPr>
          <p:spPr>
            <a:xfrm>
              <a:off x="3435632" y="693066"/>
              <a:ext cx="4178495" cy="583942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Đọc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mẫu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075675" y="451475"/>
              <a:ext cx="629993" cy="1113173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335128" y="856357"/>
            <a:ext cx="11647322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 tan học, các chữ cái và dấu câu đã ngồi lại họp. Bác chữ A dõng dạc mở đầu: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Thưa các bạn! Hôm nay, chúng ta họp để tìm cách giúp đỡ em Hoàng. Hoàng hoàn toàn không biết chấm câu. Có đoạn văn em viết thế này: “Chú lính bước vào đầu chú. Đội chiếc mũ sắt dưới chân. Đi đôi giày da trên trán lấm tấm mồ hôi”.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tiếng xì </a:t>
            </a:r>
            <a:r>
              <a:rPr lang="vi-VN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xào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- Th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 </a:t>
            </a:r>
            <a:r>
              <a:rPr lang="vi-VN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vi-VN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là thế này: “Chú lính bước vào. Đầu chú đội chiếc mũ sắt. Dưới chân đi đôi giày da. Trên trán lấm tấm mồ hôi.”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cười rộ lên. Dấu chấm nói: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Theo tôi, tất cả là do cậu này chẳng bao giờ để ý đến dấu câu. Mỏi tay chỗ nào, cậu ta chấm chỗ ấy.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mấy dấu câu đều lắc đầu: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Ẩu thế nhỉ!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 chữ A đề nghị: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Từ nay, mỗi khi em Hoàng định chấm câu, anh dấu chấm cần yêu cầu Hoàng đọc lại nội dung câu văn một lần nữa đã. Được không nào?</a:t>
            </a:r>
          </a:p>
          <a:p>
            <a:pPr lvl="0" algn="r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(Phỏng theo Trần Ninh Hồ)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58B89E-BAEC-408F-A033-FDC35ED43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959" y="170321"/>
            <a:ext cx="5828281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13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室内, 物体&#10;&#10;描述已自动生成">
            <a:extLst>
              <a:ext uri="{FF2B5EF4-FFF2-40B4-BE49-F238E27FC236}">
                <a16:creationId xmlns:a16="http://schemas.microsoft.com/office/drawing/2014/main" id="{76DE78DD-ADEF-4012-809E-66E68885B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88" y="-381582"/>
            <a:ext cx="10097970" cy="7144573"/>
          </a:xfrm>
          <a:prstGeom prst="rect">
            <a:avLst/>
          </a:prstGeom>
        </p:spPr>
      </p:pic>
      <p:pic>
        <p:nvPicPr>
          <p:cNvPr id="5" name="PA_图片 3">
            <a:extLst>
              <a:ext uri="{FF2B5EF4-FFF2-40B4-BE49-F238E27FC236}">
                <a16:creationId xmlns:a16="http://schemas.microsoft.com/office/drawing/2014/main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4547" y="2985969"/>
            <a:ext cx="4601708" cy="4601708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745" y="823985"/>
            <a:ext cx="4123385" cy="603401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963953" y="1148308"/>
            <a:ext cx="4064000" cy="6300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92486" y="1738746"/>
            <a:ext cx="37011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dõng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dạc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59641" y="2522224"/>
            <a:ext cx="43216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92486" y="3379327"/>
            <a:ext cx="4057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92486" y="4258710"/>
            <a:ext cx="4057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260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3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26">
            <a:extLst>
              <a:ext uri="{FF2B5EF4-FFF2-40B4-BE49-F238E27FC236}">
                <a16:creationId xmlns:a16="http://schemas.microsoft.com/office/drawing/2014/main" id="{D046375F-F63A-4DFA-8832-F15BBD36EB1B}"/>
              </a:ext>
            </a:extLst>
          </p:cNvPr>
          <p:cNvSpPr/>
          <p:nvPr/>
        </p:nvSpPr>
        <p:spPr>
          <a:xfrm>
            <a:off x="3712030" y="380981"/>
            <a:ext cx="5627914" cy="564876"/>
          </a:xfrm>
          <a:prstGeom prst="roundRect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Luyện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dài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F82BA5-E446-4D7A-9BBE-7F8A07CA8D1E}"/>
              </a:ext>
            </a:extLst>
          </p:cNvPr>
          <p:cNvSpPr/>
          <p:nvPr/>
        </p:nvSpPr>
        <p:spPr>
          <a:xfrm>
            <a:off x="978943" y="1773946"/>
            <a:ext cx="10325990" cy="2471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450" algn="just">
              <a:lnSpc>
                <a:spcPct val="150000"/>
              </a:lnSpc>
              <a:defRPr/>
            </a:pPr>
            <a:r>
              <a:rPr lang="vi-V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nay, mỗi khi em Hoàng định chấm câu, anh dấu chấm cần yêu cầu Hoàng đọc lại nội dung câu văn một lần nữa đã.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50ABE56-C8B8-4576-BC83-4498F68D2EC9}"/>
              </a:ext>
            </a:extLst>
          </p:cNvPr>
          <p:cNvCxnSpPr>
            <a:cxnSpLocks/>
          </p:cNvCxnSpPr>
          <p:nvPr/>
        </p:nvCxnSpPr>
        <p:spPr>
          <a:xfrm flipH="1">
            <a:off x="2393106" y="1738999"/>
            <a:ext cx="190467" cy="79901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EB6F8CA-42A2-4D4B-8BD6-70A980CDB01B}"/>
              </a:ext>
            </a:extLst>
          </p:cNvPr>
          <p:cNvCxnSpPr>
            <a:cxnSpLocks/>
          </p:cNvCxnSpPr>
          <p:nvPr/>
        </p:nvCxnSpPr>
        <p:spPr>
          <a:xfrm flipH="1">
            <a:off x="9244710" y="1738998"/>
            <a:ext cx="190467" cy="79901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0D00864-C922-432D-B64A-424F997A449A}"/>
              </a:ext>
            </a:extLst>
          </p:cNvPr>
          <p:cNvCxnSpPr>
            <a:cxnSpLocks/>
          </p:cNvCxnSpPr>
          <p:nvPr/>
        </p:nvCxnSpPr>
        <p:spPr>
          <a:xfrm flipH="1">
            <a:off x="2258310" y="2538015"/>
            <a:ext cx="190467" cy="79901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BBE4263-BC2C-4CC4-B4B2-9336D0107957}"/>
              </a:ext>
            </a:extLst>
          </p:cNvPr>
          <p:cNvGrpSpPr/>
          <p:nvPr/>
        </p:nvGrpSpPr>
        <p:grpSpPr>
          <a:xfrm>
            <a:off x="4199097" y="3337028"/>
            <a:ext cx="278585" cy="820844"/>
            <a:chOff x="8450520" y="2615893"/>
            <a:chExt cx="278585" cy="820844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AB13BEB-156A-45C6-9563-8234E27639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0520" y="2615893"/>
              <a:ext cx="190467" cy="799015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E7E67E9-5E56-43B9-A321-73EEA3F4D0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38638" y="2637722"/>
              <a:ext cx="190467" cy="799015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B129460-F0C5-4C39-B54A-3137873012E3}"/>
              </a:ext>
            </a:extLst>
          </p:cNvPr>
          <p:cNvCxnSpPr>
            <a:cxnSpLocks/>
          </p:cNvCxnSpPr>
          <p:nvPr/>
        </p:nvCxnSpPr>
        <p:spPr>
          <a:xfrm flipH="1">
            <a:off x="7697835" y="2538013"/>
            <a:ext cx="190467" cy="79901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5EADC5A-F254-4C0F-9F6A-7C9F307AB987}"/>
              </a:ext>
            </a:extLst>
          </p:cNvPr>
          <p:cNvCxnSpPr>
            <a:cxnSpLocks/>
          </p:cNvCxnSpPr>
          <p:nvPr/>
        </p:nvCxnSpPr>
        <p:spPr>
          <a:xfrm flipH="1">
            <a:off x="11196573" y="2538012"/>
            <a:ext cx="190467" cy="79901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1442557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4770" y="57055"/>
            <a:ext cx="3575680" cy="583943"/>
            <a:chOff x="2834085" y="693065"/>
            <a:chExt cx="6930511" cy="679171"/>
          </a:xfrm>
        </p:grpSpPr>
        <p:sp>
          <p:nvSpPr>
            <p:cNvPr id="16" name="Rounded Rectangle 15"/>
            <p:cNvSpPr/>
            <p:nvPr/>
          </p:nvSpPr>
          <p:spPr>
            <a:xfrm>
              <a:off x="3435632" y="693066"/>
              <a:ext cx="6328964" cy="679170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Cùng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chia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đoạn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075675" y="451475"/>
              <a:ext cx="629993" cy="1113173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306313" y="732571"/>
            <a:ext cx="11647322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 tan học, các chữ cái và dấu câu đã ngồi lại họp. Bác chữ A dõng dạc mở đầu: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Thưa các bạn! Hôm nay, chúng ta họp để tìm cách giúp đỡ em Hoàng. Hoàng hoàn toàn không biết chấm câu. Có đoạn văn em viết thế này: “Chú lính bước vào đầu chú. Đội chiếc mũ sắt dưới chân. Đi đôi giày da trên trán lấm tấm mồ hôi”.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tiếng xì xào: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 </a:t>
            </a:r>
            <a:r>
              <a:rPr lang="vi-VN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vi-VN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“Chú lính bước vào. Đầu chú đội chiếc mũ sắt. Dưới chân đi đôi giày da. Trên trán lấm tấm mồ hôi.”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cười rộ lên. Dấu chấm nói: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Theo tôi, tất cả là do cậu này chẳng bao giờ để ý đến dấu câu. Mỏi tay chỗ nào, cậu ta chấm chỗ ấy.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mấy dấu câu đều lắc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Ẩu thế nhỉ!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 chữ A đề nghị: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Từ nay, mỗi khi em Hoàng định chấm câu, anh dấu chấm cần yêu cầu Hoàng đọc lại nội dung câu văn một lần nữa đã. Được không nào?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(Phỏng theo Trần Ninh Hồ)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58B89E-BAEC-408F-A033-FDC35ED43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959" y="170321"/>
            <a:ext cx="5828281" cy="85961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F6E6AEF-26A9-4CCD-A2BF-786964593DC7}"/>
              </a:ext>
            </a:extLst>
          </p:cNvPr>
          <p:cNvGrpSpPr/>
          <p:nvPr/>
        </p:nvGrpSpPr>
        <p:grpSpPr>
          <a:xfrm>
            <a:off x="209549" y="640998"/>
            <a:ext cx="11772901" cy="1694415"/>
            <a:chOff x="961241" y="2446706"/>
            <a:chExt cx="2203200" cy="145997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3EFDEE9-E4EB-42B4-8DA7-27E3E0FF23F0}"/>
                </a:ext>
              </a:extLst>
            </p:cNvPr>
            <p:cNvSpPr/>
            <p:nvPr/>
          </p:nvSpPr>
          <p:spPr>
            <a:xfrm>
              <a:off x="984720" y="2607489"/>
              <a:ext cx="2179721" cy="1299195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D23EC8D-AADE-45A5-AB22-1D639C5A8EDC}"/>
                </a:ext>
              </a:extLst>
            </p:cNvPr>
            <p:cNvSpPr/>
            <p:nvPr/>
          </p:nvSpPr>
          <p:spPr>
            <a:xfrm>
              <a:off x="961241" y="2446706"/>
              <a:ext cx="66274" cy="331266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r>
                <a:rPr lang="vi-VN" sz="3200" dirty="0">
                  <a:solidFill>
                    <a:srgbClr val="000000"/>
                  </a:solidFill>
                  <a:latin typeface="Arial" panose="020B0604020202020204" pitchFamily="34" charset="0"/>
                </a:rPr>
                <a:t>1</a:t>
              </a:r>
              <a:endParaRPr lang="en-US" sz="3200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047C85B-66B8-46AC-BE02-3FE54284730D}"/>
              </a:ext>
            </a:extLst>
          </p:cNvPr>
          <p:cNvGrpSpPr/>
          <p:nvPr/>
        </p:nvGrpSpPr>
        <p:grpSpPr>
          <a:xfrm>
            <a:off x="151418" y="2279374"/>
            <a:ext cx="11831032" cy="1438377"/>
            <a:chOff x="961241" y="2607489"/>
            <a:chExt cx="2203200" cy="85215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661406A-116D-4CDE-B22E-1D72E561D697}"/>
                </a:ext>
              </a:extLst>
            </p:cNvPr>
            <p:cNvSpPr/>
            <p:nvPr/>
          </p:nvSpPr>
          <p:spPr>
            <a:xfrm>
              <a:off x="984720" y="2607489"/>
              <a:ext cx="2179721" cy="852153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D663440-625B-49AF-A082-0BCE35F2115E}"/>
                </a:ext>
              </a:extLst>
            </p:cNvPr>
            <p:cNvSpPr/>
            <p:nvPr/>
          </p:nvSpPr>
          <p:spPr>
            <a:xfrm>
              <a:off x="961241" y="2607489"/>
              <a:ext cx="66274" cy="331266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r>
                <a:rPr lang="en-US" sz="3200" dirty="0">
                  <a:solidFill>
                    <a:srgbClr val="000000"/>
                  </a:solidFill>
                  <a:latin typeface="Arial" panose="020B0604020202020204" pitchFamily="34" charset="0"/>
                </a:rPr>
                <a:t>2</a:t>
              </a:r>
              <a:endParaRPr lang="en-US" sz="3200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B8C08B0-3016-499B-A0C4-E8F5C02C4F15}"/>
              </a:ext>
            </a:extLst>
          </p:cNvPr>
          <p:cNvGrpSpPr/>
          <p:nvPr/>
        </p:nvGrpSpPr>
        <p:grpSpPr>
          <a:xfrm>
            <a:off x="133350" y="3717753"/>
            <a:ext cx="11849100" cy="1795151"/>
            <a:chOff x="961241" y="2607488"/>
            <a:chExt cx="2203200" cy="149641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04ED3FD-2E86-411A-9171-494503280792}"/>
                </a:ext>
              </a:extLst>
            </p:cNvPr>
            <p:cNvSpPr/>
            <p:nvPr/>
          </p:nvSpPr>
          <p:spPr>
            <a:xfrm>
              <a:off x="984720" y="2607488"/>
              <a:ext cx="2179721" cy="149641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064F779-3245-4BC6-9046-1EC92926357E}"/>
                </a:ext>
              </a:extLst>
            </p:cNvPr>
            <p:cNvSpPr/>
            <p:nvPr/>
          </p:nvSpPr>
          <p:spPr>
            <a:xfrm>
              <a:off x="961241" y="2607489"/>
              <a:ext cx="66274" cy="331266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r>
                <a:rPr lang="en-US" sz="3200" dirty="0">
                  <a:solidFill>
                    <a:srgbClr val="000000"/>
                  </a:solidFill>
                  <a:latin typeface="Arial" panose="020B0604020202020204" pitchFamily="34" charset="0"/>
                </a:rPr>
                <a:t>3</a:t>
              </a:r>
              <a:endParaRPr lang="en-US" sz="3200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527C20D-75A8-4938-A312-3A6FE6704ED1}"/>
              </a:ext>
            </a:extLst>
          </p:cNvPr>
          <p:cNvGrpSpPr/>
          <p:nvPr/>
        </p:nvGrpSpPr>
        <p:grpSpPr>
          <a:xfrm>
            <a:off x="133350" y="5606346"/>
            <a:ext cx="11849100" cy="1251654"/>
            <a:chOff x="961241" y="2607488"/>
            <a:chExt cx="2203200" cy="928461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26A0CCD-CDA8-4397-9BC7-0BA868059211}"/>
                </a:ext>
              </a:extLst>
            </p:cNvPr>
            <p:cNvSpPr/>
            <p:nvPr/>
          </p:nvSpPr>
          <p:spPr>
            <a:xfrm>
              <a:off x="984720" y="2607488"/>
              <a:ext cx="2179721" cy="92846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13719D3-AEB2-4A68-8E36-FFCE91D9531D}"/>
                </a:ext>
              </a:extLst>
            </p:cNvPr>
            <p:cNvSpPr/>
            <p:nvPr/>
          </p:nvSpPr>
          <p:spPr>
            <a:xfrm>
              <a:off x="961241" y="2607489"/>
              <a:ext cx="66274" cy="331266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r>
                <a:rPr lang="en-US" sz="3200" dirty="0">
                  <a:solidFill>
                    <a:srgbClr val="000000"/>
                  </a:solidFill>
                  <a:latin typeface="Arial" panose="020B0604020202020204" pitchFamily="34" charset="0"/>
                </a:rPr>
                <a:t>4</a:t>
              </a:r>
              <a:endParaRPr lang="en-US" sz="3200" dirty="0">
                <a:solidFill>
                  <a:srgbClr val="000000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5666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30F7BB41-E794-4E1B-B7D1-DD60393A2C51}"/>
              </a:ext>
            </a:extLst>
          </p:cNvPr>
          <p:cNvGrpSpPr/>
          <p:nvPr/>
        </p:nvGrpSpPr>
        <p:grpSpPr>
          <a:xfrm flipH="1">
            <a:off x="0" y="2601686"/>
            <a:ext cx="4548283" cy="4256314"/>
            <a:chOff x="-139570" y="2601686"/>
            <a:chExt cx="4548283" cy="4256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83DE59C-6AE4-49C9-9608-819FE8CB0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/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761EF40-C5E3-4213-8BC6-2AD1BEE96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/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</p:spPr>
        </p:pic>
      </p:grpSp>
      <p:sp>
        <p:nvSpPr>
          <p:cNvPr id="14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1475102" y="275289"/>
            <a:ext cx="4044892" cy="576774"/>
          </a:xfrm>
          <a:custGeom>
            <a:avLst/>
            <a:gdLst>
              <a:gd name="connsiteX0" fmla="*/ 0 w 4044892"/>
              <a:gd name="connsiteY0" fmla="*/ 96131 h 576774"/>
              <a:gd name="connsiteX1" fmla="*/ 96131 w 4044892"/>
              <a:gd name="connsiteY1" fmla="*/ 0 h 576774"/>
              <a:gd name="connsiteX2" fmla="*/ 685033 w 4044892"/>
              <a:gd name="connsiteY2" fmla="*/ 0 h 576774"/>
              <a:gd name="connsiteX3" fmla="*/ 1119830 w 4044892"/>
              <a:gd name="connsiteY3" fmla="*/ 0 h 576774"/>
              <a:gd name="connsiteX4" fmla="*/ 1593153 w 4044892"/>
              <a:gd name="connsiteY4" fmla="*/ 0 h 576774"/>
              <a:gd name="connsiteX5" fmla="*/ 2027950 w 4044892"/>
              <a:gd name="connsiteY5" fmla="*/ 0 h 576774"/>
              <a:gd name="connsiteX6" fmla="*/ 2501273 w 4044892"/>
              <a:gd name="connsiteY6" fmla="*/ 0 h 576774"/>
              <a:gd name="connsiteX7" fmla="*/ 3090175 w 4044892"/>
              <a:gd name="connsiteY7" fmla="*/ 0 h 576774"/>
              <a:gd name="connsiteX8" fmla="*/ 3948761 w 4044892"/>
              <a:gd name="connsiteY8" fmla="*/ 0 h 576774"/>
              <a:gd name="connsiteX9" fmla="*/ 4044892 w 4044892"/>
              <a:gd name="connsiteY9" fmla="*/ 96131 h 576774"/>
              <a:gd name="connsiteX10" fmla="*/ 4044892 w 4044892"/>
              <a:gd name="connsiteY10" fmla="*/ 480643 h 576774"/>
              <a:gd name="connsiteX11" fmla="*/ 3948761 w 4044892"/>
              <a:gd name="connsiteY11" fmla="*/ 576774 h 576774"/>
              <a:gd name="connsiteX12" fmla="*/ 3359859 w 4044892"/>
              <a:gd name="connsiteY12" fmla="*/ 576774 h 576774"/>
              <a:gd name="connsiteX13" fmla="*/ 2886536 w 4044892"/>
              <a:gd name="connsiteY13" fmla="*/ 576774 h 576774"/>
              <a:gd name="connsiteX14" fmla="*/ 2413213 w 4044892"/>
              <a:gd name="connsiteY14" fmla="*/ 576774 h 576774"/>
              <a:gd name="connsiteX15" fmla="*/ 1785784 w 4044892"/>
              <a:gd name="connsiteY15" fmla="*/ 576774 h 576774"/>
              <a:gd name="connsiteX16" fmla="*/ 1196882 w 4044892"/>
              <a:gd name="connsiteY16" fmla="*/ 576774 h 576774"/>
              <a:gd name="connsiteX17" fmla="*/ 762086 w 4044892"/>
              <a:gd name="connsiteY17" fmla="*/ 576774 h 576774"/>
              <a:gd name="connsiteX18" fmla="*/ 96131 w 4044892"/>
              <a:gd name="connsiteY18" fmla="*/ 576774 h 576774"/>
              <a:gd name="connsiteX19" fmla="*/ 0 w 4044892"/>
              <a:gd name="connsiteY19" fmla="*/ 480643 h 576774"/>
              <a:gd name="connsiteX20" fmla="*/ 0 w 4044892"/>
              <a:gd name="connsiteY20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44892" h="576774" fill="none" extrusionOk="0">
                <a:moveTo>
                  <a:pt x="0" y="96131"/>
                </a:moveTo>
                <a:cubicBezTo>
                  <a:pt x="-8140" y="56073"/>
                  <a:pt x="45648" y="3238"/>
                  <a:pt x="96131" y="0"/>
                </a:cubicBezTo>
                <a:cubicBezTo>
                  <a:pt x="257167" y="-59121"/>
                  <a:pt x="527064" y="46424"/>
                  <a:pt x="685033" y="0"/>
                </a:cubicBezTo>
                <a:cubicBezTo>
                  <a:pt x="843002" y="-46424"/>
                  <a:pt x="1006457" y="33224"/>
                  <a:pt x="1119830" y="0"/>
                </a:cubicBezTo>
                <a:cubicBezTo>
                  <a:pt x="1233203" y="-33224"/>
                  <a:pt x="1442782" y="31254"/>
                  <a:pt x="1593153" y="0"/>
                </a:cubicBezTo>
                <a:cubicBezTo>
                  <a:pt x="1743524" y="-31254"/>
                  <a:pt x="1911854" y="47879"/>
                  <a:pt x="2027950" y="0"/>
                </a:cubicBezTo>
                <a:cubicBezTo>
                  <a:pt x="2144046" y="-47879"/>
                  <a:pt x="2314085" y="22"/>
                  <a:pt x="2501273" y="0"/>
                </a:cubicBezTo>
                <a:cubicBezTo>
                  <a:pt x="2688461" y="-22"/>
                  <a:pt x="2941582" y="35268"/>
                  <a:pt x="3090175" y="0"/>
                </a:cubicBezTo>
                <a:cubicBezTo>
                  <a:pt x="3238768" y="-35268"/>
                  <a:pt x="3772374" y="52776"/>
                  <a:pt x="3948761" y="0"/>
                </a:cubicBezTo>
                <a:cubicBezTo>
                  <a:pt x="4014076" y="-8713"/>
                  <a:pt x="4053554" y="37132"/>
                  <a:pt x="4044892" y="96131"/>
                </a:cubicBezTo>
                <a:cubicBezTo>
                  <a:pt x="4045443" y="181108"/>
                  <a:pt x="4023553" y="371448"/>
                  <a:pt x="4044892" y="480643"/>
                </a:cubicBezTo>
                <a:cubicBezTo>
                  <a:pt x="4059324" y="540218"/>
                  <a:pt x="4010006" y="576508"/>
                  <a:pt x="3948761" y="576774"/>
                </a:cubicBezTo>
                <a:cubicBezTo>
                  <a:pt x="3782526" y="577013"/>
                  <a:pt x="3653256" y="507733"/>
                  <a:pt x="3359859" y="576774"/>
                </a:cubicBezTo>
                <a:cubicBezTo>
                  <a:pt x="3066462" y="645815"/>
                  <a:pt x="3022359" y="543505"/>
                  <a:pt x="2886536" y="576774"/>
                </a:cubicBezTo>
                <a:cubicBezTo>
                  <a:pt x="2750713" y="610043"/>
                  <a:pt x="2606009" y="524039"/>
                  <a:pt x="2413213" y="576774"/>
                </a:cubicBezTo>
                <a:cubicBezTo>
                  <a:pt x="2220417" y="629509"/>
                  <a:pt x="2008452" y="558115"/>
                  <a:pt x="1785784" y="576774"/>
                </a:cubicBezTo>
                <a:cubicBezTo>
                  <a:pt x="1563116" y="595433"/>
                  <a:pt x="1356913" y="530015"/>
                  <a:pt x="1196882" y="576774"/>
                </a:cubicBezTo>
                <a:cubicBezTo>
                  <a:pt x="1036851" y="623533"/>
                  <a:pt x="939543" y="567185"/>
                  <a:pt x="762086" y="576774"/>
                </a:cubicBezTo>
                <a:cubicBezTo>
                  <a:pt x="584629" y="586363"/>
                  <a:pt x="260967" y="550831"/>
                  <a:pt x="96131" y="576774"/>
                </a:cubicBezTo>
                <a:cubicBezTo>
                  <a:pt x="45538" y="586342"/>
                  <a:pt x="2514" y="547905"/>
                  <a:pt x="0" y="480643"/>
                </a:cubicBezTo>
                <a:cubicBezTo>
                  <a:pt x="-4920" y="352455"/>
                  <a:pt x="37080" y="253474"/>
                  <a:pt x="0" y="96131"/>
                </a:cubicBezTo>
                <a:close/>
              </a:path>
              <a:path w="4044892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8512" y="-49139"/>
                  <a:pt x="391106" y="13158"/>
                  <a:pt x="685033" y="0"/>
                </a:cubicBezTo>
                <a:cubicBezTo>
                  <a:pt x="978960" y="-13158"/>
                  <a:pt x="999142" y="6882"/>
                  <a:pt x="1273935" y="0"/>
                </a:cubicBezTo>
                <a:cubicBezTo>
                  <a:pt x="1548728" y="-6882"/>
                  <a:pt x="1628503" y="58843"/>
                  <a:pt x="1862837" y="0"/>
                </a:cubicBezTo>
                <a:cubicBezTo>
                  <a:pt x="2097171" y="-58843"/>
                  <a:pt x="2364469" y="4375"/>
                  <a:pt x="2490265" y="0"/>
                </a:cubicBezTo>
                <a:cubicBezTo>
                  <a:pt x="2616061" y="-4375"/>
                  <a:pt x="2830087" y="4510"/>
                  <a:pt x="2963588" y="0"/>
                </a:cubicBezTo>
                <a:cubicBezTo>
                  <a:pt x="3097089" y="-4510"/>
                  <a:pt x="3742808" y="9331"/>
                  <a:pt x="3948761" y="0"/>
                </a:cubicBezTo>
                <a:cubicBezTo>
                  <a:pt x="4003916" y="421"/>
                  <a:pt x="4036784" y="39015"/>
                  <a:pt x="4044892" y="96131"/>
                </a:cubicBezTo>
                <a:cubicBezTo>
                  <a:pt x="4066604" y="278004"/>
                  <a:pt x="3999698" y="389016"/>
                  <a:pt x="4044892" y="480643"/>
                </a:cubicBezTo>
                <a:cubicBezTo>
                  <a:pt x="4049369" y="545122"/>
                  <a:pt x="4005314" y="579243"/>
                  <a:pt x="3948761" y="576774"/>
                </a:cubicBezTo>
                <a:cubicBezTo>
                  <a:pt x="3737471" y="586636"/>
                  <a:pt x="3511493" y="516646"/>
                  <a:pt x="3359859" y="576774"/>
                </a:cubicBezTo>
                <a:cubicBezTo>
                  <a:pt x="3208225" y="636902"/>
                  <a:pt x="3054343" y="520388"/>
                  <a:pt x="2886536" y="576774"/>
                </a:cubicBezTo>
                <a:cubicBezTo>
                  <a:pt x="2718729" y="633160"/>
                  <a:pt x="2627006" y="554904"/>
                  <a:pt x="2413213" y="576774"/>
                </a:cubicBezTo>
                <a:cubicBezTo>
                  <a:pt x="2199420" y="598644"/>
                  <a:pt x="2033147" y="543484"/>
                  <a:pt x="1785784" y="576774"/>
                </a:cubicBezTo>
                <a:cubicBezTo>
                  <a:pt x="1538421" y="610064"/>
                  <a:pt x="1343410" y="548757"/>
                  <a:pt x="1158356" y="576774"/>
                </a:cubicBezTo>
                <a:cubicBezTo>
                  <a:pt x="973302" y="604791"/>
                  <a:pt x="793803" y="521794"/>
                  <a:pt x="646507" y="576774"/>
                </a:cubicBezTo>
                <a:cubicBezTo>
                  <a:pt x="499211" y="631754"/>
                  <a:pt x="355638" y="515836"/>
                  <a:pt x="96131" y="576774"/>
                </a:cubicBezTo>
                <a:cubicBezTo>
                  <a:pt x="50912" y="572759"/>
                  <a:pt x="-732" y="521899"/>
                  <a:pt x="0" y="480643"/>
                </a:cubicBezTo>
                <a:cubicBezTo>
                  <a:pt x="-15916" y="303527"/>
                  <a:pt x="26835" y="281731"/>
                  <a:pt x="0" y="96131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517258" y="236386"/>
            <a:ext cx="77981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nhóm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901" y="1451861"/>
            <a:ext cx="5599812" cy="2610843"/>
          </a:xfrm>
          <a:prstGeom prst="rect">
            <a:avLst/>
          </a:prstGeom>
          <a:solidFill>
            <a:schemeClr val="lt1">
              <a:alpha val="92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Yêu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cầu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C291B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Phân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công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đọc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theo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đoạn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Tất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cả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thành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viên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đều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đọc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Giải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nghĩa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từ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cùng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nhau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674" y="236386"/>
            <a:ext cx="614857" cy="686352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 rot="260226">
            <a:off x="3006033" y="4576535"/>
            <a:ext cx="5027923" cy="1987651"/>
            <a:chOff x="561349" y="4544613"/>
            <a:chExt cx="4171068" cy="164891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99" r="73673" b="9264"/>
            <a:stretch/>
          </p:blipFill>
          <p:spPr>
            <a:xfrm rot="20862508">
              <a:off x="561349" y="4820325"/>
              <a:ext cx="1168923" cy="1373205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89" t="62452" r="48984" b="8911"/>
            <a:stretch/>
          </p:blipFill>
          <p:spPr>
            <a:xfrm rot="21392206">
              <a:off x="3563494" y="4544613"/>
              <a:ext cx="1168923" cy="1373205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31" t="63022" r="25216" b="8341"/>
            <a:stretch/>
          </p:blipFill>
          <p:spPr>
            <a:xfrm rot="21372641">
              <a:off x="2652857" y="4605800"/>
              <a:ext cx="1094593" cy="1373205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88" t="62865" r="1059" b="8498"/>
            <a:stretch/>
          </p:blipFill>
          <p:spPr>
            <a:xfrm>
              <a:off x="1739819" y="4657649"/>
              <a:ext cx="1094593" cy="1373205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92653" y="1419078"/>
            <a:ext cx="5776564" cy="240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828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4770" y="57055"/>
            <a:ext cx="3575680" cy="583943"/>
            <a:chOff x="2834085" y="693065"/>
            <a:chExt cx="6930511" cy="679171"/>
          </a:xfrm>
        </p:grpSpPr>
        <p:sp>
          <p:nvSpPr>
            <p:cNvPr id="16" name="Rounded Rectangle 15"/>
            <p:cNvSpPr/>
            <p:nvPr/>
          </p:nvSpPr>
          <p:spPr>
            <a:xfrm>
              <a:off x="3435632" y="693066"/>
              <a:ext cx="6328964" cy="679170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Đọc</a:t>
              </a:r>
              <a:r>
                <a:rPr lang="en-US" altLang="zh-CN" sz="2800" b="1" kern="0" dirty="0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theo</a:t>
              </a:r>
              <a:r>
                <a:rPr lang="en-US" altLang="zh-CN" sz="2800" b="1" kern="0" dirty="0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nhóm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075675" y="451475"/>
              <a:ext cx="629993" cy="1113173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335128" y="856357"/>
            <a:ext cx="11647322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 tan học, các chữ cái và dấu câu đã ngồi lại họp. Bác chữ A dõng dạc mở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Thưa các bạn! Hôm nay, chúng ta họp để tìm cách giúp đỡ em Hoàng. Hoàng hoàn toàn không biết chấm câu. Có đoạn văn em viết thế này: “Chú lính bước vào đầu chú. Đội chiếc mũ sắt dưới chân. Đi đôi giày da trên trán lấm tấm mồ hôi”.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tiếng xì xào:</a:t>
            </a:r>
          </a:p>
          <a:p>
            <a:pPr lvl="0"/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 </a:t>
            </a:r>
            <a:r>
              <a:rPr lang="vi-VN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vi-VN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“Chú lính bước vào. Đầu chú đội chiếc mũ sắt. Dưới chân đi đôi giày da. Trên trán lấm tấm mồ hôi.”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cười rộ lên. Dấu chấm nói: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Theo tôi, tất cả là do cậu này chẳng bao giờ để ý đến dấu câu. Mỏi tay chỗ nào, cậu ta chấm chỗ ấy.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mấy dấu câu đều lắc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Ẩu thế nhỉ!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 chữ A đề nghị: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Từ nay, mỗi khi em Hoàng định chấm câu, anh dấu chấm cần yêu cầu Hoàng đọc lại nội dung câu văn một lần nữa đã. Được không nào?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(Phỏng theo Trần Ninh Hồ)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58B89E-BAEC-408F-A033-FDC35ED43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959" y="170321"/>
            <a:ext cx="5828281" cy="859611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0D23EC8D-AADE-45A5-AB22-1D639C5A8EDC}"/>
              </a:ext>
            </a:extLst>
          </p:cNvPr>
          <p:cNvSpPr/>
          <p:nvPr/>
        </p:nvSpPr>
        <p:spPr>
          <a:xfrm>
            <a:off x="209550" y="640998"/>
            <a:ext cx="346116" cy="384459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D663440-625B-49AF-A082-0BCE35F2115E}"/>
              </a:ext>
            </a:extLst>
          </p:cNvPr>
          <p:cNvSpPr/>
          <p:nvPr/>
        </p:nvSpPr>
        <p:spPr>
          <a:xfrm>
            <a:off x="252977" y="2408713"/>
            <a:ext cx="346116" cy="384459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064F779-3245-4BC6-9046-1EC92926357E}"/>
              </a:ext>
            </a:extLst>
          </p:cNvPr>
          <p:cNvSpPr/>
          <p:nvPr/>
        </p:nvSpPr>
        <p:spPr>
          <a:xfrm>
            <a:off x="252977" y="3799020"/>
            <a:ext cx="346116" cy="384459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13719D3-AEB2-4A68-8E36-FFCE91D9531D}"/>
              </a:ext>
            </a:extLst>
          </p:cNvPr>
          <p:cNvSpPr/>
          <p:nvPr/>
        </p:nvSpPr>
        <p:spPr>
          <a:xfrm>
            <a:off x="292881" y="5669341"/>
            <a:ext cx="346116" cy="384459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043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30F7BB41-E794-4E1B-B7D1-DD60393A2C51}"/>
              </a:ext>
            </a:extLst>
          </p:cNvPr>
          <p:cNvGrpSpPr/>
          <p:nvPr/>
        </p:nvGrpSpPr>
        <p:grpSpPr>
          <a:xfrm flipH="1">
            <a:off x="0" y="2601686"/>
            <a:ext cx="4548283" cy="4256314"/>
            <a:chOff x="-139570" y="2601686"/>
            <a:chExt cx="4548283" cy="4256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83DE59C-6AE4-49C9-9608-819FE8CB0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/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761EF40-C5E3-4213-8BC6-2AD1BEE96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/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</p:spPr>
        </p:pic>
      </p:grpSp>
      <p:sp>
        <p:nvSpPr>
          <p:cNvPr id="56" name="Rectangle 55"/>
          <p:cNvSpPr/>
          <p:nvPr/>
        </p:nvSpPr>
        <p:spPr>
          <a:xfrm>
            <a:off x="-348895" y="569875"/>
            <a:ext cx="77981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Luyện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toàn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bài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267803" y="1421739"/>
            <a:ext cx="3946593" cy="7128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Tiêu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chí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đánh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giá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1531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29940" y="2339134"/>
            <a:ext cx="7868387" cy="2867642"/>
            <a:chOff x="2329940" y="2339134"/>
            <a:chExt cx="7868387" cy="2867642"/>
          </a:xfrm>
        </p:grpSpPr>
        <p:sp>
          <p:nvSpPr>
            <p:cNvPr id="55" name="Rounded Rectangle 54"/>
            <p:cNvSpPr/>
            <p:nvPr/>
          </p:nvSpPr>
          <p:spPr>
            <a:xfrm>
              <a:off x="2329941" y="2365393"/>
              <a:ext cx="3645680" cy="798653"/>
            </a:xfrm>
            <a:prstGeom prst="roundRect">
              <a:avLst>
                <a:gd name="adj" fmla="val 50000"/>
              </a:avLst>
            </a:prstGeom>
            <a:solidFill>
              <a:srgbClr val="C1EF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082295" y="2472331"/>
              <a:ext cx="1938351" cy="5994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Đọc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đúng</a:t>
              </a:r>
              <a:endPara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2470875" y="2512719"/>
              <a:ext cx="504000" cy="504000"/>
            </a:xfrm>
            <a:prstGeom prst="ellipse">
              <a:avLst/>
            </a:prstGeom>
            <a:solidFill>
              <a:srgbClr val="93E3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1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0" name="Rounded Rectangle 59"/>
            <p:cNvSpPr/>
            <p:nvPr/>
          </p:nvSpPr>
          <p:spPr>
            <a:xfrm>
              <a:off x="2329941" y="3342381"/>
              <a:ext cx="3645680" cy="798653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082295" y="3449319"/>
              <a:ext cx="1960793" cy="5994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Đọc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 to,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rõ</a:t>
              </a:r>
              <a:endPara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2470875" y="3489707"/>
              <a:ext cx="504000" cy="504000"/>
            </a:xfrm>
            <a:prstGeom prst="ellipse">
              <a:avLst/>
            </a:prstGeom>
            <a:solidFill>
              <a:srgbClr val="FFE443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2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3" name="Rounded Rectangle 62"/>
            <p:cNvSpPr/>
            <p:nvPr/>
          </p:nvSpPr>
          <p:spPr>
            <a:xfrm>
              <a:off x="2329940" y="4408123"/>
              <a:ext cx="5119273" cy="79865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>
              <a:solidFill>
                <a:srgbClr val="FF5A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3082295" y="4515061"/>
              <a:ext cx="373692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Ngắt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nghỉ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đúng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chỗ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/>
                <a:sym typeface="Arial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2470875" y="4555449"/>
              <a:ext cx="504000" cy="504000"/>
            </a:xfrm>
            <a:prstGeom prst="ellipse">
              <a:avLst/>
            </a:prstGeom>
            <a:solidFill>
              <a:srgbClr val="FFB7A3"/>
            </a:solidFill>
            <a:ln>
              <a:solidFill>
                <a:srgbClr val="FF5A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3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66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6431703" y="2339134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6402603" y="3327786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7667844" y="4446667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9" name="Picture 6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771487" y="632515"/>
            <a:ext cx="511318" cy="51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719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9B7D993-569F-4971-BBC6-C329EE49B44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12656" r="70594" b="58889"/>
          <a:stretch/>
        </p:blipFill>
        <p:spPr>
          <a:xfrm flipH="1">
            <a:off x="8591551" y="4256314"/>
            <a:ext cx="2302329" cy="260168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AC6E1B-F232-4E83-AA98-8217787616A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8" r="82" b="58889"/>
          <a:stretch/>
        </p:blipFill>
        <p:spPr>
          <a:xfrm>
            <a:off x="7643716" y="2601686"/>
            <a:ext cx="4548283" cy="425631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15" y="851925"/>
            <a:ext cx="9652951" cy="2420860"/>
          </a:xfrm>
          <a:prstGeom prst="rect">
            <a:avLst/>
          </a:prstGeom>
        </p:spPr>
      </p:pic>
      <p:pic>
        <p:nvPicPr>
          <p:cNvPr id="1026" name="Picture 2" descr="Cách học bảng chữ cái tiếng Anh qua bài hát cho bé">
            <a:extLst>
              <a:ext uri="{FF2B5EF4-FFF2-40B4-BE49-F238E27FC236}">
                <a16:creationId xmlns:a16="http://schemas.microsoft.com/office/drawing/2014/main" id="{05B943CD-8B07-4A0D-8A93-088C53AA2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38864"/>
            <a:ext cx="5181600" cy="3188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流行童趣游戏活动欢快背景音乐">
            <a:hlinkClick r:id="" action="ppaction://media"/>
            <a:extLst>
              <a:ext uri="{FF2B5EF4-FFF2-40B4-BE49-F238E27FC236}">
                <a16:creationId xmlns:a16="http://schemas.microsoft.com/office/drawing/2014/main" id="{9FAA24A1-4A5C-46E3-8E22-2CD55739FA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1590" y="6886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302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4770" y="57055"/>
            <a:ext cx="2813680" cy="583943"/>
            <a:chOff x="2834085" y="693065"/>
            <a:chExt cx="5453575" cy="679171"/>
          </a:xfrm>
        </p:grpSpPr>
        <p:sp>
          <p:nvSpPr>
            <p:cNvPr id="16" name="Rounded Rectangle 15"/>
            <p:cNvSpPr/>
            <p:nvPr/>
          </p:nvSpPr>
          <p:spPr>
            <a:xfrm>
              <a:off x="3435632" y="693066"/>
              <a:ext cx="4852028" cy="679170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Đọc</a:t>
              </a:r>
              <a:r>
                <a:rPr lang="en-US" altLang="zh-CN" sz="2800" b="1" kern="0" dirty="0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toàn</a:t>
              </a:r>
              <a:r>
                <a:rPr lang="en-US" altLang="zh-CN" sz="2800" b="1" kern="0" dirty="0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bài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075675" y="451475"/>
              <a:ext cx="629993" cy="1113173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335128" y="856357"/>
            <a:ext cx="11647322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 tan học, các chữ cái và dấu câu đã ngồi lại họp. Bác chữ A dõng dạc mở đầu: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Thưa các bạn! Hôm nay, chúng ta họp để tìm cách giúp đỡ em Hoàng. Hoàng hoàn toàn không biết chấm câu. Có đoạn văn em viết thế này: “Chú lính bước vào đầu chú. Đội chiếc mũ sắt dưới chân. Đi đôi giày da trên trán lấm tấm mồ hôi”.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tiếng xì xào:</a:t>
            </a:r>
          </a:p>
          <a:p>
            <a:pPr lvl="0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 </a:t>
            </a:r>
            <a:r>
              <a:rPr lang="vi-VN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vi-VN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“Chú lính bước vào. Đầu chú đội chiếc mũ sắt. Dưới chân đi đôi giày da. Trên trán lấm tấm mồ hôi.”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cười rộ lên. Dấu chấm nói: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Theo tôi, tất cả là do cậu này chẳng bao giờ để ý đến dấu câu. Mỏi tay chỗ nào, cậu ta chấm chỗ ấy.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mấy dấu câu đều lắc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Ẩu thế nhỉ!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 chữ A đề nghị: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Từ nay, mỗi khi em Hoàng định chấm câu, anh dấu chấm cần yêu cầu Hoàng đọc lại nội dung câu văn một lần nữa đã. Được không nào?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(Phỏng theo Trần Ninh Hồ)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58B89E-BAEC-408F-A033-FDC35ED43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959" y="170321"/>
            <a:ext cx="5828281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0585C7-66FB-4982-8ED1-A4BD88E27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6715" y="4205467"/>
            <a:ext cx="3067050" cy="149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557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29" y="-298"/>
            <a:ext cx="12193057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6" y="-298"/>
            <a:ext cx="12065031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30213" y="141047"/>
            <a:ext cx="1804572" cy="1999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529" y="5699707"/>
            <a:ext cx="12193057" cy="1249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84322" y="2089965"/>
            <a:ext cx="7096359" cy="3249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22401" y="1962680"/>
            <a:ext cx="810839" cy="707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046419" y="3586092"/>
            <a:ext cx="2164268" cy="232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435126" y="5847704"/>
            <a:ext cx="914479" cy="829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212709" y="6126908"/>
            <a:ext cx="737680" cy="615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69206" y="4845035"/>
            <a:ext cx="1944793" cy="2011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698788" y="4723527"/>
            <a:ext cx="920576" cy="481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8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84529" y="417045"/>
            <a:ext cx="1121761" cy="57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8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9665216" y="724922"/>
            <a:ext cx="926672" cy="53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8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1082664" y="1803780"/>
            <a:ext cx="792549" cy="4572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" name="组合 21">
            <a:extLst>
              <a:ext uri="{FF2B5EF4-FFF2-40B4-BE49-F238E27FC236}">
                <a16:creationId xmlns:a16="http://schemas.microsoft.com/office/drawing/2014/main" id="{8E79FFBF-C105-49E9-AF23-B45A5B0DABE2}"/>
              </a:ext>
            </a:extLst>
          </p:cNvPr>
          <p:cNvGrpSpPr/>
          <p:nvPr/>
        </p:nvGrpSpPr>
        <p:grpSpPr>
          <a:xfrm>
            <a:off x="5428024" y="1889496"/>
            <a:ext cx="1551937" cy="1555081"/>
            <a:chOff x="1850445" y="1929603"/>
            <a:chExt cx="1163953" cy="1166311"/>
          </a:xfrm>
        </p:grpSpPr>
        <p:sp>
          <p:nvSpPr>
            <p:cNvPr id="19" name="椭圆 80">
              <a:extLst>
                <a:ext uri="{FF2B5EF4-FFF2-40B4-BE49-F238E27FC236}">
                  <a16:creationId xmlns:a16="http://schemas.microsoft.com/office/drawing/2014/main" id="{6B376D03-CE70-4C66-9B99-3D272DC7B152}"/>
                </a:ext>
              </a:extLst>
            </p:cNvPr>
            <p:cNvSpPr/>
            <p:nvPr/>
          </p:nvSpPr>
          <p:spPr bwMode="auto">
            <a:xfrm>
              <a:off x="1850445" y="1929603"/>
              <a:ext cx="1163953" cy="1166311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defTabSz="121917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 kern="0" dirty="0">
                <a:ea typeface="微软雅黑 Light" panose="020B0502040204020203" pitchFamily="34" charset="-122"/>
              </a:endParaRPr>
            </a:p>
          </p:txBody>
        </p:sp>
        <p:sp>
          <p:nvSpPr>
            <p:cNvPr id="20" name="TextBox 57">
              <a:extLst>
                <a:ext uri="{FF2B5EF4-FFF2-40B4-BE49-F238E27FC236}">
                  <a16:creationId xmlns:a16="http://schemas.microsoft.com/office/drawing/2014/main" id="{91201230-C1DE-417F-A528-A3DDE56E8A9A}"/>
                </a:ext>
              </a:extLst>
            </p:cNvPr>
            <p:cNvSpPr txBox="1"/>
            <p:nvPr/>
          </p:nvSpPr>
          <p:spPr>
            <a:xfrm>
              <a:off x="1960176" y="2051093"/>
              <a:ext cx="898323" cy="9002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lvl="1" defTabSz="1219170">
                <a:defRPr/>
              </a:pPr>
              <a:r>
                <a:rPr lang="en-US" altLang="zh-CN" sz="7200" spc="300">
                  <a:latin typeface="Calibri"/>
                  <a:ea typeface="微软雅黑 Light" panose="020B0502040204020203" pitchFamily="34" charset="-122"/>
                </a:rPr>
                <a:t>02</a:t>
              </a:r>
              <a:endParaRPr lang="zh-CN" altLang="en-US" sz="7200" spc="300" dirty="0">
                <a:latin typeface="Calibri"/>
                <a:ea typeface="微软雅黑 Light" panose="020B0502040204020203" pitchFamily="34" charset="-122"/>
              </a:endParaRPr>
            </a:p>
          </p:txBody>
        </p:sp>
      </p:grp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98794A8A-2574-402D-A5E6-3FD263308F0A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t="15761" b="22855"/>
          <a:stretch/>
        </p:blipFill>
        <p:spPr>
          <a:xfrm>
            <a:off x="2845064" y="3251813"/>
            <a:ext cx="6517275" cy="155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28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64B2578B-8D26-46EA-A4A8-E679801515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24705" y="782288"/>
            <a:ext cx="8043245" cy="772352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17D24BC-943A-4E46-82AE-3AEE339A57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5031CBF-EB59-4C82-A597-048FDBF022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756197">
            <a:off x="-152218" y="5142974"/>
            <a:ext cx="2334970" cy="140220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CA3C8AE-12F0-41CC-86D2-5D06E3C62E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71273">
            <a:off x="9880780" y="5272339"/>
            <a:ext cx="2334970" cy="1402202"/>
          </a:xfrm>
          <a:prstGeom prst="rect">
            <a:avLst/>
          </a:prstGeom>
        </p:spPr>
      </p:pic>
      <p:grpSp>
        <p:nvGrpSpPr>
          <p:cNvPr id="37" name="组合 36">
            <a:extLst>
              <a:ext uri="{FF2B5EF4-FFF2-40B4-BE49-F238E27FC236}">
                <a16:creationId xmlns:a16="http://schemas.microsoft.com/office/drawing/2014/main" id="{B6D9C0DC-8917-4292-9BB5-5DF433C410AE}"/>
              </a:ext>
            </a:extLst>
          </p:cNvPr>
          <p:cNvGrpSpPr/>
          <p:nvPr/>
        </p:nvGrpSpPr>
        <p:grpSpPr>
          <a:xfrm>
            <a:off x="1924050" y="5021934"/>
            <a:ext cx="8362950" cy="2426616"/>
            <a:chOff x="6296269" y="5376694"/>
            <a:chExt cx="5968501" cy="1531158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717D9E96-CC52-4545-A807-6134C7F61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0C952FE3-3347-41D2-8A36-E21E22882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8B589CD8-8EE7-4081-BDDA-901F0D533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2BF19F1C-073E-41A1-91A4-164B9D31D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E122E54A-5B63-458A-B313-D22130624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pic>
        <p:nvPicPr>
          <p:cNvPr id="53" name="图片 52">
            <a:extLst>
              <a:ext uri="{FF2B5EF4-FFF2-40B4-BE49-F238E27FC236}">
                <a16:creationId xmlns:a16="http://schemas.microsoft.com/office/drawing/2014/main" id="{0D8A8611-9CCD-43B4-B1E2-573519EE50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336257" y="544315"/>
            <a:ext cx="2965158" cy="1206543"/>
          </a:xfrm>
          <a:prstGeom prst="rect">
            <a:avLst/>
          </a:prstGeom>
        </p:spPr>
      </p:pic>
      <p:grpSp>
        <p:nvGrpSpPr>
          <p:cNvPr id="54" name="组合 53">
            <a:extLst>
              <a:ext uri="{FF2B5EF4-FFF2-40B4-BE49-F238E27FC236}">
                <a16:creationId xmlns:a16="http://schemas.microsoft.com/office/drawing/2014/main" id="{A7647434-A8D2-41EC-AAF2-377B07261257}"/>
              </a:ext>
            </a:extLst>
          </p:cNvPr>
          <p:cNvGrpSpPr/>
          <p:nvPr/>
        </p:nvGrpSpPr>
        <p:grpSpPr>
          <a:xfrm>
            <a:off x="10618590" y="782288"/>
            <a:ext cx="2718490" cy="1345749"/>
            <a:chOff x="10618590" y="782288"/>
            <a:chExt cx="2718490" cy="1345749"/>
          </a:xfrm>
        </p:grpSpPr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id="{AAA5A2CC-8371-46A0-8809-4DCDC14EB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56" name="图片 55">
              <a:extLst>
                <a:ext uri="{FF2B5EF4-FFF2-40B4-BE49-F238E27FC236}">
                  <a16:creationId xmlns:a16="http://schemas.microsoft.com/office/drawing/2014/main" id="{7D8D32E3-F6B0-4B03-82D4-274F97EC3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3248549" y="2374663"/>
            <a:ext cx="6379819" cy="2553891"/>
          </a:xfrm>
          <a:prstGeom prst="roundRect">
            <a:avLst/>
          </a:prstGeom>
          <a:noFill/>
          <a:ln w="57150">
            <a:noFill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“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Cuộc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họp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”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chưa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hiểu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nghĩa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kumimoji="0" lang="vi-VN" sz="4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257807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3643231" y="358566"/>
            <a:ext cx="3751868" cy="886120"/>
            <a:chOff x="7876269" y="104148"/>
            <a:chExt cx="3751868" cy="886120"/>
          </a:xfrm>
        </p:grpSpPr>
        <p:sp>
          <p:nvSpPr>
            <p:cNvPr id="27" name="Rectangle: Rounded Corners 43">
              <a:extLst>
                <a:ext uri="{FF2B5EF4-FFF2-40B4-BE49-F238E27FC236}">
                  <a16:creationId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7876269" y="104148"/>
              <a:ext cx="3751868" cy="886120"/>
            </a:xfrm>
            <a:custGeom>
              <a:avLst/>
              <a:gdLst>
                <a:gd name="connsiteX0" fmla="*/ 0 w 3751868"/>
                <a:gd name="connsiteY0" fmla="*/ 147690 h 886120"/>
                <a:gd name="connsiteX1" fmla="*/ 147690 w 3751868"/>
                <a:gd name="connsiteY1" fmla="*/ 0 h 886120"/>
                <a:gd name="connsiteX2" fmla="*/ 792901 w 3751868"/>
                <a:gd name="connsiteY2" fmla="*/ 0 h 886120"/>
                <a:gd name="connsiteX3" fmla="*/ 1368982 w 3751868"/>
                <a:gd name="connsiteY3" fmla="*/ 0 h 886120"/>
                <a:gd name="connsiteX4" fmla="*/ 1945064 w 3751868"/>
                <a:gd name="connsiteY4" fmla="*/ 0 h 886120"/>
                <a:gd name="connsiteX5" fmla="*/ 2417450 w 3751868"/>
                <a:gd name="connsiteY5" fmla="*/ 0 h 886120"/>
                <a:gd name="connsiteX6" fmla="*/ 2924402 w 3751868"/>
                <a:gd name="connsiteY6" fmla="*/ 0 h 886120"/>
                <a:gd name="connsiteX7" fmla="*/ 3604178 w 3751868"/>
                <a:gd name="connsiteY7" fmla="*/ 0 h 886120"/>
                <a:gd name="connsiteX8" fmla="*/ 3751868 w 3751868"/>
                <a:gd name="connsiteY8" fmla="*/ 147690 h 886120"/>
                <a:gd name="connsiteX9" fmla="*/ 3751868 w 3751868"/>
                <a:gd name="connsiteY9" fmla="*/ 738430 h 886120"/>
                <a:gd name="connsiteX10" fmla="*/ 3604178 w 3751868"/>
                <a:gd name="connsiteY10" fmla="*/ 886120 h 886120"/>
                <a:gd name="connsiteX11" fmla="*/ 3028097 w 3751868"/>
                <a:gd name="connsiteY11" fmla="*/ 886120 h 886120"/>
                <a:gd name="connsiteX12" fmla="*/ 2382886 w 3751868"/>
                <a:gd name="connsiteY12" fmla="*/ 886120 h 886120"/>
                <a:gd name="connsiteX13" fmla="*/ 1875934 w 3751868"/>
                <a:gd name="connsiteY13" fmla="*/ 886120 h 886120"/>
                <a:gd name="connsiteX14" fmla="*/ 1265288 w 3751868"/>
                <a:gd name="connsiteY14" fmla="*/ 886120 h 886120"/>
                <a:gd name="connsiteX15" fmla="*/ 758336 w 3751868"/>
                <a:gd name="connsiteY15" fmla="*/ 886120 h 886120"/>
                <a:gd name="connsiteX16" fmla="*/ 147690 w 3751868"/>
                <a:gd name="connsiteY16" fmla="*/ 886120 h 886120"/>
                <a:gd name="connsiteX17" fmla="*/ 0 w 3751868"/>
                <a:gd name="connsiteY17" fmla="*/ 738430 h 886120"/>
                <a:gd name="connsiteX18" fmla="*/ 0 w 3751868"/>
                <a:gd name="connsiteY18" fmla="*/ 147690 h 886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751868" h="886120" fill="none" extrusionOk="0">
                  <a:moveTo>
                    <a:pt x="0" y="147690"/>
                  </a:moveTo>
                  <a:cubicBezTo>
                    <a:pt x="8369" y="74642"/>
                    <a:pt x="71175" y="5191"/>
                    <a:pt x="147690" y="0"/>
                  </a:cubicBezTo>
                  <a:cubicBezTo>
                    <a:pt x="394474" y="-46531"/>
                    <a:pt x="527454" y="56745"/>
                    <a:pt x="792901" y="0"/>
                  </a:cubicBezTo>
                  <a:cubicBezTo>
                    <a:pt x="1058348" y="-56745"/>
                    <a:pt x="1183964" y="9033"/>
                    <a:pt x="1368982" y="0"/>
                  </a:cubicBezTo>
                  <a:cubicBezTo>
                    <a:pt x="1554000" y="-9033"/>
                    <a:pt x="1800299" y="32387"/>
                    <a:pt x="1945064" y="0"/>
                  </a:cubicBezTo>
                  <a:cubicBezTo>
                    <a:pt x="2089829" y="-32387"/>
                    <a:pt x="2251672" y="33920"/>
                    <a:pt x="2417450" y="0"/>
                  </a:cubicBezTo>
                  <a:cubicBezTo>
                    <a:pt x="2583228" y="-33920"/>
                    <a:pt x="2716496" y="2768"/>
                    <a:pt x="2924402" y="0"/>
                  </a:cubicBezTo>
                  <a:cubicBezTo>
                    <a:pt x="3132308" y="-2768"/>
                    <a:pt x="3356350" y="18058"/>
                    <a:pt x="3604178" y="0"/>
                  </a:cubicBezTo>
                  <a:cubicBezTo>
                    <a:pt x="3683540" y="3601"/>
                    <a:pt x="3762037" y="77147"/>
                    <a:pt x="3751868" y="147690"/>
                  </a:cubicBezTo>
                  <a:cubicBezTo>
                    <a:pt x="3785543" y="420750"/>
                    <a:pt x="3734680" y="594667"/>
                    <a:pt x="3751868" y="738430"/>
                  </a:cubicBezTo>
                  <a:cubicBezTo>
                    <a:pt x="3764548" y="810959"/>
                    <a:pt x="3696484" y="878796"/>
                    <a:pt x="3604178" y="886120"/>
                  </a:cubicBezTo>
                  <a:cubicBezTo>
                    <a:pt x="3388113" y="943135"/>
                    <a:pt x="3144454" y="862790"/>
                    <a:pt x="3028097" y="886120"/>
                  </a:cubicBezTo>
                  <a:cubicBezTo>
                    <a:pt x="2911740" y="909450"/>
                    <a:pt x="2692009" y="835423"/>
                    <a:pt x="2382886" y="886120"/>
                  </a:cubicBezTo>
                  <a:cubicBezTo>
                    <a:pt x="2073763" y="936817"/>
                    <a:pt x="2119772" y="870520"/>
                    <a:pt x="1875934" y="886120"/>
                  </a:cubicBezTo>
                  <a:cubicBezTo>
                    <a:pt x="1632096" y="901720"/>
                    <a:pt x="1539137" y="822826"/>
                    <a:pt x="1265288" y="886120"/>
                  </a:cubicBezTo>
                  <a:cubicBezTo>
                    <a:pt x="991439" y="949414"/>
                    <a:pt x="913717" y="869858"/>
                    <a:pt x="758336" y="886120"/>
                  </a:cubicBezTo>
                  <a:cubicBezTo>
                    <a:pt x="602955" y="902382"/>
                    <a:pt x="386938" y="851065"/>
                    <a:pt x="147690" y="886120"/>
                  </a:cubicBezTo>
                  <a:cubicBezTo>
                    <a:pt x="58991" y="887607"/>
                    <a:pt x="-128" y="825736"/>
                    <a:pt x="0" y="738430"/>
                  </a:cubicBezTo>
                  <a:cubicBezTo>
                    <a:pt x="-69733" y="488373"/>
                    <a:pt x="7926" y="326384"/>
                    <a:pt x="0" y="147690"/>
                  </a:cubicBezTo>
                  <a:close/>
                </a:path>
                <a:path w="3751868" h="886120" stroke="0" extrusionOk="0">
                  <a:moveTo>
                    <a:pt x="0" y="147690"/>
                  </a:moveTo>
                  <a:cubicBezTo>
                    <a:pt x="-5552" y="64483"/>
                    <a:pt x="84185" y="13750"/>
                    <a:pt x="147690" y="0"/>
                  </a:cubicBezTo>
                  <a:cubicBezTo>
                    <a:pt x="403051" y="-4297"/>
                    <a:pt x="547591" y="16715"/>
                    <a:pt x="758336" y="0"/>
                  </a:cubicBezTo>
                  <a:cubicBezTo>
                    <a:pt x="969081" y="-16715"/>
                    <a:pt x="1098640" y="56632"/>
                    <a:pt x="1368982" y="0"/>
                  </a:cubicBezTo>
                  <a:cubicBezTo>
                    <a:pt x="1639324" y="-56632"/>
                    <a:pt x="1772937" y="36372"/>
                    <a:pt x="1979629" y="0"/>
                  </a:cubicBezTo>
                  <a:cubicBezTo>
                    <a:pt x="2186321" y="-36372"/>
                    <a:pt x="2320468" y="57935"/>
                    <a:pt x="2624840" y="0"/>
                  </a:cubicBezTo>
                  <a:cubicBezTo>
                    <a:pt x="2929212" y="-57935"/>
                    <a:pt x="3181503" y="83757"/>
                    <a:pt x="3604178" y="0"/>
                  </a:cubicBezTo>
                  <a:cubicBezTo>
                    <a:pt x="3697697" y="6147"/>
                    <a:pt x="3747916" y="66828"/>
                    <a:pt x="3751868" y="147690"/>
                  </a:cubicBezTo>
                  <a:cubicBezTo>
                    <a:pt x="3818761" y="347539"/>
                    <a:pt x="3685444" y="463295"/>
                    <a:pt x="3751868" y="738430"/>
                  </a:cubicBezTo>
                  <a:cubicBezTo>
                    <a:pt x="3758432" y="800477"/>
                    <a:pt x="3672617" y="892570"/>
                    <a:pt x="3604178" y="886120"/>
                  </a:cubicBezTo>
                  <a:cubicBezTo>
                    <a:pt x="3431957" y="904469"/>
                    <a:pt x="3336414" y="832984"/>
                    <a:pt x="3131791" y="886120"/>
                  </a:cubicBezTo>
                  <a:cubicBezTo>
                    <a:pt x="2927168" y="939256"/>
                    <a:pt x="2715165" y="841608"/>
                    <a:pt x="2521145" y="886120"/>
                  </a:cubicBezTo>
                  <a:cubicBezTo>
                    <a:pt x="2327125" y="930632"/>
                    <a:pt x="2137257" y="858013"/>
                    <a:pt x="2014194" y="886120"/>
                  </a:cubicBezTo>
                  <a:cubicBezTo>
                    <a:pt x="1891131" y="914227"/>
                    <a:pt x="1634402" y="855897"/>
                    <a:pt x="1507242" y="886120"/>
                  </a:cubicBezTo>
                  <a:cubicBezTo>
                    <a:pt x="1380082" y="916343"/>
                    <a:pt x="1155589" y="852902"/>
                    <a:pt x="862031" y="886120"/>
                  </a:cubicBezTo>
                  <a:cubicBezTo>
                    <a:pt x="568473" y="919338"/>
                    <a:pt x="347300" y="848154"/>
                    <a:pt x="147690" y="886120"/>
                  </a:cubicBezTo>
                  <a:cubicBezTo>
                    <a:pt x="72271" y="898748"/>
                    <a:pt x="-10961" y="812431"/>
                    <a:pt x="0" y="738430"/>
                  </a:cubicBezTo>
                  <a:cubicBezTo>
                    <a:pt x="-18522" y="492053"/>
                    <a:pt x="32603" y="387694"/>
                    <a:pt x="0" y="147690"/>
                  </a:cubicBezTo>
                  <a:close/>
                </a:path>
              </a:pathLst>
            </a:custGeom>
            <a:solidFill>
              <a:srgbClr val="ABE9FF"/>
            </a:solidFill>
            <a:ln w="12700" cap="flat" cmpd="sng" algn="ctr">
              <a:solidFill>
                <a:srgbClr val="69991D">
                  <a:shade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135833" y="157502"/>
              <a:ext cx="3206327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Giải</a:t>
              </a:r>
              <a:r>
                <a:rPr kumimoji="0" lang="en-US" altLang="zh-CN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nghĩa</a:t>
              </a:r>
              <a:r>
                <a:rPr kumimoji="0" lang="en-US" altLang="zh-CN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từ</a:t>
              </a:r>
              <a:endParaRPr kumimoji="0" lang="zh-CN" alt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32" name="PA_库_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31136" y="1266758"/>
            <a:ext cx="6727927" cy="523848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5621392" y="2895133"/>
            <a:ext cx="435128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dõng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mẽ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rõ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9D30B6BF-48BA-4097-A75C-C5104401C5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92" y="1839374"/>
            <a:ext cx="3751868" cy="375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7337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3485010" y="377001"/>
            <a:ext cx="3751868" cy="886120"/>
            <a:chOff x="7876269" y="104148"/>
            <a:chExt cx="3751868" cy="886120"/>
          </a:xfrm>
        </p:grpSpPr>
        <p:sp>
          <p:nvSpPr>
            <p:cNvPr id="27" name="Rectangle: Rounded Corners 43">
              <a:extLst>
                <a:ext uri="{FF2B5EF4-FFF2-40B4-BE49-F238E27FC236}">
                  <a16:creationId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7876269" y="104148"/>
              <a:ext cx="3751868" cy="886120"/>
            </a:xfrm>
            <a:custGeom>
              <a:avLst/>
              <a:gdLst>
                <a:gd name="connsiteX0" fmla="*/ 0 w 3751868"/>
                <a:gd name="connsiteY0" fmla="*/ 147690 h 886120"/>
                <a:gd name="connsiteX1" fmla="*/ 147690 w 3751868"/>
                <a:gd name="connsiteY1" fmla="*/ 0 h 886120"/>
                <a:gd name="connsiteX2" fmla="*/ 792901 w 3751868"/>
                <a:gd name="connsiteY2" fmla="*/ 0 h 886120"/>
                <a:gd name="connsiteX3" fmla="*/ 1368982 w 3751868"/>
                <a:gd name="connsiteY3" fmla="*/ 0 h 886120"/>
                <a:gd name="connsiteX4" fmla="*/ 1945064 w 3751868"/>
                <a:gd name="connsiteY4" fmla="*/ 0 h 886120"/>
                <a:gd name="connsiteX5" fmla="*/ 2417450 w 3751868"/>
                <a:gd name="connsiteY5" fmla="*/ 0 h 886120"/>
                <a:gd name="connsiteX6" fmla="*/ 2924402 w 3751868"/>
                <a:gd name="connsiteY6" fmla="*/ 0 h 886120"/>
                <a:gd name="connsiteX7" fmla="*/ 3604178 w 3751868"/>
                <a:gd name="connsiteY7" fmla="*/ 0 h 886120"/>
                <a:gd name="connsiteX8" fmla="*/ 3751868 w 3751868"/>
                <a:gd name="connsiteY8" fmla="*/ 147690 h 886120"/>
                <a:gd name="connsiteX9" fmla="*/ 3751868 w 3751868"/>
                <a:gd name="connsiteY9" fmla="*/ 738430 h 886120"/>
                <a:gd name="connsiteX10" fmla="*/ 3604178 w 3751868"/>
                <a:gd name="connsiteY10" fmla="*/ 886120 h 886120"/>
                <a:gd name="connsiteX11" fmla="*/ 3028097 w 3751868"/>
                <a:gd name="connsiteY11" fmla="*/ 886120 h 886120"/>
                <a:gd name="connsiteX12" fmla="*/ 2382886 w 3751868"/>
                <a:gd name="connsiteY12" fmla="*/ 886120 h 886120"/>
                <a:gd name="connsiteX13" fmla="*/ 1875934 w 3751868"/>
                <a:gd name="connsiteY13" fmla="*/ 886120 h 886120"/>
                <a:gd name="connsiteX14" fmla="*/ 1265288 w 3751868"/>
                <a:gd name="connsiteY14" fmla="*/ 886120 h 886120"/>
                <a:gd name="connsiteX15" fmla="*/ 758336 w 3751868"/>
                <a:gd name="connsiteY15" fmla="*/ 886120 h 886120"/>
                <a:gd name="connsiteX16" fmla="*/ 147690 w 3751868"/>
                <a:gd name="connsiteY16" fmla="*/ 886120 h 886120"/>
                <a:gd name="connsiteX17" fmla="*/ 0 w 3751868"/>
                <a:gd name="connsiteY17" fmla="*/ 738430 h 886120"/>
                <a:gd name="connsiteX18" fmla="*/ 0 w 3751868"/>
                <a:gd name="connsiteY18" fmla="*/ 147690 h 886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751868" h="886120" fill="none" extrusionOk="0">
                  <a:moveTo>
                    <a:pt x="0" y="147690"/>
                  </a:moveTo>
                  <a:cubicBezTo>
                    <a:pt x="8369" y="74642"/>
                    <a:pt x="71175" y="5191"/>
                    <a:pt x="147690" y="0"/>
                  </a:cubicBezTo>
                  <a:cubicBezTo>
                    <a:pt x="394474" y="-46531"/>
                    <a:pt x="527454" y="56745"/>
                    <a:pt x="792901" y="0"/>
                  </a:cubicBezTo>
                  <a:cubicBezTo>
                    <a:pt x="1058348" y="-56745"/>
                    <a:pt x="1183964" y="9033"/>
                    <a:pt x="1368982" y="0"/>
                  </a:cubicBezTo>
                  <a:cubicBezTo>
                    <a:pt x="1554000" y="-9033"/>
                    <a:pt x="1800299" y="32387"/>
                    <a:pt x="1945064" y="0"/>
                  </a:cubicBezTo>
                  <a:cubicBezTo>
                    <a:pt x="2089829" y="-32387"/>
                    <a:pt x="2251672" y="33920"/>
                    <a:pt x="2417450" y="0"/>
                  </a:cubicBezTo>
                  <a:cubicBezTo>
                    <a:pt x="2583228" y="-33920"/>
                    <a:pt x="2716496" y="2768"/>
                    <a:pt x="2924402" y="0"/>
                  </a:cubicBezTo>
                  <a:cubicBezTo>
                    <a:pt x="3132308" y="-2768"/>
                    <a:pt x="3356350" y="18058"/>
                    <a:pt x="3604178" y="0"/>
                  </a:cubicBezTo>
                  <a:cubicBezTo>
                    <a:pt x="3683540" y="3601"/>
                    <a:pt x="3762037" y="77147"/>
                    <a:pt x="3751868" y="147690"/>
                  </a:cubicBezTo>
                  <a:cubicBezTo>
                    <a:pt x="3785543" y="420750"/>
                    <a:pt x="3734680" y="594667"/>
                    <a:pt x="3751868" y="738430"/>
                  </a:cubicBezTo>
                  <a:cubicBezTo>
                    <a:pt x="3764548" y="810959"/>
                    <a:pt x="3696484" y="878796"/>
                    <a:pt x="3604178" y="886120"/>
                  </a:cubicBezTo>
                  <a:cubicBezTo>
                    <a:pt x="3388113" y="943135"/>
                    <a:pt x="3144454" y="862790"/>
                    <a:pt x="3028097" y="886120"/>
                  </a:cubicBezTo>
                  <a:cubicBezTo>
                    <a:pt x="2911740" y="909450"/>
                    <a:pt x="2692009" y="835423"/>
                    <a:pt x="2382886" y="886120"/>
                  </a:cubicBezTo>
                  <a:cubicBezTo>
                    <a:pt x="2073763" y="936817"/>
                    <a:pt x="2119772" y="870520"/>
                    <a:pt x="1875934" y="886120"/>
                  </a:cubicBezTo>
                  <a:cubicBezTo>
                    <a:pt x="1632096" y="901720"/>
                    <a:pt x="1539137" y="822826"/>
                    <a:pt x="1265288" y="886120"/>
                  </a:cubicBezTo>
                  <a:cubicBezTo>
                    <a:pt x="991439" y="949414"/>
                    <a:pt x="913717" y="869858"/>
                    <a:pt x="758336" y="886120"/>
                  </a:cubicBezTo>
                  <a:cubicBezTo>
                    <a:pt x="602955" y="902382"/>
                    <a:pt x="386938" y="851065"/>
                    <a:pt x="147690" y="886120"/>
                  </a:cubicBezTo>
                  <a:cubicBezTo>
                    <a:pt x="58991" y="887607"/>
                    <a:pt x="-128" y="825736"/>
                    <a:pt x="0" y="738430"/>
                  </a:cubicBezTo>
                  <a:cubicBezTo>
                    <a:pt x="-69733" y="488373"/>
                    <a:pt x="7926" y="326384"/>
                    <a:pt x="0" y="147690"/>
                  </a:cubicBezTo>
                  <a:close/>
                </a:path>
                <a:path w="3751868" h="886120" stroke="0" extrusionOk="0">
                  <a:moveTo>
                    <a:pt x="0" y="147690"/>
                  </a:moveTo>
                  <a:cubicBezTo>
                    <a:pt x="-5552" y="64483"/>
                    <a:pt x="84185" y="13750"/>
                    <a:pt x="147690" y="0"/>
                  </a:cubicBezTo>
                  <a:cubicBezTo>
                    <a:pt x="403051" y="-4297"/>
                    <a:pt x="547591" y="16715"/>
                    <a:pt x="758336" y="0"/>
                  </a:cubicBezTo>
                  <a:cubicBezTo>
                    <a:pt x="969081" y="-16715"/>
                    <a:pt x="1098640" y="56632"/>
                    <a:pt x="1368982" y="0"/>
                  </a:cubicBezTo>
                  <a:cubicBezTo>
                    <a:pt x="1639324" y="-56632"/>
                    <a:pt x="1772937" y="36372"/>
                    <a:pt x="1979629" y="0"/>
                  </a:cubicBezTo>
                  <a:cubicBezTo>
                    <a:pt x="2186321" y="-36372"/>
                    <a:pt x="2320468" y="57935"/>
                    <a:pt x="2624840" y="0"/>
                  </a:cubicBezTo>
                  <a:cubicBezTo>
                    <a:pt x="2929212" y="-57935"/>
                    <a:pt x="3181503" y="83757"/>
                    <a:pt x="3604178" y="0"/>
                  </a:cubicBezTo>
                  <a:cubicBezTo>
                    <a:pt x="3697697" y="6147"/>
                    <a:pt x="3747916" y="66828"/>
                    <a:pt x="3751868" y="147690"/>
                  </a:cubicBezTo>
                  <a:cubicBezTo>
                    <a:pt x="3818761" y="347539"/>
                    <a:pt x="3685444" y="463295"/>
                    <a:pt x="3751868" y="738430"/>
                  </a:cubicBezTo>
                  <a:cubicBezTo>
                    <a:pt x="3758432" y="800477"/>
                    <a:pt x="3672617" y="892570"/>
                    <a:pt x="3604178" y="886120"/>
                  </a:cubicBezTo>
                  <a:cubicBezTo>
                    <a:pt x="3431957" y="904469"/>
                    <a:pt x="3336414" y="832984"/>
                    <a:pt x="3131791" y="886120"/>
                  </a:cubicBezTo>
                  <a:cubicBezTo>
                    <a:pt x="2927168" y="939256"/>
                    <a:pt x="2715165" y="841608"/>
                    <a:pt x="2521145" y="886120"/>
                  </a:cubicBezTo>
                  <a:cubicBezTo>
                    <a:pt x="2327125" y="930632"/>
                    <a:pt x="2137257" y="858013"/>
                    <a:pt x="2014194" y="886120"/>
                  </a:cubicBezTo>
                  <a:cubicBezTo>
                    <a:pt x="1891131" y="914227"/>
                    <a:pt x="1634402" y="855897"/>
                    <a:pt x="1507242" y="886120"/>
                  </a:cubicBezTo>
                  <a:cubicBezTo>
                    <a:pt x="1380082" y="916343"/>
                    <a:pt x="1155589" y="852902"/>
                    <a:pt x="862031" y="886120"/>
                  </a:cubicBezTo>
                  <a:cubicBezTo>
                    <a:pt x="568473" y="919338"/>
                    <a:pt x="347300" y="848154"/>
                    <a:pt x="147690" y="886120"/>
                  </a:cubicBezTo>
                  <a:cubicBezTo>
                    <a:pt x="72271" y="898748"/>
                    <a:pt x="-10961" y="812431"/>
                    <a:pt x="0" y="738430"/>
                  </a:cubicBezTo>
                  <a:cubicBezTo>
                    <a:pt x="-18522" y="492053"/>
                    <a:pt x="32603" y="387694"/>
                    <a:pt x="0" y="147690"/>
                  </a:cubicBezTo>
                  <a:close/>
                </a:path>
              </a:pathLst>
            </a:custGeom>
            <a:solidFill>
              <a:srgbClr val="ABE9FF"/>
            </a:solidFill>
            <a:ln w="12700" cap="flat" cmpd="sng" algn="ctr">
              <a:solidFill>
                <a:srgbClr val="69991D">
                  <a:shade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135833" y="157502"/>
              <a:ext cx="3206327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Giải</a:t>
              </a:r>
              <a:r>
                <a:rPr kumimoji="0" lang="en-US" altLang="zh-CN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nghĩa</a:t>
              </a:r>
              <a:r>
                <a:rPr kumimoji="0" lang="en-US" altLang="zh-CN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từ</a:t>
              </a:r>
              <a:endParaRPr kumimoji="0" lang="zh-CN" alt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32" name="PA_库_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21590" y="976368"/>
            <a:ext cx="7343376" cy="543592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5957901" y="3032612"/>
            <a:ext cx="44148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tấm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bề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 descr="Hạt bụi cũng chỉ là hạt bụi">
            <a:extLst>
              <a:ext uri="{FF2B5EF4-FFF2-40B4-BE49-F238E27FC236}">
                <a16:creationId xmlns:a16="http://schemas.microsoft.com/office/drawing/2014/main" id="{53B7C73B-17C3-45E5-9604-5A638FB6A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89" y="2060797"/>
            <a:ext cx="4414824" cy="2303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789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0BE5FD0-B3B9-465D-B273-CD41402CD5D0}"/>
              </a:ext>
            </a:extLst>
          </p:cNvPr>
          <p:cNvSpPr/>
          <p:nvPr/>
        </p:nvSpPr>
        <p:spPr>
          <a:xfrm>
            <a:off x="862354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2F962B-03E2-4E58-9628-0019C4EB34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9" name="PA_库_组合 5">
            <a:extLst>
              <a:ext uri="{FF2B5EF4-FFF2-40B4-BE49-F238E27FC236}">
                <a16:creationId xmlns:a16="http://schemas.microsoft.com/office/drawing/2014/main" id="{4262F771-F6EA-4975-8340-F6E345A9740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646331" y="1091790"/>
            <a:ext cx="587835" cy="733599"/>
            <a:chOff x="1836100" y="2332000"/>
            <a:chExt cx="1572829" cy="895643"/>
          </a:xfrm>
        </p:grpSpPr>
        <p:sp>
          <p:nvSpPr>
            <p:cNvPr id="10" name="任意多边形 10">
              <a:extLst>
                <a:ext uri="{FF2B5EF4-FFF2-40B4-BE49-F238E27FC236}">
                  <a16:creationId xmlns:a16="http://schemas.microsoft.com/office/drawing/2014/main" id="{981978C6-5E23-45B7-B81A-7BE2D29DD1E4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1" name="任意多边形 11">
              <a:extLst>
                <a:ext uri="{FF2B5EF4-FFF2-40B4-BE49-F238E27FC236}">
                  <a16:creationId xmlns:a16="http://schemas.microsoft.com/office/drawing/2014/main" id="{0D1CC2D2-EF8C-4660-A84C-17CAD2809769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2" name="文本框 12">
              <a:extLst>
                <a:ext uri="{FF2B5EF4-FFF2-40B4-BE49-F238E27FC236}">
                  <a16:creationId xmlns:a16="http://schemas.microsoft.com/office/drawing/2014/main" id="{35662A39-5131-4104-943C-5345DF58EC00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8844CE62-B541-4D82-8F96-EC634ADB0BA9}"/>
              </a:ext>
            </a:extLst>
          </p:cNvPr>
          <p:cNvSpPr/>
          <p:nvPr/>
        </p:nvSpPr>
        <p:spPr>
          <a:xfrm>
            <a:off x="1378524" y="1194118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họp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ai?</a:t>
            </a:r>
          </a:p>
        </p:txBody>
      </p:sp>
      <p:grpSp>
        <p:nvGrpSpPr>
          <p:cNvPr id="14" name="PA_库_组合 5">
            <a:extLst>
              <a:ext uri="{FF2B5EF4-FFF2-40B4-BE49-F238E27FC236}">
                <a16:creationId xmlns:a16="http://schemas.microsoft.com/office/drawing/2014/main" id="{7C49029C-8144-4F12-AB1F-3883E16C0F9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646331" y="2109081"/>
            <a:ext cx="587835" cy="733599"/>
            <a:chOff x="1836100" y="2332000"/>
            <a:chExt cx="1572829" cy="895643"/>
          </a:xfrm>
        </p:grpSpPr>
        <p:sp>
          <p:nvSpPr>
            <p:cNvPr id="15" name="任意多边形 10">
              <a:extLst>
                <a:ext uri="{FF2B5EF4-FFF2-40B4-BE49-F238E27FC236}">
                  <a16:creationId xmlns:a16="http://schemas.microsoft.com/office/drawing/2014/main" id="{80D6F164-6E59-40E2-842B-EBA1EBF99C50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6" name="任意多边形 11">
              <a:extLst>
                <a:ext uri="{FF2B5EF4-FFF2-40B4-BE49-F238E27FC236}">
                  <a16:creationId xmlns:a16="http://schemas.microsoft.com/office/drawing/2014/main" id="{E04E3967-50D7-4779-A4A6-15228AB67CF4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7" name="文本框 12">
              <a:extLst>
                <a:ext uri="{FF2B5EF4-FFF2-40B4-BE49-F238E27FC236}">
                  <a16:creationId xmlns:a16="http://schemas.microsoft.com/office/drawing/2014/main" id="{F4D6CEFB-FE7F-4359-BAE7-021EF3CDC4E6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62A4F92E-4C4B-4B83-8100-54A61389FBC3}"/>
              </a:ext>
            </a:extLst>
          </p:cNvPr>
          <p:cNvSpPr/>
          <p:nvPr/>
        </p:nvSpPr>
        <p:spPr>
          <a:xfrm>
            <a:off x="1378524" y="221140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họp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19" name="PA_库_组合 5">
            <a:extLst>
              <a:ext uri="{FF2B5EF4-FFF2-40B4-BE49-F238E27FC236}">
                <a16:creationId xmlns:a16="http://schemas.microsoft.com/office/drawing/2014/main" id="{7747B7EB-6A55-416A-9880-6495EE6C8D7F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665190" y="3239046"/>
            <a:ext cx="587835" cy="733599"/>
            <a:chOff x="1836100" y="2332000"/>
            <a:chExt cx="1572829" cy="895643"/>
          </a:xfrm>
        </p:grpSpPr>
        <p:sp>
          <p:nvSpPr>
            <p:cNvPr id="20" name="任意多边形 10">
              <a:extLst>
                <a:ext uri="{FF2B5EF4-FFF2-40B4-BE49-F238E27FC236}">
                  <a16:creationId xmlns:a16="http://schemas.microsoft.com/office/drawing/2014/main" id="{264A517D-F9D2-4878-B5D6-C86D03FC1CBD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1" name="任意多边形 11">
              <a:extLst>
                <a:ext uri="{FF2B5EF4-FFF2-40B4-BE49-F238E27FC236}">
                  <a16:creationId xmlns:a16="http://schemas.microsoft.com/office/drawing/2014/main" id="{6E3D1855-78D8-46D4-9E81-95FC716E23FE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" name="文本框 12">
              <a:extLst>
                <a:ext uri="{FF2B5EF4-FFF2-40B4-BE49-F238E27FC236}">
                  <a16:creationId xmlns:a16="http://schemas.microsoft.com/office/drawing/2014/main" id="{60184313-A43F-4EE0-8FF9-A58E383E3C37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7EBEE81A-EAEC-4D19-8951-29D0A89F50E3}"/>
              </a:ext>
            </a:extLst>
          </p:cNvPr>
          <p:cNvSpPr/>
          <p:nvPr/>
        </p:nvSpPr>
        <p:spPr>
          <a:xfrm>
            <a:off x="1397383" y="3341374"/>
            <a:ext cx="102073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25" name="PA_库_组合 5">
            <a:extLst>
              <a:ext uri="{FF2B5EF4-FFF2-40B4-BE49-F238E27FC236}">
                <a16:creationId xmlns:a16="http://schemas.microsoft.com/office/drawing/2014/main" id="{EA1E0ECE-1319-4BA7-938A-B88A161F028D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665190" y="4320524"/>
            <a:ext cx="587835" cy="733599"/>
            <a:chOff x="1836100" y="2332000"/>
            <a:chExt cx="1572829" cy="895643"/>
          </a:xfrm>
        </p:grpSpPr>
        <p:sp>
          <p:nvSpPr>
            <p:cNvPr id="26" name="任意多边形 10">
              <a:extLst>
                <a:ext uri="{FF2B5EF4-FFF2-40B4-BE49-F238E27FC236}">
                  <a16:creationId xmlns:a16="http://schemas.microsoft.com/office/drawing/2014/main" id="{2D0EF4F4-3916-4C78-B1F4-277FB9EC5CBE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9" name="任意多边形 11">
              <a:extLst>
                <a:ext uri="{FF2B5EF4-FFF2-40B4-BE49-F238E27FC236}">
                  <a16:creationId xmlns:a16="http://schemas.microsoft.com/office/drawing/2014/main" id="{1E9847C5-739E-49ED-BDCA-8C0094926E35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0" name="文本框 12">
              <a:extLst>
                <a:ext uri="{FF2B5EF4-FFF2-40B4-BE49-F238E27FC236}">
                  <a16:creationId xmlns:a16="http://schemas.microsoft.com/office/drawing/2014/main" id="{5C86AE5B-C755-4CF6-B975-88FA13372E7D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7AB8B2E1-70B2-45A1-B6C6-4060B66C4CDC}"/>
              </a:ext>
            </a:extLst>
          </p:cNvPr>
          <p:cNvSpPr/>
          <p:nvPr/>
        </p:nvSpPr>
        <p:spPr>
          <a:xfrm>
            <a:off x="1337153" y="4270754"/>
            <a:ext cx="1032785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Dựa vào lời đề nghị của bác chữ A, sắp xếp các bước mà Hoàng cần thực hiện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8398352-8758-4DFE-9DB0-514658C7AF8B}"/>
              </a:ext>
            </a:extLst>
          </p:cNvPr>
          <p:cNvGrpSpPr/>
          <p:nvPr/>
        </p:nvGrpSpPr>
        <p:grpSpPr>
          <a:xfrm>
            <a:off x="9240409" y="-448419"/>
            <a:ext cx="2844126" cy="2557500"/>
            <a:chOff x="7656473" y="831396"/>
            <a:chExt cx="3689350" cy="3269584"/>
          </a:xfrm>
        </p:grpSpPr>
        <p:pic>
          <p:nvPicPr>
            <p:cNvPr id="35" name="图片 2" descr="2">
              <a:extLst>
                <a:ext uri="{FF2B5EF4-FFF2-40B4-BE49-F238E27FC236}">
                  <a16:creationId xmlns:a16="http://schemas.microsoft.com/office/drawing/2014/main" id="{A1F28BC1-80B6-4C91-9426-CCBC53C62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656473" y="831396"/>
              <a:ext cx="3689350" cy="3127375"/>
            </a:xfrm>
            <a:prstGeom prst="rect">
              <a:avLst/>
            </a:prstGeom>
          </p:spPr>
        </p:pic>
        <p:sp>
          <p:nvSpPr>
            <p:cNvPr id="36" name="Rounded Rectangle 53">
              <a:extLst>
                <a:ext uri="{FF2B5EF4-FFF2-40B4-BE49-F238E27FC236}">
                  <a16:creationId xmlns:a16="http://schemas.microsoft.com/office/drawing/2014/main" id="{8DDE549E-0021-44E1-A050-DCD7254194BE}"/>
                </a:ext>
              </a:extLst>
            </p:cNvPr>
            <p:cNvSpPr/>
            <p:nvPr/>
          </p:nvSpPr>
          <p:spPr>
            <a:xfrm>
              <a:off x="8086969" y="3013280"/>
              <a:ext cx="2912297" cy="108770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Thảo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nhóm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đôi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7" name="PA_库_组合 5">
            <a:extLst>
              <a:ext uri="{FF2B5EF4-FFF2-40B4-BE49-F238E27FC236}">
                <a16:creationId xmlns:a16="http://schemas.microsoft.com/office/drawing/2014/main" id="{E30AA240-F902-4F32-B0B1-AA2733E861DA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684049" y="5347972"/>
            <a:ext cx="587835" cy="733599"/>
            <a:chOff x="1836100" y="2332000"/>
            <a:chExt cx="1572829" cy="895643"/>
          </a:xfrm>
        </p:grpSpPr>
        <p:sp>
          <p:nvSpPr>
            <p:cNvPr id="38" name="任意多边形 10">
              <a:extLst>
                <a:ext uri="{FF2B5EF4-FFF2-40B4-BE49-F238E27FC236}">
                  <a16:creationId xmlns:a16="http://schemas.microsoft.com/office/drawing/2014/main" id="{74CBEC7E-8E91-4891-B007-A31F49009ABE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9" name="任意多边形 11">
              <a:extLst>
                <a:ext uri="{FF2B5EF4-FFF2-40B4-BE49-F238E27FC236}">
                  <a16:creationId xmlns:a16="http://schemas.microsoft.com/office/drawing/2014/main" id="{BE3D01EA-338A-4E3E-9EA0-DBA36A476256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" name="文本框 12">
              <a:extLst>
                <a:ext uri="{FF2B5EF4-FFF2-40B4-BE49-F238E27FC236}">
                  <a16:creationId xmlns:a16="http://schemas.microsoft.com/office/drawing/2014/main" id="{6323746D-CB56-4AF1-8B54-4E3B049B4200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E689ABD3-6DAB-4C07-AB58-3505A8D83EDF}"/>
              </a:ext>
            </a:extLst>
          </p:cNvPr>
          <p:cNvSpPr/>
          <p:nvPr/>
        </p:nvSpPr>
        <p:spPr>
          <a:xfrm>
            <a:off x="1356012" y="5422383"/>
            <a:ext cx="103278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hãy góp thêm ý kiến để giúp bạn Hoàng viết đúng.</a:t>
            </a:r>
          </a:p>
        </p:txBody>
      </p:sp>
    </p:spTree>
    <p:extLst>
      <p:ext uri="{BB962C8B-B14F-4D97-AF65-F5344CB8AC3E}">
        <p14:creationId xmlns:p14="http://schemas.microsoft.com/office/powerpoint/2010/main" val="2916826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24" grpId="0"/>
      <p:bldP spid="31" grpId="0"/>
      <p:bldP spid="4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862354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25" name="PA_库_组合 5"/>
          <p:cNvGrpSpPr/>
          <p:nvPr>
            <p:custDataLst>
              <p:tags r:id="rId1"/>
            </p:custDataLst>
          </p:nvPr>
        </p:nvGrpSpPr>
        <p:grpSpPr>
          <a:xfrm>
            <a:off x="1398400" y="854452"/>
            <a:ext cx="587835" cy="733599"/>
            <a:chOff x="1836100" y="2332000"/>
            <a:chExt cx="1572829" cy="895643"/>
          </a:xfrm>
        </p:grpSpPr>
        <p:sp>
          <p:nvSpPr>
            <p:cNvPr id="2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8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libri" panose="020F0502020204030204" pitchFamily="34" charset="0"/>
                  <a:ea typeface="方正静蕾简体" panose="02000000000000000000" pitchFamily="2" charset="-122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2005094" y="928865"/>
            <a:ext cx="97429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họp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105276" y="2071540"/>
            <a:ext cx="36766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đọc kĩ câu văn đầu tiên để trả lời câu hỏi.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927192" y="1911223"/>
            <a:ext cx="4203432" cy="1815882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CC25376-DE95-417F-B440-9AF16C1EECD0}"/>
              </a:ext>
            </a:extLst>
          </p:cNvPr>
          <p:cNvSpPr/>
          <p:nvPr/>
        </p:nvSpPr>
        <p:spPr>
          <a:xfrm>
            <a:off x="2851669" y="4505325"/>
            <a:ext cx="6920981" cy="149169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457200">
              <a:defRPr/>
            </a:pPr>
            <a:r>
              <a:rPr lang="vi-VN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chuyện kể về cuộc họp của các chữ cái và dấu câu.</a:t>
            </a:r>
          </a:p>
        </p:txBody>
      </p:sp>
    </p:spTree>
    <p:extLst>
      <p:ext uri="{BB962C8B-B14F-4D97-AF65-F5344CB8AC3E}">
        <p14:creationId xmlns:p14="http://schemas.microsoft.com/office/powerpoint/2010/main" val="359146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 animBg="1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862354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25" name="PA_库_组合 5"/>
          <p:cNvGrpSpPr/>
          <p:nvPr>
            <p:custDataLst>
              <p:tags r:id="rId1"/>
            </p:custDataLst>
          </p:nvPr>
        </p:nvGrpSpPr>
        <p:grpSpPr>
          <a:xfrm>
            <a:off x="3389634" y="880140"/>
            <a:ext cx="587835" cy="733599"/>
            <a:chOff x="1836100" y="2332000"/>
            <a:chExt cx="1572829" cy="895643"/>
          </a:xfrm>
        </p:grpSpPr>
        <p:sp>
          <p:nvSpPr>
            <p:cNvPr id="2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8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libri" panose="020F0502020204030204" pitchFamily="34" charset="0"/>
                  <a:ea typeface="方正静蕾简体" panose="02000000000000000000" pitchFamily="2" charset="-122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3884219" y="880140"/>
            <a:ext cx="126088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họp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228498" y="1798412"/>
            <a:ext cx="5122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đọc kĩ lời nói của bác chữ A để tìm ra chuyện mà cuộc họp đó bàn đến.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884219" y="1708960"/>
            <a:ext cx="5567894" cy="1815882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CC25376-DE95-417F-B440-9AF16C1EECD0}"/>
              </a:ext>
            </a:extLst>
          </p:cNvPr>
          <p:cNvSpPr/>
          <p:nvPr/>
        </p:nvSpPr>
        <p:spPr>
          <a:xfrm>
            <a:off x="2971801" y="4015408"/>
            <a:ext cx="7444408" cy="161013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vi-VN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 họp của các chữ cái và dấu câu bàn về việc tìm cách giúp đỡ bạn Hoàng đặt dấu câu cho đúng.</a:t>
            </a:r>
          </a:p>
        </p:txBody>
      </p:sp>
    </p:spTree>
    <p:extLst>
      <p:ext uri="{BB962C8B-B14F-4D97-AF65-F5344CB8AC3E}">
        <p14:creationId xmlns:p14="http://schemas.microsoft.com/office/powerpoint/2010/main" val="207839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862354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25" name="PA_库_组合 5"/>
          <p:cNvGrpSpPr/>
          <p:nvPr>
            <p:custDataLst>
              <p:tags r:id="rId1"/>
            </p:custDataLst>
          </p:nvPr>
        </p:nvGrpSpPr>
        <p:grpSpPr>
          <a:xfrm>
            <a:off x="1398400" y="854452"/>
            <a:ext cx="587835" cy="733599"/>
            <a:chOff x="1836100" y="2332000"/>
            <a:chExt cx="1572829" cy="895643"/>
          </a:xfrm>
        </p:grpSpPr>
        <p:sp>
          <p:nvSpPr>
            <p:cNvPr id="2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8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libri" panose="020F0502020204030204" pitchFamily="34" charset="0"/>
                  <a:ea typeface="方正静蕾简体" panose="02000000000000000000" pitchFamily="2" charset="-122"/>
                  <a:cs typeface="Calibri" panose="020F0502020204030204" pitchFamily="34" charset="0"/>
                </a:rPr>
                <a:t>3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2005094" y="928865"/>
            <a:ext cx="97429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181351" y="1787271"/>
            <a:ext cx="59332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đọc kĩ đoạn văn bạn Hoàng viết trong lời kể của bác chữ A và đưa ra lời giải thích của mình.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038475" y="1787271"/>
            <a:ext cx="6248400" cy="1815882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CC25376-DE95-417F-B440-9AF16C1EECD0}"/>
              </a:ext>
            </a:extLst>
          </p:cNvPr>
          <p:cNvSpPr/>
          <p:nvPr/>
        </p:nvSpPr>
        <p:spPr>
          <a:xfrm>
            <a:off x="3154212" y="4162788"/>
            <a:ext cx="6248400" cy="145696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457200">
              <a:defRPr/>
            </a:pPr>
            <a:r>
              <a:rPr lang="vi-VN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ai hiểu những điều bạn Hoàng viết vì bạn ấy đặt dấu câu một cách bừa bãi.</a:t>
            </a:r>
          </a:p>
        </p:txBody>
      </p:sp>
    </p:spTree>
    <p:extLst>
      <p:ext uri="{BB962C8B-B14F-4D97-AF65-F5344CB8AC3E}">
        <p14:creationId xmlns:p14="http://schemas.microsoft.com/office/powerpoint/2010/main" val="389414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 animBg="1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862354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25" name="PA_库_组合 5"/>
          <p:cNvGrpSpPr/>
          <p:nvPr>
            <p:custDataLst>
              <p:tags r:id="rId1"/>
            </p:custDataLst>
          </p:nvPr>
        </p:nvGrpSpPr>
        <p:grpSpPr>
          <a:xfrm>
            <a:off x="1398400" y="854452"/>
            <a:ext cx="587835" cy="733599"/>
            <a:chOff x="1836100" y="2332000"/>
            <a:chExt cx="1572829" cy="895643"/>
          </a:xfrm>
        </p:grpSpPr>
        <p:sp>
          <p:nvSpPr>
            <p:cNvPr id="2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8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libri" panose="020F0502020204030204" pitchFamily="34" charset="0"/>
                  <a:ea typeface="方正静蕾简体" panose="02000000000000000000" pitchFamily="2" charset="-122"/>
                  <a:cs typeface="Calibri" panose="020F0502020204030204" pitchFamily="34" charset="0"/>
                </a:rPr>
                <a:t>4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2005094" y="928865"/>
            <a:ext cx="974295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Dựa vào lời đề nghị của bác chữ A, sắp xếp các bước mà Hoàng cần thực hiện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048125" y="2157444"/>
            <a:ext cx="56878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đọc kĩ lời nói của bác chữ A cuối bài đọc để trả lời câu hỏi và sắp xếp các bước cho phù hợp.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790951" y="2157444"/>
            <a:ext cx="6098484" cy="1815882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CC25376-DE95-417F-B440-9AF16C1EECD0}"/>
              </a:ext>
            </a:extLst>
          </p:cNvPr>
          <p:cNvSpPr/>
          <p:nvPr/>
        </p:nvSpPr>
        <p:spPr>
          <a:xfrm>
            <a:off x="2692182" y="4238624"/>
            <a:ext cx="8368781" cy="192136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457200">
              <a:defRPr/>
            </a:pPr>
            <a:r>
              <a:rPr lang="vi-VN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 bước giúp Hoàng sửa lỗi được nêu ra trong cuộc họp lần lượt là: Viết câu =&gt; Đọc lại câu =&gt; Chấm câu.</a:t>
            </a:r>
          </a:p>
        </p:txBody>
      </p:sp>
    </p:spTree>
    <p:extLst>
      <p:ext uri="{BB962C8B-B14F-4D97-AF65-F5344CB8AC3E}">
        <p14:creationId xmlns:p14="http://schemas.microsoft.com/office/powerpoint/2010/main" val="167882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"/>
            <a:ext cx="12192000" cy="68552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0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66" y="4211142"/>
            <a:ext cx="2129033" cy="26479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979" y="0"/>
            <a:ext cx="1853031" cy="902133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118" y="279401"/>
            <a:ext cx="10153649" cy="313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2" y="2741446"/>
            <a:ext cx="3605088" cy="435189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554" y="2389156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737101"/>
            <a:ext cx="2836333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70114" y="267648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74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7" showWhenStopped="0">
                    <p:cTn id="2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7" showWhenStopped="0">
                    <p:cTn id="2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862354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25" name="PA_库_组合 5"/>
          <p:cNvGrpSpPr/>
          <p:nvPr>
            <p:custDataLst>
              <p:tags r:id="rId1"/>
            </p:custDataLst>
          </p:nvPr>
        </p:nvGrpSpPr>
        <p:grpSpPr>
          <a:xfrm>
            <a:off x="1398400" y="854452"/>
            <a:ext cx="587835" cy="733599"/>
            <a:chOff x="1836100" y="2332000"/>
            <a:chExt cx="1572829" cy="895643"/>
          </a:xfrm>
        </p:grpSpPr>
        <p:sp>
          <p:nvSpPr>
            <p:cNvPr id="2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8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libri" panose="020F0502020204030204" pitchFamily="34" charset="0"/>
                  <a:ea typeface="方正静蕾简体" panose="02000000000000000000" pitchFamily="2" charset="-122"/>
                  <a:cs typeface="Calibri" panose="020F0502020204030204" pitchFamily="34" charset="0"/>
                </a:rPr>
                <a:t>5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2005094" y="928865"/>
            <a:ext cx="97429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hãy góp thêm ý kiến để giúp bạn Hoàng viết đúng.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594113" y="2044005"/>
            <a:ext cx="68083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suy nghĩ và đưa ra lời khuyên cho bạn Hoàng để bạn ấy cải thiện được cách đặt dấu câu của mình.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2594113" y="1911223"/>
            <a:ext cx="6808304" cy="1815882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CC25376-DE95-417F-B440-9AF16C1EECD0}"/>
              </a:ext>
            </a:extLst>
          </p:cNvPr>
          <p:cNvSpPr/>
          <p:nvPr/>
        </p:nvSpPr>
        <p:spPr>
          <a:xfrm>
            <a:off x="2082211" y="4084880"/>
            <a:ext cx="8027577" cy="156966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vi-VN" altLang="zh-C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em, bạn Hoàng cần đọc thêm nhiều bài đọc, câu chuyện để làm quen với việc đặt dấu câu của mọi người.</a:t>
            </a:r>
          </a:p>
        </p:txBody>
      </p:sp>
    </p:spTree>
    <p:extLst>
      <p:ext uri="{BB962C8B-B14F-4D97-AF65-F5344CB8AC3E}">
        <p14:creationId xmlns:p14="http://schemas.microsoft.com/office/powerpoint/2010/main" val="365614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 animBg="1"/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A506FFE-0155-41E2-8676-344914A78B6B}"/>
              </a:ext>
            </a:extLst>
          </p:cNvPr>
          <p:cNvGrpSpPr/>
          <p:nvPr/>
        </p:nvGrpSpPr>
        <p:grpSpPr>
          <a:xfrm>
            <a:off x="0" y="0"/>
            <a:ext cx="12192000" cy="6789373"/>
            <a:chOff x="0" y="0"/>
            <a:chExt cx="9144000" cy="509203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76463CA-F802-45C1-BB04-F55345F5B278}"/>
                </a:ext>
              </a:extLst>
            </p:cNvPr>
            <p:cNvSpPr/>
            <p:nvPr/>
          </p:nvSpPr>
          <p:spPr>
            <a:xfrm>
              <a:off x="0" y="0"/>
              <a:ext cx="9144000" cy="509203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90860D0-296C-49B5-810E-5FBDB9719112}"/>
                </a:ext>
              </a:extLst>
            </p:cNvPr>
            <p:cNvSpPr/>
            <p:nvPr/>
          </p:nvSpPr>
          <p:spPr>
            <a:xfrm>
              <a:off x="45028" y="152400"/>
              <a:ext cx="9021318" cy="486762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8" name="图片 3">
            <a:extLst>
              <a:ext uri="{FF2B5EF4-FFF2-40B4-BE49-F238E27FC236}">
                <a16:creationId xmlns:a16="http://schemas.microsoft.com/office/drawing/2014/main" id="{6DCBCF98-AC83-4F82-B884-3897AE93D9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181100"/>
            <a:ext cx="8559533" cy="5663333"/>
          </a:xfrm>
          <a:prstGeom prst="rect">
            <a:avLst/>
          </a:prstGeom>
        </p:spPr>
      </p:pic>
      <p:sp>
        <p:nvSpPr>
          <p:cNvPr id="29" name="Rounded Rectangle 3">
            <a:extLst>
              <a:ext uri="{FF2B5EF4-FFF2-40B4-BE49-F238E27FC236}">
                <a16:creationId xmlns:a16="http://schemas.microsoft.com/office/drawing/2014/main" id="{267DDE70-B3A7-465D-97C3-8E7ABD294F8B}"/>
              </a:ext>
            </a:extLst>
          </p:cNvPr>
          <p:cNvSpPr/>
          <p:nvPr/>
        </p:nvSpPr>
        <p:spPr>
          <a:xfrm>
            <a:off x="4991100" y="2717989"/>
            <a:ext cx="6354498" cy="27087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đọc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Qua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ta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tầm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3FE86CD-8955-4278-9CFF-7DA76CC438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70" y="354271"/>
            <a:ext cx="7573892" cy="10307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00D2C2-0CEB-4EF3-8920-B394269A03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16" y="2176642"/>
            <a:ext cx="3537344" cy="171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3183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1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30F7BB41-E794-4E1B-B7D1-DD60393A2C51}"/>
              </a:ext>
            </a:extLst>
          </p:cNvPr>
          <p:cNvGrpSpPr/>
          <p:nvPr/>
        </p:nvGrpSpPr>
        <p:grpSpPr>
          <a:xfrm flipH="1">
            <a:off x="0" y="2601686"/>
            <a:ext cx="4548283" cy="4256314"/>
            <a:chOff x="-139570" y="2601686"/>
            <a:chExt cx="4548283" cy="4256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83DE59C-6AE4-49C9-9608-819FE8CB0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/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761EF40-C5E3-4213-8BC6-2AD1BEE96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/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</p:spPr>
        </p:pic>
      </p:grpSp>
      <p:sp>
        <p:nvSpPr>
          <p:cNvPr id="56" name="Rectangle 55"/>
          <p:cNvSpPr/>
          <p:nvPr/>
        </p:nvSpPr>
        <p:spPr>
          <a:xfrm>
            <a:off x="-348895" y="569875"/>
            <a:ext cx="77981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Luyện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altLang="zh-CN" sz="3200" b="1" kern="0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lại</a:t>
            </a:r>
            <a:r>
              <a:rPr lang="en-US" altLang="zh-CN" sz="3200" b="1" kern="0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toàn</a:t>
            </a:r>
            <a:r>
              <a:rPr lang="en-US" altLang="zh-CN" sz="3200" b="1" kern="0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bài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267803" y="1421739"/>
            <a:ext cx="3946593" cy="7128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Tiêu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chí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đánh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giá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1531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29940" y="2339134"/>
            <a:ext cx="7868387" cy="2867642"/>
            <a:chOff x="2329940" y="2339134"/>
            <a:chExt cx="7868387" cy="2867642"/>
          </a:xfrm>
        </p:grpSpPr>
        <p:sp>
          <p:nvSpPr>
            <p:cNvPr id="55" name="Rounded Rectangle 54"/>
            <p:cNvSpPr/>
            <p:nvPr/>
          </p:nvSpPr>
          <p:spPr>
            <a:xfrm>
              <a:off x="2329941" y="2365393"/>
              <a:ext cx="3645680" cy="798653"/>
            </a:xfrm>
            <a:prstGeom prst="roundRect">
              <a:avLst>
                <a:gd name="adj" fmla="val 50000"/>
              </a:avLst>
            </a:prstGeom>
            <a:solidFill>
              <a:srgbClr val="C1EF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082295" y="2472331"/>
              <a:ext cx="1938351" cy="5994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Đọc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đúng</a:t>
              </a:r>
              <a:endPara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2470875" y="2512719"/>
              <a:ext cx="504000" cy="504000"/>
            </a:xfrm>
            <a:prstGeom prst="ellipse">
              <a:avLst/>
            </a:prstGeom>
            <a:solidFill>
              <a:srgbClr val="93E3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1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0" name="Rounded Rectangle 59"/>
            <p:cNvSpPr/>
            <p:nvPr/>
          </p:nvSpPr>
          <p:spPr>
            <a:xfrm>
              <a:off x="2329941" y="3342381"/>
              <a:ext cx="3645680" cy="798653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082295" y="3449319"/>
              <a:ext cx="1960793" cy="5994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Đọc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 to,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rõ</a:t>
              </a:r>
              <a:endPara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2470875" y="3489707"/>
              <a:ext cx="504000" cy="504000"/>
            </a:xfrm>
            <a:prstGeom prst="ellipse">
              <a:avLst/>
            </a:prstGeom>
            <a:solidFill>
              <a:srgbClr val="FFE443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2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3" name="Rounded Rectangle 62"/>
            <p:cNvSpPr/>
            <p:nvPr/>
          </p:nvSpPr>
          <p:spPr>
            <a:xfrm>
              <a:off x="2329940" y="4408123"/>
              <a:ext cx="5119273" cy="79865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>
              <a:solidFill>
                <a:srgbClr val="FF5A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3082295" y="4515061"/>
              <a:ext cx="373692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Ngắt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nghỉ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đúng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chỗ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/>
                <a:sym typeface="Arial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2470875" y="4555449"/>
              <a:ext cx="504000" cy="504000"/>
            </a:xfrm>
            <a:prstGeom prst="ellipse">
              <a:avLst/>
            </a:prstGeom>
            <a:solidFill>
              <a:srgbClr val="FFB7A3"/>
            </a:solidFill>
            <a:ln>
              <a:solidFill>
                <a:srgbClr val="FF5A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3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66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6431703" y="2339134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6402603" y="3327786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7667844" y="4446667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9" name="Picture 6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771487" y="632515"/>
            <a:ext cx="511318" cy="51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038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4770" y="57055"/>
            <a:ext cx="2813680" cy="583943"/>
            <a:chOff x="2834085" y="693065"/>
            <a:chExt cx="5453575" cy="679171"/>
          </a:xfrm>
        </p:grpSpPr>
        <p:sp>
          <p:nvSpPr>
            <p:cNvPr id="16" name="Rounded Rectangle 15"/>
            <p:cNvSpPr/>
            <p:nvPr/>
          </p:nvSpPr>
          <p:spPr>
            <a:xfrm>
              <a:off x="3435632" y="693066"/>
              <a:ext cx="4852028" cy="679170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Đọc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toàn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bài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075675" y="451475"/>
              <a:ext cx="629993" cy="1113173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335128" y="856357"/>
            <a:ext cx="11647322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 tan học, các chữ cái và dấu câu đã ngồi lại họp. Bác chữ A dõng dạc mở đầu: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Thưa các bạn! Hôm nay, chúng ta họp để tìm cách giúp đỡ em Hoàng. Hoàng hoàn toàn không biết chấm câu. Có đoạn văn em viết thế này: “Chú lính bước vào đầu chú. Đội chiếc mũ sắt dưới chân. Đi đôi giày da trên trán lấm tấm mồ hôi”.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tiếng xì xào:</a:t>
            </a:r>
          </a:p>
          <a:p>
            <a:pPr lvl="0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 </a:t>
            </a:r>
            <a:r>
              <a:rPr lang="vi-VN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vi-VN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“Chú lính bước vào. Đầu chú đội chiếc mũ sắt. Dưới chân đi đôi giày da. Trên trán lấm tấm mồ hôi.”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cười rộ lên. Dấu chấm nói: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Theo tôi, tất cả là do cậu này chẳng bao giờ để ý đến dấu câu. Mỏi tay chỗ nào, cậu ta chấm chỗ ấy.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mấy dấu câu đều lắc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Ẩu thế nhỉ!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 chữ A đề nghị: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Từ nay, mỗi khi em Hoàng định chấm câu, anh dấu chấm cần yêu cầu Hoàng đọc lại nội dung câu văn một lần nữa đã. Được không nào?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(Phỏng theo Trần Ninh Hồ)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58B89E-BAEC-408F-A033-FDC35ED43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959" y="170321"/>
            <a:ext cx="5828281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4917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9739" y="2027633"/>
            <a:ext cx="5529551" cy="2139881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1114A7B9-E41F-4096-9B92-9628DA66F6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6" y="5004537"/>
            <a:ext cx="1853463" cy="185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67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ounded Rectangle 35"/>
          <p:cNvSpPr/>
          <p:nvPr/>
        </p:nvSpPr>
        <p:spPr>
          <a:xfrm>
            <a:off x="957946" y="5029200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Ô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tô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957946" y="5029200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Lê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gô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957946" y="5029200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Ru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bíc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957946" y="5029200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Gấu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bông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957946" y="5029200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Búp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bê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57946" y="5029200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Lật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đật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pic>
        <p:nvPicPr>
          <p:cNvPr id="8" name="图形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542" y="583967"/>
            <a:ext cx="1123156" cy="826939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5521520" y="955040"/>
            <a:ext cx="1773360" cy="2286000"/>
            <a:chOff x="5521520" y="955040"/>
            <a:chExt cx="1773360" cy="2286000"/>
          </a:xfrm>
        </p:grpSpPr>
        <p:sp>
          <p:nvSpPr>
            <p:cNvPr id="6" name="Rounded Rectangle 5"/>
            <p:cNvSpPr/>
            <p:nvPr/>
          </p:nvSpPr>
          <p:spPr>
            <a:xfrm>
              <a:off x="5521520" y="955040"/>
              <a:ext cx="1773360" cy="22860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8987" y="972697"/>
              <a:ext cx="1518425" cy="2250685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5521520" y="3886200"/>
            <a:ext cx="1773360" cy="2286000"/>
            <a:chOff x="5521520" y="3886200"/>
            <a:chExt cx="1773360" cy="2286000"/>
          </a:xfrm>
        </p:grpSpPr>
        <p:sp>
          <p:nvSpPr>
            <p:cNvPr id="2" name="Rounded Rectangle 1"/>
            <p:cNvSpPr/>
            <p:nvPr/>
          </p:nvSpPr>
          <p:spPr>
            <a:xfrm>
              <a:off x="5521520" y="3886200"/>
              <a:ext cx="1773360" cy="2286000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F0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4151" y="4031344"/>
              <a:ext cx="1508674" cy="1943970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7551943" y="955040"/>
            <a:ext cx="1754671" cy="2286000"/>
            <a:chOff x="7507441" y="955040"/>
            <a:chExt cx="1799174" cy="2286000"/>
          </a:xfrm>
        </p:grpSpPr>
        <p:sp>
          <p:nvSpPr>
            <p:cNvPr id="7" name="Rounded Rectangle 6"/>
            <p:cNvSpPr/>
            <p:nvPr/>
          </p:nvSpPr>
          <p:spPr>
            <a:xfrm>
              <a:off x="7512440" y="955040"/>
              <a:ext cx="1773360" cy="2286000"/>
            </a:xfrm>
            <a:prstGeom prst="roundRect">
              <a:avLst/>
            </a:prstGeom>
            <a:solidFill>
              <a:srgbClr val="3FB6B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7441" y="1038965"/>
              <a:ext cx="1799174" cy="2167239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9524560" y="955040"/>
            <a:ext cx="1773360" cy="2286000"/>
            <a:chOff x="9524560" y="955040"/>
            <a:chExt cx="1773360" cy="2286000"/>
          </a:xfrm>
        </p:grpSpPr>
        <p:sp>
          <p:nvSpPr>
            <p:cNvPr id="9" name="Rounded Rectangle 8"/>
            <p:cNvSpPr/>
            <p:nvPr/>
          </p:nvSpPr>
          <p:spPr>
            <a:xfrm>
              <a:off x="9524560" y="955040"/>
              <a:ext cx="1773360" cy="2286000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6182" y="1083936"/>
              <a:ext cx="1711738" cy="1961460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9524560" y="3886200"/>
            <a:ext cx="1773360" cy="2286000"/>
            <a:chOff x="9524560" y="3886200"/>
            <a:chExt cx="1773360" cy="2286000"/>
          </a:xfrm>
        </p:grpSpPr>
        <p:sp>
          <p:nvSpPr>
            <p:cNvPr id="5" name="Rounded Rectangle 4"/>
            <p:cNvSpPr/>
            <p:nvPr/>
          </p:nvSpPr>
          <p:spPr>
            <a:xfrm>
              <a:off x="9524560" y="3886200"/>
              <a:ext cx="1773360" cy="2286000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6704" y="4243592"/>
              <a:ext cx="1571216" cy="1571216"/>
            </a:xfrm>
            <a:prstGeom prst="rect">
              <a:avLst/>
            </a:prstGeom>
          </p:spPr>
        </p:pic>
      </p:grpSp>
      <p:grpSp>
        <p:nvGrpSpPr>
          <p:cNvPr id="43" name="Group 42"/>
          <p:cNvGrpSpPr/>
          <p:nvPr/>
        </p:nvGrpSpPr>
        <p:grpSpPr>
          <a:xfrm>
            <a:off x="7523040" y="3886200"/>
            <a:ext cx="1773360" cy="2286000"/>
            <a:chOff x="7523040" y="3886200"/>
            <a:chExt cx="1773360" cy="2286000"/>
          </a:xfrm>
        </p:grpSpPr>
        <p:sp>
          <p:nvSpPr>
            <p:cNvPr id="4" name="Rounded Rectangle 3"/>
            <p:cNvSpPr/>
            <p:nvPr/>
          </p:nvSpPr>
          <p:spPr>
            <a:xfrm>
              <a:off x="7523040" y="3886200"/>
              <a:ext cx="1773360" cy="2286000"/>
            </a:xfrm>
            <a:prstGeom prst="round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3443" y="4031344"/>
              <a:ext cx="1641955" cy="1861615"/>
            </a:xfrm>
            <a:prstGeom prst="rect">
              <a:avLst/>
            </a:prstGeom>
          </p:spPr>
        </p:pic>
      </p:grpSp>
      <p:sp>
        <p:nvSpPr>
          <p:cNvPr id="27" name="4"/>
          <p:cNvSpPr/>
          <p:nvPr/>
        </p:nvSpPr>
        <p:spPr>
          <a:xfrm>
            <a:off x="5523868" y="3886479"/>
            <a:ext cx="1773360" cy="2286000"/>
          </a:xfrm>
          <a:prstGeom prst="roundRect">
            <a:avLst/>
          </a:prstGeom>
          <a:solidFill>
            <a:srgbClr val="FF000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28" name="5"/>
          <p:cNvSpPr/>
          <p:nvPr/>
        </p:nvSpPr>
        <p:spPr>
          <a:xfrm>
            <a:off x="7551943" y="3886200"/>
            <a:ext cx="1773360" cy="2286000"/>
          </a:xfrm>
          <a:prstGeom prst="roundRect">
            <a:avLst/>
          </a:prstGeom>
          <a:solidFill>
            <a:srgbClr val="FF0066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29" name="6"/>
          <p:cNvSpPr/>
          <p:nvPr/>
        </p:nvSpPr>
        <p:spPr>
          <a:xfrm>
            <a:off x="9532739" y="3886200"/>
            <a:ext cx="1773360" cy="2286000"/>
          </a:xfrm>
          <a:prstGeom prst="roundRect">
            <a:avLst/>
          </a:prstGeom>
          <a:solidFill>
            <a:srgbClr val="92D05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6</a:t>
            </a:r>
          </a:p>
        </p:txBody>
      </p:sp>
      <p:sp>
        <p:nvSpPr>
          <p:cNvPr id="30" name="1"/>
          <p:cNvSpPr/>
          <p:nvPr/>
        </p:nvSpPr>
        <p:spPr>
          <a:xfrm>
            <a:off x="5536905" y="962538"/>
            <a:ext cx="1773360" cy="2286000"/>
          </a:xfrm>
          <a:prstGeom prst="roundRect">
            <a:avLst/>
          </a:prstGeom>
          <a:solidFill>
            <a:srgbClr val="FFC00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31" name="2"/>
          <p:cNvSpPr/>
          <p:nvPr/>
        </p:nvSpPr>
        <p:spPr>
          <a:xfrm>
            <a:off x="7512826" y="943534"/>
            <a:ext cx="1773360" cy="2286000"/>
          </a:xfrm>
          <a:prstGeom prst="roundRect">
            <a:avLst/>
          </a:prstGeom>
          <a:solidFill>
            <a:srgbClr val="3FB6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32" name="3"/>
          <p:cNvSpPr/>
          <p:nvPr/>
        </p:nvSpPr>
        <p:spPr>
          <a:xfrm>
            <a:off x="9532739" y="937382"/>
            <a:ext cx="1773360" cy="22860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45" name="文本框 343">
            <a:extLst>
              <a:ext uri="{FF2B5EF4-FFF2-40B4-BE49-F238E27FC236}">
                <a16:creationId xmlns:a16="http://schemas.microsoft.com/office/drawing/2014/main" id="{0ACC4EE0-678B-4783-99C3-C2D00D68933D}"/>
              </a:ext>
            </a:extLst>
          </p:cNvPr>
          <p:cNvSpPr txBox="1"/>
          <p:nvPr/>
        </p:nvSpPr>
        <p:spPr>
          <a:xfrm>
            <a:off x="596767" y="1897020"/>
            <a:ext cx="4706288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iCiel Cadena" panose="02000503000000020004" pitchFamily="2" charset="0"/>
                <a:ea typeface="字魂36号-正文宋楷" panose="02000000000000000000" pitchFamily="2" charset="-122"/>
                <a:cs typeface="+mn-cs"/>
              </a:rPr>
              <a:t>ĐỐ BẠN </a:t>
            </a:r>
            <a:r>
              <a:rPr kumimoji="0" lang="en-GB" altLang="zh-CN" sz="80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iCiel Cadena" panose="02000503000000020004" pitchFamily="2" charset="0"/>
                <a:ea typeface="字魂36号-正文宋楷" panose="02000000000000000000" pitchFamily="2" charset="-122"/>
                <a:cs typeface="+mn-cs"/>
              </a:rPr>
              <a:t>đồ</a:t>
            </a:r>
            <a:r>
              <a:rPr kumimoji="0" lang="en-GB" altLang="zh-CN" sz="8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iCiel Cadena" panose="02000503000000020004" pitchFamily="2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GB" altLang="zh-CN" sz="80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iCiel Cadena" panose="02000503000000020004" pitchFamily="2" charset="0"/>
                <a:ea typeface="字魂36号-正文宋楷" panose="02000000000000000000" pitchFamily="2" charset="-122"/>
                <a:cs typeface="+mn-cs"/>
              </a:rPr>
              <a:t>chơi</a:t>
            </a:r>
            <a:r>
              <a:rPr kumimoji="0" lang="en-GB" altLang="zh-CN" sz="8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iCiel Cadena" panose="02000503000000020004" pitchFamily="2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GB" altLang="zh-CN" sz="80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iCiel Cadena" panose="02000503000000020004" pitchFamily="2" charset="0"/>
                <a:ea typeface="字魂36号-正文宋楷" panose="02000000000000000000" pitchFamily="2" charset="-122"/>
                <a:cs typeface="+mn-cs"/>
              </a:rPr>
              <a:t>gì</a:t>
            </a:r>
            <a:endParaRPr kumimoji="0" lang="zh-CN" altLang="en-US" sz="80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3FB6BF"/>
              </a:solidFill>
              <a:effectLst/>
              <a:uLnTx/>
              <a:uFillTx/>
              <a:latin typeface="iCiel Cadena" panose="02000503000000020004" pitchFamily="2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46" name="文本框 343">
            <a:extLst>
              <a:ext uri="{FF2B5EF4-FFF2-40B4-BE49-F238E27FC236}">
                <a16:creationId xmlns:a16="http://schemas.microsoft.com/office/drawing/2014/main" id="{0ACC4EE0-678B-4783-99C3-C2D00D68933D}"/>
              </a:ext>
            </a:extLst>
          </p:cNvPr>
          <p:cNvSpPr txBox="1"/>
          <p:nvPr/>
        </p:nvSpPr>
        <p:spPr>
          <a:xfrm>
            <a:off x="1014677" y="464865"/>
            <a:ext cx="4662683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6000" b="0" i="0" u="none" strike="noStrike" kern="1200" cap="none" spc="0" normalizeH="0" baseline="0" noProof="0">
                <a:ln>
                  <a:noFill/>
                </a:ln>
                <a:pattFill prst="wdDnDiag">
                  <a:fgClr>
                    <a:srgbClr val="FF70AD"/>
                  </a:fgClr>
                  <a:bgClr>
                    <a:srgbClr val="FF4D67"/>
                  </a:bgClr>
                </a:pattFill>
                <a:effectLst/>
                <a:uLnTx/>
                <a:uFillTx/>
                <a:latin typeface="iCiel Cadena" panose="02000503000000020004" pitchFamily="2" charset="0"/>
                <a:ea typeface="字魂36号-正文宋楷" panose="02000000000000000000" pitchFamily="2" charset="-122"/>
                <a:cs typeface="+mn-cs"/>
              </a:rPr>
              <a:t>Trò chơi: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pattFill prst="wdDnDiag">
                <a:fgClr>
                  <a:srgbClr val="FF70AD"/>
                </a:fgClr>
                <a:bgClr>
                  <a:srgbClr val="FF4D67"/>
                </a:bgClr>
              </a:pattFill>
              <a:effectLst/>
              <a:uLnTx/>
              <a:uFillTx/>
              <a:latin typeface="iCiel Cadena" panose="02000503000000020004" pitchFamily="2" charset="0"/>
              <a:ea typeface="字魂36号-正文宋楷" panose="02000000000000000000" pitchFamily="2" charset="-122"/>
              <a:cs typeface="+mn-cs"/>
            </a:endParaRPr>
          </a:p>
        </p:txBody>
      </p:sp>
      <p:pic>
        <p:nvPicPr>
          <p:cNvPr id="47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993120" y="1517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92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35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  <p:bldLst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3352801" y="178081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112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876800" y="648415"/>
            <a:ext cx="5080000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đọc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trước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245429" y="3570664"/>
            <a:ext cx="4702628" cy="891942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Bàn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tay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cô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giáo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498109" y="4630901"/>
            <a:ext cx="4317386" cy="891941"/>
            <a:chOff x="3373581" y="3473177"/>
            <a:chExt cx="3238039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373581" y="3473177"/>
              <a:ext cx="3238039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411497" y="3551485"/>
              <a:ext cx="3162206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Một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giờ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học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thú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vị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78402" y="5686661"/>
            <a:ext cx="3269671" cy="891942"/>
            <a:chOff x="3733801" y="4264994"/>
            <a:chExt cx="2452253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452253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2299854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Cô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giáo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em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6000" y="7310509"/>
            <a:ext cx="1279112" cy="1463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40000" y="648415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Gretoon" pitchFamily="18" charset="0"/>
              <a:ea typeface="+mn-ea"/>
              <a:cs typeface="+mn-cs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987" y="596143"/>
            <a:ext cx="1396147" cy="1869127"/>
          </a:xfrm>
          <a:prstGeom prst="rect">
            <a:avLst/>
          </a:prstGeom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443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52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7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65591 -0.4359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295" y="99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52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7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65591 -0.4359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295" y="99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"/>
            <a:ext cx="12192000" cy="68552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2475"/>
            <a:ext cx="12196235" cy="457092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1159289" y="178081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175497" y="371236"/>
            <a:ext cx="64188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Điền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Mặt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nước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dập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dềnh</a:t>
            </a:r>
            <a:endParaRPr lang="en-US" sz="4400" b="1" dirty="0">
              <a:solidFill>
                <a:srgbClr val="FF6600"/>
              </a:solidFill>
              <a:latin typeface="Calibri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thuyền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………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4978402" y="3284902"/>
            <a:ext cx="2830863" cy="891942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sóng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xô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78401" y="4345139"/>
            <a:ext cx="2830863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sóng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vỗ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760110" y="5438614"/>
            <a:ext cx="3404733" cy="891942"/>
            <a:chOff x="3733801" y="4264994"/>
            <a:chExt cx="2201033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771798" y="4299452"/>
              <a:ext cx="2163036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sóng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lượn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311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530905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5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75" y="596143"/>
            <a:ext cx="1396147" cy="1869125"/>
          </a:xfrm>
          <a:prstGeom prst="rect">
            <a:avLst/>
          </a:prstGeom>
        </p:spPr>
      </p:pic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39709" y="7209880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013" y="0"/>
            <a:ext cx="54331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33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0556 -0.7266 " pathEditMode="relative" rAng="0" ptsTypes="AA">
                                          <p:cBhvr>
                                            <p:cTn id="4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8" y="-363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3.9481E-6 L 0.18646 -0.31788 " pathEditMode="relative" rAng="0" ptsTypes="AA">
                                          <p:cBhvr>
                                            <p:cTn id="53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323" y="-1591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8646 -0.31789 L 0.68785 -0.43621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069" y="-59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0556 -0.7266 " pathEditMode="relative" rAng="0" ptsTypes="AA">
                                          <p:cBhvr>
                                            <p:cTn id="4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8" y="-363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3.9481E-6 L 0.18646 -0.31788 " pathEditMode="relative" rAng="0" ptsTypes="AA">
                                          <p:cBhvr>
                                            <p:cTn id="53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323" y="-1591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8646 -0.31789 L 0.68785 -0.43621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069" y="-59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1" b="23326"/>
          <a:stretch/>
        </p:blipFill>
        <p:spPr>
          <a:xfrm>
            <a:off x="0" y="-127000"/>
            <a:ext cx="12390675" cy="7112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3352801" y="178081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112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673601" y="648415"/>
            <a:ext cx="5983513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Để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lộ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ra, </a:t>
            </a: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bày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ra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nghĩa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978402" y="3570664"/>
            <a:ext cx="2830863" cy="891942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phô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78401" y="4630901"/>
            <a:ext cx="2830863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rì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rào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78402" y="5686661"/>
            <a:ext cx="2830863" cy="891942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267" dirty="0" err="1">
                  <a:solidFill>
                    <a:prstClr val="black"/>
                  </a:solidFill>
                  <a:latin typeface="Calibri"/>
                </a:rPr>
                <a:t>phố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1200" y="7573400"/>
            <a:ext cx="1968429" cy="144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40000" y="648415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Gretoon" pitchFamily="18" charset="0"/>
              <a:ea typeface="+mn-ea"/>
              <a:cs typeface="+mn-cs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987" y="685800"/>
            <a:ext cx="1226813" cy="1642427"/>
          </a:xfrm>
          <a:prstGeom prst="rect">
            <a:avLst/>
          </a:prstGeom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5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277041" y="4321619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337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70261 -0.51746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622" y="58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70261 -0.51746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622" y="58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83"/>
          <a:stretch/>
        </p:blipFill>
        <p:spPr>
          <a:xfrm>
            <a:off x="2892" y="1385"/>
            <a:ext cx="12186216" cy="68158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4061"/>
            <a:ext cx="12192000" cy="456933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2198924" y="208773"/>
            <a:ext cx="9751337" cy="1864050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" y="1384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096418" y="426609"/>
            <a:ext cx="79921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defRPr/>
            </a:pPr>
            <a:r>
              <a:rPr lang="en-US" sz="4000" b="1" dirty="0" err="1">
                <a:solidFill>
                  <a:srgbClr val="FF6600"/>
                </a:solidFill>
              </a:rPr>
              <a:t>Trao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đổi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với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bạn</a:t>
            </a:r>
            <a:r>
              <a:rPr lang="en-US" sz="4000" b="1" dirty="0">
                <a:solidFill>
                  <a:srgbClr val="FF6600"/>
                </a:solidFill>
              </a:rPr>
              <a:t>: </a:t>
            </a:r>
            <a:r>
              <a:rPr lang="en-US" sz="4000" b="1" dirty="0" err="1">
                <a:solidFill>
                  <a:srgbClr val="FF6600"/>
                </a:solidFill>
              </a:rPr>
              <a:t>Điều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gì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sẽ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xảy</a:t>
            </a:r>
            <a:r>
              <a:rPr lang="en-US" sz="4000" b="1" dirty="0">
                <a:solidFill>
                  <a:srgbClr val="FF6600"/>
                </a:solidFill>
              </a:rPr>
              <a:t> ra </a:t>
            </a:r>
            <a:r>
              <a:rPr lang="en-US" sz="4000" b="1" dirty="0" err="1">
                <a:solidFill>
                  <a:srgbClr val="FF6600"/>
                </a:solidFill>
              </a:rPr>
              <a:t>nếu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không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có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dấu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câu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khi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viết</a:t>
            </a:r>
            <a:r>
              <a:rPr lang="en-US" sz="4000" b="1" dirty="0">
                <a:solidFill>
                  <a:srgbClr val="FF6600"/>
                </a:solidFill>
              </a:rPr>
              <a:t>?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1386" y="7651128"/>
            <a:ext cx="1288057" cy="1288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3048000" y="679107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Gretoon" pitchFamily="18" charset="0"/>
              <a:ea typeface="+mn-ea"/>
              <a:cs typeface="+mn-cs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082" y="4058712"/>
            <a:ext cx="1966383" cy="1439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5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277041" y="4321619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00" y="176594"/>
            <a:ext cx="1226812" cy="164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32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-7.40741E-7 L 0.19219 -0.35579 " pathEditMode="relative" rAng="0" ptsTypes="AA">
                                          <p:cBhvr>
                                            <p:cTn id="29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609" y="-178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3216 -0.31435 L 0.76094 -0.50255 " pathEditMode="relative" rAng="0" ptsTypes="AA">
                                          <p:cBhvr>
                                            <p:cTn id="34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1432" y="-942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-7.40741E-7 L 0.19219 -0.35579 " pathEditMode="relative" rAng="0" ptsTypes="AA">
                                          <p:cBhvr>
                                            <p:cTn id="29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609" y="-178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3216 -0.31435 L 0.76094 -0.50255 " pathEditMode="relative" rAng="0" ptsTypes="AA">
                                          <p:cBhvr>
                                            <p:cTn id="34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1432" y="-942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83"/>
          <a:stretch/>
        </p:blipFill>
        <p:spPr>
          <a:xfrm>
            <a:off x="2892" y="1385"/>
            <a:ext cx="12186216" cy="68158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4061"/>
            <a:ext cx="12192000" cy="456933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2198924" y="208773"/>
            <a:ext cx="9751337" cy="1864050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" y="1384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256337" y="580885"/>
            <a:ext cx="79921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nội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dung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1386" y="7573400"/>
            <a:ext cx="1288057" cy="144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3048000" y="679107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Gretoon" pitchFamily="18" charset="0"/>
              <a:ea typeface="+mn-ea"/>
              <a:cs typeface="+mn-cs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082" y="4058712"/>
            <a:ext cx="1966383" cy="1439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5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277041" y="4321619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图片 7">
            <a:extLst>
              <a:ext uri="{FF2B5EF4-FFF2-40B4-BE49-F238E27FC236}">
                <a16:creationId xmlns:a16="http://schemas.microsoft.com/office/drawing/2014/main" id="{8B159A0C-66F9-49B8-A1C0-E01178F576C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6418" y="2262850"/>
            <a:ext cx="5421095" cy="266988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23902" y="-209079"/>
            <a:ext cx="2249619" cy="26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19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-7.40741E-7 L 0.19219 -0.35579 " pathEditMode="relative" rAng="0" ptsTypes="AA">
                                          <p:cBhvr>
                                            <p:cTn id="31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609" y="-178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3216 -0.31435 L 0.76094 -0.50255 " pathEditMode="relative" rAng="0" ptsTypes="AA">
                                          <p:cBhvr>
                                            <p:cTn id="36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1432" y="-942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-7.40741E-7 L 0.19219 -0.35579 " pathEditMode="relative" rAng="0" ptsTypes="AA">
                                          <p:cBhvr>
                                            <p:cTn id="31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609" y="-178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3216 -0.31435 L 0.76094 -0.50255 " pathEditMode="relative" rAng="0" ptsTypes="AA">
                                          <p:cBhvr>
                                            <p:cTn id="36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1432" y="-942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hando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49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2053</Words>
  <Application>Microsoft Office PowerPoint</Application>
  <PresentationFormat>Màn hình rộng</PresentationFormat>
  <Paragraphs>211</Paragraphs>
  <Slides>35</Slides>
  <Notes>26</Notes>
  <HiddenSlides>0</HiddenSlides>
  <MMClips>4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9</vt:i4>
      </vt:variant>
      <vt:variant>
        <vt:lpstr>Tiêu đề Bản chiếu</vt:lpstr>
      </vt:variant>
      <vt:variant>
        <vt:i4>35</vt:i4>
      </vt:variant>
    </vt:vector>
  </HeadingPairs>
  <TitlesOfParts>
    <vt:vector size="54" baseType="lpstr">
      <vt:lpstr>等线</vt:lpstr>
      <vt:lpstr>等线 Light</vt:lpstr>
      <vt:lpstr>Microsoft YaHei</vt:lpstr>
      <vt:lpstr>Arial</vt:lpstr>
      <vt:lpstr>Arial-Rounded</vt:lpstr>
      <vt:lpstr>Calibri</vt:lpstr>
      <vt:lpstr>Calibri Light</vt:lpstr>
      <vt:lpstr>iCiel Cadena</vt:lpstr>
      <vt:lpstr>SVN-Gretoon</vt:lpstr>
      <vt:lpstr>字魂52号-阿开漫画体</vt:lpstr>
      <vt:lpstr>3_Office 主题​​</vt:lpstr>
      <vt:lpstr>Office 主题​​</vt:lpstr>
      <vt:lpstr>2_Office Theme</vt:lpstr>
      <vt:lpstr>第一PPT，www.1ppt.com</vt:lpstr>
      <vt:lpstr>1_Office 主题​​</vt:lpstr>
      <vt:lpstr>6_Office Theme</vt:lpstr>
      <vt:lpstr>2_第一PPT，www.1ppt.com</vt:lpstr>
      <vt:lpstr>2_Office 主题</vt:lpstr>
      <vt:lpstr>2_Office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Thị Hoa</dc:creator>
  <cp:lastModifiedBy>gia tun</cp:lastModifiedBy>
  <cp:revision>39</cp:revision>
  <dcterms:created xsi:type="dcterms:W3CDTF">2022-06-26T01:07:02Z</dcterms:created>
  <dcterms:modified xsi:type="dcterms:W3CDTF">2024-10-22T07:48:57Z</dcterms:modified>
</cp:coreProperties>
</file>