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87" r:id="rId3"/>
    <p:sldMasterId id="2147483692" r:id="rId4"/>
  </p:sldMasterIdLst>
  <p:notesMasterIdLst>
    <p:notesMasterId r:id="rId23"/>
  </p:notesMasterIdLst>
  <p:sldIdLst>
    <p:sldId id="320" r:id="rId5"/>
    <p:sldId id="321" r:id="rId6"/>
    <p:sldId id="277" r:id="rId7"/>
    <p:sldId id="278" r:id="rId8"/>
    <p:sldId id="279" r:id="rId9"/>
    <p:sldId id="280" r:id="rId10"/>
    <p:sldId id="281" r:id="rId11"/>
    <p:sldId id="282" r:id="rId12"/>
    <p:sldId id="322" r:id="rId13"/>
    <p:sldId id="264" r:id="rId14"/>
    <p:sldId id="265" r:id="rId15"/>
    <p:sldId id="266" r:id="rId16"/>
    <p:sldId id="284" r:id="rId17"/>
    <p:sldId id="285" r:id="rId18"/>
    <p:sldId id="286" r:id="rId19"/>
    <p:sldId id="323" r:id="rId20"/>
    <p:sldId id="324" r:id="rId21"/>
    <p:sldId id="27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71" d="100"/>
          <a:sy n="71" d="100"/>
        </p:scale>
        <p:origin x="576" y="-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783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10/9/2024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505CC-4CF2-4687-BEEE-8B23DAF3C4E7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8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jpe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4" Type="http://schemas.openxmlformats.org/officeDocument/2006/relationships/image" Target="../media/image13.png"/><Relationship Id="rId9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16.jpe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.png"/><Relationship Id="rId11" Type="http://schemas.openxmlformats.org/officeDocument/2006/relationships/image" Target="../media/image18.GIF"/><Relationship Id="rId5" Type="http://schemas.openxmlformats.org/officeDocument/2006/relationships/image" Target="../media/image5.png"/><Relationship Id="rId10" Type="http://schemas.microsoft.com/office/2007/relationships/hdphoto" Target="../media/hdphoto6.wdp"/><Relationship Id="rId4" Type="http://schemas.openxmlformats.org/officeDocument/2006/relationships/audio" Target="../media/audio3.wav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microsoft.com/office/2007/relationships/hdphoto" Target="../media/hdphoto9.wdp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.png"/><Relationship Id="rId11" Type="http://schemas.microsoft.com/office/2007/relationships/hdphoto" Target="../media/hdphoto8.wdp"/><Relationship Id="rId5" Type="http://schemas.openxmlformats.org/officeDocument/2006/relationships/image" Target="../media/image5.png"/><Relationship Id="rId10" Type="http://schemas.openxmlformats.org/officeDocument/2006/relationships/image" Target="../media/image21.png"/><Relationship Id="rId4" Type="http://schemas.openxmlformats.org/officeDocument/2006/relationships/audio" Target="../media/audio3.wav"/><Relationship Id="rId9" Type="http://schemas.openxmlformats.org/officeDocument/2006/relationships/image" Target="../media/image7.jpeg"/><Relationship Id="rId1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24.png"/><Relationship Id="rId4" Type="http://schemas.openxmlformats.org/officeDocument/2006/relationships/audio" Target="../media/audio3.wav"/><Relationship Id="rId9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audio2.wav"/><Relationship Id="rId7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openxmlformats.org/officeDocument/2006/relationships/image" Target="../media/image27.png"/><Relationship Id="rId4" Type="http://schemas.openxmlformats.org/officeDocument/2006/relationships/audio" Target="../media/audio3.wav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_Văn_Bản 3"/>
          <p:cNvSpPr txBox="1"/>
          <p:nvPr/>
        </p:nvSpPr>
        <p:spPr>
          <a:xfrm>
            <a:off x="882792" y="1240467"/>
            <a:ext cx="10345502" cy="5913368"/>
          </a:xfrm>
          <a:prstGeom prst="rect">
            <a:avLst/>
          </a:prstGeom>
          <a:noFill/>
        </p:spPr>
        <p:txBody>
          <a:bodyPr spcFirstLastPara="1" lIns="124708" tIns="62354" rIns="124708" bIns="62354" numCol="1">
            <a:prstTxWarp prst="textArchUp">
              <a:avLst>
                <a:gd name="adj" fmla="val 11329067"/>
              </a:avLst>
            </a:prstTxWarp>
            <a:spAutoFit/>
          </a:bodyPr>
          <a:lstStyle/>
          <a:p>
            <a:pPr algn="ctr">
              <a:defRPr/>
            </a:pPr>
            <a:r>
              <a:rPr lang="vi-VN" sz="62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Chào mừng quý thầy, cô về dự giờ thăm lớp 2B</a:t>
            </a:r>
            <a:endParaRPr lang="en-US" sz="6250" b="1" dirty="0">
              <a:solidFill>
                <a:srgbClr val="FF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5" name="Picture 4" descr="Buomba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 flipV="1">
            <a:off x="-2920478" y="3128241"/>
            <a:ext cx="6604000" cy="601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Buomba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 flipV="1">
            <a:off x="8508478" y="3348374"/>
            <a:ext cx="6604000" cy="601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F:\HINH ANH\HinhDong\Hoa\h14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164617">
            <a:off x="145393" y="-574447"/>
            <a:ext cx="1093023" cy="1804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Hộp_Văn_Bản 2"/>
          <p:cNvSpPr txBox="1">
            <a:spLocks noChangeArrowheads="1"/>
          </p:cNvSpPr>
          <p:nvPr/>
        </p:nvSpPr>
        <p:spPr bwMode="auto">
          <a:xfrm>
            <a:off x="-19424" y="3125216"/>
            <a:ext cx="12238240" cy="2162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4708" tIns="62354" rIns="124708" bIns="62354">
            <a:spAutoFit/>
          </a:bodyPr>
          <a:lstStyle/>
          <a:p>
            <a:pPr algn="ctr"/>
            <a:r>
              <a:rPr lang="vi-VN" sz="7333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  <a:p>
            <a:pPr algn="ctr"/>
            <a:r>
              <a:rPr 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(qua 10)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20</a:t>
            </a:r>
            <a:r>
              <a:rPr lang="vi-VN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1)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5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Hộp_Văn_Bản 2"/>
          <p:cNvSpPr txBox="1">
            <a:spLocks noChangeArrowheads="1"/>
          </p:cNvSpPr>
          <p:nvPr/>
        </p:nvSpPr>
        <p:spPr bwMode="auto">
          <a:xfrm>
            <a:off x="2135813" y="5874104"/>
            <a:ext cx="7072573" cy="856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4708" tIns="62354" rIns="124708" bIns="62354">
            <a:spAutoFit/>
          </a:bodyPr>
          <a:lstStyle/>
          <a:p>
            <a:pPr algn="ctr"/>
            <a:r>
              <a:rPr lang="en-US" sz="4750" b="1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4750" b="1" dirty="0" err="1" smtClean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4750" b="1" dirty="0" smtClean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50" b="1" dirty="0" err="1" smtClean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750" b="1" dirty="0" smtClean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sz="4750" b="1" dirty="0" err="1" smtClean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endParaRPr lang="en-US" sz="4750" dirty="0">
              <a:solidFill>
                <a:srgbClr val="CC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22">
            <a:extLst>
              <a:ext uri="{FF2B5EF4-FFF2-40B4-BE49-F238E27FC236}">
                <a16:creationId xmlns:a16="http://schemas.microsoft.com/office/drawing/2014/main" xmlns="" id="{694CC4F2-E2AF-2817-0324-2D38CFA297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0584" y="-17980"/>
            <a:ext cx="6653474" cy="927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6584" tIns="93292" rIns="186584" bIns="93292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4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3049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3049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3049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3049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</a:t>
            </a:r>
            <a:r>
              <a:rPr lang="vi-V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ĐẠI LỘC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ĐOÀN NGHIÊN</a:t>
            </a:r>
          </a:p>
        </p:txBody>
      </p:sp>
      <p:pic>
        <p:nvPicPr>
          <p:cNvPr id="11" name="Picture 6" descr="F:\HINH ANH\HinhDong\Hoa\h14.gif">
            <a:extLst>
              <a:ext uri="{FF2B5EF4-FFF2-40B4-BE49-F238E27FC236}">
                <a16:creationId xmlns:a16="http://schemas.microsoft.com/office/drawing/2014/main" xmlns="" id="{4FEE0BA3-2A59-9D39-4BA2-36D948231B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594652" flipH="1">
            <a:off x="11075059" y="-685892"/>
            <a:ext cx="902499" cy="198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92328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20" y="1401925"/>
            <a:ext cx="2491740" cy="10058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2706" y="1922929"/>
            <a:ext cx="7886700" cy="32937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3566" y="5491628"/>
            <a:ext cx="2884170" cy="982345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7173181" y="5698638"/>
            <a:ext cx="659130" cy="5880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14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sp>
        <p:nvSpPr>
          <p:cNvPr id="8" name="Hộp_Văn_Bản 2">
            <a:extLst>
              <a:ext uri="{FF2B5EF4-FFF2-40B4-BE49-F238E27FC236}">
                <a16:creationId xmlns:a16="http://schemas.microsoft.com/office/drawing/2014/main" xmlns="" id="{A9A78CBC-C93D-0951-0270-4CF493B8F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8928" y="88900"/>
            <a:ext cx="7800101" cy="618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4708" tIns="62354" rIns="124708" bIns="62354">
            <a:spAutoFit/>
          </a:bodyPr>
          <a:lstStyle/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ngày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tháng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năm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F3F02C2-24C3-0ED2-6500-CF40ABAF43A3}"/>
              </a:ext>
            </a:extLst>
          </p:cNvPr>
          <p:cNvSpPr txBox="1"/>
          <p:nvPr/>
        </p:nvSpPr>
        <p:spPr>
          <a:xfrm>
            <a:off x="405332" y="696047"/>
            <a:ext cx="1251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_Văn_Bản 2">
            <a:extLst>
              <a:ext uri="{FF2B5EF4-FFF2-40B4-BE49-F238E27FC236}">
                <a16:creationId xmlns:a16="http://schemas.microsoft.com/office/drawing/2014/main" xmlns="" id="{A9A78CBC-C93D-0951-0270-4CF493B8F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2720" y="685051"/>
            <a:ext cx="9329057" cy="618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4708" tIns="62354" rIns="124708" bIns="62354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(qua 10)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20 (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92710"/>
            <a:ext cx="10570210" cy="24345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614295"/>
            <a:ext cx="6819900" cy="38404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7725" y="2987040"/>
            <a:ext cx="3331210" cy="2840990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865" y="1259312"/>
            <a:ext cx="2560320" cy="12115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170" y="2317075"/>
            <a:ext cx="10333990" cy="368808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9625330" y="3752922"/>
            <a:ext cx="445770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0436225" y="3723077"/>
            <a:ext cx="618490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818370" y="4300927"/>
            <a:ext cx="445770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0598785" y="4300927"/>
            <a:ext cx="618490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0071100" y="5081977"/>
            <a:ext cx="618490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sp>
        <p:nvSpPr>
          <p:cNvPr id="12" name="Hộp_Văn_Bản 2">
            <a:extLst>
              <a:ext uri="{FF2B5EF4-FFF2-40B4-BE49-F238E27FC236}">
                <a16:creationId xmlns:a16="http://schemas.microsoft.com/office/drawing/2014/main" xmlns="" id="{A9A78CBC-C93D-0951-0270-4CF493B8F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8928" y="88900"/>
            <a:ext cx="7800101" cy="618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4708" tIns="62354" rIns="124708" bIns="62354">
            <a:spAutoFit/>
          </a:bodyPr>
          <a:lstStyle/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ngày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tháng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năm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F3F02C2-24C3-0ED2-6500-CF40ABAF43A3}"/>
              </a:ext>
            </a:extLst>
          </p:cNvPr>
          <p:cNvSpPr txBox="1"/>
          <p:nvPr/>
        </p:nvSpPr>
        <p:spPr>
          <a:xfrm>
            <a:off x="405332" y="696047"/>
            <a:ext cx="1251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Hộp_Văn_Bản 2">
            <a:extLst>
              <a:ext uri="{FF2B5EF4-FFF2-40B4-BE49-F238E27FC236}">
                <a16:creationId xmlns:a16="http://schemas.microsoft.com/office/drawing/2014/main" xmlns="" id="{A9A78CBC-C93D-0951-0270-4CF493B8F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2720" y="685051"/>
            <a:ext cx="9329057" cy="618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4708" tIns="62354" rIns="124708" bIns="62354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(qua 10)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20 (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bldLvl="0" animBg="1"/>
      <p:bldP spid="14" grpId="1" animBg="1"/>
      <p:bldP spid="17" grpId="0" bldLvl="0" animBg="1"/>
      <p:bldP spid="17" grpId="1" animBg="1"/>
      <p:bldP spid="18" grpId="0" bldLvl="0" animBg="1"/>
      <p:bldP spid="18" grpId="1" animBg="1"/>
      <p:bldP spid="19" grpId="0" bldLvl="0" animBg="1"/>
      <p:bldP spid="1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8890" y="1756221"/>
            <a:ext cx="9937750" cy="38608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0608945" y="2753645"/>
            <a:ext cx="415925" cy="33959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9279890" y="3341655"/>
            <a:ext cx="415925" cy="33959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2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050780" y="3341655"/>
            <a:ext cx="689610" cy="33959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10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422130" y="3899820"/>
            <a:ext cx="415925" cy="33959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0182860" y="3899820"/>
            <a:ext cx="689610" cy="33959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14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695815" y="4579270"/>
            <a:ext cx="689610" cy="33959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14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sp>
        <p:nvSpPr>
          <p:cNvPr id="16" name="Hộp_Văn_Bản 2">
            <a:extLst>
              <a:ext uri="{FF2B5EF4-FFF2-40B4-BE49-F238E27FC236}">
                <a16:creationId xmlns:a16="http://schemas.microsoft.com/office/drawing/2014/main" xmlns="" id="{A9A78CBC-C93D-0951-0270-4CF493B8F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7905" y="88900"/>
            <a:ext cx="7800101" cy="618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4708" tIns="62354" rIns="124708" bIns="62354">
            <a:spAutoFit/>
          </a:bodyPr>
          <a:lstStyle/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ngày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tháng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năm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F3F02C2-24C3-0ED2-6500-CF40ABAF43A3}"/>
              </a:ext>
            </a:extLst>
          </p:cNvPr>
          <p:cNvSpPr txBox="1"/>
          <p:nvPr/>
        </p:nvSpPr>
        <p:spPr>
          <a:xfrm>
            <a:off x="284309" y="696047"/>
            <a:ext cx="1251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Hộp_Văn_Bản 2">
            <a:extLst>
              <a:ext uri="{FF2B5EF4-FFF2-40B4-BE49-F238E27FC236}">
                <a16:creationId xmlns:a16="http://schemas.microsoft.com/office/drawing/2014/main" xmlns="" id="{A9A78CBC-C93D-0951-0270-4CF493B8F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1697" y="685051"/>
            <a:ext cx="9329057" cy="618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4708" tIns="62354" rIns="124708" bIns="62354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(qua 10)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20 (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6580" y="274955"/>
            <a:ext cx="8670290" cy="200596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121275" y="1501140"/>
            <a:ext cx="629285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9746615" y="1501140"/>
            <a:ext cx="629285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3695" y="2731135"/>
            <a:ext cx="9429750" cy="399034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843655" y="4198620"/>
            <a:ext cx="48895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664075" y="4198620"/>
            <a:ext cx="61976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046220" y="4807585"/>
            <a:ext cx="48895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4836795" y="4807585"/>
            <a:ext cx="61976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664075" y="5619115"/>
            <a:ext cx="61976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610600" y="3569335"/>
            <a:ext cx="48895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452610" y="3569335"/>
            <a:ext cx="48895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6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788910" y="4198620"/>
            <a:ext cx="48895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610600" y="4198620"/>
            <a:ext cx="640715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7941310" y="4807585"/>
            <a:ext cx="48895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6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762365" y="4807585"/>
            <a:ext cx="68961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8430260" y="5619115"/>
            <a:ext cx="68961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  <p:pic>
        <p:nvPicPr>
          <p:cNvPr id="3" name="Content Placeholder 2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10" grpId="0" bldLvl="0" animBg="1"/>
      <p:bldP spid="10" grpId="1" animBg="1"/>
      <p:bldP spid="13" grpId="0" bldLvl="0" animBg="1"/>
      <p:bldP spid="13" grpId="1" animBg="1"/>
      <p:bldP spid="16" grpId="0" bldLvl="0" animBg="1"/>
      <p:bldP spid="16" grpId="1" animBg="1"/>
      <p:bldP spid="17" grpId="0" bldLvl="0" animBg="1"/>
      <p:bldP spid="17" grpId="1" animBg="1"/>
      <p:bldP spid="18" grpId="0" bldLvl="0" animBg="1"/>
      <p:bldP spid="18" grpId="1" animBg="1"/>
      <p:bldP spid="19" grpId="0" bldLvl="0" animBg="1"/>
      <p:bldP spid="19" grpId="1" animBg="1"/>
      <p:bldP spid="20" grpId="0" bldLvl="0" animBg="1"/>
      <p:bldP spid="20" grpId="1" animBg="1"/>
      <p:bldP spid="21" grpId="0" bldLvl="0" animBg="1"/>
      <p:bldP spid="21" grpId="1" animBg="1"/>
      <p:bldP spid="22" grpId="0" bldLvl="0" animBg="1"/>
      <p:bldP spid="22" grpId="1" animBg="1"/>
      <p:bldP spid="23" grpId="0" bldLvl="0" animBg="1"/>
      <p:bldP spid="23" grpId="1" animBg="1"/>
      <p:bldP spid="24" grpId="0" bldLvl="0" animBg="1"/>
      <p:bldP spid="24" grpId="1" animBg="1"/>
      <p:bldP spid="25" grpId="0" bldLvl="0" animBg="1"/>
      <p:bldP spid="2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9735" y="2872740"/>
            <a:ext cx="8851265" cy="146240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924935" y="3265805"/>
            <a:ext cx="628650" cy="6292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734810" y="3289300"/>
            <a:ext cx="628650" cy="6292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574530" y="3265805"/>
            <a:ext cx="628650" cy="6292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sp>
        <p:nvSpPr>
          <p:cNvPr id="9" name="Hộp_Văn_Bản 2">
            <a:extLst>
              <a:ext uri="{FF2B5EF4-FFF2-40B4-BE49-F238E27FC236}">
                <a16:creationId xmlns:a16="http://schemas.microsoft.com/office/drawing/2014/main" xmlns="" id="{A9A78CBC-C93D-0951-0270-4CF493B8F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7905" y="357840"/>
            <a:ext cx="7800101" cy="618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4708" tIns="62354" rIns="124708" bIns="62354">
            <a:spAutoFit/>
          </a:bodyPr>
          <a:lstStyle/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ngày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tháng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năm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F3F02C2-24C3-0ED2-6500-CF40ABAF43A3}"/>
              </a:ext>
            </a:extLst>
          </p:cNvPr>
          <p:cNvSpPr txBox="1"/>
          <p:nvPr/>
        </p:nvSpPr>
        <p:spPr>
          <a:xfrm>
            <a:off x="284309" y="964987"/>
            <a:ext cx="1251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_Văn_Bản 2">
            <a:extLst>
              <a:ext uri="{FF2B5EF4-FFF2-40B4-BE49-F238E27FC236}">
                <a16:creationId xmlns:a16="http://schemas.microsoft.com/office/drawing/2014/main" xmlns="" id="{A9A78CBC-C93D-0951-0270-4CF493B8F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1697" y="953991"/>
            <a:ext cx="9329057" cy="618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4708" tIns="62354" rIns="124708" bIns="62354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(qua 10)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20 (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ộp_Văn_Bản 2">
            <a:extLst>
              <a:ext uri="{FF2B5EF4-FFF2-40B4-BE49-F238E27FC236}">
                <a16:creationId xmlns:a16="http://schemas.microsoft.com/office/drawing/2014/main" xmlns="" id="{A9A78CBC-C93D-0951-0270-4CF493B8F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8928" y="236817"/>
            <a:ext cx="7800101" cy="618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4708" tIns="62354" rIns="124708" bIns="62354">
            <a:spAutoFit/>
          </a:bodyPr>
          <a:lstStyle/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ngày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tháng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năm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F3F02C2-24C3-0ED2-6500-CF40ABAF43A3}"/>
              </a:ext>
            </a:extLst>
          </p:cNvPr>
          <p:cNvSpPr txBox="1"/>
          <p:nvPr/>
        </p:nvSpPr>
        <p:spPr>
          <a:xfrm>
            <a:off x="1064235" y="790176"/>
            <a:ext cx="1251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4189F5C-34CB-6C40-C811-2370760EC099}"/>
              </a:ext>
            </a:extLst>
          </p:cNvPr>
          <p:cNvSpPr txBox="1"/>
          <p:nvPr/>
        </p:nvSpPr>
        <p:spPr>
          <a:xfrm>
            <a:off x="2316093" y="800755"/>
            <a:ext cx="92349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(qua 10)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20 (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0B2ABE36-4D79-8EC7-BE05-0BE8B73A6EBA}"/>
              </a:ext>
            </a:extLst>
          </p:cNvPr>
          <p:cNvGrpSpPr/>
          <p:nvPr/>
        </p:nvGrpSpPr>
        <p:grpSpPr>
          <a:xfrm>
            <a:off x="3635827" y="1475973"/>
            <a:ext cx="6008915" cy="2808514"/>
            <a:chOff x="3298370" y="1730828"/>
            <a:chExt cx="6008915" cy="2808514"/>
          </a:xfrm>
        </p:grpSpPr>
        <p:sp>
          <p:nvSpPr>
            <p:cNvPr id="9" name="Cloud 8">
              <a:extLst>
                <a:ext uri="{FF2B5EF4-FFF2-40B4-BE49-F238E27FC236}">
                  <a16:creationId xmlns:a16="http://schemas.microsoft.com/office/drawing/2014/main" xmlns="" id="{823975BB-D941-B814-E1F3-14842511D884}"/>
                </a:ext>
              </a:extLst>
            </p:cNvPr>
            <p:cNvSpPr/>
            <p:nvPr/>
          </p:nvSpPr>
          <p:spPr>
            <a:xfrm>
              <a:off x="3298370" y="1730828"/>
              <a:ext cx="6008915" cy="2808514"/>
            </a:xfrm>
            <a:prstGeom prst="cloud">
              <a:avLst/>
            </a:prstGeom>
            <a:solidFill>
              <a:srgbClr val="09C2E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EFB2A644-AD93-926F-94A5-AAA95814C353}"/>
                </a:ext>
              </a:extLst>
            </p:cNvPr>
            <p:cNvSpPr txBox="1"/>
            <p:nvPr/>
          </p:nvSpPr>
          <p:spPr>
            <a:xfrm>
              <a:off x="4408717" y="2814934"/>
              <a:ext cx="458288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Chia sẻ sau bài học</a:t>
              </a:r>
            </a:p>
            <a:p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8117869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ộp_Văn_Bản 2">
            <a:extLst>
              <a:ext uri="{FF2B5EF4-FFF2-40B4-BE49-F238E27FC236}">
                <a16:creationId xmlns:a16="http://schemas.microsoft.com/office/drawing/2014/main" xmlns="" id="{A9A78CBC-C93D-0951-0270-4CF493B8F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8928" y="236817"/>
            <a:ext cx="7800101" cy="618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4708" tIns="62354" rIns="124708" bIns="62354">
            <a:spAutoFit/>
          </a:bodyPr>
          <a:lstStyle/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ngày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tháng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năm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F3F02C2-24C3-0ED2-6500-CF40ABAF43A3}"/>
              </a:ext>
            </a:extLst>
          </p:cNvPr>
          <p:cNvSpPr txBox="1"/>
          <p:nvPr/>
        </p:nvSpPr>
        <p:spPr>
          <a:xfrm>
            <a:off x="1064235" y="790176"/>
            <a:ext cx="1251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4189F5C-34CB-6C40-C811-2370760EC099}"/>
              </a:ext>
            </a:extLst>
          </p:cNvPr>
          <p:cNvSpPr txBox="1"/>
          <p:nvPr/>
        </p:nvSpPr>
        <p:spPr>
          <a:xfrm>
            <a:off x="2316093" y="800755"/>
            <a:ext cx="92349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(qua 10)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20 (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0B2ABE36-4D79-8EC7-BE05-0BE8B73A6EBA}"/>
              </a:ext>
            </a:extLst>
          </p:cNvPr>
          <p:cNvGrpSpPr/>
          <p:nvPr/>
        </p:nvGrpSpPr>
        <p:grpSpPr>
          <a:xfrm>
            <a:off x="3635827" y="1475973"/>
            <a:ext cx="6008915" cy="2808514"/>
            <a:chOff x="3298370" y="1730828"/>
            <a:chExt cx="6008915" cy="2808514"/>
          </a:xfrm>
        </p:grpSpPr>
        <p:sp>
          <p:nvSpPr>
            <p:cNvPr id="9" name="Cloud 8">
              <a:extLst>
                <a:ext uri="{FF2B5EF4-FFF2-40B4-BE49-F238E27FC236}">
                  <a16:creationId xmlns:a16="http://schemas.microsoft.com/office/drawing/2014/main" xmlns="" id="{823975BB-D941-B814-E1F3-14842511D884}"/>
                </a:ext>
              </a:extLst>
            </p:cNvPr>
            <p:cNvSpPr/>
            <p:nvPr/>
          </p:nvSpPr>
          <p:spPr>
            <a:xfrm>
              <a:off x="3298370" y="1730828"/>
              <a:ext cx="6008915" cy="2808514"/>
            </a:xfrm>
            <a:prstGeom prst="cloud">
              <a:avLst/>
            </a:prstGeom>
            <a:solidFill>
              <a:srgbClr val="09C2E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EFB2A644-AD93-926F-94A5-AAA95814C353}"/>
                </a:ext>
              </a:extLst>
            </p:cNvPr>
            <p:cNvSpPr txBox="1"/>
            <p:nvPr/>
          </p:nvSpPr>
          <p:spPr>
            <a:xfrm>
              <a:off x="5134855" y="2747699"/>
              <a:ext cx="234042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Dặn</a:t>
              </a:r>
              <a:r>
                <a:rPr lang="en-US" sz="4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dò</a:t>
              </a:r>
              <a:endParaRPr 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8277781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8523768" y="576145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  <p:pic>
        <p:nvPicPr>
          <p:cNvPr id="6" name="Picture 67" descr="29">
            <a:extLst>
              <a:ext uri="{FF2B5EF4-FFF2-40B4-BE49-F238E27FC236}">
                <a16:creationId xmlns:a16="http://schemas.microsoft.com/office/drawing/2014/main" xmlns="" id="{E13D0006-25EB-8B51-7836-A69BF73D2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7649" y="0"/>
            <a:ext cx="13713354" cy="7389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ordArt 13">
            <a:extLst>
              <a:ext uri="{FF2B5EF4-FFF2-40B4-BE49-F238E27FC236}">
                <a16:creationId xmlns:a16="http://schemas.microsoft.com/office/drawing/2014/main" xmlns="" id="{4800EC29-F19E-AFAA-E295-C686D6C4D5D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58761" y="2464595"/>
            <a:ext cx="7683500" cy="1281906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108739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67" b="1" kern="10">
                <a:solidFill>
                  <a:srgbClr val="CC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THẦY CÔ  SỨC KHỎE!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C277274-D5AE-8B7F-886B-61DBF4D87137}"/>
              </a:ext>
            </a:extLst>
          </p:cNvPr>
          <p:cNvSpPr/>
          <p:nvPr/>
        </p:nvSpPr>
        <p:spPr>
          <a:xfrm>
            <a:off x="1748896" y="4064000"/>
            <a:ext cx="8684948" cy="10080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6193" tIns="38097" rIns="76193" bIns="38097" anchor="ctr"/>
          <a:lstStyle/>
          <a:p>
            <a:pPr algn="ctr" defTabSz="1088419">
              <a:defRPr/>
            </a:pPr>
            <a:r>
              <a:rPr lang="en-US" sz="4083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 ÁI CHÀO TẠM BIỆT!</a:t>
            </a:r>
            <a:endParaRPr lang="vi-VN" sz="4083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7">
            <a:extLst>
              <a:ext uri="{FF2B5EF4-FFF2-40B4-BE49-F238E27FC236}">
                <a16:creationId xmlns:a16="http://schemas.microsoft.com/office/drawing/2014/main" xmlns="" id="{5024450E-4511-4C75-D724-38280531CEB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35186" y="1371074"/>
            <a:ext cx="4127500" cy="15962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5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5" name="Hộp_Văn_Bản 2">
            <a:extLst>
              <a:ext uri="{FF2B5EF4-FFF2-40B4-BE49-F238E27FC236}">
                <a16:creationId xmlns:a16="http://schemas.microsoft.com/office/drawing/2014/main" xmlns="" id="{A9A78CBC-C93D-0951-0270-4CF493B8F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8928" y="88900"/>
            <a:ext cx="7800101" cy="618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4708" tIns="62354" rIns="124708" bIns="62354">
            <a:spAutoFit/>
          </a:bodyPr>
          <a:lstStyle/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ngày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tháng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năm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F3F02C2-24C3-0ED2-6500-CF40ABAF43A3}"/>
              </a:ext>
            </a:extLst>
          </p:cNvPr>
          <p:cNvSpPr txBox="1"/>
          <p:nvPr/>
        </p:nvSpPr>
        <p:spPr>
          <a:xfrm>
            <a:off x="849083" y="642259"/>
            <a:ext cx="1251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25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rò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cô có nhu cầu tham khảo thêm các trò chơi dạy học khác có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facebook bên dưới</a:t>
            </a:r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>
            <a:fillRect/>
          </a:stretch>
        </p:blipFill>
        <p:spPr>
          <a:xfrm rot="10800000">
            <a:off x="1524000" y="5456733"/>
            <a:ext cx="9167328" cy="1400630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67328" cy="545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456348" y="4304936"/>
            <a:ext cx="6980348" cy="2610214"/>
          </a:xfrm>
          <a:prstGeom prst="rect">
            <a:avLst/>
          </a:prstGeom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886" y="-355468"/>
            <a:ext cx="5207345" cy="341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231294" y="1282471"/>
            <a:ext cx="386253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 ƠI</a:t>
            </a:r>
          </a:p>
          <a:p>
            <a:pPr algn="ctr"/>
            <a:r>
              <a:rPr lang="en-US" sz="32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 ĐI ĐÂU THẾ</a:t>
            </a:r>
          </a:p>
        </p:txBody>
      </p:sp>
      <p:pic>
        <p:nvPicPr>
          <p:cNvPr id="19" name="Vũ điệu Pikachu cực dễ thương ^^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58078" y="2728366"/>
            <a:ext cx="609600" cy="6096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B1AB58D-486D-934F-57D0-E852C8D0FD81}"/>
              </a:ext>
            </a:extLst>
          </p:cNvPr>
          <p:cNvSpPr/>
          <p:nvPr/>
        </p:nvSpPr>
        <p:spPr>
          <a:xfrm>
            <a:off x="4443016" y="325123"/>
            <a:ext cx="3279736" cy="769437"/>
          </a:xfrm>
          <a:prstGeom prst="rect">
            <a:avLst/>
          </a:prstGeom>
          <a:noFill/>
        </p:spPr>
        <p:txBody>
          <a:bodyPr wrap="none" lIns="76196" tIns="38098" rIns="76196" bIns="38098">
            <a:spAutoFit/>
          </a:bodyPr>
          <a:lstStyle/>
          <a:p>
            <a:pPr algn="ctr" defTabSz="1088473">
              <a:defRPr/>
            </a:pPr>
            <a:r>
              <a:rPr lang="en-US" sz="4500" b="1" dirty="0">
                <a:ln w="1905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r>
              <a:rPr lang="en-US" sz="4500" b="1" dirty="0">
                <a:ln w="19050">
                  <a:solidFill>
                    <a:srgbClr val="FF0000"/>
                  </a:solidFill>
                  <a:prstDash val="solid"/>
                </a:ln>
                <a:solidFill>
                  <a:srgbClr val="31E335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01666 L 0.7967 -0.00579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26" y="-113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700" numSld="12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>
            <a:fillRect/>
          </a:stretch>
        </p:blipFill>
        <p:spPr>
          <a:xfrm rot="10800000">
            <a:off x="1500672" y="5485308"/>
            <a:ext cx="9167328" cy="1400630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672" y="28575"/>
            <a:ext cx="9167328" cy="545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81283" y="4196742"/>
            <a:ext cx="6980348" cy="2610214"/>
          </a:xfrm>
          <a:prstGeom prst="rect">
            <a:avLst/>
          </a:prstGeom>
        </p:spPr>
      </p:pic>
      <p:pic>
        <p:nvPicPr>
          <p:cNvPr id="17" name="Picture 2" descr="Kết quả hình ảnh cho frame&quot;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49" r="643"/>
          <a:stretch>
            <a:fillRect/>
          </a:stretch>
        </p:blipFill>
        <p:spPr bwMode="auto">
          <a:xfrm rot="5400000">
            <a:off x="3105766" y="-799394"/>
            <a:ext cx="5965370" cy="823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869203" y="1178342"/>
            <a:ext cx="6371773" cy="4030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ta sẽ cùng theo một </a:t>
            </a:r>
          </a:p>
          <a:p>
            <a:pPr algn="ctr"/>
            <a: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 tàu để đến tham quan nơi </a:t>
            </a:r>
          </a:p>
          <a:p>
            <a:pPr algn="ctr"/>
            <a: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sống của các muôn thú.</a:t>
            </a:r>
            <a:b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vậy, các em hãy cố gắng </a:t>
            </a:r>
          </a:p>
          <a:p>
            <a:pPr algn="ctr"/>
            <a: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đúng những câu hỏi nhé!</a:t>
            </a:r>
          </a:p>
          <a:p>
            <a:pPr algn="ctr"/>
            <a:endParaRPr lang="en-US" sz="32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 sàng cho chuyến tham quan nào!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rò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cô có nhu cầu tham khảo thêm các trò chơi dạy học khác có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facebook bên dưới</a:t>
            </a:r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2" descr="Cartoon forest hill landscape vector nature background illustration -  Download Free Vectors, Clipart Graphics &amp; Vector Ar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672" y="5456733"/>
            <a:ext cx="9167328" cy="1400630"/>
          </a:xfrm>
          <a:prstGeom prst="rect">
            <a:avLst/>
          </a:prstGeom>
        </p:spPr>
      </p:pic>
      <p:pic>
        <p:nvPicPr>
          <p:cNvPr id="60" name="Picture 2" descr="Cute rabbit cartoon Royalty Free Vector Image - VectorStoc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685" l="0" r="100000">
                        <a14:backgroundMark x1="36640" y1="37685" x2="4171" y2="89907"/>
                        <a14:backgroundMark x1="7892" y1="37407" x2="18715" y2="84630"/>
                        <a14:backgroundMark x1="36979" y1="37407" x2="27170" y2="82407"/>
                        <a14:backgroundMark x1="83653" y1="2130" x2="62007" y2="11019"/>
                        <a14:backgroundMark x1="89064" y1="9352" x2="95152" y2="37130"/>
                        <a14:backgroundMark x1="90755" y1="62130" x2="91432" y2="87407"/>
                        <a14:backgroundMark x1="94138" y1="38796" x2="88388" y2="42963"/>
                        <a14:backgroundMark x1="50507" y1="5463" x2="62683" y2="9074"/>
                        <a14:backgroundMark x1="9583" y1="6019" x2="6877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97101"/>
            <a:ext cx="953441" cy="116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Black and White rabbit vector | 77 Rabbit Clipart images . Use these free  Rabbit Clipart for your ... | Rabbit clipart, Rabbit pictures, Cute bunny  cartoo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443" y="5697101"/>
            <a:ext cx="739662" cy="7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Bunny Rabbit Cartoon Images | Rabbit cartoon images, Cartoon clip art, Cartoon  bunny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725" y="5758751"/>
            <a:ext cx="797866" cy="79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4" name="Group 73"/>
          <p:cNvGrpSpPr/>
          <p:nvPr/>
        </p:nvGrpSpPr>
        <p:grpSpPr>
          <a:xfrm>
            <a:off x="-5678510" y="2773680"/>
            <a:ext cx="6980348" cy="2683690"/>
            <a:chOff x="798490" y="2838075"/>
            <a:chExt cx="6980348" cy="2683690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76" name="Rounded Rectangle 75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49</a:t>
              </a:r>
            </a:p>
          </p:txBody>
        </p:sp>
        <p:sp>
          <p:nvSpPr>
            <p:cNvPr id="77" name="Rounded Rectangle 7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smtClean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80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Rounded Rectangle 77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46</a:t>
              </a:r>
            </a:p>
          </p:txBody>
        </p:sp>
      </p:grpSp>
      <p:sp>
        <p:nvSpPr>
          <p:cNvPr id="79" name="Rectangle 78"/>
          <p:cNvSpPr/>
          <p:nvPr/>
        </p:nvSpPr>
        <p:spPr>
          <a:xfrm>
            <a:off x="8028511" y="552447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&lt;</a:t>
            </a:r>
          </a:p>
        </p:txBody>
      </p:sp>
      <p:sp>
        <p:nvSpPr>
          <p:cNvPr id="80" name="Rectangle 79"/>
          <p:cNvSpPr/>
          <p:nvPr/>
        </p:nvSpPr>
        <p:spPr>
          <a:xfrm>
            <a:off x="5212686" y="552448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smtClean="0">
                <a:solidFill>
                  <a:srgbClr val="009900"/>
                </a:solidFill>
              </a:rPr>
              <a:t>=</a:t>
            </a:r>
            <a:endParaRPr lang="en-US" sz="9600">
              <a:solidFill>
                <a:srgbClr val="009900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2396861" y="526713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&gt;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2638610" y="-706487"/>
            <a:ext cx="138176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mtClean="0">
                <a:solidFill>
                  <a:srgbClr val="FF0000"/>
                </a:solidFill>
              </a:rPr>
              <a:t>Đúng</a:t>
            </a:r>
            <a:endParaRPr lang="en-US" sz="44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55" dur="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  <p:bldLst>
      <p:bldP spid="79" grpId="0" bldLvl="0" animBg="1"/>
      <p:bldP spid="79" grpId="1" bldLvl="0" animBg="1"/>
      <p:bldP spid="80" grpId="0" bldLvl="0" animBg="1"/>
      <p:bldP spid="80" grpId="1" bldLvl="0" animBg="1"/>
      <p:bldP spid="81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rò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cô có nhu cầu tham khảo thêm các trò chơi dạy học khác có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facebook bên dưới</a:t>
            </a:r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4" descr="5x7FT Cartoon Tropical Forest Palm Leaves Jungles Custom Photo Studio  Backdrop Background Vinyl 220cm x 150cm|background vinyl|studio  backdropphoto studio backdrop - AliExpress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957" y="0"/>
            <a:ext cx="9263131" cy="5523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088" y="5457370"/>
            <a:ext cx="9167328" cy="1400630"/>
          </a:xfrm>
          <a:prstGeom prst="rect">
            <a:avLst/>
          </a:prstGeom>
        </p:spPr>
      </p:pic>
      <p:pic>
        <p:nvPicPr>
          <p:cNvPr id="31" name="Picture 2" descr="Funny Baby Monkey Pictures - Monkeys Cartoon Clip Art | Monkey pictures,  Cartoon clip art, Cartoon monke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1282">
            <a:off x="1622122" y="4142042"/>
            <a:ext cx="824802" cy="82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Monkey Cartoon Images, Stock Photos &amp; Vectors | Shutterstoc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5714" l="0" r="100000">
                        <a14:foregroundMark x1="25313" y1="33571" x2="42813" y2="2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395" y="2050231"/>
            <a:ext cx="910771" cy="79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-6183999" y="2773680"/>
            <a:ext cx="7484925" cy="2683690"/>
            <a:chOff x="293913" y="2838075"/>
            <a:chExt cx="7484925" cy="268369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293913" y="2838075"/>
              <a:ext cx="2011405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smtClean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</a:t>
              </a:r>
              <a:endParaRPr lang="en-US" sz="60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smtClean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endParaRPr lang="en-US" sz="80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3915177" y="2838075"/>
              <a:ext cx="2056998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smtClean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60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9" name="Rectangle 38"/>
          <p:cNvSpPr/>
          <p:nvPr/>
        </p:nvSpPr>
        <p:spPr>
          <a:xfrm>
            <a:off x="2552729" y="590550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31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234755" y="590550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smtClean="0">
                <a:solidFill>
                  <a:srgbClr val="009900"/>
                </a:solidFill>
              </a:rPr>
              <a:t>32</a:t>
            </a:r>
            <a:endParaRPr lang="en-US" sz="9600">
              <a:solidFill>
                <a:srgbClr val="00990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989021" y="590550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33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063395" y="-769441"/>
            <a:ext cx="138176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mtClean="0">
                <a:solidFill>
                  <a:srgbClr val="FF0000"/>
                </a:solidFill>
              </a:rPr>
              <a:t>Đúng</a:t>
            </a:r>
            <a:endParaRPr lang="en-US" sz="44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6 0.00764 L 1.94289 0.00116 " pathEditMode="relative" rAng="0" ptsTypes="AA">
                                      <p:cBhvr>
                                        <p:cTn id="37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03" y="-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rò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cô có nhu cầu tham khảo thêm các trò chơi dạy học khác có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facebook bên dưới</a:t>
            </a:r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6" descr="Citação de verão e ilustração de flores. | Vetor Premiu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4517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-5678510" y="2759164"/>
            <a:ext cx="6980348" cy="2683690"/>
            <a:chOff x="798490" y="2838075"/>
            <a:chExt cx="6980348" cy="268369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3" name="Rounded Rectangle 32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44 - 4</a:t>
              </a: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smtClean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80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39</a:t>
              </a:r>
            </a:p>
          </p:txBody>
        </p:sp>
      </p:grpSp>
      <p:sp>
        <p:nvSpPr>
          <p:cNvPr id="36" name="Rectangle 35"/>
          <p:cNvSpPr/>
          <p:nvPr/>
        </p:nvSpPr>
        <p:spPr>
          <a:xfrm>
            <a:off x="8028511" y="537931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&lt;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212686" y="537932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smtClean="0">
                <a:solidFill>
                  <a:srgbClr val="009900"/>
                </a:solidFill>
              </a:rPr>
              <a:t>=</a:t>
            </a:r>
            <a:endParaRPr lang="en-US" sz="9600">
              <a:solidFill>
                <a:srgbClr val="0099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595701" y="537932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&gt;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672" y="5442217"/>
            <a:ext cx="9167328" cy="140063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638610" y="-721003"/>
            <a:ext cx="138176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mtClean="0">
                <a:solidFill>
                  <a:srgbClr val="FF0000"/>
                </a:solidFill>
              </a:rPr>
              <a:t>Đúng</a:t>
            </a:r>
            <a:endParaRPr lang="en-US" sz="4400">
              <a:solidFill>
                <a:srgbClr val="FF0000"/>
              </a:solidFill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9236">
            <a:off x="9073868" y="5682169"/>
            <a:ext cx="998955" cy="92072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6" grpId="0" bldLvl="0" animBg="1"/>
      <p:bldP spid="36" grpId="1" bldLvl="0" animBg="1"/>
      <p:bldP spid="37" grpId="0" bldLvl="0" animBg="1"/>
      <p:bldP spid="37" grpId="1" bldLvl="0" animBg="1"/>
      <p:bldP spid="38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rò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cô có nhu cầu tham khảo thêm các trò chơi dạy học khác có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facebook bên dưới</a:t>
            </a:r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4" descr="ᐈ Anime animal wallpaper stock pictures, Royalty Free savanna backgrounds |  download on Depositphotos®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72572"/>
            <a:ext cx="9144000" cy="545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384798"/>
            <a:ext cx="9167328" cy="14006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114" y="3220367"/>
            <a:ext cx="981541" cy="76206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303" y="5495675"/>
            <a:ext cx="1060796" cy="1164437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-5678510" y="2701108"/>
            <a:ext cx="6980348" cy="2683690"/>
            <a:chOff x="798490" y="2838075"/>
            <a:chExt cx="6980348" cy="268369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7+3</a:t>
              </a:r>
              <a:endParaRPr lang="en-US" sz="40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smtClean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80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endParaRPr lang="en-US" sz="400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9" name="Rectangle 38"/>
          <p:cNvSpPr/>
          <p:nvPr/>
        </p:nvSpPr>
        <p:spPr>
          <a:xfrm>
            <a:off x="2595701" y="479877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&gt;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791259" y="475112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&lt;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193480" y="475113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=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267854" y="-952891"/>
            <a:ext cx="138176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mtClean="0">
                <a:solidFill>
                  <a:srgbClr val="FF0000"/>
                </a:solidFill>
              </a:rPr>
              <a:t>Đúng</a:t>
            </a:r>
            <a:endParaRPr lang="en-US" sz="44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37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_Văn_Bản 2">
            <a:extLst>
              <a:ext uri="{FF2B5EF4-FFF2-40B4-BE49-F238E27FC236}">
                <a16:creationId xmlns:a16="http://schemas.microsoft.com/office/drawing/2014/main" xmlns="" id="{A9A78CBC-C93D-0951-0270-4CF493B8F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8928" y="88900"/>
            <a:ext cx="7800101" cy="618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4708" tIns="62354" rIns="124708" bIns="62354">
            <a:spAutoFit/>
          </a:bodyPr>
          <a:lstStyle/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ngày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tháng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năm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F3F02C2-24C3-0ED2-6500-CF40ABAF43A3}"/>
              </a:ext>
            </a:extLst>
          </p:cNvPr>
          <p:cNvSpPr txBox="1"/>
          <p:nvPr/>
        </p:nvSpPr>
        <p:spPr>
          <a:xfrm>
            <a:off x="405332" y="696047"/>
            <a:ext cx="1251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4189F5C-34CB-6C40-C811-2370760EC099}"/>
              </a:ext>
            </a:extLst>
          </p:cNvPr>
          <p:cNvSpPr txBox="1"/>
          <p:nvPr/>
        </p:nvSpPr>
        <p:spPr>
          <a:xfrm>
            <a:off x="1425391" y="652838"/>
            <a:ext cx="10300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(qua 10)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20</a:t>
            </a: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iết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AAF61FB-AFE5-9347-645E-63DED6F05B3D}"/>
              </a:ext>
            </a:extLst>
          </p:cNvPr>
          <p:cNvSpPr txBox="1"/>
          <p:nvPr/>
        </p:nvSpPr>
        <p:spPr>
          <a:xfrm>
            <a:off x="1873624" y="1927410"/>
            <a:ext cx="8767482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r>
              <a:rPr lang="vi-VN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7591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614</Words>
  <Application>Microsoft Office PowerPoint</Application>
  <PresentationFormat>Widescreen</PresentationFormat>
  <Paragraphs>124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SimSun</vt:lpstr>
      <vt:lpstr>SimSun</vt:lpstr>
      <vt:lpstr>Arial</vt:lpstr>
      <vt:lpstr>Calibri</vt:lpstr>
      <vt:lpstr>Calibri Light</vt:lpstr>
      <vt:lpstr>ITC Avant Garde Std Bk</vt:lpstr>
      <vt:lpstr>Times New Roman</vt:lpstr>
      <vt:lpstr>Office Theme</vt:lpstr>
      <vt:lpstr>1_Office Theme</vt:lpstr>
      <vt:lpstr>4_Office 主题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PC</cp:lastModifiedBy>
  <cp:revision>8</cp:revision>
  <dcterms:created xsi:type="dcterms:W3CDTF">2021-05-08T05:00:00Z</dcterms:created>
  <dcterms:modified xsi:type="dcterms:W3CDTF">2024-10-09T15:33:43Z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