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5" r:id="rId3"/>
    <p:sldId id="275" r:id="rId4"/>
    <p:sldId id="286" r:id="rId5"/>
    <p:sldId id="287" r:id="rId6"/>
    <p:sldId id="267" r:id="rId7"/>
    <p:sldId id="269" r:id="rId8"/>
    <p:sldId id="366" r:id="rId9"/>
    <p:sldId id="289" r:id="rId10"/>
    <p:sldId id="364" r:id="rId11"/>
    <p:sldId id="271" r:id="rId12"/>
    <p:sldId id="270" r:id="rId13"/>
    <p:sldId id="365" r:id="rId14"/>
    <p:sldId id="261" r:id="rId15"/>
    <p:sldId id="371" r:id="rId16"/>
    <p:sldId id="3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6" autoAdjust="0"/>
    <p:restoredTop sz="94660"/>
  </p:normalViewPr>
  <p:slideViewPr>
    <p:cSldViewPr snapToGrid="0">
      <p:cViewPr varScale="1">
        <p:scale>
          <a:sx n="82" d="100"/>
          <a:sy n="82" d="100"/>
        </p:scale>
        <p:origin x="53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68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45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0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609600" y="2020824"/>
            <a:ext cx="10972800" cy="4075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F87BC-5583-4FD0-AB29-DF343035B2E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64A64-1959-49D7-9F6F-B78C9D676CBA}" type="datetimeFigureOut">
              <a:rPr lang="en-US"/>
              <a:pPr>
                <a:defRPr/>
              </a:pPr>
              <a:t>9/3/2024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A3BEE-0809-4DC8-8C40-2B9C03B59E4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61241-76BD-4535-9741-0B27105708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D76DDE-D14D-4F36-826B-547532B829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2186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29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7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84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45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29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11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54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10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ACEBE-87AE-4E2B-A3BD-035575D40FFD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63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1980" y="3193707"/>
            <a:ext cx="107773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KẾT HỢP CỦA CÁC HÌNH C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BẢN 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85280" y="2065814"/>
            <a:ext cx="1795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Calibri" panose="020F0502020204030204"/>
              </a:rPr>
              <a:t>Lớp</a:t>
            </a:r>
            <a:r>
              <a:rPr lang="en-US" sz="5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Calibri" panose="020F0502020204030204"/>
              </a:rPr>
              <a:t> 2</a:t>
            </a:r>
          </a:p>
        </p:txBody>
      </p:sp>
      <p:sp>
        <p:nvSpPr>
          <p:cNvPr id="6" name="Down Ribbon 5"/>
          <p:cNvSpPr/>
          <p:nvPr/>
        </p:nvSpPr>
        <p:spPr>
          <a:xfrm>
            <a:off x="2779691" y="4844165"/>
            <a:ext cx="6606862" cy="1030310"/>
          </a:xfrm>
          <a:prstGeom prst="ribbon">
            <a:avLst>
              <a:gd name="adj1" fmla="val 16667"/>
              <a:gd name="adj2" fmla="val 65195"/>
            </a:avLst>
          </a:prstGeom>
          <a:ln w="28575"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GV: ……</a:t>
            </a:r>
            <a:endParaRPr lang="en-US" dirty="0">
              <a:solidFill>
                <a:srgbClr val="66C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123" y="1929711"/>
            <a:ext cx="1236003" cy="123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2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C364BCC-16F0-4680-B893-E59B34597056}"/>
              </a:ext>
            </a:extLst>
          </p:cNvPr>
          <p:cNvGrpSpPr/>
          <p:nvPr/>
        </p:nvGrpSpPr>
        <p:grpSpPr>
          <a:xfrm>
            <a:off x="283065" y="171864"/>
            <a:ext cx="3409523" cy="2253284"/>
            <a:chOff x="788991" y="1415475"/>
            <a:chExt cx="3409523" cy="992874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B492B98B-1E21-4DA8-9A68-6C2977C1F1D3}"/>
                </a:ext>
              </a:extLst>
            </p:cNvPr>
            <p:cNvSpPr/>
            <p:nvPr/>
          </p:nvSpPr>
          <p:spPr>
            <a:xfrm>
              <a:off x="1882504" y="1653178"/>
              <a:ext cx="2316010" cy="5174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UTM Avo" panose="02040603050506020204" pitchFamily="18" charset="0"/>
                </a:rPr>
                <a:t>Thể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hiện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6E3881E-2959-45D2-BD0A-8ED1AD4BD5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959" b="34501"/>
            <a:stretch/>
          </p:blipFill>
          <p:spPr>
            <a:xfrm>
              <a:off x="788991" y="1415475"/>
              <a:ext cx="1310266" cy="9928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F33F647-1012-412E-857D-8EDD4E5B0EBB}"/>
              </a:ext>
            </a:extLst>
          </p:cNvPr>
          <p:cNvSpPr txBox="1"/>
          <p:nvPr/>
        </p:nvSpPr>
        <p:spPr>
          <a:xfrm>
            <a:off x="5838968" y="22208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75F427-5BC2-4589-B6B0-1382E7D909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391" y="727341"/>
            <a:ext cx="7487479" cy="50903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E509B1E-C591-48D1-92CB-404CB2D13C4D}"/>
              </a:ext>
            </a:extLst>
          </p:cNvPr>
          <p:cNvSpPr txBox="1"/>
          <p:nvPr/>
        </p:nvSpPr>
        <p:spPr>
          <a:xfrm>
            <a:off x="7024304" y="5924038"/>
            <a:ext cx="2689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Cách</a:t>
            </a:r>
            <a:r>
              <a:rPr lang="en-US" sz="3200" b="1" dirty="0"/>
              <a:t> </a:t>
            </a:r>
            <a:r>
              <a:rPr lang="en-US" sz="3200" b="1" dirty="0" err="1"/>
              <a:t>nặn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0914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603048" y="128872"/>
            <a:ext cx="601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491" y="1143001"/>
            <a:ext cx="4414179" cy="24615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91" y="1126115"/>
            <a:ext cx="3939209" cy="24784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322" y="2054087"/>
            <a:ext cx="2080591" cy="38298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635" y="3896139"/>
            <a:ext cx="4403035" cy="24475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91" y="3896139"/>
            <a:ext cx="3939209" cy="247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652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">
            <a:extLst>
              <a:ext uri="{FF2B5EF4-FFF2-40B4-BE49-F238E27FC236}">
                <a16:creationId xmlns:a16="http://schemas.microsoft.com/office/drawing/2014/main" id="{EE9DA5A0-7A37-4D64-AE56-19F537A26B0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962400" y="381001"/>
            <a:ext cx="4114800" cy="701675"/>
          </a:xfrm>
          <a:solidFill>
            <a:srgbClr val="FF0000"/>
          </a:solidFill>
          <a:ln>
            <a:solidFill>
              <a:srgbClr val="FFFF00"/>
            </a:solidFill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altLang="en-US" sz="2800">
                <a:cs typeface="Tunga" panose="020B0502040204020203" pitchFamily="34" charset="0"/>
              </a:rPr>
              <a:t>BÀI THAM KHẢO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6882EB-C14C-457C-BC37-9EDECA240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7" b="15758"/>
          <a:stretch>
            <a:fillRect/>
          </a:stretch>
        </p:blipFill>
        <p:spPr bwMode="auto">
          <a:xfrm>
            <a:off x="424070" y="1524000"/>
            <a:ext cx="5194851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493439-048C-4BA5-ABB8-1EA42AA799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13333" r="16650" b="13737"/>
          <a:stretch>
            <a:fillRect/>
          </a:stretch>
        </p:blipFill>
        <p:spPr bwMode="auto">
          <a:xfrm>
            <a:off x="6135757" y="1524000"/>
            <a:ext cx="5552660" cy="518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72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10141" y="274295"/>
            <a:ext cx="3409523" cy="992874"/>
            <a:chOff x="788991" y="1415475"/>
            <a:chExt cx="3409523" cy="992874"/>
          </a:xfrm>
        </p:grpSpPr>
        <p:sp>
          <p:nvSpPr>
            <p:cNvPr id="5" name="Rounded Rectangle 4"/>
            <p:cNvSpPr/>
            <p:nvPr/>
          </p:nvSpPr>
          <p:spPr>
            <a:xfrm>
              <a:off x="1882504" y="1653178"/>
              <a:ext cx="2316010" cy="5174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UTM Avo" panose="02040603050506020204" pitchFamily="18" charset="0"/>
                </a:rPr>
                <a:t>Thể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hiện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959" b="34501"/>
            <a:stretch/>
          </p:blipFill>
          <p:spPr>
            <a:xfrm>
              <a:off x="788991" y="1415475"/>
              <a:ext cx="1310266" cy="9928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44"/>
          <a:stretch/>
        </p:blipFill>
        <p:spPr>
          <a:xfrm>
            <a:off x="6509813" y="274295"/>
            <a:ext cx="5138847" cy="639154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567F239-8EF1-411D-817E-8252F0A36669}"/>
              </a:ext>
            </a:extLst>
          </p:cNvPr>
          <p:cNvSpPr txBox="1">
            <a:spLocks/>
          </p:cNvSpPr>
          <p:nvPr/>
        </p:nvSpPr>
        <p:spPr>
          <a:xfrm>
            <a:off x="400772" y="1757978"/>
            <a:ext cx="5401961" cy="1777931"/>
          </a:xfrm>
          <a:prstGeom prst="rect">
            <a:avLst/>
          </a:prstGeom>
          <a:solidFill>
            <a:schemeClr val="bg2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THỰC HÀNH:</a:t>
            </a:r>
          </a:p>
          <a:p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altLang="vi-VN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altLang="vi-V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sinh</a:t>
            </a:r>
            <a:r>
              <a:rPr lang="en-US" altLang="vi-V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3D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vi-V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..</a:t>
            </a:r>
            <a:br>
              <a:rPr lang="en-US" altLang="vi-V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40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FF99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22852" y="234696"/>
            <a:ext cx="3116688" cy="962012"/>
            <a:chOff x="1081826" y="1445735"/>
            <a:chExt cx="3116688" cy="962012"/>
          </a:xfrm>
        </p:grpSpPr>
        <p:sp>
          <p:nvSpPr>
            <p:cNvPr id="6" name="Rounded Rectangle 5"/>
            <p:cNvSpPr/>
            <p:nvPr/>
          </p:nvSpPr>
          <p:spPr>
            <a:xfrm>
              <a:off x="1882504" y="1653178"/>
              <a:ext cx="2316010" cy="5174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prstClr val="white"/>
                  </a:solidFill>
                  <a:latin typeface="UTM Avo" panose="02040603050506020204" pitchFamily="18" charset="0"/>
                </a:rPr>
                <a:t>Vận</a:t>
              </a:r>
              <a:r>
                <a:rPr lang="en-US" sz="2400" dirty="0">
                  <a:solidFill>
                    <a:prstClr val="white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UTM Avo" panose="02040603050506020204" pitchFamily="18" charset="0"/>
                </a:rPr>
                <a:t>dụng</a:t>
              </a:r>
              <a:endParaRPr lang="en-US" sz="2400" dirty="0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1" t="72125" b="-947"/>
            <a:stretch/>
          </p:blipFill>
          <p:spPr>
            <a:xfrm>
              <a:off x="1081826" y="1445735"/>
              <a:ext cx="1094704" cy="9620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E77AB35-794F-40CB-A85E-1955CAA07C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092" y="234696"/>
            <a:ext cx="5997333" cy="31943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0A1E49-3307-4AC0-8129-C4815773B9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092" y="3519634"/>
            <a:ext cx="5997333" cy="30441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8886149-B6F3-4214-91A6-D0F2853C7F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52" y="1493978"/>
            <a:ext cx="4718405" cy="506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33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39316" y="261043"/>
            <a:ext cx="3735721" cy="992874"/>
            <a:chOff x="-1074460" y="209527"/>
            <a:chExt cx="3735721" cy="992874"/>
          </a:xfrm>
        </p:grpSpPr>
        <p:sp>
          <p:nvSpPr>
            <p:cNvPr id="5" name="Rounded Rectangle 4"/>
            <p:cNvSpPr/>
            <p:nvPr/>
          </p:nvSpPr>
          <p:spPr>
            <a:xfrm>
              <a:off x="345251" y="447230"/>
              <a:ext cx="2316010" cy="5174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prstClr val="white"/>
                  </a:solidFill>
                  <a:latin typeface="UTM Avo" panose="02040603050506020204" pitchFamily="18" charset="0"/>
                </a:rPr>
                <a:t>Thể</a:t>
              </a:r>
              <a:r>
                <a:rPr lang="en-US" sz="2400" dirty="0">
                  <a:solidFill>
                    <a:prstClr val="white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UTM Avo" panose="02040603050506020204" pitchFamily="18" charset="0"/>
                </a:rPr>
                <a:t>hiện</a:t>
              </a:r>
              <a:endParaRPr lang="en-US" sz="2400" dirty="0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959" b="34501"/>
            <a:stretch/>
          </p:blipFill>
          <p:spPr>
            <a:xfrm>
              <a:off x="-1074460" y="209527"/>
              <a:ext cx="1310266" cy="9928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44"/>
          <a:stretch/>
        </p:blipFill>
        <p:spPr>
          <a:xfrm>
            <a:off x="6509814" y="261043"/>
            <a:ext cx="5231612" cy="621927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567F239-8EF1-411D-817E-8252F0A36669}"/>
              </a:ext>
            </a:extLst>
          </p:cNvPr>
          <p:cNvSpPr txBox="1">
            <a:spLocks/>
          </p:cNvSpPr>
          <p:nvPr/>
        </p:nvSpPr>
        <p:spPr>
          <a:xfrm>
            <a:off x="739316" y="1810987"/>
            <a:ext cx="5401961" cy="2490468"/>
          </a:xfrm>
          <a:prstGeom prst="rect">
            <a:avLst/>
          </a:prstGeom>
          <a:solidFill>
            <a:schemeClr val="bg2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VẼ THỰC HÀNH:</a:t>
            </a:r>
          </a:p>
          <a:p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b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en-US" sz="36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57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66CCFF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14401" y="218671"/>
            <a:ext cx="3116688" cy="962012"/>
            <a:chOff x="1081826" y="1445735"/>
            <a:chExt cx="3116688" cy="962012"/>
          </a:xfrm>
        </p:grpSpPr>
        <p:sp>
          <p:nvSpPr>
            <p:cNvPr id="5" name="Rounded Rectangle 4"/>
            <p:cNvSpPr/>
            <p:nvPr/>
          </p:nvSpPr>
          <p:spPr>
            <a:xfrm>
              <a:off x="1882504" y="1653178"/>
              <a:ext cx="2316010" cy="5174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prstClr val="white"/>
                  </a:solidFill>
                  <a:latin typeface="UTM Avo" panose="02040603050506020204" pitchFamily="18" charset="0"/>
                </a:rPr>
                <a:t>Vận</a:t>
              </a:r>
              <a:r>
                <a:rPr lang="en-US" sz="2400" dirty="0">
                  <a:solidFill>
                    <a:prstClr val="white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UTM Avo" panose="02040603050506020204" pitchFamily="18" charset="0"/>
                </a:rPr>
                <a:t>dụng</a:t>
              </a:r>
              <a:endParaRPr lang="en-US" sz="2400" dirty="0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1" t="72125" b="-947"/>
            <a:stretch/>
          </p:blipFill>
          <p:spPr>
            <a:xfrm>
              <a:off x="1081826" y="1445735"/>
              <a:ext cx="1094704" cy="9620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9" name="TextBox 8"/>
          <p:cNvSpPr txBox="1"/>
          <p:nvPr/>
        </p:nvSpPr>
        <p:spPr>
          <a:xfrm>
            <a:off x="871268" y="2237042"/>
            <a:ext cx="102999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</a:rPr>
              <a:t>*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</a:rPr>
              <a:t>Củng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</a:rPr>
              <a:t>cố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</a:rPr>
              <a:t>: -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</a:rPr>
              <a:t>Nêu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</a:rPr>
              <a:t>lại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</a:rPr>
              <a:t>tên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</a:rPr>
              <a:t>chủ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</a:rPr>
              <a:t>đề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</a:rPr>
              <a:t>đã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</a:rPr>
              <a:t>học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</a:rPr>
              <a:t>hôm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</a:rPr>
              <a:t> nay?</a:t>
            </a:r>
          </a:p>
          <a:p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</a:rPr>
              <a:t>*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</a:rPr>
              <a:t>Dặn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</a:rPr>
              <a:t>dò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</a:rPr>
              <a:t>: -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</a:rPr>
              <a:t>Chuẩn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</a:rPr>
              <a:t>bị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</a:rPr>
              <a:t>đồ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</a:rPr>
              <a:t>dùng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</a:rPr>
              <a:t>học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</a:rPr>
              <a:t>tập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</a:rPr>
              <a:t>cho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</a:rPr>
              <a:t>bài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</a:rPr>
              <a:t>học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</a:rPr>
              <a:t>sau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</a:rPr>
              <a:t>: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</a:rPr>
              <a:t>Giấy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</a:rPr>
              <a:t>vẽ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</a:rPr>
              <a:t> A4,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</a:rPr>
              <a:t>bút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</a:rPr>
              <a:t>chì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</a:rPr>
              <a:t>,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</a:rPr>
              <a:t>tẩy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</a:rPr>
              <a:t>,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</a:rPr>
              <a:t>màu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</a:rPr>
              <a:t>vẽ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58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3311632" cy="967420"/>
            <a:chOff x="796730" y="1277850"/>
            <a:chExt cx="3311632" cy="967420"/>
          </a:xfrm>
        </p:grpSpPr>
        <p:sp>
          <p:nvSpPr>
            <p:cNvPr id="9" name="Rounded Rectangle 8"/>
            <p:cNvSpPr/>
            <p:nvPr/>
          </p:nvSpPr>
          <p:spPr>
            <a:xfrm>
              <a:off x="1792352" y="1502826"/>
              <a:ext cx="2316010" cy="5174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UTM Avo" panose="02040603050506020204" pitchFamily="18" charset="0"/>
                </a:rPr>
                <a:t>Quan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sát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730" y="1277850"/>
              <a:ext cx="1104805" cy="9674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AD165C7-C644-4692-80F6-E00264A31B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2" y="1242866"/>
            <a:ext cx="5658677" cy="21151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9530A6-5429-4BFB-A28B-A8E61D083765}"/>
              </a:ext>
            </a:extLst>
          </p:cNvPr>
          <p:cNvSpPr txBox="1"/>
          <p:nvPr/>
        </p:nvSpPr>
        <p:spPr>
          <a:xfrm>
            <a:off x="1868557" y="4821635"/>
            <a:ext cx="79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133369-7371-4D2F-8BBF-FD00EEE781DB}"/>
              </a:ext>
            </a:extLst>
          </p:cNvPr>
          <p:cNvSpPr/>
          <p:nvPr/>
        </p:nvSpPr>
        <p:spPr>
          <a:xfrm>
            <a:off x="0" y="5804055"/>
            <a:ext cx="12841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E220C6-6209-4404-8481-86E75F97DA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106" y="1335870"/>
            <a:ext cx="5499653" cy="19527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F32E15D-7F2C-490F-922A-F2501B2E58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887" y="3849260"/>
            <a:ext cx="8322365" cy="160316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BDBED52-F8E5-4B88-866F-64E77FB098EF}"/>
              </a:ext>
            </a:extLst>
          </p:cNvPr>
          <p:cNvSpPr txBox="1"/>
          <p:nvPr/>
        </p:nvSpPr>
        <p:spPr>
          <a:xfrm>
            <a:off x="3589273" y="356215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F9758B-3E33-44FE-A210-997124C7B3E2}"/>
              </a:ext>
            </a:extLst>
          </p:cNvPr>
          <p:cNvSpPr txBox="1"/>
          <p:nvPr/>
        </p:nvSpPr>
        <p:spPr>
          <a:xfrm>
            <a:off x="8884932" y="343486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2F311F-4BD1-47A9-B8D9-49DA622B4059}"/>
              </a:ext>
            </a:extLst>
          </p:cNvPr>
          <p:cNvSpPr txBox="1"/>
          <p:nvPr/>
        </p:nvSpPr>
        <p:spPr>
          <a:xfrm>
            <a:off x="6263423" y="5452429"/>
            <a:ext cx="314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19707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52497" y="45348"/>
            <a:ext cx="3311632" cy="967420"/>
            <a:chOff x="796730" y="1277850"/>
            <a:chExt cx="3311632" cy="967420"/>
          </a:xfrm>
        </p:grpSpPr>
        <p:sp>
          <p:nvSpPr>
            <p:cNvPr id="9" name="Rounded Rectangle 8"/>
            <p:cNvSpPr/>
            <p:nvPr/>
          </p:nvSpPr>
          <p:spPr>
            <a:xfrm>
              <a:off x="1792352" y="1502826"/>
              <a:ext cx="2316010" cy="5174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UTM Avo" panose="02040603050506020204" pitchFamily="18" charset="0"/>
                </a:rPr>
                <a:t>Quan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sát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730" y="1277850"/>
              <a:ext cx="1104805" cy="9674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39530A6-5429-4BFB-A28B-A8E61D083765}"/>
              </a:ext>
            </a:extLst>
          </p:cNvPr>
          <p:cNvSpPr txBox="1"/>
          <p:nvPr/>
        </p:nvSpPr>
        <p:spPr>
          <a:xfrm>
            <a:off x="1868557" y="4821635"/>
            <a:ext cx="79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0F16358-4BBD-4093-A283-0673016713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91" y="1154668"/>
            <a:ext cx="4099867" cy="148694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9ABBEC0-E1C5-4128-929D-AACBA5D2A5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872" y="794318"/>
            <a:ext cx="1124484" cy="182732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3500D75-359E-45DF-9D74-7D580B0C04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746" y="938435"/>
            <a:ext cx="1444486" cy="162810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2095E95-C5F7-4CCE-AEB8-066DEE13921F}"/>
              </a:ext>
            </a:extLst>
          </p:cNvPr>
          <p:cNvSpPr/>
          <p:nvPr/>
        </p:nvSpPr>
        <p:spPr>
          <a:xfrm>
            <a:off x="1637731" y="5459102"/>
            <a:ext cx="89375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57B3B68-509F-4A03-8F5C-57CD9809FB08}"/>
              </a:ext>
            </a:extLst>
          </p:cNvPr>
          <p:cNvSpPr/>
          <p:nvPr/>
        </p:nvSpPr>
        <p:spPr>
          <a:xfrm>
            <a:off x="1577009" y="5895268"/>
            <a:ext cx="55899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99841C-7578-4EE7-A869-0B1D0E59C9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246" y="1130652"/>
            <a:ext cx="1829055" cy="14194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4806E4-C274-4B33-9B55-E73155D512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721" y="3132705"/>
            <a:ext cx="1576319" cy="22297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A9A6378-7C64-450E-8FFE-DD1F71F559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215" y="3316061"/>
            <a:ext cx="1988042" cy="198804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8C0E08B-F2D0-4B94-A241-1EB1401080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227" y="3595325"/>
            <a:ext cx="1219370" cy="164805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91A6422-FC6E-4994-B650-5EE9E691D3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024" y="3228700"/>
            <a:ext cx="1733792" cy="2019582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CEC4267-27E4-446B-BC12-D78047CC75AB}"/>
              </a:ext>
            </a:extLst>
          </p:cNvPr>
          <p:cNvSpPr/>
          <p:nvPr/>
        </p:nvSpPr>
        <p:spPr>
          <a:xfrm>
            <a:off x="1596787" y="6318913"/>
            <a:ext cx="99901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2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C364BCC-16F0-4680-B893-E59B34597056}"/>
              </a:ext>
            </a:extLst>
          </p:cNvPr>
          <p:cNvGrpSpPr/>
          <p:nvPr/>
        </p:nvGrpSpPr>
        <p:grpSpPr>
          <a:xfrm>
            <a:off x="243308" y="0"/>
            <a:ext cx="3409523" cy="1258957"/>
            <a:chOff x="788991" y="1415475"/>
            <a:chExt cx="3409523" cy="992874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B492B98B-1E21-4DA8-9A68-6C2977C1F1D3}"/>
                </a:ext>
              </a:extLst>
            </p:cNvPr>
            <p:cNvSpPr/>
            <p:nvPr/>
          </p:nvSpPr>
          <p:spPr>
            <a:xfrm>
              <a:off x="1882504" y="1653178"/>
              <a:ext cx="2316010" cy="5174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UTM Avo" panose="02040603050506020204" pitchFamily="18" charset="0"/>
                </a:rPr>
                <a:t>Thể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hiện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6E3881E-2959-45D2-BD0A-8ED1AD4BD5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959" b="34501"/>
            <a:stretch/>
          </p:blipFill>
          <p:spPr>
            <a:xfrm>
              <a:off x="788991" y="1415475"/>
              <a:ext cx="1310266" cy="9928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93CFC4F-B33C-4852-9B27-8101AD0B9E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8" y="1431235"/>
            <a:ext cx="5057654" cy="50358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382695C-0138-4475-854F-41046F49D030}"/>
              </a:ext>
            </a:extLst>
          </p:cNvPr>
          <p:cNvSpPr txBox="1"/>
          <p:nvPr/>
        </p:nvSpPr>
        <p:spPr>
          <a:xfrm>
            <a:off x="5713863" y="2405540"/>
            <a:ext cx="63058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sản</a:t>
            </a:r>
            <a:r>
              <a:rPr lang="en-US" sz="2800" dirty="0"/>
              <a:t> </a:t>
            </a:r>
            <a:r>
              <a:rPr lang="en-US" sz="2800" dirty="0" err="1"/>
              <a:t>phẩm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thức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 (</a:t>
            </a:r>
            <a:r>
              <a:rPr lang="en-US" sz="2800" dirty="0" err="1"/>
              <a:t>Vẽ</a:t>
            </a:r>
            <a:r>
              <a:rPr lang="en-US" sz="2800" dirty="0"/>
              <a:t>, </a:t>
            </a:r>
            <a:r>
              <a:rPr lang="en-US" sz="2800" dirty="0" err="1"/>
              <a:t>xé</a:t>
            </a:r>
            <a:r>
              <a:rPr lang="en-US" sz="2800" dirty="0"/>
              <a:t> hay </a:t>
            </a:r>
            <a:r>
              <a:rPr lang="en-US" sz="2800" dirty="0" err="1"/>
              <a:t>nặn</a:t>
            </a:r>
            <a:r>
              <a:rPr lang="en-US" sz="2800" dirty="0"/>
              <a:t>)</a:t>
            </a:r>
          </a:p>
          <a:p>
            <a:r>
              <a:rPr lang="en-US" sz="2800" dirty="0"/>
              <a:t>- </a:t>
            </a:r>
            <a:r>
              <a:rPr lang="en-US" sz="2800" dirty="0" err="1"/>
              <a:t>Chất</a:t>
            </a:r>
            <a:r>
              <a:rPr lang="en-US" sz="2800" dirty="0"/>
              <a:t> </a:t>
            </a:r>
            <a:r>
              <a:rPr lang="en-US" sz="2800" dirty="0" err="1"/>
              <a:t>liệu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ra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sản</a:t>
            </a:r>
            <a:r>
              <a:rPr lang="en-US" sz="2800" dirty="0"/>
              <a:t> </a:t>
            </a:r>
            <a:r>
              <a:rPr lang="en-US" sz="2800" dirty="0" err="1"/>
              <a:t>phẩm</a:t>
            </a:r>
            <a:r>
              <a:rPr lang="en-US" sz="2800" dirty="0"/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33F647-1012-412E-857D-8EDD4E5B0EBB}"/>
              </a:ext>
            </a:extLst>
          </p:cNvPr>
          <p:cNvSpPr txBox="1"/>
          <p:nvPr/>
        </p:nvSpPr>
        <p:spPr>
          <a:xfrm>
            <a:off x="5838968" y="22208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356B78-779B-45BF-80F6-8C7C63022194}"/>
              </a:ext>
            </a:extLst>
          </p:cNvPr>
          <p:cNvSpPr txBox="1"/>
          <p:nvPr/>
        </p:nvSpPr>
        <p:spPr>
          <a:xfrm>
            <a:off x="5713863" y="4419961"/>
            <a:ext cx="58470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nêu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, </a:t>
            </a:r>
            <a:r>
              <a:rPr lang="en-US" sz="2800" dirty="0" err="1"/>
              <a:t>xé</a:t>
            </a:r>
            <a:r>
              <a:rPr lang="en-US" sz="2800" dirty="0"/>
              <a:t> </a:t>
            </a:r>
            <a:r>
              <a:rPr lang="en-US" sz="2800" dirty="0" err="1"/>
              <a:t>dán</a:t>
            </a:r>
            <a:r>
              <a:rPr lang="en-US" sz="2800" dirty="0"/>
              <a:t> hay </a:t>
            </a:r>
            <a:r>
              <a:rPr lang="en-US" sz="2800" dirty="0" err="1"/>
              <a:t>nặn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sản</a:t>
            </a:r>
            <a:r>
              <a:rPr lang="en-US" sz="2800" dirty="0"/>
              <a:t> </a:t>
            </a:r>
            <a:r>
              <a:rPr lang="en-US" sz="2800" dirty="0" err="1"/>
              <a:t>phẩm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sự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c</a:t>
            </a:r>
            <a:r>
              <a:rPr lang="vi-VN" sz="2800" dirty="0"/>
              <a:t>ơ</a:t>
            </a:r>
            <a:r>
              <a:rPr lang="en-US" sz="2800" dirty="0"/>
              <a:t> </a:t>
            </a:r>
            <a:r>
              <a:rPr lang="en-US" sz="2800" dirty="0" err="1"/>
              <a:t>bản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8656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D2CF58-587B-40FB-9E10-55100AD36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3" t="47160" r="13335" b="26421"/>
          <a:stretch>
            <a:fillRect/>
          </a:stretch>
        </p:blipFill>
        <p:spPr bwMode="auto">
          <a:xfrm>
            <a:off x="1046922" y="470070"/>
            <a:ext cx="10042063" cy="263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9F809C-D652-461C-A205-7DF2BBE2C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22" y="3606886"/>
            <a:ext cx="10042063" cy="24342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BED107-B42C-4B76-AF69-B4878DE10EA7}"/>
              </a:ext>
            </a:extLst>
          </p:cNvPr>
          <p:cNvSpPr txBox="1"/>
          <p:nvPr/>
        </p:nvSpPr>
        <p:spPr>
          <a:xfrm>
            <a:off x="4656437" y="6153000"/>
            <a:ext cx="3228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Cách</a:t>
            </a:r>
            <a:r>
              <a:rPr lang="en-US" sz="3200" b="1" dirty="0"/>
              <a:t> </a:t>
            </a:r>
            <a:r>
              <a:rPr lang="en-US" sz="3200" b="1" dirty="0" err="1"/>
              <a:t>cắt</a:t>
            </a:r>
            <a:r>
              <a:rPr lang="en-US" sz="3200" b="1" dirty="0"/>
              <a:t>, </a:t>
            </a:r>
            <a:r>
              <a:rPr lang="en-US" sz="3200" b="1" dirty="0" err="1"/>
              <a:t>xé</a:t>
            </a:r>
            <a:r>
              <a:rPr lang="en-US" sz="3200" b="1" dirty="0"/>
              <a:t> </a:t>
            </a:r>
            <a:r>
              <a:rPr lang="en-US" sz="3200" b="1" dirty="0" err="1"/>
              <a:t>dán</a:t>
            </a:r>
            <a:endParaRPr lang="en-US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EAD90C-AB95-4029-A713-DDD419870514}"/>
              </a:ext>
            </a:extLst>
          </p:cNvPr>
          <p:cNvSpPr txBox="1"/>
          <p:nvPr/>
        </p:nvSpPr>
        <p:spPr>
          <a:xfrm>
            <a:off x="5539945" y="3100235"/>
            <a:ext cx="1767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Cách</a:t>
            </a:r>
            <a:r>
              <a:rPr lang="en-US" sz="3200" b="1" dirty="0"/>
              <a:t> </a:t>
            </a:r>
            <a:r>
              <a:rPr lang="en-US" sz="3200" b="1" dirty="0" err="1"/>
              <a:t>vẽ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63712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603048" y="128872"/>
            <a:ext cx="601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04" y="768491"/>
            <a:ext cx="3935897" cy="1879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289" y="4380272"/>
            <a:ext cx="3996633" cy="21579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04" y="4503814"/>
            <a:ext cx="3978327" cy="19109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580" y="709740"/>
            <a:ext cx="4024342" cy="19383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247" y="2514600"/>
            <a:ext cx="3094333" cy="19892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84557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40727" y="7023"/>
            <a:ext cx="601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49" y="685800"/>
            <a:ext cx="3498574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278" y="685800"/>
            <a:ext cx="3453371" cy="27479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48" y="4800600"/>
            <a:ext cx="3498575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940" y="3856382"/>
            <a:ext cx="3022901" cy="27730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48" y="2743200"/>
            <a:ext cx="3498575" cy="18817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278" y="3856382"/>
            <a:ext cx="3500480" cy="27730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940" y="685800"/>
            <a:ext cx="3022902" cy="27479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07289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82419" y="300799"/>
            <a:ext cx="3409523" cy="992874"/>
            <a:chOff x="788991" y="1415475"/>
            <a:chExt cx="3409523" cy="992874"/>
          </a:xfrm>
        </p:grpSpPr>
        <p:sp>
          <p:nvSpPr>
            <p:cNvPr id="5" name="Rounded Rectangle 4"/>
            <p:cNvSpPr/>
            <p:nvPr/>
          </p:nvSpPr>
          <p:spPr>
            <a:xfrm>
              <a:off x="1882504" y="1653178"/>
              <a:ext cx="2316010" cy="5174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UTM Avo" panose="02040603050506020204" pitchFamily="18" charset="0"/>
                </a:rPr>
                <a:t>Thể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hiện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959" b="34501"/>
            <a:stretch/>
          </p:blipFill>
          <p:spPr>
            <a:xfrm>
              <a:off x="788991" y="1415475"/>
              <a:ext cx="1310266" cy="9928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44"/>
          <a:stretch/>
        </p:blipFill>
        <p:spPr>
          <a:xfrm>
            <a:off x="6509814" y="538501"/>
            <a:ext cx="5046082" cy="578278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8812165-7F5E-4A4C-B933-93877D930191}"/>
              </a:ext>
            </a:extLst>
          </p:cNvPr>
          <p:cNvSpPr txBox="1">
            <a:spLocks/>
          </p:cNvSpPr>
          <p:nvPr/>
        </p:nvSpPr>
        <p:spPr>
          <a:xfrm>
            <a:off x="482419" y="1956761"/>
            <a:ext cx="5401961" cy="1777931"/>
          </a:xfrm>
          <a:prstGeom prst="rect">
            <a:avLst/>
          </a:prstGeom>
          <a:solidFill>
            <a:schemeClr val="bg2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THỰC HÀNH:</a:t>
            </a:r>
          </a:p>
          <a:p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altLang="vi-VN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altLang="vi-V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sinh</a:t>
            </a:r>
            <a:r>
              <a:rPr lang="en-US" altLang="vi-V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2D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vi-V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..</a:t>
            </a:r>
            <a:br>
              <a:rPr lang="en-US" altLang="vi-V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11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52497" y="0"/>
            <a:ext cx="3311632" cy="967420"/>
            <a:chOff x="796730" y="1277850"/>
            <a:chExt cx="3311632" cy="967420"/>
          </a:xfrm>
        </p:grpSpPr>
        <p:sp>
          <p:nvSpPr>
            <p:cNvPr id="9" name="Rounded Rectangle 8"/>
            <p:cNvSpPr/>
            <p:nvPr/>
          </p:nvSpPr>
          <p:spPr>
            <a:xfrm>
              <a:off x="1792352" y="1502826"/>
              <a:ext cx="2316010" cy="5174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UTM Avo" panose="02040603050506020204" pitchFamily="18" charset="0"/>
                </a:rPr>
                <a:t>Quan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sát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730" y="1277850"/>
              <a:ext cx="1104805" cy="9674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39530A6-5429-4BFB-A28B-A8E61D083765}"/>
              </a:ext>
            </a:extLst>
          </p:cNvPr>
          <p:cNvSpPr txBox="1"/>
          <p:nvPr/>
        </p:nvSpPr>
        <p:spPr>
          <a:xfrm>
            <a:off x="1868557" y="4821635"/>
            <a:ext cx="79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C6926DF-8D6C-4C02-AF73-B25DFA4A08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313" y="1502139"/>
            <a:ext cx="3763616" cy="34484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C47D48D-32E8-47A6-AB35-F1192721C6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13333" r="16650" b="13737"/>
          <a:stretch>
            <a:fillRect/>
          </a:stretch>
        </p:blipFill>
        <p:spPr bwMode="auto">
          <a:xfrm>
            <a:off x="440048" y="1502139"/>
            <a:ext cx="2793481" cy="3448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3B8DEB-3D39-4CBC-B1CD-E993739911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104" y="1502139"/>
            <a:ext cx="3790122" cy="34484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D7FB045-EB17-4BB2-8F10-79DDDAD22BAC}"/>
              </a:ext>
            </a:extLst>
          </p:cNvPr>
          <p:cNvSpPr txBox="1"/>
          <p:nvPr/>
        </p:nvSpPr>
        <p:spPr>
          <a:xfrm>
            <a:off x="1139329" y="5223663"/>
            <a:ext cx="10787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sản</a:t>
            </a:r>
            <a:r>
              <a:rPr lang="en-US" sz="3200" dirty="0"/>
              <a:t> </a:t>
            </a:r>
            <a:r>
              <a:rPr lang="en-US" sz="3200" dirty="0" err="1"/>
              <a:t>phẩm</a:t>
            </a:r>
            <a:r>
              <a:rPr lang="en-US" sz="3200" dirty="0"/>
              <a:t> </a:t>
            </a:r>
            <a:r>
              <a:rPr lang="en-US" sz="3200" dirty="0" err="1"/>
              <a:t>trên</a:t>
            </a:r>
            <a:r>
              <a:rPr lang="en-US" sz="3200" dirty="0"/>
              <a:t> đ</a:t>
            </a:r>
            <a:r>
              <a:rPr lang="vi-VN" sz="3200" dirty="0"/>
              <a:t>ư</a:t>
            </a:r>
            <a:r>
              <a:rPr lang="en-US" sz="3200" dirty="0" err="1"/>
              <a:t>ợc</a:t>
            </a:r>
            <a:r>
              <a:rPr lang="en-US" sz="3200" dirty="0"/>
              <a:t> </a:t>
            </a:r>
            <a:r>
              <a:rPr lang="en-US" sz="3200" dirty="0" err="1"/>
              <a:t>kết</a:t>
            </a:r>
            <a:r>
              <a:rPr lang="en-US" sz="3200" dirty="0"/>
              <a:t> </a:t>
            </a:r>
            <a:r>
              <a:rPr lang="en-US" sz="3200" dirty="0" err="1"/>
              <a:t>hợp</a:t>
            </a:r>
            <a:r>
              <a:rPr lang="en-US" sz="3200" dirty="0"/>
              <a:t> </a:t>
            </a:r>
            <a:r>
              <a:rPr lang="en-US" sz="3200" dirty="0" err="1"/>
              <a:t>bởi</a:t>
            </a:r>
            <a:r>
              <a:rPr lang="en-US" sz="3200" dirty="0"/>
              <a:t>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c</a:t>
            </a:r>
            <a:r>
              <a:rPr lang="vi-VN" sz="3200" dirty="0"/>
              <a:t>ơ</a:t>
            </a:r>
            <a:r>
              <a:rPr lang="en-US" sz="3200" dirty="0"/>
              <a:t> </a:t>
            </a:r>
            <a:r>
              <a:rPr lang="en-US" sz="3200" dirty="0" err="1"/>
              <a:t>bản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F1DAD0-38F1-46CD-83E2-F9889F827B6C}"/>
              </a:ext>
            </a:extLst>
          </p:cNvPr>
          <p:cNvSpPr txBox="1"/>
          <p:nvPr/>
        </p:nvSpPr>
        <p:spPr>
          <a:xfrm>
            <a:off x="1175053" y="5710250"/>
            <a:ext cx="8753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hãy</a:t>
            </a:r>
            <a:r>
              <a:rPr lang="en-US" sz="3200" dirty="0"/>
              <a:t> </a:t>
            </a:r>
            <a:r>
              <a:rPr lang="en-US" sz="3200" dirty="0" err="1"/>
              <a:t>nêu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hiện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sản</a:t>
            </a:r>
            <a:r>
              <a:rPr lang="en-US" sz="3200" dirty="0"/>
              <a:t> </a:t>
            </a:r>
            <a:r>
              <a:rPr lang="en-US" sz="3200" dirty="0" err="1"/>
              <a:t>phẩm</a:t>
            </a:r>
            <a:r>
              <a:rPr lang="en-US" sz="3200" dirty="0"/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2CADC4-4D51-492E-B25E-4AAA995C3ED9}"/>
              </a:ext>
            </a:extLst>
          </p:cNvPr>
          <p:cNvSpPr txBox="1"/>
          <p:nvPr/>
        </p:nvSpPr>
        <p:spPr>
          <a:xfrm>
            <a:off x="1248119" y="6233470"/>
            <a:ext cx="6133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</a:t>
            </a:r>
            <a:r>
              <a:rPr lang="en-US" sz="3200" dirty="0" err="1"/>
              <a:t>Sản</a:t>
            </a:r>
            <a:r>
              <a:rPr lang="en-US" sz="3200" dirty="0"/>
              <a:t> </a:t>
            </a:r>
            <a:r>
              <a:rPr lang="en-US" sz="3200" dirty="0" err="1"/>
              <a:t>phẩm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bằng</a:t>
            </a:r>
            <a:r>
              <a:rPr lang="en-US" sz="3200" dirty="0"/>
              <a:t> </a:t>
            </a:r>
            <a:r>
              <a:rPr lang="en-US" sz="3200" dirty="0" err="1"/>
              <a:t>chất</a:t>
            </a:r>
            <a:r>
              <a:rPr lang="en-US" sz="3200" dirty="0"/>
              <a:t> </a:t>
            </a:r>
            <a:r>
              <a:rPr lang="en-US" sz="3200" dirty="0" err="1"/>
              <a:t>liệu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3681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357</Words>
  <Application>Microsoft Office PowerPoint</Application>
  <PresentationFormat>Widescreen</PresentationFormat>
  <Paragraphs>43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.VnTime</vt:lpstr>
      <vt:lpstr>Arial</vt:lpstr>
      <vt:lpstr>Calibri</vt:lpstr>
      <vt:lpstr>Calibri Light</vt:lpstr>
      <vt:lpstr>Times New Roman</vt:lpstr>
      <vt:lpstr>Tunga</vt:lpstr>
      <vt:lpstr>UTM Avo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THAM KHẢO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hong nhi</cp:lastModifiedBy>
  <cp:revision>33</cp:revision>
  <dcterms:created xsi:type="dcterms:W3CDTF">2021-08-15T07:55:08Z</dcterms:created>
  <dcterms:modified xsi:type="dcterms:W3CDTF">2024-09-03T16:11:36Z</dcterms:modified>
</cp:coreProperties>
</file>