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media/audio2.wav" ContentType="audio/wav"/>
  <Override PartName="/ppt/media/audio3.wav" ContentType="audio/wav"/>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77" r:id="rId3"/>
    <p:sldId id="278" r:id="rId4"/>
    <p:sldId id="279" r:id="rId5"/>
    <p:sldId id="259" r:id="rId6"/>
    <p:sldId id="260" r:id="rId7"/>
    <p:sldId id="261" r:id="rId8"/>
    <p:sldId id="280" r:id="rId9"/>
    <p:sldId id="262" r:id="rId10"/>
    <p:sldId id="263" r:id="rId11"/>
    <p:sldId id="264"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6" d="100"/>
          <a:sy n="146" d="100"/>
        </p:scale>
        <p:origin x="-62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F18B-41D9-9DC8-F2E426BCA87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F18B-41D9-9DC8-F2E426BCA876}"/>
              </c:ext>
            </c:extLst>
          </c:dPt>
          <c:dPt>
            <c:idx val="2"/>
            <c:bubble3D val="0"/>
            <c:spPr>
              <a:solidFill>
                <a:schemeClr val="tx2">
                  <a:lumMod val="60000"/>
                  <a:lumOff val="40000"/>
                </a:schemeClr>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5-F18B-41D9-9DC8-F2E426BCA87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7-F18B-41D9-9DC8-F2E426BCA876}"/>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9-F18B-41D9-9DC8-F2E426BCA876}"/>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B-F18B-41D9-9DC8-F2E426BCA876}"/>
              </c:ext>
            </c:extLst>
          </c:dPt>
          <c:cat>
            <c:strRef>
              <c:f>Sheet1!$A$2:$A$7</c:f>
              <c:strCache>
                <c:ptCount val="4"/>
                <c:pt idx="0">
                  <c:v>1st Qtr</c:v>
                </c:pt>
                <c:pt idx="1">
                  <c:v>2nd Qtr</c:v>
                </c:pt>
                <c:pt idx="2">
                  <c:v>3rd Qtr</c:v>
                </c:pt>
                <c:pt idx="3">
                  <c:v>4th Qtr</c:v>
                </c:pt>
              </c:strCache>
            </c:strRef>
          </c:cat>
          <c:val>
            <c:numRef>
              <c:f>Sheet1!$B$2:$B$7</c:f>
              <c:numCache>
                <c:formatCode>General</c:formatCode>
                <c:ptCount val="6"/>
                <c:pt idx="0">
                  <c:v>1</c:v>
                </c:pt>
                <c:pt idx="1">
                  <c:v>1</c:v>
                </c:pt>
                <c:pt idx="2">
                  <c:v>1</c:v>
                </c:pt>
                <c:pt idx="3">
                  <c:v>1</c:v>
                </c:pt>
                <c:pt idx="4">
                  <c:v>1</c:v>
                </c:pt>
                <c:pt idx="5">
                  <c:v>1</c:v>
                </c:pt>
              </c:numCache>
            </c:numRef>
          </c:val>
          <c:extLst xmlns:c16r2="http://schemas.microsoft.com/office/drawing/2015/06/chart">
            <c:ext xmlns:c16="http://schemas.microsoft.com/office/drawing/2014/chart" uri="{C3380CC4-5D6E-409C-BE32-E72D297353CC}">
              <c16:uniqueId val="{0000000C-F18B-41D9-9DC8-F2E426BCA8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81E34-DF34-44C5-AE05-C89E68436F3D}" type="datetimeFigureOut">
              <a:rPr lang="en-US" smtClean="0"/>
              <a:t>10/31/2024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2CD85-FFEB-4E8E-A98A-6BA7BFC59E2C}" type="slidenum">
              <a:rPr lang="en-US" smtClean="0"/>
              <a:t>‹#›</a:t>
            </a:fld>
            <a:endParaRPr lang="en-US"/>
          </a:p>
        </p:txBody>
      </p:sp>
    </p:spTree>
    <p:extLst>
      <p:ext uri="{BB962C8B-B14F-4D97-AF65-F5344CB8AC3E}">
        <p14:creationId xmlns:p14="http://schemas.microsoft.com/office/powerpoint/2010/main" val="376920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7</a:t>
            </a:fld>
            <a:endParaRPr lang="en-US"/>
          </a:p>
        </p:txBody>
      </p:sp>
    </p:spTree>
    <p:extLst>
      <p:ext uri="{BB962C8B-B14F-4D97-AF65-F5344CB8AC3E}">
        <p14:creationId xmlns:p14="http://schemas.microsoft.com/office/powerpoint/2010/main" val="2653879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10</a:t>
            </a:fld>
            <a:endParaRPr lang="en-US"/>
          </a:p>
        </p:txBody>
      </p:sp>
    </p:spTree>
    <p:extLst>
      <p:ext uri="{BB962C8B-B14F-4D97-AF65-F5344CB8AC3E}">
        <p14:creationId xmlns:p14="http://schemas.microsoft.com/office/powerpoint/2010/main" val="21639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12</a:t>
            </a:fld>
            <a:endParaRPr lang="en-US"/>
          </a:p>
        </p:txBody>
      </p:sp>
    </p:spTree>
    <p:extLst>
      <p:ext uri="{BB962C8B-B14F-4D97-AF65-F5344CB8AC3E}">
        <p14:creationId xmlns:p14="http://schemas.microsoft.com/office/powerpoint/2010/main" val="1679429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14</a:t>
            </a:fld>
            <a:endParaRPr lang="en-US"/>
          </a:p>
        </p:txBody>
      </p:sp>
    </p:spTree>
    <p:extLst>
      <p:ext uri="{BB962C8B-B14F-4D97-AF65-F5344CB8AC3E}">
        <p14:creationId xmlns:p14="http://schemas.microsoft.com/office/powerpoint/2010/main" val="141349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D2CD85-FFEB-4E8E-A98A-6BA7BFC59E2C}" type="slidenum">
              <a:rPr lang="en-US" smtClean="0"/>
              <a:t>15</a:t>
            </a:fld>
            <a:endParaRPr lang="en-US"/>
          </a:p>
        </p:txBody>
      </p:sp>
    </p:spTree>
    <p:extLst>
      <p:ext uri="{BB962C8B-B14F-4D97-AF65-F5344CB8AC3E}">
        <p14:creationId xmlns:p14="http://schemas.microsoft.com/office/powerpoint/2010/main" val="645691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59324A-3CEA-4854-AD43-9F1464096ED6}" type="slidenum">
              <a:rPr lang="en-US" smtClean="0"/>
              <a:t>18</a:t>
            </a:fld>
            <a:endParaRPr lang="en-US"/>
          </a:p>
        </p:txBody>
      </p:sp>
    </p:spTree>
    <p:extLst>
      <p:ext uri="{BB962C8B-B14F-4D97-AF65-F5344CB8AC3E}">
        <p14:creationId xmlns:p14="http://schemas.microsoft.com/office/powerpoint/2010/main" val="2838083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64062-E21F-4EB5-99C8-69EAB5624F12}"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D477-124A-4A68-9570-7620EEDF63BF}" type="slidenum">
              <a:rPr lang="en-US" smtClean="0"/>
              <a:t>‹#›</a:t>
            </a:fld>
            <a:endParaRPr lang="en-US"/>
          </a:p>
        </p:txBody>
      </p:sp>
    </p:spTree>
    <p:extLst>
      <p:ext uri="{BB962C8B-B14F-4D97-AF65-F5344CB8AC3E}">
        <p14:creationId xmlns:p14="http://schemas.microsoft.com/office/powerpoint/2010/main" val="329008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64062-E21F-4EB5-99C8-69EAB5624F12}"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D477-124A-4A68-9570-7620EEDF63BF}" type="slidenum">
              <a:rPr lang="en-US" smtClean="0"/>
              <a:t>‹#›</a:t>
            </a:fld>
            <a:endParaRPr lang="en-US"/>
          </a:p>
        </p:txBody>
      </p:sp>
    </p:spTree>
    <p:extLst>
      <p:ext uri="{BB962C8B-B14F-4D97-AF65-F5344CB8AC3E}">
        <p14:creationId xmlns:p14="http://schemas.microsoft.com/office/powerpoint/2010/main" val="155787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64062-E21F-4EB5-99C8-69EAB5624F12}"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D477-124A-4A68-9570-7620EEDF63BF}" type="slidenum">
              <a:rPr lang="en-US" smtClean="0"/>
              <a:t>‹#›</a:t>
            </a:fld>
            <a:endParaRPr lang="en-US"/>
          </a:p>
        </p:txBody>
      </p:sp>
    </p:spTree>
    <p:extLst>
      <p:ext uri="{BB962C8B-B14F-4D97-AF65-F5344CB8AC3E}">
        <p14:creationId xmlns:p14="http://schemas.microsoft.com/office/powerpoint/2010/main" val="306907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64062-E21F-4EB5-99C8-69EAB5624F12}"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D477-124A-4A68-9570-7620EEDF63BF}" type="slidenum">
              <a:rPr lang="en-US" smtClean="0"/>
              <a:t>‹#›</a:t>
            </a:fld>
            <a:endParaRPr lang="en-US"/>
          </a:p>
        </p:txBody>
      </p:sp>
    </p:spTree>
    <p:extLst>
      <p:ext uri="{BB962C8B-B14F-4D97-AF65-F5344CB8AC3E}">
        <p14:creationId xmlns:p14="http://schemas.microsoft.com/office/powerpoint/2010/main" val="399012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64062-E21F-4EB5-99C8-69EAB5624F12}" type="datetimeFigureOut">
              <a:rPr lang="en-US" smtClean="0"/>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D477-124A-4A68-9570-7620EEDF63BF}" type="slidenum">
              <a:rPr lang="en-US" smtClean="0"/>
              <a:t>‹#›</a:t>
            </a:fld>
            <a:endParaRPr lang="en-US"/>
          </a:p>
        </p:txBody>
      </p:sp>
    </p:spTree>
    <p:extLst>
      <p:ext uri="{BB962C8B-B14F-4D97-AF65-F5344CB8AC3E}">
        <p14:creationId xmlns:p14="http://schemas.microsoft.com/office/powerpoint/2010/main" val="368335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64062-E21F-4EB5-99C8-69EAB5624F12}"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4D477-124A-4A68-9570-7620EEDF63BF}" type="slidenum">
              <a:rPr lang="en-US" smtClean="0"/>
              <a:t>‹#›</a:t>
            </a:fld>
            <a:endParaRPr lang="en-US"/>
          </a:p>
        </p:txBody>
      </p:sp>
    </p:spTree>
    <p:extLst>
      <p:ext uri="{BB962C8B-B14F-4D97-AF65-F5344CB8AC3E}">
        <p14:creationId xmlns:p14="http://schemas.microsoft.com/office/powerpoint/2010/main" val="258107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64062-E21F-4EB5-99C8-69EAB5624F12}" type="datetimeFigureOut">
              <a:rPr lang="en-US" smtClean="0"/>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4D477-124A-4A68-9570-7620EEDF63BF}" type="slidenum">
              <a:rPr lang="en-US" smtClean="0"/>
              <a:t>‹#›</a:t>
            </a:fld>
            <a:endParaRPr lang="en-US"/>
          </a:p>
        </p:txBody>
      </p:sp>
    </p:spTree>
    <p:extLst>
      <p:ext uri="{BB962C8B-B14F-4D97-AF65-F5344CB8AC3E}">
        <p14:creationId xmlns:p14="http://schemas.microsoft.com/office/powerpoint/2010/main" val="61905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64062-E21F-4EB5-99C8-69EAB5624F12}" type="datetimeFigureOut">
              <a:rPr lang="en-US" smtClean="0"/>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4D477-124A-4A68-9570-7620EEDF63BF}" type="slidenum">
              <a:rPr lang="en-US" smtClean="0"/>
              <a:t>‹#›</a:t>
            </a:fld>
            <a:endParaRPr lang="en-US"/>
          </a:p>
        </p:txBody>
      </p:sp>
    </p:spTree>
    <p:extLst>
      <p:ext uri="{BB962C8B-B14F-4D97-AF65-F5344CB8AC3E}">
        <p14:creationId xmlns:p14="http://schemas.microsoft.com/office/powerpoint/2010/main" val="426922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64062-E21F-4EB5-99C8-69EAB5624F12}" type="datetimeFigureOut">
              <a:rPr lang="en-US" smtClean="0"/>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4D477-124A-4A68-9570-7620EEDF63BF}" type="slidenum">
              <a:rPr lang="en-US" smtClean="0"/>
              <a:t>‹#›</a:t>
            </a:fld>
            <a:endParaRPr lang="en-US"/>
          </a:p>
        </p:txBody>
      </p:sp>
    </p:spTree>
    <p:extLst>
      <p:ext uri="{BB962C8B-B14F-4D97-AF65-F5344CB8AC3E}">
        <p14:creationId xmlns:p14="http://schemas.microsoft.com/office/powerpoint/2010/main" val="3398998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64062-E21F-4EB5-99C8-69EAB5624F12}"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4D477-124A-4A68-9570-7620EEDF63BF}" type="slidenum">
              <a:rPr lang="en-US" smtClean="0"/>
              <a:t>‹#›</a:t>
            </a:fld>
            <a:endParaRPr lang="en-US"/>
          </a:p>
        </p:txBody>
      </p:sp>
    </p:spTree>
    <p:extLst>
      <p:ext uri="{BB962C8B-B14F-4D97-AF65-F5344CB8AC3E}">
        <p14:creationId xmlns:p14="http://schemas.microsoft.com/office/powerpoint/2010/main" val="155323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64062-E21F-4EB5-99C8-69EAB5624F12}" type="datetimeFigureOut">
              <a:rPr lang="en-US" smtClean="0"/>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4D477-124A-4A68-9570-7620EEDF63BF}" type="slidenum">
              <a:rPr lang="en-US" smtClean="0"/>
              <a:t>‹#›</a:t>
            </a:fld>
            <a:endParaRPr lang="en-US"/>
          </a:p>
        </p:txBody>
      </p:sp>
    </p:spTree>
    <p:extLst>
      <p:ext uri="{BB962C8B-B14F-4D97-AF65-F5344CB8AC3E}">
        <p14:creationId xmlns:p14="http://schemas.microsoft.com/office/powerpoint/2010/main" val="349574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8064062-E21F-4EB5-99C8-69EAB5624F12}" type="datetimeFigureOut">
              <a:rPr lang="en-US" smtClean="0"/>
              <a:t>10/31/2024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824D477-124A-4A68-9570-7620EEDF63BF}" type="slidenum">
              <a:rPr lang="en-US" smtClean="0"/>
              <a:t>‹#›</a:t>
            </a:fld>
            <a:endParaRPr lang="en-US"/>
          </a:p>
        </p:txBody>
      </p:sp>
    </p:spTree>
    <p:extLst>
      <p:ext uri="{BB962C8B-B14F-4D97-AF65-F5344CB8AC3E}">
        <p14:creationId xmlns:p14="http://schemas.microsoft.com/office/powerpoint/2010/main" val="1089426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9.xml"/><Relationship Id="rId3" Type="http://schemas.openxmlformats.org/officeDocument/2006/relationships/chart" Target="../charts/chart1.xml"/><Relationship Id="rId7" Type="http://schemas.openxmlformats.org/officeDocument/2006/relationships/slide" Target="slide5.xml"/><Relationship Id="rId12" Type="http://schemas.openxmlformats.org/officeDocument/2006/relationships/slide" Target="slide18.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17.xml"/><Relationship Id="rId5" Type="http://schemas.openxmlformats.org/officeDocument/2006/relationships/slide" Target="slide2.xml"/><Relationship Id="rId10" Type="http://schemas.openxmlformats.org/officeDocument/2006/relationships/slide" Target="slide16.xml"/><Relationship Id="rId4" Type="http://schemas.openxmlformats.org/officeDocument/2006/relationships/image" Target="../media/image6.png"/><Relationship Id="rId9" Type="http://schemas.openxmlformats.org/officeDocument/2006/relationships/slide" Target="slide6.xml"/><Relationship Id="rId1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audio" Target="../media/audio1.wav"/><Relationship Id="rId4" Type="http://schemas.openxmlformats.org/officeDocument/2006/relationships/audio" Target="../media/audio3.wav"/><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6.png"/><Relationship Id="rId4" Type="http://schemas.openxmlformats.org/officeDocument/2006/relationships/audio" Target="../media/audio3.wav"/><Relationship Id="rId9" Type="http://schemas.openxmlformats.org/officeDocument/2006/relationships/image" Target="../media/image22.sv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audio" Target="../media/audio3.wav"/><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6.pn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audio" Target="../media/audio3.wav"/><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6.pn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slide" Target="slide13.xml"/><Relationship Id="rId12"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audio" Target="../media/audio1.wav"/><Relationship Id="rId10" Type="http://schemas.openxmlformats.org/officeDocument/2006/relationships/image" Target="../media/image9.png"/><Relationship Id="rId4" Type="http://schemas.openxmlformats.org/officeDocument/2006/relationships/audio" Target="../media/audio3.wav"/><Relationship Id="rId9" Type="http://schemas.openxmlformats.org/officeDocument/2006/relationships/image" Target="../media/image22.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3.xml"/><Relationship Id="rId7"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 y="-15479"/>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8DB2BA37-17C4-4552-9FC4-5BF272E1495C}"/>
              </a:ext>
            </a:extLst>
          </p:cNvPr>
          <p:cNvSpPr txBox="1"/>
          <p:nvPr/>
        </p:nvSpPr>
        <p:spPr>
          <a:xfrm>
            <a:off x="838200" y="285750"/>
            <a:ext cx="81534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smtClean="0">
                <a:latin typeface="Times New Roman" panose="02020603050405020304" pitchFamily="18" charset="0"/>
                <a:ea typeface="#9Slide02 Noi dung rat dai" panose="02000000000000000000" pitchFamily="2" charset="0"/>
                <a:cs typeface="Times New Roman" panose="02020603050405020304" pitchFamily="18" charset="0"/>
              </a:rPr>
              <a:t>ỦY BAN NHÂN DÂN HUYỆN ĐẠI LỘC</a:t>
            </a:r>
            <a:endParaRPr kumimoji="0" lang="en-US" sz="2800" b="1" i="0" u="none" strike="noStrike" kern="1200" cap="none" spc="0" normalizeH="0" baseline="0" noProof="0" dirty="0">
              <a:ln>
                <a:noFill/>
              </a:ln>
              <a:effectLst/>
              <a:uLnTx/>
              <a:uFillTx/>
              <a:latin typeface="Times New Roman" panose="02020603050405020304" pitchFamily="18" charset="0"/>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xmlns="" id="{236EF04A-1C2B-4ED5-A8F2-A199D3D2E2FD}"/>
              </a:ext>
            </a:extLst>
          </p:cNvPr>
          <p:cNvSpPr txBox="1">
            <a:spLocks noChangeArrowheads="1"/>
          </p:cNvSpPr>
          <p:nvPr/>
        </p:nvSpPr>
        <p:spPr bwMode="auto">
          <a:xfrm>
            <a:off x="1828800" y="678165"/>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2800" b="1" dirty="0">
                <a:latin typeface="Times New Roman" panose="02020603050405020304" pitchFamily="18" charset="0"/>
                <a:cs typeface="Times New Roman" panose="02020603050405020304" pitchFamily="18" charset="0"/>
              </a:rPr>
              <a:t>TRƯỜNG </a:t>
            </a:r>
            <a:r>
              <a:rPr lang="en-US" altLang="en-US" sz="2800" b="1" dirty="0" smtClean="0">
                <a:latin typeface="Times New Roman" panose="02020603050405020304" pitchFamily="18" charset="0"/>
                <a:cs typeface="Times New Roman" panose="02020603050405020304" pitchFamily="18" charset="0"/>
              </a:rPr>
              <a:t>TH ĐOÀN NGHIÊN</a:t>
            </a:r>
            <a:endParaRPr lang="en-US" altLang="en-US" sz="28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34325E99-8D03-402E-8158-E4682241AF5E}"/>
              </a:ext>
            </a:extLst>
          </p:cNvPr>
          <p:cNvSpPr/>
          <p:nvPr/>
        </p:nvSpPr>
        <p:spPr>
          <a:xfrm>
            <a:off x="-152400" y="1657350"/>
            <a:ext cx="9277699" cy="1754326"/>
          </a:xfrm>
          <a:prstGeom prst="rect">
            <a:avLst/>
          </a:prstGeom>
          <a:noFill/>
        </p:spPr>
        <p:txBody>
          <a:bodyPr wrap="square">
            <a:spAutoFit/>
          </a:bodyPr>
          <a:lstStyle/>
          <a:p>
            <a:pPr algn="ctr">
              <a:defRPr/>
            </a:pP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CHÀO MỪNG </a:t>
            </a:r>
            <a:r>
              <a:rPr lang="vi-VN"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QUÍ THẦY CÔ VỀ DỰ GIỜ, THĂM LỚP 4B</a:t>
            </a:r>
          </a:p>
          <a:p>
            <a:pPr algn="ctr">
              <a:defRPr/>
            </a:pPr>
            <a:r>
              <a:rPr lang="en-US" sz="36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a:t>
            </a:r>
            <a:r>
              <a:rPr lang="en-US" sz="3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TIN HỌC LỚP 4</a:t>
            </a:r>
          </a:p>
        </p:txBody>
      </p:sp>
      <p:sp>
        <p:nvSpPr>
          <p:cNvPr id="8" name="TextBox 9">
            <a:extLst>
              <a:ext uri="{FF2B5EF4-FFF2-40B4-BE49-F238E27FC236}">
                <a16:creationId xmlns:a16="http://schemas.microsoft.com/office/drawing/2014/main" xmlns="" id="{B3F36DA1-BF7F-4E43-924C-B8D1AE60B01A}"/>
              </a:ext>
            </a:extLst>
          </p:cNvPr>
          <p:cNvSpPr txBox="1">
            <a:spLocks noChangeArrowheads="1"/>
          </p:cNvSpPr>
          <p:nvPr/>
        </p:nvSpPr>
        <p:spPr bwMode="auto">
          <a:xfrm>
            <a:off x="1151082" y="3696359"/>
            <a:ext cx="70678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3200" b="1" i="1" dirty="0" err="1">
                <a:solidFill>
                  <a:srgbClr val="1D1D1D"/>
                </a:solidFill>
                <a:latin typeface="Times New Roman" panose="02020603050405020304" pitchFamily="18" charset="0"/>
                <a:cs typeface="Times New Roman" panose="02020603050405020304" pitchFamily="18" charset="0"/>
              </a:rPr>
              <a:t>Giáo</a:t>
            </a:r>
            <a:r>
              <a:rPr lang="en-US" altLang="en-US" sz="3200" b="1" i="1" dirty="0">
                <a:solidFill>
                  <a:srgbClr val="1D1D1D"/>
                </a:solidFill>
                <a:latin typeface="Times New Roman" panose="02020603050405020304" pitchFamily="18" charset="0"/>
                <a:cs typeface="Times New Roman" panose="02020603050405020304" pitchFamily="18" charset="0"/>
              </a:rPr>
              <a:t> </a:t>
            </a:r>
            <a:r>
              <a:rPr lang="en-US" altLang="en-US" sz="3200" b="1" i="1" dirty="0" err="1" smtClean="0">
                <a:solidFill>
                  <a:srgbClr val="1D1D1D"/>
                </a:solidFill>
                <a:latin typeface="Times New Roman" panose="02020603050405020304" pitchFamily="18" charset="0"/>
                <a:cs typeface="Times New Roman" panose="02020603050405020304" pitchFamily="18" charset="0"/>
              </a:rPr>
              <a:t>viên:Nguyễn</a:t>
            </a:r>
            <a:r>
              <a:rPr lang="en-US" altLang="en-US" sz="3200" b="1" i="1" dirty="0" smtClean="0">
                <a:solidFill>
                  <a:srgbClr val="1D1D1D"/>
                </a:solidFill>
                <a:latin typeface="Times New Roman" panose="02020603050405020304" pitchFamily="18" charset="0"/>
                <a:cs typeface="Times New Roman" panose="02020603050405020304" pitchFamily="18" charset="0"/>
              </a:rPr>
              <a:t> </a:t>
            </a:r>
            <a:r>
              <a:rPr lang="en-US" altLang="en-US" sz="3200" b="1" i="1" dirty="0" err="1" smtClean="0">
                <a:solidFill>
                  <a:srgbClr val="1D1D1D"/>
                </a:solidFill>
                <a:latin typeface="Times New Roman" panose="02020603050405020304" pitchFamily="18" charset="0"/>
                <a:cs typeface="Times New Roman" panose="02020603050405020304" pitchFamily="18" charset="0"/>
              </a:rPr>
              <a:t>Thị</a:t>
            </a:r>
            <a:r>
              <a:rPr lang="en-US" altLang="en-US" sz="3200" b="1" i="1" dirty="0" smtClean="0">
                <a:solidFill>
                  <a:srgbClr val="1D1D1D"/>
                </a:solidFill>
                <a:latin typeface="Times New Roman" panose="02020603050405020304" pitchFamily="18" charset="0"/>
                <a:cs typeface="Times New Roman" panose="02020603050405020304" pitchFamily="18" charset="0"/>
              </a:rPr>
              <a:t> </a:t>
            </a:r>
            <a:r>
              <a:rPr lang="en-US" altLang="en-US" sz="3200" b="1" i="1" dirty="0" err="1" smtClean="0">
                <a:solidFill>
                  <a:srgbClr val="1D1D1D"/>
                </a:solidFill>
                <a:latin typeface="Times New Roman" panose="02020603050405020304" pitchFamily="18" charset="0"/>
                <a:cs typeface="Times New Roman" panose="02020603050405020304" pitchFamily="18" charset="0"/>
              </a:rPr>
              <a:t>Ái</a:t>
            </a:r>
            <a:r>
              <a:rPr lang="en-US" altLang="en-US" sz="3200" b="1" i="1" dirty="0" smtClean="0">
                <a:solidFill>
                  <a:srgbClr val="1D1D1D"/>
                </a:solidFill>
                <a:latin typeface="Times New Roman" panose="02020603050405020304" pitchFamily="18" charset="0"/>
                <a:cs typeface="Times New Roman" panose="02020603050405020304" pitchFamily="18" charset="0"/>
              </a:rPr>
              <a:t> </a:t>
            </a:r>
            <a:r>
              <a:rPr lang="en-US" altLang="en-US" sz="3200" b="1" i="1" dirty="0" err="1" smtClean="0">
                <a:solidFill>
                  <a:srgbClr val="1D1D1D"/>
                </a:solidFill>
                <a:latin typeface="Times New Roman" panose="02020603050405020304" pitchFamily="18" charset="0"/>
                <a:cs typeface="Times New Roman" panose="02020603050405020304" pitchFamily="18" charset="0"/>
              </a:rPr>
              <a:t>Thùy</a:t>
            </a:r>
            <a:endParaRPr lang="en-US" altLang="en-US" sz="4000" b="1" i="1" dirty="0">
              <a:solidFill>
                <a:srgbClr val="1D1D1D"/>
              </a:solidFill>
              <a:latin typeface="Times New Roman" panose="02020603050405020304" pitchFamily="18" charset="0"/>
              <a:cs typeface="Times New Roman" panose="02020603050405020304" pitchFamily="18" charset="0"/>
            </a:endParaRPr>
          </a:p>
        </p:txBody>
      </p:sp>
      <p:sp>
        <p:nvSpPr>
          <p:cNvPr id="9" name="TextBox 9">
            <a:extLst>
              <a:ext uri="{FF2B5EF4-FFF2-40B4-BE49-F238E27FC236}">
                <a16:creationId xmlns:a16="http://schemas.microsoft.com/office/drawing/2014/main" xmlns="" id="{179D390A-E1FC-4330-902B-0FBEB616C06D}"/>
              </a:ext>
            </a:extLst>
          </p:cNvPr>
          <p:cNvSpPr txBox="1">
            <a:spLocks noChangeArrowheads="1"/>
          </p:cNvSpPr>
          <p:nvPr/>
        </p:nvSpPr>
        <p:spPr bwMode="auto">
          <a:xfrm>
            <a:off x="1293225" y="4400550"/>
            <a:ext cx="70678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0"/>
              </a:spcBef>
              <a:buClrTx/>
              <a:buSzTx/>
              <a:buFontTx/>
              <a:buNone/>
            </a:pPr>
            <a:r>
              <a:rPr lang="en-US" altLang="en-US" sz="3200" b="1" dirty="0" err="1">
                <a:solidFill>
                  <a:srgbClr val="1D1D1D"/>
                </a:solidFill>
                <a:latin typeface="Times New Roman" panose="02020603050405020304" pitchFamily="18" charset="0"/>
                <a:cs typeface="Times New Roman" panose="02020603050405020304" pitchFamily="18" charset="0"/>
              </a:rPr>
              <a:t>Năm</a:t>
            </a:r>
            <a:r>
              <a:rPr lang="en-US" altLang="en-US" sz="3200" b="1" dirty="0">
                <a:solidFill>
                  <a:srgbClr val="1D1D1D"/>
                </a:solidFill>
                <a:latin typeface="Times New Roman" panose="02020603050405020304" pitchFamily="18" charset="0"/>
                <a:cs typeface="Times New Roman" panose="02020603050405020304" pitchFamily="18" charset="0"/>
              </a:rPr>
              <a:t> </a:t>
            </a:r>
            <a:r>
              <a:rPr lang="en-US" altLang="en-US" sz="3200" b="1" dirty="0" err="1">
                <a:solidFill>
                  <a:srgbClr val="1D1D1D"/>
                </a:solidFill>
                <a:latin typeface="Times New Roman" panose="02020603050405020304" pitchFamily="18" charset="0"/>
                <a:cs typeface="Times New Roman" panose="02020603050405020304" pitchFamily="18" charset="0"/>
              </a:rPr>
              <a:t>học</a:t>
            </a:r>
            <a:r>
              <a:rPr lang="en-US" altLang="en-US" sz="3200" b="1" dirty="0">
                <a:solidFill>
                  <a:srgbClr val="1D1D1D"/>
                </a:solidFill>
                <a:latin typeface="Times New Roman" panose="02020603050405020304" pitchFamily="18" charset="0"/>
                <a:cs typeface="Times New Roman" panose="02020603050405020304" pitchFamily="18" charset="0"/>
              </a:rPr>
              <a:t>: </a:t>
            </a:r>
            <a:r>
              <a:rPr lang="en-US" altLang="en-US" sz="3200" b="1" dirty="0" smtClean="0">
                <a:solidFill>
                  <a:srgbClr val="1D1D1D"/>
                </a:solidFill>
                <a:latin typeface="Times New Roman" panose="02020603050405020304" pitchFamily="18" charset="0"/>
                <a:cs typeface="Times New Roman" panose="02020603050405020304" pitchFamily="18" charset="0"/>
              </a:rPr>
              <a:t>2024 </a:t>
            </a:r>
            <a:r>
              <a:rPr lang="en-US" altLang="en-US" sz="3200" b="1" dirty="0">
                <a:solidFill>
                  <a:srgbClr val="1D1D1D"/>
                </a:solidFill>
                <a:latin typeface="Times New Roman" panose="02020603050405020304" pitchFamily="18" charset="0"/>
                <a:cs typeface="Times New Roman" panose="02020603050405020304" pitchFamily="18" charset="0"/>
              </a:rPr>
              <a:t>- </a:t>
            </a:r>
            <a:r>
              <a:rPr lang="en-US" altLang="en-US" sz="3200" b="1" dirty="0" smtClean="0">
                <a:solidFill>
                  <a:srgbClr val="1D1D1D"/>
                </a:solidFill>
                <a:latin typeface="Times New Roman" panose="02020603050405020304" pitchFamily="18" charset="0"/>
                <a:cs typeface="Times New Roman" panose="02020603050405020304" pitchFamily="18" charset="0"/>
              </a:rPr>
              <a:t>2025</a:t>
            </a:r>
            <a:endParaRPr lang="en-US" altLang="en-US" sz="4000" b="1" i="1" dirty="0">
              <a:solidFill>
                <a:srgbClr val="1D1D1D"/>
              </a:solidFill>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xmlns="" id="{EF5FBD90-9FF3-4CE0-94C3-6E830887528B}"/>
              </a:ext>
            </a:extLst>
          </p:cNvPr>
          <p:cNvCxnSpPr/>
          <p:nvPr/>
        </p:nvCxnSpPr>
        <p:spPr>
          <a:xfrm>
            <a:off x="2838450" y="1085850"/>
            <a:ext cx="462915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48404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3FB9D5E-5DAA-4ED8-A477-9FC3FF3DA9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 y="0"/>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xmlns="" id="{236EF04A-1C2B-4ED5-A8F2-A199D3D2E2FD}"/>
              </a:ext>
            </a:extLst>
          </p:cNvPr>
          <p:cNvSpPr txBox="1">
            <a:spLocks noChangeArrowheads="1"/>
          </p:cNvSpPr>
          <p:nvPr/>
        </p:nvSpPr>
        <p:spPr bwMode="auto">
          <a:xfrm>
            <a:off x="2343150" y="543953"/>
            <a:ext cx="4629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2800" b="1" dirty="0">
                <a:latin typeface="Times New Roman" panose="02020603050405020304" pitchFamily="18" charset="0"/>
                <a:cs typeface="Times New Roman" panose="02020603050405020304" pitchFamily="18" charset="0"/>
              </a:rPr>
              <a:t>Tin </a:t>
            </a:r>
            <a:r>
              <a:rPr lang="en-US" altLang="en-US" sz="2800" b="1" dirty="0" err="1">
                <a:latin typeface="Times New Roman" panose="02020603050405020304" pitchFamily="18" charset="0"/>
                <a:cs typeface="Times New Roman" panose="02020603050405020304" pitchFamily="18" charset="0"/>
              </a:rPr>
              <a:t>học</a:t>
            </a:r>
            <a:endParaRPr lang="en-US" altLang="en-US" sz="28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34325E99-8D03-402E-8158-E4682241AF5E}"/>
              </a:ext>
            </a:extLst>
          </p:cNvPr>
          <p:cNvSpPr/>
          <p:nvPr/>
        </p:nvSpPr>
        <p:spPr>
          <a:xfrm>
            <a:off x="1246010" y="955040"/>
            <a:ext cx="8229600" cy="523220"/>
          </a:xfrm>
          <a:prstGeom prst="rect">
            <a:avLst/>
          </a:prstGeom>
          <a:noFill/>
        </p:spPr>
        <p:txBody>
          <a:bodyPr wrap="square">
            <a:spAutoFit/>
          </a:bodyPr>
          <a:lstStyle/>
          <a:p>
            <a:pPr algn="ctr">
              <a:spcBef>
                <a:spcPct val="0"/>
              </a:spcBef>
            </a:pPr>
            <a:r>
              <a:rPr lang="en-US" altLang="en-US" sz="2800" b="1" u="sng" dirty="0" err="1">
                <a:solidFill>
                  <a:srgbClr val="00B050"/>
                </a:solidFill>
                <a:latin typeface="Times New Roman" panose="02020603050405020304" pitchFamily="18" charset="0"/>
                <a:cs typeface="Times New Roman" panose="02020603050405020304" pitchFamily="18" charset="0"/>
              </a:rPr>
              <a:t>Bài</a:t>
            </a:r>
            <a:r>
              <a:rPr lang="vi-VN" altLang="en-US" sz="2800" b="1" u="sng" dirty="0">
                <a:solidFill>
                  <a:srgbClr val="00B050"/>
                </a:solidFill>
                <a:latin typeface="Times New Roman" panose="02020603050405020304" pitchFamily="18" charset="0"/>
                <a:cs typeface="Times New Roman" panose="02020603050405020304" pitchFamily="18" charset="0"/>
              </a:rPr>
              <a:t> </a:t>
            </a:r>
            <a:r>
              <a:rPr lang="en-US" altLang="en-US" sz="2800" b="1" u="sng" dirty="0">
                <a:solidFill>
                  <a:srgbClr val="00B050"/>
                </a:solidFill>
                <a:latin typeface="Times New Roman" panose="02020603050405020304" pitchFamily="18" charset="0"/>
                <a:cs typeface="Times New Roman" panose="02020603050405020304" pitchFamily="18" charset="0"/>
              </a:rPr>
              <a:t>4</a:t>
            </a:r>
            <a:r>
              <a:rPr lang="vi-VN" altLang="en-US" sz="2800" b="1" dirty="0">
                <a:solidFill>
                  <a:srgbClr val="00B050"/>
                </a:solidFill>
                <a:latin typeface="Times New Roman" panose="02020603050405020304" pitchFamily="18" charset="0"/>
                <a:cs typeface="Times New Roman" panose="02020603050405020304" pitchFamily="18" charset="0"/>
              </a:rPr>
              <a:t>:</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Tìm</a:t>
            </a:r>
            <a:r>
              <a:rPr lang="en-US" altLang="vi-VN"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kiếm</a:t>
            </a:r>
            <a:r>
              <a:rPr lang="en-US" altLang="vi-VN"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thông</a:t>
            </a:r>
            <a:r>
              <a:rPr lang="en-US" altLang="vi-VN" sz="2800" b="1" dirty="0">
                <a:solidFill>
                  <a:srgbClr val="00B050"/>
                </a:solidFill>
                <a:latin typeface="Times New Roman" panose="02020603050405020304" pitchFamily="18" charset="0"/>
                <a:cs typeface="Times New Roman" panose="02020603050405020304" pitchFamily="18" charset="0"/>
              </a:rPr>
              <a:t> tin </a:t>
            </a:r>
            <a:r>
              <a:rPr lang="en-US" altLang="vi-VN" sz="2800" b="1" dirty="0" err="1">
                <a:solidFill>
                  <a:srgbClr val="00B050"/>
                </a:solidFill>
                <a:latin typeface="Times New Roman" panose="02020603050405020304" pitchFamily="18" charset="0"/>
                <a:cs typeface="Times New Roman" panose="02020603050405020304" pitchFamily="18" charset="0"/>
              </a:rPr>
              <a:t>trên</a:t>
            </a:r>
            <a:r>
              <a:rPr lang="en-US" altLang="vi-VN" sz="2800" b="1" dirty="0">
                <a:solidFill>
                  <a:srgbClr val="00B050"/>
                </a:solidFill>
                <a:latin typeface="Times New Roman" panose="02020603050405020304" pitchFamily="18" charset="0"/>
                <a:cs typeface="Times New Roman" panose="02020603050405020304" pitchFamily="18" charset="0"/>
              </a:rPr>
              <a:t> Internet </a:t>
            </a:r>
            <a:r>
              <a:rPr lang="en-US" altLang="en-US" sz="2800" b="1" dirty="0">
                <a:solidFill>
                  <a:srgbClr val="00B050"/>
                </a:solidFill>
                <a:latin typeface="Times New Roman" panose="02020603050405020304" pitchFamily="18" charset="0"/>
                <a:cs typeface="Times New Roman" panose="02020603050405020304" pitchFamily="18" charset="0"/>
              </a:rPr>
              <a:t>(</a:t>
            </a:r>
            <a:r>
              <a:rPr lang="en-US" altLang="en-US" sz="2800" b="1" dirty="0" err="1">
                <a:solidFill>
                  <a:srgbClr val="00B050"/>
                </a:solidFill>
                <a:latin typeface="Times New Roman" panose="02020603050405020304" pitchFamily="18" charset="0"/>
                <a:cs typeface="Times New Roman" panose="02020603050405020304" pitchFamily="18" charset="0"/>
              </a:rPr>
              <a:t>tiết</a:t>
            </a:r>
            <a:r>
              <a:rPr lang="en-US" altLang="en-US" sz="2800" b="1" dirty="0">
                <a:solidFill>
                  <a:srgbClr val="00B050"/>
                </a:solidFill>
                <a:latin typeface="Times New Roman" panose="02020603050405020304" pitchFamily="18" charset="0"/>
                <a:cs typeface="Times New Roman" panose="02020603050405020304" pitchFamily="18" charset="0"/>
              </a:rPr>
              <a:t> 2)</a:t>
            </a:r>
            <a:endParaRPr lang="en-US" altLang="en-US" sz="2800" b="1" i="1" dirty="0">
              <a:solidFill>
                <a:srgbClr val="00B05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BB5C7C3F-CE33-4430-8468-79000E5FED49}"/>
              </a:ext>
            </a:extLst>
          </p:cNvPr>
          <p:cNvSpPr/>
          <p:nvPr/>
        </p:nvSpPr>
        <p:spPr>
          <a:xfrm>
            <a:off x="152400" y="1623352"/>
            <a:ext cx="2109861" cy="553998"/>
          </a:xfrm>
          <a:prstGeom prst="rect">
            <a:avLst/>
          </a:prstGeom>
        </p:spPr>
        <p:txBody>
          <a:bodyPr wrap="square">
            <a:spAutoFit/>
          </a:bodyPr>
          <a:lstStyle/>
          <a:p>
            <a:pPr defTabSz="342900">
              <a:lnSpc>
                <a:spcPct val="150000"/>
              </a:lnSpc>
            </a:pPr>
            <a:r>
              <a:rPr lang="en-US" sz="2000" b="1" dirty="0" smtClean="0">
                <a:solidFill>
                  <a:srgbClr val="0998D7"/>
                </a:solidFill>
                <a:latin typeface="SVN-SAF" panose="02040603050506020204" pitchFamily="18" charset="0"/>
                <a:cs typeface="Times New Roman" panose="02020603050405020304" pitchFamily="18" charset="0"/>
              </a:rPr>
              <a:t>3. LUYỆN </a:t>
            </a:r>
            <a:r>
              <a:rPr lang="en-US" sz="2000" b="1" dirty="0">
                <a:solidFill>
                  <a:srgbClr val="0998D7"/>
                </a:solidFill>
                <a:latin typeface="SVN-SAF" panose="02040603050506020204" pitchFamily="18" charset="0"/>
                <a:cs typeface="Times New Roman" panose="02020603050405020304" pitchFamily="18" charset="0"/>
              </a:rPr>
              <a:t>TẬP</a:t>
            </a:r>
            <a:endParaRPr lang="vi-VN" sz="2000" b="1" dirty="0">
              <a:solidFill>
                <a:srgbClr val="0998D7"/>
              </a:solidFill>
              <a:latin typeface="SVN-SAF"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7EB6ACA8-7CCD-4ABB-A8DB-203A6585A9CA}"/>
              </a:ext>
            </a:extLst>
          </p:cNvPr>
          <p:cNvSpPr/>
          <p:nvPr/>
        </p:nvSpPr>
        <p:spPr>
          <a:xfrm>
            <a:off x="330926" y="2134138"/>
            <a:ext cx="8820150" cy="1477328"/>
          </a:xfrm>
          <a:prstGeom prst="rect">
            <a:avLst/>
          </a:prstGeom>
        </p:spPr>
        <p:txBody>
          <a:bodyPr wrap="square">
            <a:spAutoFit/>
          </a:bodyPr>
          <a:lstStyle/>
          <a:p>
            <a:pPr defTabSz="342900">
              <a:lnSpc>
                <a:spcPct val="150000"/>
              </a:lnSpc>
            </a:pPr>
            <a:r>
              <a:rPr lang="en-US" sz="2000" b="1" dirty="0">
                <a:latin typeface="Arial" panose="020B0604020202020204" pitchFamily="34" charset="0"/>
                <a:cs typeface="Arial" panose="020B0604020202020204" pitchFamily="34" charset="0"/>
              </a:rPr>
              <a:t>1. </a:t>
            </a:r>
            <a:r>
              <a:rPr lang="vi-VN" sz="2000" dirty="0">
                <a:latin typeface="Arial" panose="020B0604020202020204" pitchFamily="34" charset="0"/>
                <a:cs typeface="Arial" panose="020B0604020202020204" pitchFamily="34" charset="0"/>
              </a:rPr>
              <a:t>Các bạn chọn từ khoá cho chủ đề về vai trò của không khí đối với con người. Mỗi bạn lựa chọn từ khoá tìm kiếm khác nhau, theo em bạn nào sau đây chọn từ khoá phù hợp nhất?</a:t>
            </a:r>
          </a:p>
        </p:txBody>
      </p:sp>
      <p:sp>
        <p:nvSpPr>
          <p:cNvPr id="12" name="Rectangle 11">
            <a:extLst>
              <a:ext uri="{FF2B5EF4-FFF2-40B4-BE49-F238E27FC236}">
                <a16:creationId xmlns:a16="http://schemas.microsoft.com/office/drawing/2014/main" xmlns="" id="{CDF69285-F8FC-479C-82CA-DF2A136153EA}"/>
              </a:ext>
            </a:extLst>
          </p:cNvPr>
          <p:cNvSpPr/>
          <p:nvPr/>
        </p:nvSpPr>
        <p:spPr>
          <a:xfrm>
            <a:off x="1418575" y="3409950"/>
            <a:ext cx="6378787" cy="553998"/>
          </a:xfrm>
          <a:prstGeom prst="rect">
            <a:avLst/>
          </a:prstGeom>
        </p:spPr>
        <p:txBody>
          <a:bodyPr wrap="square">
            <a:spAutoFit/>
          </a:bodyPr>
          <a:lstStyle/>
          <a:p>
            <a:pPr defTabSz="342900">
              <a:lnSpc>
                <a:spcPct val="150000"/>
              </a:lnSpc>
            </a:pPr>
            <a:r>
              <a:rPr lang="en-US" sz="2000" b="1" dirty="0">
                <a:solidFill>
                  <a:srgbClr val="7FC354"/>
                </a:solidFill>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Khoa: Không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khí</a:t>
            </a:r>
            <a:endParaRPr lang="vi-VN" sz="20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1708E7FA-A6E1-418E-9497-38D9D390FF39}"/>
              </a:ext>
            </a:extLst>
          </p:cNvPr>
          <p:cNvSpPr/>
          <p:nvPr/>
        </p:nvSpPr>
        <p:spPr>
          <a:xfrm>
            <a:off x="1371600" y="3770352"/>
            <a:ext cx="5482895" cy="553998"/>
          </a:xfrm>
          <a:prstGeom prst="rect">
            <a:avLst/>
          </a:prstGeom>
        </p:spPr>
        <p:txBody>
          <a:bodyPr wrap="square">
            <a:spAutoFit/>
          </a:bodyPr>
          <a:lstStyle/>
          <a:p>
            <a:pPr defTabSz="342900">
              <a:lnSpc>
                <a:spcPct val="150000"/>
              </a:lnSpc>
            </a:pPr>
            <a:r>
              <a:rPr lang="en-US" sz="2000" b="1" dirty="0">
                <a:solidFill>
                  <a:srgbClr val="7FC354"/>
                </a:solidFill>
                <a:latin typeface="Arial" panose="020B0604020202020204" pitchFamily="34" charset="0"/>
                <a:cs typeface="Arial" panose="020B0604020202020204" pitchFamily="34" charset="0"/>
              </a:rPr>
              <a:t>B. </a:t>
            </a:r>
            <a:r>
              <a:rPr lang="vi-VN" sz="2000" dirty="0">
                <a:latin typeface="Arial" panose="020B0604020202020204" pitchFamily="34" charset="0"/>
                <a:cs typeface="Arial" panose="020B0604020202020204" pitchFamily="34" charset="0"/>
              </a:rPr>
              <a:t>An: </a:t>
            </a:r>
            <a:r>
              <a:rPr lang="vi-VN" sz="2000" dirty="0" smtClean="0">
                <a:latin typeface="Arial" panose="020B0604020202020204" pitchFamily="34" charset="0"/>
                <a:cs typeface="Arial" panose="020B0604020202020204" pitchFamily="34" charset="0"/>
              </a:rPr>
              <a:t>Không </a:t>
            </a:r>
            <a:r>
              <a:rPr lang="vi-VN" sz="2000" dirty="0">
                <a:latin typeface="Arial" panose="020B0604020202020204" pitchFamily="34" charset="0"/>
                <a:cs typeface="Arial" panose="020B0604020202020204" pitchFamily="34" charset="0"/>
              </a:rPr>
              <a:t>khí và con người.</a:t>
            </a:r>
          </a:p>
        </p:txBody>
      </p:sp>
      <p:sp>
        <p:nvSpPr>
          <p:cNvPr id="14" name="Rectangle 13">
            <a:extLst>
              <a:ext uri="{FF2B5EF4-FFF2-40B4-BE49-F238E27FC236}">
                <a16:creationId xmlns:a16="http://schemas.microsoft.com/office/drawing/2014/main" xmlns="" id="{36461C47-D7F4-4322-A2A4-A4EC28F5E32B}"/>
              </a:ext>
            </a:extLst>
          </p:cNvPr>
          <p:cNvSpPr/>
          <p:nvPr/>
        </p:nvSpPr>
        <p:spPr>
          <a:xfrm>
            <a:off x="1356099" y="4151352"/>
            <a:ext cx="7214432" cy="553998"/>
          </a:xfrm>
          <a:prstGeom prst="rect">
            <a:avLst/>
          </a:prstGeom>
        </p:spPr>
        <p:txBody>
          <a:bodyPr wrap="square">
            <a:spAutoFit/>
          </a:bodyPr>
          <a:lstStyle/>
          <a:p>
            <a:pPr defTabSz="342900">
              <a:lnSpc>
                <a:spcPct val="150000"/>
              </a:lnSpc>
            </a:pPr>
            <a:r>
              <a:rPr lang="en-US" sz="2000" b="1" dirty="0">
                <a:solidFill>
                  <a:srgbClr val="7FC354"/>
                </a:solidFill>
                <a:latin typeface="Arial" panose="020B0604020202020204" pitchFamily="34" charset="0"/>
                <a:cs typeface="Arial" panose="020B0604020202020204" pitchFamily="34" charset="0"/>
              </a:rPr>
              <a:t>C. </a:t>
            </a:r>
            <a:r>
              <a:rPr lang="vi-VN" sz="2000" dirty="0">
                <a:latin typeface="Arial" panose="020B0604020202020204" pitchFamily="34" charset="0"/>
                <a:cs typeface="Arial" panose="020B0604020202020204" pitchFamily="34" charset="0"/>
              </a:rPr>
              <a:t>Minh: Vai trò của không khí đối với con người.</a:t>
            </a:r>
          </a:p>
        </p:txBody>
      </p:sp>
      <p:sp>
        <p:nvSpPr>
          <p:cNvPr id="15" name="Oval 14">
            <a:extLst>
              <a:ext uri="{FF2B5EF4-FFF2-40B4-BE49-F238E27FC236}">
                <a16:creationId xmlns:a16="http://schemas.microsoft.com/office/drawing/2014/main" xmlns="" id="{AEB52683-7072-4419-8938-6AB43E00A4B5}"/>
              </a:ext>
            </a:extLst>
          </p:cNvPr>
          <p:cNvSpPr/>
          <p:nvPr/>
        </p:nvSpPr>
        <p:spPr>
          <a:xfrm>
            <a:off x="1371600" y="4296444"/>
            <a:ext cx="332706" cy="3327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a:extLst>
              <a:ext uri="{FF2B5EF4-FFF2-40B4-BE49-F238E27FC236}">
                <a16:creationId xmlns:a16="http://schemas.microsoft.com/office/drawing/2014/main" xmlns="" id="{02C88629-B6F9-43ED-A02F-AF7AAE4EBE80}"/>
              </a:ext>
            </a:extLst>
          </p:cNvPr>
          <p:cNvSpPr/>
          <p:nvPr/>
        </p:nvSpPr>
        <p:spPr>
          <a:xfrm>
            <a:off x="1386579" y="4476750"/>
            <a:ext cx="7214432" cy="553998"/>
          </a:xfrm>
          <a:prstGeom prst="rect">
            <a:avLst/>
          </a:prstGeom>
        </p:spPr>
        <p:txBody>
          <a:bodyPr wrap="square">
            <a:spAutoFit/>
          </a:bodyPr>
          <a:lstStyle/>
          <a:p>
            <a:pPr defTabSz="342900">
              <a:lnSpc>
                <a:spcPct val="150000"/>
              </a:lnSpc>
            </a:pPr>
            <a:r>
              <a:rPr lang="en-US" sz="2000" b="1" dirty="0">
                <a:solidFill>
                  <a:srgbClr val="7FC354"/>
                </a:solidFill>
                <a:latin typeface="Arial" panose="020B0604020202020204" pitchFamily="34" charset="0"/>
                <a:cs typeface="Arial" panose="020B0604020202020204" pitchFamily="34" charset="0"/>
              </a:rPr>
              <a:t>D. </a:t>
            </a:r>
            <a:r>
              <a:rPr lang="vi-VN" sz="2000" dirty="0">
                <a:latin typeface="Arial" panose="020B0604020202020204" pitchFamily="34" charset="0"/>
                <a:cs typeface="Arial" panose="020B0604020202020204" pitchFamily="34" charset="0"/>
              </a:rPr>
              <a:t>Hoa: Con người cần không khí không?</a:t>
            </a:r>
          </a:p>
        </p:txBody>
      </p:sp>
      <p:sp>
        <p:nvSpPr>
          <p:cNvPr id="17" name="TextBox 16">
            <a:extLst>
              <a:ext uri="{FF2B5EF4-FFF2-40B4-BE49-F238E27FC236}">
                <a16:creationId xmlns:a16="http://schemas.microsoft.com/office/drawing/2014/main" xmlns="" id="{8DB2BA37-17C4-4552-9FC4-5BF272E1495C}"/>
              </a:ext>
            </a:extLst>
          </p:cNvPr>
          <p:cNvSpPr txBox="1"/>
          <p:nvPr/>
        </p:nvSpPr>
        <p:spPr>
          <a:xfrm>
            <a:off x="457200" y="133350"/>
            <a:ext cx="8686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Thứ</a:t>
            </a:r>
            <a:r>
              <a:rPr kumimoji="0" lang="en-US" sz="24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2400" b="1" i="0" u="none" strike="noStrike" kern="1200" cap="none" spc="0" normalizeH="0" baseline="0" noProof="0" dirty="0" err="1"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vi-VN" sz="2400" b="1" i="0" u="none" strike="noStrike" kern="1200" cap="none" spc="0" normalizeH="0" baseline="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ngày</a:t>
            </a:r>
            <a:r>
              <a:rPr kumimoji="0" lang="vi-VN"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31 </a:t>
            </a:r>
            <a:r>
              <a:rPr kumimoji="0" lang="vi-VN"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tháng </a:t>
            </a:r>
            <a:r>
              <a:rPr kumimoji="0" lang="en-US"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10 </a:t>
            </a:r>
            <a:r>
              <a:rPr kumimoji="0" lang="vi-VN"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2024</a:t>
            </a:r>
            <a:endParaRPr kumimoji="0" lang="en-US" sz="24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587027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1000"/>
                                        <p:tgtEl>
                                          <p:spTgt spid="14">
                                            <p:txEl>
                                              <p:pRg st="0" end="0"/>
                                            </p:txEl>
                                          </p:spTgt>
                                        </p:tgtEl>
                                      </p:cBhvr>
                                    </p:animEffect>
                                    <p:anim calcmode="lin" valueType="num">
                                      <p:cBhvr>
                                        <p:cTn id="2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1000"/>
                                        <p:tgtEl>
                                          <p:spTgt spid="16">
                                            <p:txEl>
                                              <p:pRg st="0" end="0"/>
                                            </p:txEl>
                                          </p:spTgt>
                                        </p:tgtEl>
                                      </p:cBhvr>
                                    </p:animEffect>
                                    <p:anim calcmode="lin" valueType="num">
                                      <p:cBhvr>
                                        <p:cTn id="2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xmlns="" id="{236EF04A-1C2B-4ED5-A8F2-A199D3D2E2FD}"/>
              </a:ext>
            </a:extLst>
          </p:cNvPr>
          <p:cNvSpPr txBox="1">
            <a:spLocks noChangeArrowheads="1"/>
          </p:cNvSpPr>
          <p:nvPr/>
        </p:nvSpPr>
        <p:spPr bwMode="auto">
          <a:xfrm>
            <a:off x="2343150" y="543953"/>
            <a:ext cx="4629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200" b="1" dirty="0">
                <a:latin typeface="Times New Roman" panose="02020603050405020304" pitchFamily="18" charset="0"/>
                <a:cs typeface="Times New Roman" panose="02020603050405020304" pitchFamily="18" charset="0"/>
              </a:rPr>
              <a:t>Tin </a:t>
            </a:r>
            <a:r>
              <a:rPr lang="en-US" altLang="en-US" sz="3200" b="1" dirty="0" err="1">
                <a:latin typeface="Times New Roman" panose="02020603050405020304" pitchFamily="18" charset="0"/>
                <a:cs typeface="Times New Roman" panose="02020603050405020304" pitchFamily="18" charset="0"/>
              </a:rPr>
              <a:t>học</a:t>
            </a:r>
            <a:endParaRPr lang="en-US" altLang="en-US" sz="32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34325E99-8D03-402E-8158-E4682241AF5E}"/>
              </a:ext>
            </a:extLst>
          </p:cNvPr>
          <p:cNvSpPr/>
          <p:nvPr/>
        </p:nvSpPr>
        <p:spPr>
          <a:xfrm>
            <a:off x="1246010" y="955040"/>
            <a:ext cx="8229600" cy="523220"/>
          </a:xfrm>
          <a:prstGeom prst="rect">
            <a:avLst/>
          </a:prstGeom>
          <a:noFill/>
        </p:spPr>
        <p:txBody>
          <a:bodyPr wrap="square">
            <a:spAutoFit/>
          </a:bodyPr>
          <a:lstStyle/>
          <a:p>
            <a:pPr algn="ctr">
              <a:spcBef>
                <a:spcPct val="0"/>
              </a:spcBef>
            </a:pPr>
            <a:r>
              <a:rPr lang="en-US" altLang="en-US" sz="2800" b="1" u="sng" dirty="0" err="1">
                <a:solidFill>
                  <a:srgbClr val="00B050"/>
                </a:solidFill>
                <a:latin typeface="Times New Roman" panose="02020603050405020304" pitchFamily="18" charset="0"/>
                <a:cs typeface="Times New Roman" panose="02020603050405020304" pitchFamily="18" charset="0"/>
              </a:rPr>
              <a:t>Bài</a:t>
            </a:r>
            <a:r>
              <a:rPr lang="vi-VN" altLang="en-US" sz="2800" b="1" u="sng" dirty="0">
                <a:solidFill>
                  <a:srgbClr val="00B050"/>
                </a:solidFill>
                <a:latin typeface="Times New Roman" panose="02020603050405020304" pitchFamily="18" charset="0"/>
                <a:cs typeface="Times New Roman" panose="02020603050405020304" pitchFamily="18" charset="0"/>
              </a:rPr>
              <a:t> </a:t>
            </a:r>
            <a:r>
              <a:rPr lang="en-US" altLang="en-US" sz="2800" b="1" u="sng" dirty="0">
                <a:solidFill>
                  <a:srgbClr val="00B050"/>
                </a:solidFill>
                <a:latin typeface="Times New Roman" panose="02020603050405020304" pitchFamily="18" charset="0"/>
                <a:cs typeface="Times New Roman" panose="02020603050405020304" pitchFamily="18" charset="0"/>
              </a:rPr>
              <a:t>4</a:t>
            </a:r>
            <a:r>
              <a:rPr lang="vi-VN" altLang="en-US" sz="2800" b="1" dirty="0">
                <a:solidFill>
                  <a:srgbClr val="00B050"/>
                </a:solidFill>
                <a:latin typeface="Times New Roman" panose="02020603050405020304" pitchFamily="18" charset="0"/>
                <a:cs typeface="Times New Roman" panose="02020603050405020304" pitchFamily="18" charset="0"/>
              </a:rPr>
              <a:t>:</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Tìm</a:t>
            </a:r>
            <a:r>
              <a:rPr lang="en-US" altLang="vi-VN"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kiếm</a:t>
            </a:r>
            <a:r>
              <a:rPr lang="en-US" altLang="vi-VN"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thông</a:t>
            </a:r>
            <a:r>
              <a:rPr lang="en-US" altLang="vi-VN" sz="2800" b="1" dirty="0">
                <a:solidFill>
                  <a:srgbClr val="00B050"/>
                </a:solidFill>
                <a:latin typeface="Times New Roman" panose="02020603050405020304" pitchFamily="18" charset="0"/>
                <a:cs typeface="Times New Roman" panose="02020603050405020304" pitchFamily="18" charset="0"/>
              </a:rPr>
              <a:t> tin </a:t>
            </a:r>
            <a:r>
              <a:rPr lang="en-US" altLang="vi-VN" sz="2800" b="1" dirty="0" err="1">
                <a:solidFill>
                  <a:srgbClr val="00B050"/>
                </a:solidFill>
                <a:latin typeface="Times New Roman" panose="02020603050405020304" pitchFamily="18" charset="0"/>
                <a:cs typeface="Times New Roman" panose="02020603050405020304" pitchFamily="18" charset="0"/>
              </a:rPr>
              <a:t>trên</a:t>
            </a:r>
            <a:r>
              <a:rPr lang="en-US" altLang="vi-VN" sz="2800" b="1" dirty="0">
                <a:solidFill>
                  <a:srgbClr val="00B050"/>
                </a:solidFill>
                <a:latin typeface="Times New Roman" panose="02020603050405020304" pitchFamily="18" charset="0"/>
                <a:cs typeface="Times New Roman" panose="02020603050405020304" pitchFamily="18" charset="0"/>
              </a:rPr>
              <a:t> Internet </a:t>
            </a:r>
            <a:r>
              <a:rPr lang="en-US" altLang="en-US" sz="2800" b="1" dirty="0">
                <a:solidFill>
                  <a:srgbClr val="00B050"/>
                </a:solidFill>
                <a:latin typeface="Times New Roman" panose="02020603050405020304" pitchFamily="18" charset="0"/>
                <a:cs typeface="Times New Roman" panose="02020603050405020304" pitchFamily="18" charset="0"/>
              </a:rPr>
              <a:t>(</a:t>
            </a:r>
            <a:r>
              <a:rPr lang="en-US" altLang="en-US" sz="2800" b="1" dirty="0" err="1">
                <a:solidFill>
                  <a:srgbClr val="00B050"/>
                </a:solidFill>
                <a:latin typeface="Times New Roman" panose="02020603050405020304" pitchFamily="18" charset="0"/>
                <a:cs typeface="Times New Roman" panose="02020603050405020304" pitchFamily="18" charset="0"/>
              </a:rPr>
              <a:t>tiết</a:t>
            </a:r>
            <a:r>
              <a:rPr lang="en-US" altLang="en-US" sz="2800" b="1" dirty="0">
                <a:solidFill>
                  <a:srgbClr val="00B050"/>
                </a:solidFill>
                <a:latin typeface="Times New Roman" panose="02020603050405020304" pitchFamily="18" charset="0"/>
                <a:cs typeface="Times New Roman" panose="02020603050405020304" pitchFamily="18" charset="0"/>
              </a:rPr>
              <a:t> 2)</a:t>
            </a:r>
            <a:endParaRPr lang="en-US" altLang="en-US" sz="2800" b="1" i="1" dirty="0">
              <a:solidFill>
                <a:srgbClr val="00B05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FC52C61B-289D-4165-835F-888AE5146CF8}"/>
              </a:ext>
            </a:extLst>
          </p:cNvPr>
          <p:cNvSpPr/>
          <p:nvPr/>
        </p:nvSpPr>
        <p:spPr>
          <a:xfrm>
            <a:off x="183408" y="1764100"/>
            <a:ext cx="8686800" cy="958660"/>
          </a:xfrm>
          <a:prstGeom prst="rect">
            <a:avLst/>
          </a:prstGeom>
        </p:spPr>
        <p:txBody>
          <a:bodyPr wrap="square">
            <a:spAutoFit/>
          </a:bodyPr>
          <a:lstStyle/>
          <a:p>
            <a:pPr defTabSz="342900">
              <a:lnSpc>
                <a:spcPct val="150000"/>
              </a:lnSpc>
            </a:pPr>
            <a:r>
              <a:rPr lang="en-US" sz="2000" b="1" dirty="0">
                <a:solidFill>
                  <a:srgbClr val="002060"/>
                </a:solidFill>
                <a:latin typeface="Arial" panose="020B0604020202020204" pitchFamily="34" charset="0"/>
                <a:cs typeface="Arial" panose="020B0604020202020204" pitchFamily="34" charset="0"/>
              </a:rPr>
              <a:t>2. </a:t>
            </a:r>
            <a:r>
              <a:rPr lang="vi-VN" sz="2000" dirty="0">
                <a:solidFill>
                  <a:srgbClr val="002060"/>
                </a:solidFill>
                <a:latin typeface="Arial" panose="020B0604020202020204" pitchFamily="34" charset="0"/>
                <a:cs typeface="Arial" panose="020B0604020202020204" pitchFamily="34" charset="0"/>
              </a:rPr>
              <a:t>Thực hành tìm kiếm thông tin theo chủ đề tìm hiểu về Văn Miếu - Quốc Tử Giám theo các yêu cầu sau:</a:t>
            </a:r>
          </a:p>
        </p:txBody>
      </p:sp>
      <p:sp>
        <p:nvSpPr>
          <p:cNvPr id="9" name="Rectangle 8">
            <a:extLst>
              <a:ext uri="{FF2B5EF4-FFF2-40B4-BE49-F238E27FC236}">
                <a16:creationId xmlns:a16="http://schemas.microsoft.com/office/drawing/2014/main" xmlns="" id="{55093B95-9DB2-428B-B772-EB5C72289377}"/>
              </a:ext>
            </a:extLst>
          </p:cNvPr>
          <p:cNvSpPr/>
          <p:nvPr/>
        </p:nvSpPr>
        <p:spPr>
          <a:xfrm>
            <a:off x="1104899" y="3161780"/>
            <a:ext cx="4191001" cy="496996"/>
          </a:xfrm>
          <a:prstGeom prst="rect">
            <a:avLst/>
          </a:prstGeom>
        </p:spPr>
        <p:txBody>
          <a:bodyPr wrap="square">
            <a:spAutoFit/>
          </a:bodyPr>
          <a:lstStyle/>
          <a:p>
            <a:pPr defTabSz="342900">
              <a:lnSpc>
                <a:spcPct val="150000"/>
              </a:lnSpc>
            </a:pPr>
            <a:r>
              <a:rPr lang="en-US" sz="2000" dirty="0">
                <a:solidFill>
                  <a:srgbClr val="0070C0"/>
                </a:solidFill>
                <a:latin typeface="Arial" panose="020B0604020202020204" pitchFamily="34" charset="0"/>
                <a:cs typeface="Arial" panose="020B0604020202020204" pitchFamily="34" charset="0"/>
              </a:rPr>
              <a:t>1) </a:t>
            </a:r>
            <a:r>
              <a:rPr lang="en-US" sz="2000" dirty="0" err="1">
                <a:solidFill>
                  <a:srgbClr val="0070C0"/>
                </a:solidFill>
                <a:latin typeface="Arial" panose="020B0604020202020204" pitchFamily="34" charset="0"/>
                <a:cs typeface="Arial" panose="020B0604020202020204" pitchFamily="34" charset="0"/>
              </a:rPr>
              <a:t>Xác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định</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khoá</a:t>
            </a:r>
            <a:r>
              <a:rPr lang="en-US" sz="2000" dirty="0">
                <a:solidFill>
                  <a:srgbClr val="0070C0"/>
                </a:solidFill>
                <a:latin typeface="Arial" panose="020B0604020202020204" pitchFamily="34" charset="0"/>
                <a:cs typeface="Arial" panose="020B0604020202020204" pitchFamily="34" charset="0"/>
              </a:rPr>
              <a:t>.</a:t>
            </a:r>
            <a:endParaRPr lang="vi-VN" sz="2000" dirty="0">
              <a:solidFill>
                <a:srgbClr val="0070C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xmlns="" id="{C5AEAA80-76B5-4CE2-BF2B-8F621613F8F8}"/>
              </a:ext>
            </a:extLst>
          </p:cNvPr>
          <p:cNvSpPr/>
          <p:nvPr/>
        </p:nvSpPr>
        <p:spPr>
          <a:xfrm>
            <a:off x="1165154" y="4107289"/>
            <a:ext cx="6302445" cy="496996"/>
          </a:xfrm>
          <a:prstGeom prst="rect">
            <a:avLst/>
          </a:prstGeom>
        </p:spPr>
        <p:txBody>
          <a:bodyPr wrap="square">
            <a:spAutoFit/>
          </a:bodyPr>
          <a:lstStyle/>
          <a:p>
            <a:pPr defTabSz="342900">
              <a:lnSpc>
                <a:spcPct val="150000"/>
              </a:lnSpc>
            </a:pPr>
            <a:r>
              <a:rPr lang="vi-VN" sz="2000" dirty="0">
                <a:solidFill>
                  <a:srgbClr val="0070C0"/>
                </a:solidFill>
                <a:cs typeface="Times New Roman" panose="02020603050405020304" pitchFamily="18" charset="0"/>
              </a:rPr>
              <a:t>3) Nhận xét về kết quả nhận được.</a:t>
            </a:r>
          </a:p>
        </p:txBody>
      </p:sp>
      <p:sp>
        <p:nvSpPr>
          <p:cNvPr id="11" name="Rectangle 10">
            <a:extLst>
              <a:ext uri="{FF2B5EF4-FFF2-40B4-BE49-F238E27FC236}">
                <a16:creationId xmlns:a16="http://schemas.microsoft.com/office/drawing/2014/main" xmlns="" id="{1DB6F9EF-3077-48A6-9C1F-E76775CB145D}"/>
              </a:ext>
            </a:extLst>
          </p:cNvPr>
          <p:cNvSpPr/>
          <p:nvPr/>
        </p:nvSpPr>
        <p:spPr>
          <a:xfrm>
            <a:off x="1159712" y="3650604"/>
            <a:ext cx="6629400" cy="496996"/>
          </a:xfrm>
          <a:prstGeom prst="rect">
            <a:avLst/>
          </a:prstGeom>
        </p:spPr>
        <p:txBody>
          <a:bodyPr wrap="square">
            <a:spAutoFit/>
          </a:bodyPr>
          <a:lstStyle/>
          <a:p>
            <a:pPr defTabSz="342900">
              <a:lnSpc>
                <a:spcPct val="150000"/>
              </a:lnSpc>
            </a:pPr>
            <a:r>
              <a:rPr lang="en-US" sz="2000" dirty="0">
                <a:solidFill>
                  <a:srgbClr val="0070C0"/>
                </a:solidFill>
                <a:latin typeface="Arial" panose="020B0604020202020204" pitchFamily="34" charset="0"/>
                <a:cs typeface="Arial" panose="020B0604020202020204" pitchFamily="34" charset="0"/>
              </a:rPr>
              <a:t>2) </a:t>
            </a:r>
            <a:r>
              <a:rPr lang="en-US" sz="2000" dirty="0" err="1">
                <a:solidFill>
                  <a:srgbClr val="0070C0"/>
                </a:solidFill>
                <a:latin typeface="Arial" panose="020B0604020202020204" pitchFamily="34" charset="0"/>
                <a:cs typeface="Arial" panose="020B0604020202020204" pitchFamily="34" charset="0"/>
              </a:rPr>
              <a:t>Truy</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cập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vào</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máy</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tìm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kiếm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và</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tìm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kiếm</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thông</a:t>
            </a:r>
            <a:r>
              <a:rPr lang="en-US" sz="2000" dirty="0">
                <a:solidFill>
                  <a:srgbClr val="0070C0"/>
                </a:solidFill>
                <a:latin typeface="Arial" panose="020B0604020202020204" pitchFamily="34" charset="0"/>
                <a:cs typeface="Arial" panose="020B0604020202020204" pitchFamily="34" charset="0"/>
              </a:rPr>
              <a:t> tin.</a:t>
            </a:r>
            <a:endParaRPr lang="vi-VN" sz="2000" dirty="0">
              <a:solidFill>
                <a:srgbClr val="0070C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8DB2BA37-17C4-4552-9FC4-5BF272E1495C}"/>
              </a:ext>
            </a:extLst>
          </p:cNvPr>
          <p:cNvSpPr txBox="1"/>
          <p:nvPr/>
        </p:nvSpPr>
        <p:spPr>
          <a:xfrm>
            <a:off x="457200" y="133350"/>
            <a:ext cx="8686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Thứ</a:t>
            </a:r>
            <a:r>
              <a:rPr kumimoji="0" lang="en-US" sz="28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2800" b="1" i="0" u="none" strike="noStrike" kern="1200" cap="none" spc="0" normalizeH="0" baseline="0" noProof="0" dirty="0" err="1"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vi-VN" sz="2800" b="1" i="0" u="none" strike="noStrike" kern="1200" cap="none" spc="0" normalizeH="0" baseline="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ngày</a:t>
            </a:r>
            <a:r>
              <a:rPr kumimoji="0" lang="vi-VN"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31 </a:t>
            </a:r>
            <a:r>
              <a:rPr kumimoji="0" lang="vi-VN"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tháng </a:t>
            </a:r>
            <a:r>
              <a:rPr kumimoji="0" lang="en-US"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10 </a:t>
            </a:r>
            <a:r>
              <a:rPr kumimoji="0" lang="vi-VN"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2024</a:t>
            </a:r>
            <a:endParaRPr kumimoji="0" lang="en-US" sz="28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9601683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xmlns="" id="{236EF04A-1C2B-4ED5-A8F2-A199D3D2E2FD}"/>
              </a:ext>
            </a:extLst>
          </p:cNvPr>
          <p:cNvSpPr txBox="1">
            <a:spLocks noChangeArrowheads="1"/>
          </p:cNvSpPr>
          <p:nvPr/>
        </p:nvSpPr>
        <p:spPr bwMode="auto">
          <a:xfrm>
            <a:off x="2343150" y="543953"/>
            <a:ext cx="4629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2800" b="1" dirty="0">
                <a:latin typeface="Times New Roman" panose="02020603050405020304" pitchFamily="18" charset="0"/>
                <a:cs typeface="Times New Roman" panose="02020603050405020304" pitchFamily="18" charset="0"/>
              </a:rPr>
              <a:t>Tin </a:t>
            </a:r>
            <a:r>
              <a:rPr lang="en-US" altLang="en-US" sz="2800" b="1" dirty="0" err="1">
                <a:latin typeface="Times New Roman" panose="02020603050405020304" pitchFamily="18" charset="0"/>
                <a:cs typeface="Times New Roman" panose="02020603050405020304" pitchFamily="18" charset="0"/>
              </a:rPr>
              <a:t>học</a:t>
            </a:r>
            <a:endParaRPr lang="en-US" altLang="en-US" sz="28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34325E99-8D03-402E-8158-E4682241AF5E}"/>
              </a:ext>
            </a:extLst>
          </p:cNvPr>
          <p:cNvSpPr/>
          <p:nvPr/>
        </p:nvSpPr>
        <p:spPr>
          <a:xfrm>
            <a:off x="1246010" y="955040"/>
            <a:ext cx="8229600" cy="523220"/>
          </a:xfrm>
          <a:prstGeom prst="rect">
            <a:avLst/>
          </a:prstGeom>
          <a:noFill/>
        </p:spPr>
        <p:txBody>
          <a:bodyPr wrap="square">
            <a:spAutoFit/>
          </a:bodyPr>
          <a:lstStyle/>
          <a:p>
            <a:pPr algn="ctr">
              <a:spcBef>
                <a:spcPct val="0"/>
              </a:spcBef>
            </a:pPr>
            <a:r>
              <a:rPr lang="en-US" altLang="en-US" sz="2800" b="1" u="sng" dirty="0" err="1">
                <a:solidFill>
                  <a:srgbClr val="00B050"/>
                </a:solidFill>
                <a:latin typeface="Times New Roman" panose="02020603050405020304" pitchFamily="18" charset="0"/>
                <a:cs typeface="Times New Roman" panose="02020603050405020304" pitchFamily="18" charset="0"/>
              </a:rPr>
              <a:t>Bài</a:t>
            </a:r>
            <a:r>
              <a:rPr lang="vi-VN" altLang="en-US" sz="2800" b="1" u="sng" dirty="0">
                <a:solidFill>
                  <a:srgbClr val="00B050"/>
                </a:solidFill>
                <a:latin typeface="Times New Roman" panose="02020603050405020304" pitchFamily="18" charset="0"/>
                <a:cs typeface="Times New Roman" panose="02020603050405020304" pitchFamily="18" charset="0"/>
              </a:rPr>
              <a:t> </a:t>
            </a:r>
            <a:r>
              <a:rPr lang="en-US" altLang="en-US" sz="2800" b="1" u="sng" dirty="0">
                <a:solidFill>
                  <a:srgbClr val="00B050"/>
                </a:solidFill>
                <a:latin typeface="Times New Roman" panose="02020603050405020304" pitchFamily="18" charset="0"/>
                <a:cs typeface="Times New Roman" panose="02020603050405020304" pitchFamily="18" charset="0"/>
              </a:rPr>
              <a:t>4</a:t>
            </a:r>
            <a:r>
              <a:rPr lang="vi-VN" altLang="en-US" sz="2800" b="1" dirty="0">
                <a:solidFill>
                  <a:srgbClr val="00B050"/>
                </a:solidFill>
                <a:latin typeface="Times New Roman" panose="02020603050405020304" pitchFamily="18" charset="0"/>
                <a:cs typeface="Times New Roman" panose="02020603050405020304" pitchFamily="18" charset="0"/>
              </a:rPr>
              <a:t>:</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Tìm</a:t>
            </a:r>
            <a:r>
              <a:rPr lang="en-US" altLang="vi-VN"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kiếm</a:t>
            </a:r>
            <a:r>
              <a:rPr lang="en-US" altLang="vi-VN"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thông</a:t>
            </a:r>
            <a:r>
              <a:rPr lang="en-US" altLang="vi-VN" sz="2800" b="1" dirty="0">
                <a:solidFill>
                  <a:srgbClr val="00B050"/>
                </a:solidFill>
                <a:latin typeface="Times New Roman" panose="02020603050405020304" pitchFamily="18" charset="0"/>
                <a:cs typeface="Times New Roman" panose="02020603050405020304" pitchFamily="18" charset="0"/>
              </a:rPr>
              <a:t> tin </a:t>
            </a:r>
            <a:r>
              <a:rPr lang="en-US" altLang="vi-VN" sz="2800" b="1" dirty="0" err="1">
                <a:solidFill>
                  <a:srgbClr val="00B050"/>
                </a:solidFill>
                <a:latin typeface="Times New Roman" panose="02020603050405020304" pitchFamily="18" charset="0"/>
                <a:cs typeface="Times New Roman" panose="02020603050405020304" pitchFamily="18" charset="0"/>
              </a:rPr>
              <a:t>trên</a:t>
            </a:r>
            <a:r>
              <a:rPr lang="en-US" altLang="vi-VN" sz="2800" b="1" dirty="0">
                <a:solidFill>
                  <a:srgbClr val="00B050"/>
                </a:solidFill>
                <a:latin typeface="Times New Roman" panose="02020603050405020304" pitchFamily="18" charset="0"/>
                <a:cs typeface="Times New Roman" panose="02020603050405020304" pitchFamily="18" charset="0"/>
              </a:rPr>
              <a:t> Internet </a:t>
            </a:r>
            <a:r>
              <a:rPr lang="en-US" altLang="en-US" sz="2800" b="1" dirty="0">
                <a:solidFill>
                  <a:srgbClr val="00B050"/>
                </a:solidFill>
                <a:latin typeface="Times New Roman" panose="02020603050405020304" pitchFamily="18" charset="0"/>
                <a:cs typeface="Times New Roman" panose="02020603050405020304" pitchFamily="18" charset="0"/>
              </a:rPr>
              <a:t>(</a:t>
            </a:r>
            <a:r>
              <a:rPr lang="en-US" altLang="en-US" sz="2800" b="1" dirty="0" err="1">
                <a:solidFill>
                  <a:srgbClr val="00B050"/>
                </a:solidFill>
                <a:latin typeface="Times New Roman" panose="02020603050405020304" pitchFamily="18" charset="0"/>
                <a:cs typeface="Times New Roman" panose="02020603050405020304" pitchFamily="18" charset="0"/>
              </a:rPr>
              <a:t>tiết</a:t>
            </a:r>
            <a:r>
              <a:rPr lang="en-US" altLang="en-US" sz="2800" b="1" dirty="0">
                <a:solidFill>
                  <a:srgbClr val="00B050"/>
                </a:solidFill>
                <a:latin typeface="Times New Roman" panose="02020603050405020304" pitchFamily="18" charset="0"/>
                <a:cs typeface="Times New Roman" panose="02020603050405020304" pitchFamily="18" charset="0"/>
              </a:rPr>
              <a:t> 2)</a:t>
            </a:r>
            <a:endParaRPr lang="en-US" altLang="en-US" sz="2800" b="1" i="1" dirty="0">
              <a:solidFill>
                <a:srgbClr val="00B05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1BB324BE-F082-4664-8251-D872C75E5FCC}"/>
              </a:ext>
            </a:extLst>
          </p:cNvPr>
          <p:cNvSpPr/>
          <p:nvPr/>
        </p:nvSpPr>
        <p:spPr>
          <a:xfrm>
            <a:off x="228600" y="3486150"/>
            <a:ext cx="8534400" cy="707886"/>
          </a:xfrm>
          <a:prstGeom prst="rect">
            <a:avLst/>
          </a:prstGeom>
        </p:spPr>
        <p:txBody>
          <a:bodyPr wrap="square">
            <a:spAutoFit/>
          </a:bodyPr>
          <a:lstStyle/>
          <a:p>
            <a:pPr algn="just" defTabSz="342900">
              <a:lnSpc>
                <a:spcPts val="2400"/>
              </a:lnSpc>
            </a:pPr>
            <a:r>
              <a:rPr lang="en-US" sz="2000" b="1" dirty="0">
                <a:latin typeface="Arial" panose="020B0604020202020204" pitchFamily="34" charset="0"/>
                <a:cs typeface="Arial" panose="020B0604020202020204" pitchFamily="34" charset="0"/>
              </a:rPr>
              <a:t>2.</a:t>
            </a:r>
            <a:r>
              <a:rPr lang="vi-VN" sz="2000" b="1" dirty="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Hãy tìm kiếm một vài thông tin về một địa điểm em mong muốn được tới thăm và chia sẻ thông tin đó với bố mẹ, thầy cô giáo hoặc bạn bè.</a:t>
            </a:r>
          </a:p>
        </p:txBody>
      </p:sp>
      <p:sp>
        <p:nvSpPr>
          <p:cNvPr id="14" name="TextBox 13">
            <a:extLst>
              <a:ext uri="{FF2B5EF4-FFF2-40B4-BE49-F238E27FC236}">
                <a16:creationId xmlns:a16="http://schemas.microsoft.com/office/drawing/2014/main" xmlns="" id="{8DB2BA37-17C4-4552-9FC4-5BF272E1495C}"/>
              </a:ext>
            </a:extLst>
          </p:cNvPr>
          <p:cNvSpPr txBox="1"/>
          <p:nvPr/>
        </p:nvSpPr>
        <p:spPr>
          <a:xfrm>
            <a:off x="457200" y="133350"/>
            <a:ext cx="8686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Thứ</a:t>
            </a:r>
            <a:r>
              <a:rPr kumimoji="0" lang="en-US" sz="24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2400" b="1" i="0" u="none" strike="noStrike" kern="1200" cap="none" spc="0" normalizeH="0" baseline="0" noProof="0" dirty="0" err="1"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vi-VN" sz="2400" b="1" i="0" u="none" strike="noStrike" kern="1200" cap="none" spc="0" normalizeH="0" baseline="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ngày</a:t>
            </a:r>
            <a:r>
              <a:rPr kumimoji="0" lang="vi-VN"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31 </a:t>
            </a:r>
            <a:r>
              <a:rPr kumimoji="0" lang="vi-VN"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tháng </a:t>
            </a:r>
            <a:r>
              <a:rPr kumimoji="0" lang="en-US"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10 </a:t>
            </a:r>
            <a:r>
              <a:rPr kumimoji="0" lang="vi-VN"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2024</a:t>
            </a:r>
            <a:endParaRPr kumimoji="0" lang="en-US" sz="24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endParaRPr>
          </a:p>
        </p:txBody>
      </p:sp>
      <p:sp>
        <p:nvSpPr>
          <p:cNvPr id="2" name="TextBox 1"/>
          <p:cNvSpPr txBox="1"/>
          <p:nvPr/>
        </p:nvSpPr>
        <p:spPr>
          <a:xfrm>
            <a:off x="304800" y="1657350"/>
            <a:ext cx="2743200" cy="502702"/>
          </a:xfrm>
          <a:prstGeom prst="rect">
            <a:avLst/>
          </a:prstGeom>
          <a:noFill/>
        </p:spPr>
        <p:txBody>
          <a:bodyPr wrap="square" rtlCol="0">
            <a:spAutoFit/>
          </a:bodyPr>
          <a:lstStyle/>
          <a:p>
            <a:r>
              <a:rPr lang="en-US" sz="4000" b="1" u="sng" baseline="-25000" dirty="0" smtClean="0">
                <a:solidFill>
                  <a:srgbClr val="FF0000"/>
                </a:solidFill>
              </a:rPr>
              <a:t>4. </a:t>
            </a:r>
            <a:r>
              <a:rPr lang="en-US" sz="4000" b="1" u="sng" baseline="-25000" dirty="0" err="1" smtClean="0">
                <a:solidFill>
                  <a:srgbClr val="FF0000"/>
                </a:solidFill>
              </a:rPr>
              <a:t>Vận</a:t>
            </a:r>
            <a:r>
              <a:rPr lang="en-US" sz="4000" b="1" u="sng" baseline="-25000" dirty="0" smtClean="0">
                <a:solidFill>
                  <a:srgbClr val="FF0000"/>
                </a:solidFill>
              </a:rPr>
              <a:t> </a:t>
            </a:r>
            <a:r>
              <a:rPr lang="en-US" sz="4000" b="1" u="sng" baseline="-25000" dirty="0" err="1" smtClean="0">
                <a:solidFill>
                  <a:srgbClr val="FF0000"/>
                </a:solidFill>
              </a:rPr>
              <a:t>dụng</a:t>
            </a:r>
            <a:endParaRPr lang="en-US" sz="4000" b="1" u="sng" baseline="-25000" dirty="0">
              <a:solidFill>
                <a:srgbClr val="FF0000"/>
              </a:solidFill>
            </a:endParaRPr>
          </a:p>
        </p:txBody>
      </p:sp>
      <p:sp>
        <p:nvSpPr>
          <p:cNvPr id="8" name="Rectangle 7">
            <a:extLst>
              <a:ext uri="{FF2B5EF4-FFF2-40B4-BE49-F238E27FC236}">
                <a16:creationId xmlns:a16="http://schemas.microsoft.com/office/drawing/2014/main" xmlns="" id="{1BB324BE-F082-4664-8251-D872C75E5FCC}"/>
              </a:ext>
            </a:extLst>
          </p:cNvPr>
          <p:cNvSpPr/>
          <p:nvPr/>
        </p:nvSpPr>
        <p:spPr>
          <a:xfrm>
            <a:off x="198120" y="2590919"/>
            <a:ext cx="8534400" cy="707886"/>
          </a:xfrm>
          <a:prstGeom prst="rect">
            <a:avLst/>
          </a:prstGeom>
        </p:spPr>
        <p:txBody>
          <a:bodyPr wrap="square">
            <a:spAutoFit/>
          </a:bodyPr>
          <a:lstStyle/>
          <a:p>
            <a:pPr algn="just" defTabSz="342900">
              <a:lnSpc>
                <a:spcPts val="2400"/>
              </a:lnSpc>
            </a:pPr>
            <a:r>
              <a:rPr lang="en-US" sz="2000" b="1" dirty="0">
                <a:latin typeface="Arial" panose="020B0604020202020204" pitchFamily="34" charset="0"/>
                <a:cs typeface="Arial" panose="020B0604020202020204" pitchFamily="34" charset="0"/>
              </a:rPr>
              <a:t>1</a:t>
            </a:r>
            <a:r>
              <a:rPr lang="en-US" sz="2000" b="1" dirty="0" smtClean="0">
                <a:latin typeface="Arial" panose="020B0604020202020204" pitchFamily="34" charset="0"/>
                <a:cs typeface="Arial" panose="020B0604020202020204" pitchFamily="34" charset="0"/>
              </a:rPr>
              <a:t>.</a:t>
            </a:r>
            <a:r>
              <a:rPr lang="vi-VN" sz="2000" b="1"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hãy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chọn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khóa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tìm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thông</a:t>
            </a:r>
            <a:r>
              <a:rPr lang="en-US" sz="2000" dirty="0" smtClean="0">
                <a:latin typeface="Arial" panose="020B0604020202020204" pitchFamily="34" charset="0"/>
                <a:cs typeface="Arial" panose="020B0604020202020204" pitchFamily="34" charset="0"/>
              </a:rPr>
              <a:t> tin </a:t>
            </a:r>
            <a:r>
              <a:rPr lang="en-US" sz="2000" dirty="0" err="1" smtClean="0">
                <a:latin typeface="Arial" panose="020B0604020202020204" pitchFamily="34" charset="0"/>
                <a:cs typeface="Arial" panose="020B0604020202020204" pitchFamily="34" charset="0"/>
              </a:rPr>
              <a:t>về</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danh</a:t>
            </a:r>
            <a:r>
              <a:rPr lang="en-US" sz="2000" dirty="0" smtClean="0">
                <a:latin typeface="Arial" panose="020B0604020202020204" pitchFamily="34" charset="0"/>
                <a:cs typeface="Arial" panose="020B0604020202020204" pitchFamily="34" charset="0"/>
              </a:rPr>
              <a:t> lam </a:t>
            </a:r>
            <a:r>
              <a:rPr lang="en-US" sz="2000" dirty="0" err="1" smtClean="0">
                <a:latin typeface="Arial" panose="020B0604020202020204" pitchFamily="34" charset="0"/>
                <a:cs typeface="Arial" panose="020B0604020202020204" pitchFamily="34" charset="0"/>
              </a:rPr>
              <a:t>thắng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cảnh</a:t>
            </a:r>
            <a:r>
              <a:rPr lang="en-US" sz="2000" dirty="0" smtClean="0">
                <a:latin typeface="Arial" panose="020B0604020202020204" pitchFamily="34" charset="0"/>
                <a:cs typeface="Arial" panose="020B0604020202020204" pitchFamily="34" charset="0"/>
              </a:rPr>
              <a:t> ở </a:t>
            </a:r>
            <a:r>
              <a:rPr lang="en-US" sz="2000" dirty="0" err="1" smtClean="0">
                <a:latin typeface="Arial" panose="020B0604020202020204" pitchFamily="34" charset="0"/>
                <a:cs typeface="Arial" panose="020B0604020202020204" pitchFamily="34" charset="0"/>
              </a:rPr>
              <a:t>địa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phương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đang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sống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Hãy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thực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hành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tìm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kiếm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khóa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đó</a:t>
            </a:r>
            <a:r>
              <a:rPr lang="en-US" sz="2000" smtClean="0">
                <a:latin typeface="Arial" panose="020B0604020202020204" pitchFamily="34" charset="0"/>
                <a:cs typeface="Arial" panose="020B0604020202020204" pitchFamily="34" charset="0"/>
              </a:rPr>
              <a:t>.</a:t>
            </a:r>
            <a:endParaRPr lang="vi-V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581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EEBADB9-B909-D456-854D-593C64FEF00B}"/>
              </a:ext>
            </a:extLst>
          </p:cNvPr>
          <p:cNvGrpSpPr/>
          <p:nvPr/>
        </p:nvGrpSpPr>
        <p:grpSpPr>
          <a:xfrm>
            <a:off x="457200" y="3441037"/>
            <a:ext cx="4158343" cy="2071008"/>
            <a:chOff x="1109021" y="4688114"/>
            <a:chExt cx="5544457" cy="2761344"/>
          </a:xfrm>
        </p:grpSpPr>
        <p:sp>
          <p:nvSpPr>
            <p:cNvPr id="3" name="Trapezoid 2">
              <a:extLst>
                <a:ext uri="{FF2B5EF4-FFF2-40B4-BE49-F238E27FC236}">
                  <a16:creationId xmlns:a16="http://schemas.microsoft.com/office/drawing/2014/main" xmlns="" id="{ADF491B5-7856-ADD5-DFC6-8661A8FFB0F7}"/>
                </a:ext>
              </a:extLst>
            </p:cNvPr>
            <p:cNvSpPr/>
            <p:nvPr/>
          </p:nvSpPr>
          <p:spPr>
            <a:xfrm>
              <a:off x="1109021" y="4688114"/>
              <a:ext cx="5544457" cy="2169886"/>
            </a:xfrm>
            <a:prstGeom prst="trapezoid">
              <a:avLst>
                <a:gd name="adj" fmla="val 5376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F9ACA802-89DB-9B6F-769C-AA57249BA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503" y="5279572"/>
              <a:ext cx="3853717" cy="2169886"/>
            </a:xfrm>
            <a:prstGeom prst="rect">
              <a:avLst/>
            </a:prstGeom>
          </p:spPr>
        </p:pic>
      </p:grpSp>
      <p:grpSp>
        <p:nvGrpSpPr>
          <p:cNvPr id="9" name="Group 8">
            <a:extLst>
              <a:ext uri="{FF2B5EF4-FFF2-40B4-BE49-F238E27FC236}">
                <a16:creationId xmlns:a16="http://schemas.microsoft.com/office/drawing/2014/main" xmlns="" id="{FBA5D96C-56D6-023C-9354-126E197DCD03}"/>
              </a:ext>
            </a:extLst>
          </p:cNvPr>
          <p:cNvGrpSpPr/>
          <p:nvPr/>
        </p:nvGrpSpPr>
        <p:grpSpPr>
          <a:xfrm>
            <a:off x="155863" y="588065"/>
            <a:ext cx="4794544" cy="3460893"/>
            <a:chOff x="207817" y="784087"/>
            <a:chExt cx="7416771" cy="4944514"/>
          </a:xfrm>
        </p:grpSpPr>
        <p:graphicFrame>
          <p:nvGraphicFramePr>
            <p:cNvPr id="10" name="Chart 9">
              <a:extLst>
                <a:ext uri="{FF2B5EF4-FFF2-40B4-BE49-F238E27FC236}">
                  <a16:creationId xmlns:a16="http://schemas.microsoft.com/office/drawing/2014/main" xmlns="" id="{7B460457-ED32-AE62-8C77-E76438DCCE53}"/>
                </a:ext>
              </a:extLst>
            </p:cNvPr>
            <p:cNvGraphicFramePr/>
            <p:nvPr/>
          </p:nvGraphicFramePr>
          <p:xfrm>
            <a:off x="207817" y="784087"/>
            <a:ext cx="7416771" cy="494451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xmlns="" id="{DDEC2C21-F10D-2DE7-AF0B-4A16437BE5AB}"/>
                </a:ext>
              </a:extLst>
            </p:cNvPr>
            <p:cNvSpPr txBox="1"/>
            <p:nvPr/>
          </p:nvSpPr>
          <p:spPr>
            <a:xfrm rot="1619223">
              <a:off x="4299112" y="1125100"/>
              <a:ext cx="576075" cy="1477328"/>
            </a:xfrm>
            <a:prstGeom prst="rect">
              <a:avLst/>
            </a:prstGeom>
            <a:noFill/>
          </p:spPr>
          <p:txBody>
            <a:bodyPr wrap="square" rtlCol="0">
              <a:spAutoFit/>
            </a:bodyPr>
            <a:lstStyle/>
            <a:p>
              <a:r>
                <a:rPr lang="en-US" sz="6600" b="1" dirty="0">
                  <a:solidFill>
                    <a:schemeClr val="bg1"/>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xmlns="" id="{30CBBE90-87E4-6F7E-1614-644A4141BA18}"/>
                </a:ext>
              </a:extLst>
            </p:cNvPr>
            <p:cNvSpPr txBox="1"/>
            <p:nvPr/>
          </p:nvSpPr>
          <p:spPr>
            <a:xfrm rot="4961869">
              <a:off x="5128656" y="2396455"/>
              <a:ext cx="576075" cy="1477328"/>
            </a:xfrm>
            <a:prstGeom prst="rect">
              <a:avLst/>
            </a:prstGeom>
            <a:noFill/>
          </p:spPr>
          <p:txBody>
            <a:bodyPr wrap="square" rtlCol="0">
              <a:spAutoFit/>
            </a:bodyPr>
            <a:lstStyle/>
            <a:p>
              <a:r>
                <a:rPr lang="en-US" sz="6600" b="1" dirty="0">
                  <a:solidFill>
                    <a:schemeClr val="bg1"/>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xmlns="" id="{B9C9D7B5-0E5C-6A76-468B-8FB8E81E5D8C}"/>
                </a:ext>
              </a:extLst>
            </p:cNvPr>
            <p:cNvSpPr txBox="1"/>
            <p:nvPr/>
          </p:nvSpPr>
          <p:spPr>
            <a:xfrm rot="8910271">
              <a:off x="4299111" y="3694560"/>
              <a:ext cx="576075" cy="1477328"/>
            </a:xfrm>
            <a:prstGeom prst="rect">
              <a:avLst/>
            </a:prstGeom>
            <a:noFill/>
          </p:spPr>
          <p:txBody>
            <a:bodyPr wrap="square" rtlCol="0">
              <a:spAutoFit/>
            </a:bodyPr>
            <a:lstStyle/>
            <a:p>
              <a:r>
                <a:rPr lang="en-US" sz="6600" b="1" dirty="0">
                  <a:solidFill>
                    <a:schemeClr val="bg1"/>
                  </a:solidFill>
                  <a:latin typeface="Arial" panose="020B0604020202020204" pitchFamily="34" charset="0"/>
                  <a:cs typeface="Arial" panose="020B0604020202020204" pitchFamily="34" charset="0"/>
                </a:rPr>
                <a:t>3</a:t>
              </a:r>
            </a:p>
          </p:txBody>
        </p:sp>
        <p:sp>
          <p:nvSpPr>
            <p:cNvPr id="14" name="TextBox 13">
              <a:extLst>
                <a:ext uri="{FF2B5EF4-FFF2-40B4-BE49-F238E27FC236}">
                  <a16:creationId xmlns:a16="http://schemas.microsoft.com/office/drawing/2014/main" xmlns="" id="{10E54EF5-7D11-F3DA-4A59-2DA1B585D2FC}"/>
                </a:ext>
              </a:extLst>
            </p:cNvPr>
            <p:cNvSpPr txBox="1"/>
            <p:nvPr/>
          </p:nvSpPr>
          <p:spPr>
            <a:xfrm rot="12305886">
              <a:off x="2937826" y="3731479"/>
              <a:ext cx="576075" cy="1477328"/>
            </a:xfrm>
            <a:prstGeom prst="rect">
              <a:avLst/>
            </a:prstGeom>
            <a:noFill/>
          </p:spPr>
          <p:txBody>
            <a:bodyPr wrap="square" rtlCol="0">
              <a:spAutoFit/>
            </a:bodyPr>
            <a:lstStyle/>
            <a:p>
              <a:r>
                <a:rPr lang="en-US" sz="6600" b="1" dirty="0">
                  <a:solidFill>
                    <a:schemeClr val="bg1"/>
                  </a:solidFill>
                  <a:latin typeface="Arial" panose="020B0604020202020204" pitchFamily="34" charset="0"/>
                  <a:cs typeface="Arial" panose="020B0604020202020204" pitchFamily="34" charset="0"/>
                </a:rPr>
                <a:t>4</a:t>
              </a:r>
            </a:p>
          </p:txBody>
        </p:sp>
        <p:sp>
          <p:nvSpPr>
            <p:cNvPr id="15" name="TextBox 14">
              <a:extLst>
                <a:ext uri="{FF2B5EF4-FFF2-40B4-BE49-F238E27FC236}">
                  <a16:creationId xmlns:a16="http://schemas.microsoft.com/office/drawing/2014/main" xmlns="" id="{A19F146E-B052-27AA-DDEF-2E713F09F42A}"/>
                </a:ext>
              </a:extLst>
            </p:cNvPr>
            <p:cNvSpPr txBox="1"/>
            <p:nvPr/>
          </p:nvSpPr>
          <p:spPr>
            <a:xfrm rot="15893575">
              <a:off x="2202807" y="2591582"/>
              <a:ext cx="576075" cy="1477328"/>
            </a:xfrm>
            <a:prstGeom prst="rect">
              <a:avLst/>
            </a:prstGeom>
            <a:noFill/>
          </p:spPr>
          <p:txBody>
            <a:bodyPr wrap="square" rtlCol="0">
              <a:spAutoFit/>
            </a:bodyPr>
            <a:lstStyle/>
            <a:p>
              <a:r>
                <a:rPr lang="en-US" sz="6600" b="1" dirty="0">
                  <a:solidFill>
                    <a:schemeClr val="bg1"/>
                  </a:solidFill>
                  <a:latin typeface="Arial" panose="020B0604020202020204" pitchFamily="34" charset="0"/>
                  <a:cs typeface="Arial" panose="020B0604020202020204" pitchFamily="34" charset="0"/>
                </a:rPr>
                <a:t>5</a:t>
              </a:r>
            </a:p>
          </p:txBody>
        </p:sp>
        <p:sp>
          <p:nvSpPr>
            <p:cNvPr id="16" name="TextBox 15">
              <a:extLst>
                <a:ext uri="{FF2B5EF4-FFF2-40B4-BE49-F238E27FC236}">
                  <a16:creationId xmlns:a16="http://schemas.microsoft.com/office/drawing/2014/main" xmlns="" id="{380D29E8-37C1-9814-B114-53FF16CFCB8B}"/>
                </a:ext>
              </a:extLst>
            </p:cNvPr>
            <p:cNvSpPr txBox="1"/>
            <p:nvPr/>
          </p:nvSpPr>
          <p:spPr>
            <a:xfrm rot="19198815">
              <a:off x="2928998" y="1390300"/>
              <a:ext cx="576075" cy="1477328"/>
            </a:xfrm>
            <a:prstGeom prst="rect">
              <a:avLst/>
            </a:prstGeom>
            <a:noFill/>
          </p:spPr>
          <p:txBody>
            <a:bodyPr wrap="square" rtlCol="0">
              <a:spAutoFit/>
            </a:bodyPr>
            <a:lstStyle/>
            <a:p>
              <a:r>
                <a:rPr lang="en-US" sz="6600" b="1" dirty="0">
                  <a:solidFill>
                    <a:schemeClr val="bg1"/>
                  </a:solidFill>
                  <a:latin typeface="Arial" panose="020B0604020202020204" pitchFamily="34" charset="0"/>
                  <a:cs typeface="Arial" panose="020B0604020202020204" pitchFamily="34" charset="0"/>
                </a:rPr>
                <a:t>6</a:t>
              </a:r>
            </a:p>
          </p:txBody>
        </p:sp>
      </p:grpSp>
      <p:sp>
        <p:nvSpPr>
          <p:cNvPr id="17" name="Oval 16">
            <a:extLst>
              <a:ext uri="{FF2B5EF4-FFF2-40B4-BE49-F238E27FC236}">
                <a16:creationId xmlns:a16="http://schemas.microsoft.com/office/drawing/2014/main" xmlns="" id="{CECA3247-AF24-12EC-B520-2930E78721C1}"/>
              </a:ext>
            </a:extLst>
          </p:cNvPr>
          <p:cNvSpPr/>
          <p:nvPr/>
        </p:nvSpPr>
        <p:spPr>
          <a:xfrm>
            <a:off x="1578383" y="3740630"/>
            <a:ext cx="102870" cy="10287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6B952E02-FDF2-69D2-B3A7-F6A53683171E}"/>
              </a:ext>
            </a:extLst>
          </p:cNvPr>
          <p:cNvSpPr/>
          <p:nvPr/>
        </p:nvSpPr>
        <p:spPr>
          <a:xfrm rot="1923558">
            <a:off x="1920682" y="3997523"/>
            <a:ext cx="102870" cy="10287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EE70E064-65E7-1214-CA5F-E9A7EE693140}"/>
              </a:ext>
            </a:extLst>
          </p:cNvPr>
          <p:cNvSpPr/>
          <p:nvPr/>
        </p:nvSpPr>
        <p:spPr>
          <a:xfrm>
            <a:off x="3266950" y="4044198"/>
            <a:ext cx="102870" cy="10287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xmlns="" id="{D3809F83-DF3E-A96A-F5B5-ED94A6B7CC72}"/>
              </a:ext>
            </a:extLst>
          </p:cNvPr>
          <p:cNvSpPr/>
          <p:nvPr/>
        </p:nvSpPr>
        <p:spPr>
          <a:xfrm>
            <a:off x="3586661" y="3756042"/>
            <a:ext cx="102870" cy="10287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xmlns="" id="{CDA4E6F6-646D-E82D-2C8B-5F81122AD1F4}"/>
              </a:ext>
            </a:extLst>
          </p:cNvPr>
          <p:cNvSpPr/>
          <p:nvPr/>
        </p:nvSpPr>
        <p:spPr>
          <a:xfrm>
            <a:off x="4129602" y="3813971"/>
            <a:ext cx="102870" cy="10287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xmlns="" id="{BE024ECD-A33A-0F47-B61C-A694C5E0FBA7}"/>
              </a:ext>
            </a:extLst>
          </p:cNvPr>
          <p:cNvSpPr/>
          <p:nvPr/>
        </p:nvSpPr>
        <p:spPr>
          <a:xfrm>
            <a:off x="2845118" y="4232321"/>
            <a:ext cx="102870" cy="10287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xmlns="" id="{5E66455F-DC1B-8230-93A1-C93AD95EDC15}"/>
              </a:ext>
            </a:extLst>
          </p:cNvPr>
          <p:cNvSpPr/>
          <p:nvPr/>
        </p:nvSpPr>
        <p:spPr>
          <a:xfrm>
            <a:off x="2270852" y="4227491"/>
            <a:ext cx="102870" cy="102870"/>
          </a:xfrm>
          <a:prstGeom prst="ellipse">
            <a:avLst/>
          </a:prstGeom>
          <a:solidFill>
            <a:schemeClr val="bg1"/>
          </a:solidFill>
          <a:ln>
            <a:noFill/>
          </a:ln>
          <a:effectLst>
            <a:glow rad="1397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cô giáo">
            <a:extLst>
              <a:ext uri="{FF2B5EF4-FFF2-40B4-BE49-F238E27FC236}">
                <a16:creationId xmlns:a16="http://schemas.microsoft.com/office/drawing/2014/main" xmlns="" id="{A162DDBB-6006-1835-3EBB-25D3A3CE3A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6676" y="3277393"/>
            <a:ext cx="1163870" cy="1900196"/>
          </a:xfrm>
          <a:prstGeom prst="rect">
            <a:avLst/>
          </a:prstGeom>
        </p:spPr>
      </p:pic>
      <p:sp>
        <p:nvSpPr>
          <p:cNvPr id="25" name="TextBox 24">
            <a:extLst>
              <a:ext uri="{FF2B5EF4-FFF2-40B4-BE49-F238E27FC236}">
                <a16:creationId xmlns:a16="http://schemas.microsoft.com/office/drawing/2014/main" xmlns="" id="{83D8DB2D-C83C-4F5D-EAD0-E686DCB8D0ED}"/>
              </a:ext>
            </a:extLst>
          </p:cNvPr>
          <p:cNvSpPr txBox="1"/>
          <p:nvPr/>
        </p:nvSpPr>
        <p:spPr>
          <a:xfrm>
            <a:off x="4536182" y="273365"/>
            <a:ext cx="3777305" cy="1569660"/>
          </a:xfrm>
          <a:prstGeom prst="rect">
            <a:avLst/>
          </a:prstGeom>
          <a:noFill/>
        </p:spPr>
        <p:txBody>
          <a:bodyPr wrap="square" rtlCol="0">
            <a:spAutoFit/>
          </a:bodyPr>
          <a:lstStyle/>
          <a:p>
            <a:pPr algn="ctr"/>
            <a:r>
              <a:rPr lang="en-US" sz="4800" dirty="0" err="1">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rPr>
              <a:t>Vòng</a:t>
            </a:r>
            <a:r>
              <a:rPr lang="en-US" sz="4800" dirty="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rPr>
              <a:t> quay may </a:t>
            </a:r>
            <a:r>
              <a:rPr lang="en-US" sz="4800" dirty="0" err="1">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rPr>
              <a:t>mắn</a:t>
            </a:r>
            <a:endParaRPr lang="en-US" sz="4800" dirty="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6" name="Rectangle: Rounded Corners 25">
            <a:extLst>
              <a:ext uri="{FF2B5EF4-FFF2-40B4-BE49-F238E27FC236}">
                <a16:creationId xmlns:a16="http://schemas.microsoft.com/office/drawing/2014/main" xmlns="" id="{B4D39E79-3018-022B-DF31-DAE66EFAC94B}"/>
              </a:ext>
            </a:extLst>
          </p:cNvPr>
          <p:cNvSpPr/>
          <p:nvPr/>
        </p:nvSpPr>
        <p:spPr>
          <a:xfrm>
            <a:off x="4902775" y="1951869"/>
            <a:ext cx="3083902" cy="2220689"/>
          </a:xfrm>
          <a:prstGeom prst="roundRect">
            <a:avLst>
              <a:gd name="adj" fmla="val 11099"/>
            </a:avLst>
          </a:prstGeom>
          <a:solidFill>
            <a:schemeClr val="bg1"/>
          </a:solidFill>
          <a:ln>
            <a:noFill/>
          </a:ln>
          <a:effectLst>
            <a:glow rad="139700">
              <a:schemeClr val="accent3">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
            <a:extLst>
              <a:ext uri="{FF2B5EF4-FFF2-40B4-BE49-F238E27FC236}">
                <a16:creationId xmlns:a16="http://schemas.microsoft.com/office/drawing/2014/main" xmlns="" id="{D3484A4D-5236-E565-50B9-45B029E3B983}"/>
              </a:ext>
            </a:extLst>
          </p:cNvPr>
          <p:cNvSpPr/>
          <p:nvPr/>
        </p:nvSpPr>
        <p:spPr>
          <a:xfrm>
            <a:off x="5189892" y="2097902"/>
            <a:ext cx="247011" cy="244110"/>
          </a:xfrm>
          <a:prstGeom prst="ellips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
            <a:extLst>
              <a:ext uri="{FF2B5EF4-FFF2-40B4-BE49-F238E27FC236}">
                <a16:creationId xmlns:a16="http://schemas.microsoft.com/office/drawing/2014/main" xmlns="" id="{5832E9EB-F046-6F55-9A4D-C3BAE685BE80}"/>
              </a:ext>
            </a:extLst>
          </p:cNvPr>
          <p:cNvSpPr/>
          <p:nvPr/>
        </p:nvSpPr>
        <p:spPr>
          <a:xfrm>
            <a:off x="5623769" y="2097902"/>
            <a:ext cx="247011" cy="244110"/>
          </a:xfrm>
          <a:prstGeom prst="ellips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xmlns="" id="{1280F50D-300C-EC8B-3D7B-86064B91ED7A}"/>
              </a:ext>
            </a:extLst>
          </p:cNvPr>
          <p:cNvSpPr/>
          <p:nvPr/>
        </p:nvSpPr>
        <p:spPr>
          <a:xfrm>
            <a:off x="6057646" y="2097902"/>
            <a:ext cx="247011" cy="244110"/>
          </a:xfrm>
          <a:prstGeom prst="ellips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4">
            <a:extLst>
              <a:ext uri="{FF2B5EF4-FFF2-40B4-BE49-F238E27FC236}">
                <a16:creationId xmlns:a16="http://schemas.microsoft.com/office/drawing/2014/main" xmlns="" id="{1E42D93E-2A18-9107-0D3A-13785C196369}"/>
              </a:ext>
            </a:extLst>
          </p:cNvPr>
          <p:cNvSpPr/>
          <p:nvPr/>
        </p:nvSpPr>
        <p:spPr>
          <a:xfrm>
            <a:off x="6491523" y="2097902"/>
            <a:ext cx="247011" cy="244110"/>
          </a:xfrm>
          <a:prstGeom prst="ellips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5">
            <a:extLst>
              <a:ext uri="{FF2B5EF4-FFF2-40B4-BE49-F238E27FC236}">
                <a16:creationId xmlns:a16="http://schemas.microsoft.com/office/drawing/2014/main" xmlns="" id="{81CCC666-1EE3-334B-6A32-103C26AE8DB7}"/>
              </a:ext>
            </a:extLst>
          </p:cNvPr>
          <p:cNvSpPr/>
          <p:nvPr/>
        </p:nvSpPr>
        <p:spPr>
          <a:xfrm>
            <a:off x="6925401" y="2097902"/>
            <a:ext cx="247011" cy="244110"/>
          </a:xfrm>
          <a:prstGeom prst="ellips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6">
            <a:extLst>
              <a:ext uri="{FF2B5EF4-FFF2-40B4-BE49-F238E27FC236}">
                <a16:creationId xmlns:a16="http://schemas.microsoft.com/office/drawing/2014/main" xmlns="" id="{DCF0C181-81A3-8DE5-1E17-7E50201B4A19}"/>
              </a:ext>
            </a:extLst>
          </p:cNvPr>
          <p:cNvSpPr/>
          <p:nvPr/>
        </p:nvSpPr>
        <p:spPr>
          <a:xfrm>
            <a:off x="7359278" y="2097902"/>
            <a:ext cx="247011" cy="244110"/>
          </a:xfrm>
          <a:prstGeom prst="ellips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Nhóm 01">
            <a:extLst>
              <a:ext uri="{FF2B5EF4-FFF2-40B4-BE49-F238E27FC236}">
                <a16:creationId xmlns:a16="http://schemas.microsoft.com/office/drawing/2014/main" xmlns="" id="{CC9A96CD-ECFE-5B68-6800-96F4153F4634}"/>
              </a:ext>
            </a:extLst>
          </p:cNvPr>
          <p:cNvGrpSpPr/>
          <p:nvPr/>
        </p:nvGrpSpPr>
        <p:grpSpPr>
          <a:xfrm>
            <a:off x="5110966" y="2526697"/>
            <a:ext cx="698810" cy="530966"/>
            <a:chOff x="9797143" y="3175240"/>
            <a:chExt cx="950026" cy="730422"/>
          </a:xfrm>
        </p:grpSpPr>
        <p:sp>
          <p:nvSpPr>
            <p:cNvPr id="34" name="Rectangle: Folded Corner 33">
              <a:hlinkClick r:id="rId5" action="ppaction://hlinksldjump"/>
              <a:extLst>
                <a:ext uri="{FF2B5EF4-FFF2-40B4-BE49-F238E27FC236}">
                  <a16:creationId xmlns:a16="http://schemas.microsoft.com/office/drawing/2014/main" xmlns="" id="{E27E80EA-FA72-0609-38EE-6F3313541446}"/>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F6A41EF5-1BF3-8474-89A9-E9D01A949690}"/>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số 1">
            <a:hlinkClick r:id="rId5" action="ppaction://hlinksldjump"/>
            <a:extLst>
              <a:ext uri="{FF2B5EF4-FFF2-40B4-BE49-F238E27FC236}">
                <a16:creationId xmlns:a16="http://schemas.microsoft.com/office/drawing/2014/main" xmlns="" id="{C39E2840-3C6C-C087-3D62-3014ECF9B1DB}"/>
              </a:ext>
            </a:extLst>
          </p:cNvPr>
          <p:cNvSpPr txBox="1"/>
          <p:nvPr/>
        </p:nvSpPr>
        <p:spPr>
          <a:xfrm>
            <a:off x="5290916" y="2609803"/>
            <a:ext cx="525473" cy="400110"/>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hlinkClick r:id="rId6" action="ppaction://hlinksldjump"/>
              </a:rPr>
              <a:t>01</a:t>
            </a:r>
            <a:endParaRPr lang="en-US" sz="2000" b="1" dirty="0">
              <a:latin typeface="Roboto" panose="02000000000000000000" pitchFamily="2" charset="0"/>
              <a:ea typeface="Roboto" panose="02000000000000000000" pitchFamily="2" charset="0"/>
            </a:endParaRPr>
          </a:p>
        </p:txBody>
      </p:sp>
      <p:grpSp>
        <p:nvGrpSpPr>
          <p:cNvPr id="37" name="Group 36">
            <a:extLst>
              <a:ext uri="{FF2B5EF4-FFF2-40B4-BE49-F238E27FC236}">
                <a16:creationId xmlns:a16="http://schemas.microsoft.com/office/drawing/2014/main" xmlns="" id="{801A11E2-F19C-3992-CEAA-BBA6D72E6E71}"/>
              </a:ext>
            </a:extLst>
          </p:cNvPr>
          <p:cNvGrpSpPr/>
          <p:nvPr/>
        </p:nvGrpSpPr>
        <p:grpSpPr>
          <a:xfrm>
            <a:off x="6083989" y="2530365"/>
            <a:ext cx="698810" cy="530966"/>
            <a:chOff x="9797143" y="3175240"/>
            <a:chExt cx="950026" cy="730422"/>
          </a:xfrm>
        </p:grpSpPr>
        <p:sp>
          <p:nvSpPr>
            <p:cNvPr id="38" name="Rectangle: Folded Corner 37">
              <a:hlinkClick r:id="rId7" action="ppaction://hlinksldjump"/>
              <a:extLst>
                <a:ext uri="{FF2B5EF4-FFF2-40B4-BE49-F238E27FC236}">
                  <a16:creationId xmlns:a16="http://schemas.microsoft.com/office/drawing/2014/main" xmlns="" id="{ACDA5463-DAF7-7B5C-7A4F-E72D358DF6E4}"/>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4E94CCCD-C90E-446A-74BE-B842BD37C68B}"/>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số 2">
            <a:hlinkClick r:id="rId7" action="ppaction://hlinksldjump"/>
            <a:extLst>
              <a:ext uri="{FF2B5EF4-FFF2-40B4-BE49-F238E27FC236}">
                <a16:creationId xmlns:a16="http://schemas.microsoft.com/office/drawing/2014/main" xmlns="" id="{D3AE5E24-6DA5-92CA-7BDD-9E5608B531F7}"/>
              </a:ext>
            </a:extLst>
          </p:cNvPr>
          <p:cNvSpPr txBox="1"/>
          <p:nvPr/>
        </p:nvSpPr>
        <p:spPr>
          <a:xfrm>
            <a:off x="6260469" y="2616942"/>
            <a:ext cx="525473" cy="400110"/>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hlinkClick r:id="rId8" action="ppaction://hlinksldjump"/>
              </a:rPr>
              <a:t>02</a:t>
            </a:r>
            <a:endParaRPr lang="en-US" sz="2000" b="1" dirty="0">
              <a:latin typeface="Roboto" panose="02000000000000000000" pitchFamily="2" charset="0"/>
              <a:ea typeface="Roboto" panose="02000000000000000000" pitchFamily="2" charset="0"/>
            </a:endParaRPr>
          </a:p>
        </p:txBody>
      </p:sp>
      <p:grpSp>
        <p:nvGrpSpPr>
          <p:cNvPr id="41" name="Group 40">
            <a:extLst>
              <a:ext uri="{FF2B5EF4-FFF2-40B4-BE49-F238E27FC236}">
                <a16:creationId xmlns:a16="http://schemas.microsoft.com/office/drawing/2014/main" xmlns="" id="{019E00EC-4630-9935-3F3C-C10C213A6F45}"/>
              </a:ext>
            </a:extLst>
          </p:cNvPr>
          <p:cNvGrpSpPr/>
          <p:nvPr/>
        </p:nvGrpSpPr>
        <p:grpSpPr>
          <a:xfrm>
            <a:off x="7057009" y="2534030"/>
            <a:ext cx="698810" cy="530966"/>
            <a:chOff x="9797143" y="3175240"/>
            <a:chExt cx="950026" cy="730422"/>
          </a:xfrm>
        </p:grpSpPr>
        <p:sp>
          <p:nvSpPr>
            <p:cNvPr id="42" name="Rectangle: Folded Corner 41">
              <a:hlinkClick r:id="rId9" action="ppaction://hlinksldjump"/>
              <a:extLst>
                <a:ext uri="{FF2B5EF4-FFF2-40B4-BE49-F238E27FC236}">
                  <a16:creationId xmlns:a16="http://schemas.microsoft.com/office/drawing/2014/main" xmlns="" id="{732105F6-36DF-8AF5-7799-4E2C6650A7D6}"/>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E7FCD4F1-7753-C268-CEF5-EAA75682A7B0}"/>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số 3">
            <a:hlinkClick r:id="rId9" action="ppaction://hlinksldjump"/>
            <a:extLst>
              <a:ext uri="{FF2B5EF4-FFF2-40B4-BE49-F238E27FC236}">
                <a16:creationId xmlns:a16="http://schemas.microsoft.com/office/drawing/2014/main" xmlns="" id="{0350E13D-CE11-5A46-D1AA-A38AB53556BC}"/>
              </a:ext>
            </a:extLst>
          </p:cNvPr>
          <p:cNvSpPr txBox="1"/>
          <p:nvPr/>
        </p:nvSpPr>
        <p:spPr>
          <a:xfrm>
            <a:off x="7203884" y="2625075"/>
            <a:ext cx="525473" cy="400110"/>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hlinkClick r:id="rId10" action="ppaction://hlinksldjump"/>
              </a:rPr>
              <a:t>03</a:t>
            </a:r>
            <a:endParaRPr lang="en-US" sz="2000" b="1" dirty="0">
              <a:latin typeface="Roboto" panose="02000000000000000000" pitchFamily="2" charset="0"/>
              <a:ea typeface="Roboto" panose="02000000000000000000" pitchFamily="2" charset="0"/>
            </a:endParaRPr>
          </a:p>
        </p:txBody>
      </p:sp>
      <p:grpSp>
        <p:nvGrpSpPr>
          <p:cNvPr id="45" name="Group 44">
            <a:extLst>
              <a:ext uri="{FF2B5EF4-FFF2-40B4-BE49-F238E27FC236}">
                <a16:creationId xmlns:a16="http://schemas.microsoft.com/office/drawing/2014/main" xmlns="" id="{D40CA9F5-DE16-4F51-4229-106132F71276}"/>
              </a:ext>
            </a:extLst>
          </p:cNvPr>
          <p:cNvGrpSpPr/>
          <p:nvPr/>
        </p:nvGrpSpPr>
        <p:grpSpPr>
          <a:xfrm>
            <a:off x="5133737" y="3327946"/>
            <a:ext cx="698810" cy="530966"/>
            <a:chOff x="9797143" y="3175240"/>
            <a:chExt cx="950026" cy="730422"/>
          </a:xfrm>
        </p:grpSpPr>
        <p:sp>
          <p:nvSpPr>
            <p:cNvPr id="46" name="Rectangle: Folded Corner 45">
              <a:hlinkClick r:id="" action="ppaction://noaction"/>
              <a:extLst>
                <a:ext uri="{FF2B5EF4-FFF2-40B4-BE49-F238E27FC236}">
                  <a16:creationId xmlns:a16="http://schemas.microsoft.com/office/drawing/2014/main" xmlns="" id="{E90F0182-2266-A065-B092-EC720C53AFCF}"/>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49D50C01-5025-4AD4-7321-968D3549488E}"/>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số 4">
            <a:hlinkClick r:id="" action="ppaction://noaction"/>
            <a:extLst>
              <a:ext uri="{FF2B5EF4-FFF2-40B4-BE49-F238E27FC236}">
                <a16:creationId xmlns:a16="http://schemas.microsoft.com/office/drawing/2014/main" xmlns="" id="{DE14E79C-ACF9-EE5B-29B9-F035F71F0FA6}"/>
              </a:ext>
            </a:extLst>
          </p:cNvPr>
          <p:cNvSpPr txBox="1"/>
          <p:nvPr/>
        </p:nvSpPr>
        <p:spPr>
          <a:xfrm>
            <a:off x="5275492" y="3393307"/>
            <a:ext cx="525473" cy="400110"/>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hlinkClick r:id="rId11" action="ppaction://hlinksldjump"/>
              </a:rPr>
              <a:t>04</a:t>
            </a:r>
            <a:endParaRPr lang="en-US" sz="2000" b="1" dirty="0">
              <a:latin typeface="Roboto" panose="02000000000000000000" pitchFamily="2" charset="0"/>
              <a:ea typeface="Roboto" panose="02000000000000000000" pitchFamily="2" charset="0"/>
            </a:endParaRPr>
          </a:p>
        </p:txBody>
      </p:sp>
      <p:grpSp>
        <p:nvGrpSpPr>
          <p:cNvPr id="49" name="Group 48">
            <a:extLst>
              <a:ext uri="{FF2B5EF4-FFF2-40B4-BE49-F238E27FC236}">
                <a16:creationId xmlns:a16="http://schemas.microsoft.com/office/drawing/2014/main" xmlns="" id="{FC18094C-0EEB-11A7-4559-5CDDFC1C2498}"/>
              </a:ext>
            </a:extLst>
          </p:cNvPr>
          <p:cNvGrpSpPr/>
          <p:nvPr/>
        </p:nvGrpSpPr>
        <p:grpSpPr>
          <a:xfrm>
            <a:off x="6075177" y="3331612"/>
            <a:ext cx="698810" cy="530966"/>
            <a:chOff x="9797143" y="3175240"/>
            <a:chExt cx="950026" cy="730422"/>
          </a:xfrm>
        </p:grpSpPr>
        <p:sp>
          <p:nvSpPr>
            <p:cNvPr id="50" name="Rectangle: Folded Corner 49">
              <a:hlinkClick r:id="" action="ppaction://noaction"/>
              <a:extLst>
                <a:ext uri="{FF2B5EF4-FFF2-40B4-BE49-F238E27FC236}">
                  <a16:creationId xmlns:a16="http://schemas.microsoft.com/office/drawing/2014/main" xmlns="" id="{083F77B3-DA05-4393-3805-88647C38899F}"/>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A66587C2-7E16-34EC-CD9F-FB43C2333EAD}"/>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số 5">
            <a:hlinkClick r:id="" action="ppaction://noaction"/>
            <a:extLst>
              <a:ext uri="{FF2B5EF4-FFF2-40B4-BE49-F238E27FC236}">
                <a16:creationId xmlns:a16="http://schemas.microsoft.com/office/drawing/2014/main" xmlns="" id="{90DFBB01-DB73-C984-CCDD-59F8A39887C2}"/>
              </a:ext>
            </a:extLst>
          </p:cNvPr>
          <p:cNvSpPr txBox="1"/>
          <p:nvPr/>
        </p:nvSpPr>
        <p:spPr>
          <a:xfrm>
            <a:off x="6248515" y="3424496"/>
            <a:ext cx="525473" cy="400110"/>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hlinkClick r:id="rId12" action="ppaction://hlinksldjump"/>
              </a:rPr>
              <a:t>05</a:t>
            </a:r>
            <a:endParaRPr lang="en-US" sz="2000" b="1" dirty="0">
              <a:latin typeface="Roboto" panose="02000000000000000000" pitchFamily="2" charset="0"/>
              <a:ea typeface="Roboto" panose="02000000000000000000" pitchFamily="2" charset="0"/>
            </a:endParaRPr>
          </a:p>
        </p:txBody>
      </p:sp>
      <p:grpSp>
        <p:nvGrpSpPr>
          <p:cNvPr id="53" name="Group 52">
            <a:extLst>
              <a:ext uri="{FF2B5EF4-FFF2-40B4-BE49-F238E27FC236}">
                <a16:creationId xmlns:a16="http://schemas.microsoft.com/office/drawing/2014/main" xmlns="" id="{2F4132A7-6B3C-D0DA-9F64-299BCD85A1C0}"/>
              </a:ext>
            </a:extLst>
          </p:cNvPr>
          <p:cNvGrpSpPr/>
          <p:nvPr/>
        </p:nvGrpSpPr>
        <p:grpSpPr>
          <a:xfrm>
            <a:off x="7048198" y="3335278"/>
            <a:ext cx="698810" cy="530966"/>
            <a:chOff x="9797143" y="3175240"/>
            <a:chExt cx="950026" cy="730422"/>
          </a:xfrm>
        </p:grpSpPr>
        <p:sp>
          <p:nvSpPr>
            <p:cNvPr id="54" name="Rectangle: Folded Corner 53">
              <a:hlinkClick r:id="" action="ppaction://noaction"/>
              <a:extLst>
                <a:ext uri="{FF2B5EF4-FFF2-40B4-BE49-F238E27FC236}">
                  <a16:creationId xmlns:a16="http://schemas.microsoft.com/office/drawing/2014/main" xmlns="" id="{0C5790B3-977F-2CAE-8109-5E37E2624552}"/>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0BE3E74A-718A-0966-51F2-06C641C92EEF}"/>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số 6">
            <a:hlinkClick r:id="" action="ppaction://noaction"/>
            <a:extLst>
              <a:ext uri="{FF2B5EF4-FFF2-40B4-BE49-F238E27FC236}">
                <a16:creationId xmlns:a16="http://schemas.microsoft.com/office/drawing/2014/main" xmlns="" id="{947C6D08-2AA8-9FF8-792B-2687E63938CB}"/>
              </a:ext>
            </a:extLst>
          </p:cNvPr>
          <p:cNvSpPr txBox="1"/>
          <p:nvPr/>
        </p:nvSpPr>
        <p:spPr>
          <a:xfrm>
            <a:off x="7212230" y="3418946"/>
            <a:ext cx="525473" cy="400110"/>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hlinkClick r:id="rId13" action="ppaction://hlinksldjump"/>
              </a:rPr>
              <a:t>06</a:t>
            </a:r>
            <a:endParaRPr lang="en-US" sz="2000" b="1" dirty="0">
              <a:latin typeface="Roboto" panose="02000000000000000000" pitchFamily="2" charset="0"/>
              <a:ea typeface="Roboto" panose="02000000000000000000" pitchFamily="2" charset="0"/>
            </a:endParaRPr>
          </a:p>
        </p:txBody>
      </p:sp>
      <p:sp>
        <p:nvSpPr>
          <p:cNvPr id="57" name="QUAY">
            <a:extLst>
              <a:ext uri="{FF2B5EF4-FFF2-40B4-BE49-F238E27FC236}">
                <a16:creationId xmlns:a16="http://schemas.microsoft.com/office/drawing/2014/main" xmlns="" id="{ECED3CCC-13E1-A597-DE6D-ACF69AC5A71D}"/>
              </a:ext>
            </a:extLst>
          </p:cNvPr>
          <p:cNvSpPr/>
          <p:nvPr/>
        </p:nvSpPr>
        <p:spPr>
          <a:xfrm>
            <a:off x="0" y="2243871"/>
            <a:ext cx="1297104" cy="481693"/>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Roboto" panose="02000000000000000000" pitchFamily="2" charset="0"/>
                <a:ea typeface="Roboto" panose="02000000000000000000" pitchFamily="2" charset="0"/>
                <a:cs typeface="Tahoma" panose="020B0604030504040204" pitchFamily="34" charset="0"/>
              </a:rPr>
              <a:t>QUAY</a:t>
            </a:r>
          </a:p>
        </p:txBody>
      </p:sp>
      <p:pic>
        <p:nvPicPr>
          <p:cNvPr id="58" name="Picture 2" descr="Thực Vật, Hoa, Nhà Máy, Tăng">
            <a:extLst>
              <a:ext uri="{FF2B5EF4-FFF2-40B4-BE49-F238E27FC236}">
                <a16:creationId xmlns:a16="http://schemas.microsoft.com/office/drawing/2014/main" xmlns="" id="{2D3B11A6-3DEA-1353-D0F7-20D4785F7E6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61396" y="4561764"/>
            <a:ext cx="1618937" cy="2038661"/>
          </a:xfrm>
          <a:prstGeom prst="rect">
            <a:avLst/>
          </a:prstGeom>
          <a:noFill/>
          <a:extLst>
            <a:ext uri="{909E8E84-426E-40DD-AFC4-6F175D3DCCD1}">
              <a14:hiddenFill xmlns:a14="http://schemas.microsoft.com/office/drawing/2010/main">
                <a:solidFill>
                  <a:srgbClr val="FFFFFF"/>
                </a:solidFill>
              </a14:hiddenFill>
            </a:ext>
          </a:extLst>
        </p:spPr>
      </p:pic>
      <p:sp>
        <p:nvSpPr>
          <p:cNvPr id="59" name="Oval 58">
            <a:extLst>
              <a:ext uri="{FF2B5EF4-FFF2-40B4-BE49-F238E27FC236}">
                <a16:creationId xmlns:a16="http://schemas.microsoft.com/office/drawing/2014/main" xmlns="" id="{BB5C95BB-73BC-2A96-8CC8-ABF980548E59}"/>
              </a:ext>
            </a:extLst>
          </p:cNvPr>
          <p:cNvSpPr/>
          <p:nvPr/>
        </p:nvSpPr>
        <p:spPr>
          <a:xfrm>
            <a:off x="2373722" y="2162478"/>
            <a:ext cx="368526" cy="368526"/>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4581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17"/>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1000" fill="hold"/>
                                        <p:tgtEl>
                                          <p:spTgt spid="18"/>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1000" fill="hold"/>
                                        <p:tgtEl>
                                          <p:spTgt spid="19"/>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1000" fill="hold"/>
                                        <p:tgtEl>
                                          <p:spTgt spid="20"/>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1000" fill="hold"/>
                                        <p:tgtEl>
                                          <p:spTgt spid="21"/>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1000" fill="hold"/>
                                        <p:tgtEl>
                                          <p:spTgt spid="22"/>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1000" fill="hold"/>
                                        <p:tgtEl>
                                          <p:spTgt spid="23"/>
                                        </p:tgtEl>
                                        <p:attrNameLst>
                                          <p:attrName>style.visibility</p:attrName>
                                        </p:attrNameLst>
                                      </p:cBhvr>
                                      <p:tavLst>
                                        <p:tav tm="0">
                                          <p:val>
                                            <p:strVal val="hidden"/>
                                          </p:val>
                                        </p:tav>
                                        <p:tav tm="50000">
                                          <p:val>
                                            <p:strVal val="visible"/>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1000"/>
                                        <p:tgtEl>
                                          <p:spTgt spid="32"/>
                                        </p:tgtEl>
                                      </p:cBhvr>
                                    </p:animEffect>
                                    <p:anim calcmode="lin" valueType="num">
                                      <p:cBhvr>
                                        <p:cTn id="52" dur="1000" fill="hold"/>
                                        <p:tgtEl>
                                          <p:spTgt spid="32"/>
                                        </p:tgtEl>
                                        <p:attrNameLst>
                                          <p:attrName>ppt_x</p:attrName>
                                        </p:attrNameLst>
                                      </p:cBhvr>
                                      <p:tavLst>
                                        <p:tav tm="0">
                                          <p:val>
                                            <p:strVal val="#ppt_x"/>
                                          </p:val>
                                        </p:tav>
                                        <p:tav tm="100000">
                                          <p:val>
                                            <p:strVal val="#ppt_x"/>
                                          </p:val>
                                        </p:tav>
                                      </p:tavLst>
                                    </p:anim>
                                    <p:anim calcmode="lin" valueType="num">
                                      <p:cBhvr>
                                        <p:cTn id="53" dur="1000" fill="hold"/>
                                        <p:tgtEl>
                                          <p:spTgt spid="3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1000"/>
                                        <p:tgtEl>
                                          <p:spTgt spid="40"/>
                                        </p:tgtEl>
                                      </p:cBhvr>
                                    </p:animEffect>
                                    <p:anim calcmode="lin" valueType="num">
                                      <p:cBhvr>
                                        <p:cTn id="72" dur="1000" fill="hold"/>
                                        <p:tgtEl>
                                          <p:spTgt spid="40"/>
                                        </p:tgtEl>
                                        <p:attrNameLst>
                                          <p:attrName>ppt_x</p:attrName>
                                        </p:attrNameLst>
                                      </p:cBhvr>
                                      <p:tavLst>
                                        <p:tav tm="0">
                                          <p:val>
                                            <p:strVal val="#ppt_x"/>
                                          </p:val>
                                        </p:tav>
                                        <p:tav tm="100000">
                                          <p:val>
                                            <p:strVal val="#ppt_x"/>
                                          </p:val>
                                        </p:tav>
                                      </p:tavLst>
                                    </p:anim>
                                    <p:anim calcmode="lin" valueType="num">
                                      <p:cBhvr>
                                        <p:cTn id="73" dur="1000" fill="hold"/>
                                        <p:tgtEl>
                                          <p:spTgt spid="40"/>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1000"/>
                                        <p:tgtEl>
                                          <p:spTgt spid="41"/>
                                        </p:tgtEl>
                                      </p:cBhvr>
                                    </p:animEffect>
                                    <p:anim calcmode="lin" valueType="num">
                                      <p:cBhvr>
                                        <p:cTn id="77" dur="1000" fill="hold"/>
                                        <p:tgtEl>
                                          <p:spTgt spid="41"/>
                                        </p:tgtEl>
                                        <p:attrNameLst>
                                          <p:attrName>ppt_x</p:attrName>
                                        </p:attrNameLst>
                                      </p:cBhvr>
                                      <p:tavLst>
                                        <p:tav tm="0">
                                          <p:val>
                                            <p:strVal val="#ppt_x"/>
                                          </p:val>
                                        </p:tav>
                                        <p:tav tm="100000">
                                          <p:val>
                                            <p:strVal val="#ppt_x"/>
                                          </p:val>
                                        </p:tav>
                                      </p:tavLst>
                                    </p:anim>
                                    <p:anim calcmode="lin" valueType="num">
                                      <p:cBhvr>
                                        <p:cTn id="78" dur="1000" fill="hold"/>
                                        <p:tgtEl>
                                          <p:spTgt spid="4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1000"/>
                                        <p:tgtEl>
                                          <p:spTgt spid="48"/>
                                        </p:tgtEl>
                                      </p:cBhvr>
                                    </p:animEffect>
                                    <p:anim calcmode="lin" valueType="num">
                                      <p:cBhvr>
                                        <p:cTn id="92" dur="1000" fill="hold"/>
                                        <p:tgtEl>
                                          <p:spTgt spid="48"/>
                                        </p:tgtEl>
                                        <p:attrNameLst>
                                          <p:attrName>ppt_x</p:attrName>
                                        </p:attrNameLst>
                                      </p:cBhvr>
                                      <p:tavLst>
                                        <p:tav tm="0">
                                          <p:val>
                                            <p:strVal val="#ppt_x"/>
                                          </p:val>
                                        </p:tav>
                                        <p:tav tm="100000">
                                          <p:val>
                                            <p:strVal val="#ppt_x"/>
                                          </p:val>
                                        </p:tav>
                                      </p:tavLst>
                                    </p:anim>
                                    <p:anim calcmode="lin" valueType="num">
                                      <p:cBhvr>
                                        <p:cTn id="93" dur="1000" fill="hold"/>
                                        <p:tgtEl>
                                          <p:spTgt spid="48"/>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1000" fill="hold"/>
                                        <p:tgtEl>
                                          <p:spTgt spid="4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fade">
                                      <p:cBhvr>
                                        <p:cTn id="101" dur="1000"/>
                                        <p:tgtEl>
                                          <p:spTgt spid="52"/>
                                        </p:tgtEl>
                                      </p:cBhvr>
                                    </p:animEffect>
                                    <p:anim calcmode="lin" valueType="num">
                                      <p:cBhvr>
                                        <p:cTn id="102" dur="1000" fill="hold"/>
                                        <p:tgtEl>
                                          <p:spTgt spid="52"/>
                                        </p:tgtEl>
                                        <p:attrNameLst>
                                          <p:attrName>ppt_x</p:attrName>
                                        </p:attrNameLst>
                                      </p:cBhvr>
                                      <p:tavLst>
                                        <p:tav tm="0">
                                          <p:val>
                                            <p:strVal val="#ppt_x"/>
                                          </p:val>
                                        </p:tav>
                                        <p:tav tm="100000">
                                          <p:val>
                                            <p:strVal val="#ppt_x"/>
                                          </p:val>
                                        </p:tav>
                                      </p:tavLst>
                                    </p:anim>
                                    <p:anim calcmode="lin" valueType="num">
                                      <p:cBhvr>
                                        <p:cTn id="103" dur="1000" fill="hold"/>
                                        <p:tgtEl>
                                          <p:spTgt spid="52"/>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fade">
                                      <p:cBhvr>
                                        <p:cTn id="106" dur="1000"/>
                                        <p:tgtEl>
                                          <p:spTgt spid="53"/>
                                        </p:tgtEl>
                                      </p:cBhvr>
                                    </p:animEffect>
                                    <p:anim calcmode="lin" valueType="num">
                                      <p:cBhvr>
                                        <p:cTn id="107" dur="1000" fill="hold"/>
                                        <p:tgtEl>
                                          <p:spTgt spid="53"/>
                                        </p:tgtEl>
                                        <p:attrNameLst>
                                          <p:attrName>ppt_x</p:attrName>
                                        </p:attrNameLst>
                                      </p:cBhvr>
                                      <p:tavLst>
                                        <p:tav tm="0">
                                          <p:val>
                                            <p:strVal val="#ppt_x"/>
                                          </p:val>
                                        </p:tav>
                                        <p:tav tm="100000">
                                          <p:val>
                                            <p:strVal val="#ppt_x"/>
                                          </p:val>
                                        </p:tav>
                                      </p:tavLst>
                                    </p:anim>
                                    <p:anim calcmode="lin" valueType="num">
                                      <p:cBhvr>
                                        <p:cTn id="108" dur="1000" fill="hold"/>
                                        <p:tgtEl>
                                          <p:spTgt spid="53"/>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1000"/>
                                        <p:tgtEl>
                                          <p:spTgt spid="56"/>
                                        </p:tgtEl>
                                      </p:cBhvr>
                                    </p:animEffect>
                                    <p:anim calcmode="lin" valueType="num">
                                      <p:cBhvr>
                                        <p:cTn id="112" dur="1000" fill="hold"/>
                                        <p:tgtEl>
                                          <p:spTgt spid="56"/>
                                        </p:tgtEl>
                                        <p:attrNameLst>
                                          <p:attrName>ppt_x</p:attrName>
                                        </p:attrNameLst>
                                      </p:cBhvr>
                                      <p:tavLst>
                                        <p:tav tm="0">
                                          <p:val>
                                            <p:strVal val="#ppt_x"/>
                                          </p:val>
                                        </p:tav>
                                        <p:tav tm="100000">
                                          <p:val>
                                            <p:strVal val="#ppt_x"/>
                                          </p:val>
                                        </p:tav>
                                      </p:tavLst>
                                    </p:anim>
                                    <p:anim calcmode="lin" valueType="num">
                                      <p:cBhvr>
                                        <p:cTn id="11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4" restart="whenNotActive" fill="hold" evtFilter="cancelBubble" nodeType="interactiveSeq">
                <p:stCondLst>
                  <p:cond evt="onClick" delay="0">
                    <p:tgtEl>
                      <p:spTgt spid="57"/>
                    </p:tgtEl>
                  </p:cond>
                </p:stCondLst>
                <p:endSync evt="end" delay="0">
                  <p:rtn val="all"/>
                </p:endSync>
                <p:childTnLst>
                  <p:par>
                    <p:cTn id="115" fill="hold">
                      <p:stCondLst>
                        <p:cond delay="0"/>
                      </p:stCondLst>
                      <p:childTnLst>
                        <p:par>
                          <p:cTn id="116" fill="hold">
                            <p:stCondLst>
                              <p:cond delay="0"/>
                            </p:stCondLst>
                            <p:childTnLst>
                              <p:par>
                                <p:cTn id="117" presetID="8" presetClass="emph" presetSubtype="0" repeatCount="indefinite" fill="hold" nodeType="clickEffect">
                                  <p:stCondLst>
                                    <p:cond delay="0"/>
                                  </p:stCondLst>
                                  <p:childTnLst>
                                    <p:animRot by="21600000">
                                      <p:cBhvr>
                                        <p:cTn id="118" dur="250" fill="hold"/>
                                        <p:tgtEl>
                                          <p:spTgt spid="9"/>
                                        </p:tgtEl>
                                        <p:attrNameLst>
                                          <p:attrName>r</p:attrName>
                                        </p:attrNameLst>
                                      </p:cBhvr>
                                    </p:animRo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seq concurrent="1" nextAc="seek">
              <p:cTn id="123" restart="whenNotActive" fill="hold" evtFilter="cancelBubble" nodeType="interactiveSeq">
                <p:stCondLst>
                  <p:cond evt="onClick" delay="0">
                    <p:tgtEl>
                      <p:spTgt spid="36"/>
                    </p:tgtEl>
                  </p:cond>
                </p:stCondLst>
                <p:endSync evt="end" delay="0">
                  <p:rtn val="all"/>
                </p:endSync>
                <p:childTnLst>
                  <p:par>
                    <p:cTn id="124" fill="hold">
                      <p:stCondLst>
                        <p:cond delay="0"/>
                      </p:stCondLst>
                      <p:childTnLst>
                        <p:par>
                          <p:cTn id="125" fill="hold">
                            <p:stCondLst>
                              <p:cond delay="0"/>
                            </p:stCondLst>
                            <p:childTnLst>
                              <p:par>
                                <p:cTn id="126" presetID="22" presetClass="exit" presetSubtype="4" fill="hold" nodeType="clickEffect">
                                  <p:stCondLst>
                                    <p:cond delay="0"/>
                                  </p:stCondLst>
                                  <p:childTnLst>
                                    <p:animEffect transition="out" filter="wipe(down)">
                                      <p:cBhvr>
                                        <p:cTn id="127" dur="500"/>
                                        <p:tgtEl>
                                          <p:spTgt spid="33"/>
                                        </p:tgtEl>
                                      </p:cBhvr>
                                    </p:animEffect>
                                    <p:set>
                                      <p:cBhvr>
                                        <p:cTn id="128" dur="1" fill="hold">
                                          <p:stCondLst>
                                            <p:cond delay="499"/>
                                          </p:stCondLst>
                                        </p:cTn>
                                        <p:tgtEl>
                                          <p:spTgt spid="33"/>
                                        </p:tgtEl>
                                        <p:attrNameLst>
                                          <p:attrName>style.visibility</p:attrName>
                                        </p:attrNameLst>
                                      </p:cBhvr>
                                      <p:to>
                                        <p:strVal val="hidden"/>
                                      </p:to>
                                    </p:set>
                                  </p:childTnLst>
                                </p:cTn>
                              </p:par>
                              <p:par>
                                <p:cTn id="129" presetID="22" presetClass="exit" presetSubtype="4" fill="hold" grpId="1" nodeType="withEffect">
                                  <p:stCondLst>
                                    <p:cond delay="0"/>
                                  </p:stCondLst>
                                  <p:childTnLst>
                                    <p:animEffect transition="out" filter="wipe(down)">
                                      <p:cBhvr>
                                        <p:cTn id="130" dur="500"/>
                                        <p:tgtEl>
                                          <p:spTgt spid="36"/>
                                        </p:tgtEl>
                                      </p:cBhvr>
                                    </p:animEffect>
                                    <p:set>
                                      <p:cBhvr>
                                        <p:cTn id="13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32" restart="whenNotActive" fill="hold" evtFilter="cancelBubble" nodeType="interactiveSeq">
                <p:stCondLst>
                  <p:cond evt="onClick" delay="0">
                    <p:tgtEl>
                      <p:spTgt spid="40"/>
                    </p:tgtEl>
                  </p:cond>
                </p:stCondLst>
                <p:endSync evt="end" delay="0">
                  <p:rtn val="all"/>
                </p:endSync>
                <p:childTnLst>
                  <p:par>
                    <p:cTn id="133" fill="hold">
                      <p:stCondLst>
                        <p:cond delay="0"/>
                      </p:stCondLst>
                      <p:childTnLst>
                        <p:par>
                          <p:cTn id="134" fill="hold">
                            <p:stCondLst>
                              <p:cond delay="0"/>
                            </p:stCondLst>
                            <p:childTnLst>
                              <p:par>
                                <p:cTn id="135" presetID="22" presetClass="exit" presetSubtype="4" fill="hold" nodeType="clickEffect">
                                  <p:stCondLst>
                                    <p:cond delay="0"/>
                                  </p:stCondLst>
                                  <p:childTnLst>
                                    <p:animEffect transition="out" filter="wipe(down)">
                                      <p:cBhvr>
                                        <p:cTn id="136" dur="500"/>
                                        <p:tgtEl>
                                          <p:spTgt spid="37"/>
                                        </p:tgtEl>
                                      </p:cBhvr>
                                    </p:animEffect>
                                    <p:set>
                                      <p:cBhvr>
                                        <p:cTn id="137" dur="1" fill="hold">
                                          <p:stCondLst>
                                            <p:cond delay="499"/>
                                          </p:stCondLst>
                                        </p:cTn>
                                        <p:tgtEl>
                                          <p:spTgt spid="37"/>
                                        </p:tgtEl>
                                        <p:attrNameLst>
                                          <p:attrName>style.visibility</p:attrName>
                                        </p:attrNameLst>
                                      </p:cBhvr>
                                      <p:to>
                                        <p:strVal val="hidden"/>
                                      </p:to>
                                    </p:set>
                                  </p:childTnLst>
                                </p:cTn>
                              </p:par>
                              <p:par>
                                <p:cTn id="138" presetID="22" presetClass="exit" presetSubtype="4" fill="hold" grpId="1" nodeType="withEffect">
                                  <p:stCondLst>
                                    <p:cond delay="0"/>
                                  </p:stCondLst>
                                  <p:childTnLst>
                                    <p:animEffect transition="out" filter="wipe(down)">
                                      <p:cBhvr>
                                        <p:cTn id="139" dur="500"/>
                                        <p:tgtEl>
                                          <p:spTgt spid="40"/>
                                        </p:tgtEl>
                                      </p:cBhvr>
                                    </p:animEffect>
                                    <p:set>
                                      <p:cBhvr>
                                        <p:cTn id="14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41" restart="whenNotActive" fill="hold" evtFilter="cancelBubble" nodeType="interactiveSeq">
                <p:stCondLst>
                  <p:cond evt="onClick" delay="0">
                    <p:tgtEl>
                      <p:spTgt spid="44"/>
                    </p:tgtEl>
                  </p:cond>
                </p:stCondLst>
                <p:endSync evt="end" delay="0">
                  <p:rtn val="all"/>
                </p:endSync>
                <p:childTnLst>
                  <p:par>
                    <p:cTn id="142" fill="hold">
                      <p:stCondLst>
                        <p:cond delay="0"/>
                      </p:stCondLst>
                      <p:childTnLst>
                        <p:par>
                          <p:cTn id="143" fill="hold">
                            <p:stCondLst>
                              <p:cond delay="0"/>
                            </p:stCondLst>
                            <p:childTnLst>
                              <p:par>
                                <p:cTn id="144" presetID="22" presetClass="exit" presetSubtype="4" fill="hold" nodeType="clickEffect">
                                  <p:stCondLst>
                                    <p:cond delay="0"/>
                                  </p:stCondLst>
                                  <p:childTnLst>
                                    <p:animEffect transition="out" filter="wipe(down)">
                                      <p:cBhvr>
                                        <p:cTn id="145" dur="500"/>
                                        <p:tgtEl>
                                          <p:spTgt spid="41"/>
                                        </p:tgtEl>
                                      </p:cBhvr>
                                    </p:animEffect>
                                    <p:set>
                                      <p:cBhvr>
                                        <p:cTn id="146" dur="1" fill="hold">
                                          <p:stCondLst>
                                            <p:cond delay="499"/>
                                          </p:stCondLst>
                                        </p:cTn>
                                        <p:tgtEl>
                                          <p:spTgt spid="41"/>
                                        </p:tgtEl>
                                        <p:attrNameLst>
                                          <p:attrName>style.visibility</p:attrName>
                                        </p:attrNameLst>
                                      </p:cBhvr>
                                      <p:to>
                                        <p:strVal val="hidden"/>
                                      </p:to>
                                    </p:set>
                                  </p:childTnLst>
                                </p:cTn>
                              </p:par>
                              <p:par>
                                <p:cTn id="147" presetID="22" presetClass="exit" presetSubtype="4" fill="hold" grpId="1" nodeType="withEffect">
                                  <p:stCondLst>
                                    <p:cond delay="0"/>
                                  </p:stCondLst>
                                  <p:childTnLst>
                                    <p:animEffect transition="out" filter="wipe(down)">
                                      <p:cBhvr>
                                        <p:cTn id="148" dur="500"/>
                                        <p:tgtEl>
                                          <p:spTgt spid="44"/>
                                        </p:tgtEl>
                                      </p:cBhvr>
                                    </p:animEffect>
                                    <p:set>
                                      <p:cBhvr>
                                        <p:cTn id="14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50" restart="whenNotActive" fill="hold" evtFilter="cancelBubble" nodeType="interactiveSeq">
                <p:stCondLst>
                  <p:cond evt="onClick" delay="0">
                    <p:tgtEl>
                      <p:spTgt spid="56"/>
                    </p:tgtEl>
                  </p:cond>
                </p:stCondLst>
                <p:endSync evt="end" delay="0">
                  <p:rtn val="all"/>
                </p:endSync>
                <p:childTnLst>
                  <p:par>
                    <p:cTn id="151" fill="hold">
                      <p:stCondLst>
                        <p:cond delay="0"/>
                      </p:stCondLst>
                      <p:childTnLst>
                        <p:par>
                          <p:cTn id="152" fill="hold">
                            <p:stCondLst>
                              <p:cond delay="0"/>
                            </p:stCondLst>
                            <p:childTnLst>
                              <p:par>
                                <p:cTn id="153" presetID="22" presetClass="exit" presetSubtype="4" fill="hold" nodeType="clickEffect">
                                  <p:stCondLst>
                                    <p:cond delay="0"/>
                                  </p:stCondLst>
                                  <p:childTnLst>
                                    <p:animEffect transition="out" filter="wipe(down)">
                                      <p:cBhvr>
                                        <p:cTn id="154" dur="500"/>
                                        <p:tgtEl>
                                          <p:spTgt spid="53"/>
                                        </p:tgtEl>
                                      </p:cBhvr>
                                    </p:animEffect>
                                    <p:set>
                                      <p:cBhvr>
                                        <p:cTn id="155" dur="1" fill="hold">
                                          <p:stCondLst>
                                            <p:cond delay="499"/>
                                          </p:stCondLst>
                                        </p:cTn>
                                        <p:tgtEl>
                                          <p:spTgt spid="53"/>
                                        </p:tgtEl>
                                        <p:attrNameLst>
                                          <p:attrName>style.visibility</p:attrName>
                                        </p:attrNameLst>
                                      </p:cBhvr>
                                      <p:to>
                                        <p:strVal val="hidden"/>
                                      </p:to>
                                    </p:set>
                                  </p:childTnLst>
                                </p:cTn>
                              </p:par>
                              <p:par>
                                <p:cTn id="156" presetID="22" presetClass="exit" presetSubtype="4" fill="hold" grpId="1" nodeType="withEffect">
                                  <p:stCondLst>
                                    <p:cond delay="0"/>
                                  </p:stCondLst>
                                  <p:childTnLst>
                                    <p:animEffect transition="out" filter="wipe(down)">
                                      <p:cBhvr>
                                        <p:cTn id="157" dur="500"/>
                                        <p:tgtEl>
                                          <p:spTgt spid="56"/>
                                        </p:tgtEl>
                                      </p:cBhvr>
                                    </p:animEffect>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59" restart="whenNotActive" fill="hold" evtFilter="cancelBubble" nodeType="interactiveSeq">
                <p:stCondLst>
                  <p:cond evt="onClick" delay="0">
                    <p:tgtEl>
                      <p:spTgt spid="52"/>
                    </p:tgtEl>
                  </p:cond>
                </p:stCondLst>
                <p:endSync evt="end" delay="0">
                  <p:rtn val="all"/>
                </p:endSync>
                <p:childTnLst>
                  <p:par>
                    <p:cTn id="160" fill="hold">
                      <p:stCondLst>
                        <p:cond delay="0"/>
                      </p:stCondLst>
                      <p:childTnLst>
                        <p:par>
                          <p:cTn id="161" fill="hold">
                            <p:stCondLst>
                              <p:cond delay="0"/>
                            </p:stCondLst>
                            <p:childTnLst>
                              <p:par>
                                <p:cTn id="162" presetID="22" presetClass="exit" presetSubtype="4" fill="hold" nodeType="withEffect">
                                  <p:stCondLst>
                                    <p:cond delay="0"/>
                                  </p:stCondLst>
                                  <p:childTnLst>
                                    <p:animEffect transition="out" filter="wipe(down)">
                                      <p:cBhvr>
                                        <p:cTn id="163" dur="500"/>
                                        <p:tgtEl>
                                          <p:spTgt spid="49"/>
                                        </p:tgtEl>
                                      </p:cBhvr>
                                    </p:animEffect>
                                    <p:set>
                                      <p:cBhvr>
                                        <p:cTn id="164" dur="1" fill="hold">
                                          <p:stCondLst>
                                            <p:cond delay="499"/>
                                          </p:stCondLst>
                                        </p:cTn>
                                        <p:tgtEl>
                                          <p:spTgt spid="49"/>
                                        </p:tgtEl>
                                        <p:attrNameLst>
                                          <p:attrName>style.visibility</p:attrName>
                                        </p:attrNameLst>
                                      </p:cBhvr>
                                      <p:to>
                                        <p:strVal val="hidden"/>
                                      </p:to>
                                    </p:set>
                                  </p:childTnLst>
                                </p:cTn>
                              </p:par>
                              <p:par>
                                <p:cTn id="165" presetID="22" presetClass="exit" presetSubtype="4" fill="hold" grpId="1" nodeType="withEffect">
                                  <p:stCondLst>
                                    <p:cond delay="0"/>
                                  </p:stCondLst>
                                  <p:childTnLst>
                                    <p:animEffect transition="out" filter="wipe(down)">
                                      <p:cBhvr>
                                        <p:cTn id="166" dur="500"/>
                                        <p:tgtEl>
                                          <p:spTgt spid="52"/>
                                        </p:tgtEl>
                                      </p:cBhvr>
                                    </p:animEffect>
                                    <p:set>
                                      <p:cBhvr>
                                        <p:cTn id="16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68" restart="whenNotActive" fill="hold" evtFilter="cancelBubble" nodeType="interactiveSeq">
                <p:stCondLst>
                  <p:cond evt="onClick" delay="0">
                    <p:tgtEl>
                      <p:spTgt spid="48"/>
                    </p:tgtEl>
                  </p:cond>
                </p:stCondLst>
                <p:endSync evt="end" delay="0">
                  <p:rtn val="all"/>
                </p:endSync>
                <p:childTnLst>
                  <p:par>
                    <p:cTn id="169" fill="hold">
                      <p:stCondLst>
                        <p:cond delay="0"/>
                      </p:stCondLst>
                      <p:childTnLst>
                        <p:par>
                          <p:cTn id="170" fill="hold">
                            <p:stCondLst>
                              <p:cond delay="0"/>
                            </p:stCondLst>
                            <p:childTnLst>
                              <p:par>
                                <p:cTn id="171" presetID="22" presetClass="exit" presetSubtype="4" fill="hold" nodeType="clickEffect">
                                  <p:stCondLst>
                                    <p:cond delay="0"/>
                                  </p:stCondLst>
                                  <p:childTnLst>
                                    <p:animEffect transition="out" filter="wipe(down)">
                                      <p:cBhvr>
                                        <p:cTn id="172" dur="500"/>
                                        <p:tgtEl>
                                          <p:spTgt spid="45"/>
                                        </p:tgtEl>
                                      </p:cBhvr>
                                    </p:animEffect>
                                    <p:set>
                                      <p:cBhvr>
                                        <p:cTn id="173" dur="1" fill="hold">
                                          <p:stCondLst>
                                            <p:cond delay="499"/>
                                          </p:stCondLst>
                                        </p:cTn>
                                        <p:tgtEl>
                                          <p:spTgt spid="45"/>
                                        </p:tgtEl>
                                        <p:attrNameLst>
                                          <p:attrName>style.visibility</p:attrName>
                                        </p:attrNameLst>
                                      </p:cBhvr>
                                      <p:to>
                                        <p:strVal val="hidden"/>
                                      </p:to>
                                    </p:set>
                                  </p:childTnLst>
                                </p:cTn>
                              </p:par>
                              <p:par>
                                <p:cTn id="174" presetID="22" presetClass="exit" presetSubtype="4" fill="hold" grpId="1" nodeType="withEffect">
                                  <p:stCondLst>
                                    <p:cond delay="0"/>
                                  </p:stCondLst>
                                  <p:childTnLst>
                                    <p:animEffect transition="out" filter="wipe(down)">
                                      <p:cBhvr>
                                        <p:cTn id="175" dur="500"/>
                                        <p:tgtEl>
                                          <p:spTgt spid="48"/>
                                        </p:tgtEl>
                                      </p:cBhvr>
                                    </p:animEffect>
                                    <p:set>
                                      <p:cBhvr>
                                        <p:cTn id="176"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77" restart="whenNotActive" fill="hold" evtFilter="cancelBubble" nodeType="interactiveSeq">
                <p:stCondLst>
                  <p:cond evt="onClick" delay="0">
                    <p:tgtEl>
                      <p:spTgt spid="24"/>
                    </p:tgtEl>
                  </p:cond>
                </p:stCondLst>
                <p:endSync evt="end" delay="0">
                  <p:rtn val="all"/>
                </p:endSync>
                <p:childTnLst>
                  <p:par>
                    <p:cTn id="178" fill="hold">
                      <p:stCondLst>
                        <p:cond delay="0"/>
                      </p:stCondLst>
                      <p:childTnLst>
                        <p:par>
                          <p:cTn id="179" fill="hold">
                            <p:stCondLst>
                              <p:cond delay="0"/>
                            </p:stCondLst>
                            <p:childTnLst>
                              <p:par>
                                <p:cTn id="180" presetID="45" presetClass="entr" presetSubtype="0" repeatCount="indefinite" fill="hold" nodeType="clickEffect">
                                  <p:stCondLst>
                                    <p:cond delay="0"/>
                                  </p:stCondLst>
                                  <p:childTnLst>
                                    <p:set>
                                      <p:cBhvr>
                                        <p:cTn id="181" dur="1" fill="hold">
                                          <p:stCondLst>
                                            <p:cond delay="0"/>
                                          </p:stCondLst>
                                        </p:cTn>
                                        <p:tgtEl>
                                          <p:spTgt spid="58"/>
                                        </p:tgtEl>
                                        <p:attrNameLst>
                                          <p:attrName>style.visibility</p:attrName>
                                        </p:attrNameLst>
                                      </p:cBhvr>
                                      <p:to>
                                        <p:strVal val="visible"/>
                                      </p:to>
                                    </p:set>
                                    <p:animEffect transition="in" filter="fade">
                                      <p:cBhvr>
                                        <p:cTn id="182" dur="2000"/>
                                        <p:tgtEl>
                                          <p:spTgt spid="58"/>
                                        </p:tgtEl>
                                      </p:cBhvr>
                                    </p:animEffect>
                                    <p:anim calcmode="lin" valueType="num">
                                      <p:cBhvr>
                                        <p:cTn id="183" dur="2000" fill="hold"/>
                                        <p:tgtEl>
                                          <p:spTgt spid="58"/>
                                        </p:tgtEl>
                                        <p:attrNameLst>
                                          <p:attrName>ppt_w</p:attrName>
                                        </p:attrNameLst>
                                      </p:cBhvr>
                                      <p:tavLst>
                                        <p:tav tm="0" fmla="#ppt_w*sin(2.5*pi*$)">
                                          <p:val>
                                            <p:fltVal val="0"/>
                                          </p:val>
                                        </p:tav>
                                        <p:tav tm="100000">
                                          <p:val>
                                            <p:fltVal val="1"/>
                                          </p:val>
                                        </p:tav>
                                      </p:tavLst>
                                    </p:anim>
                                    <p:anim calcmode="lin" valueType="num">
                                      <p:cBhvr>
                                        <p:cTn id="184" dur="2000" fill="hold"/>
                                        <p:tgtEl>
                                          <p:spTgt spid="5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childTnLst>
        </p:cTn>
      </p:par>
    </p:tnLst>
    <p:bldLst>
      <p:bldP spid="17" grpId="0" animBg="1"/>
      <p:bldP spid="18" grpId="0" animBg="1"/>
      <p:bldP spid="19" grpId="0" animBg="1"/>
      <p:bldP spid="20" grpId="0" animBg="1"/>
      <p:bldP spid="21" grpId="0" animBg="1"/>
      <p:bldP spid="22" grpId="0" animBg="1"/>
      <p:bldP spid="23" grpId="0" animBg="1"/>
      <p:bldP spid="26" grpId="0" animBg="1"/>
      <p:bldP spid="27" grpId="0" animBg="1"/>
      <p:bldP spid="28" grpId="0" animBg="1"/>
      <p:bldP spid="29" grpId="0" animBg="1"/>
      <p:bldP spid="30" grpId="0" animBg="1"/>
      <p:bldP spid="31" grpId="0" animBg="1"/>
      <p:bldP spid="32" grpId="0" animBg="1"/>
      <p:bldP spid="36" grpId="0"/>
      <p:bldP spid="36" grpId="1"/>
      <p:bldP spid="40" grpId="0"/>
      <p:bldP spid="40" grpId="1"/>
      <p:bldP spid="44" grpId="0"/>
      <p:bldP spid="44" grpId="1"/>
      <p:bldP spid="48" grpId="0"/>
      <p:bldP spid="48" grpId="1"/>
      <p:bldP spid="52" grpId="0"/>
      <p:bldP spid="52" grpId="1"/>
      <p:bldP spid="56" grpId="0"/>
      <p:bldP spid="5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283AD24-5D84-80AB-F81F-D15F3D7D92CE}"/>
              </a:ext>
            </a:extLst>
          </p:cNvPr>
          <p:cNvGrpSpPr/>
          <p:nvPr/>
        </p:nvGrpSpPr>
        <p:grpSpPr>
          <a:xfrm>
            <a:off x="4222595" y="313434"/>
            <a:ext cx="698810" cy="530966"/>
            <a:chOff x="7329184" y="3580591"/>
            <a:chExt cx="950026" cy="730422"/>
          </a:xfrm>
        </p:grpSpPr>
        <p:grpSp>
          <p:nvGrpSpPr>
            <p:cNvPr id="3" name="Group 2">
              <a:extLst>
                <a:ext uri="{FF2B5EF4-FFF2-40B4-BE49-F238E27FC236}">
                  <a16:creationId xmlns:a16="http://schemas.microsoft.com/office/drawing/2014/main" xmlns="" id="{77B55A76-7CD9-285B-E3A8-166BFD426400}"/>
                </a:ext>
              </a:extLst>
            </p:cNvPr>
            <p:cNvGrpSpPr/>
            <p:nvPr/>
          </p:nvGrpSpPr>
          <p:grpSpPr>
            <a:xfrm>
              <a:off x="7329184" y="3580591"/>
              <a:ext cx="950026" cy="730422"/>
              <a:chOff x="9797143" y="3175240"/>
              <a:chExt cx="950026" cy="730422"/>
            </a:xfrm>
          </p:grpSpPr>
          <p:sp>
            <p:nvSpPr>
              <p:cNvPr id="9" name="Rectangle: Folded Corner 8">
                <a:extLst>
                  <a:ext uri="{FF2B5EF4-FFF2-40B4-BE49-F238E27FC236}">
                    <a16:creationId xmlns:a16="http://schemas.microsoft.com/office/drawing/2014/main" xmlns="" id="{66926F12-71DC-5D35-CCD4-9424F189B24A}"/>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02552FF-55FF-6438-9145-489BA1EEF1B9}"/>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16B31F4D-6353-50BA-E56A-A85B04505B75}"/>
                </a:ext>
              </a:extLst>
            </p:cNvPr>
            <p:cNvSpPr txBox="1"/>
            <p:nvPr/>
          </p:nvSpPr>
          <p:spPr>
            <a:xfrm>
              <a:off x="7564835" y="3696112"/>
              <a:ext cx="714375" cy="550410"/>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rPr>
                <a:t>01</a:t>
              </a:r>
            </a:p>
          </p:txBody>
        </p:sp>
      </p:grpSp>
      <p:grpSp>
        <p:nvGrpSpPr>
          <p:cNvPr id="11" name="Group 10">
            <a:extLst>
              <a:ext uri="{FF2B5EF4-FFF2-40B4-BE49-F238E27FC236}">
                <a16:creationId xmlns:a16="http://schemas.microsoft.com/office/drawing/2014/main" xmlns="" id="{06033BA1-9C55-5DF9-65AF-5C21A8AB17E9}"/>
              </a:ext>
            </a:extLst>
          </p:cNvPr>
          <p:cNvGrpSpPr/>
          <p:nvPr/>
        </p:nvGrpSpPr>
        <p:grpSpPr>
          <a:xfrm>
            <a:off x="616704" y="989690"/>
            <a:ext cx="8298696" cy="3476938"/>
            <a:chOff x="7446279" y="3502376"/>
            <a:chExt cx="832931" cy="923121"/>
          </a:xfrm>
        </p:grpSpPr>
        <p:grpSp>
          <p:nvGrpSpPr>
            <p:cNvPr id="12" name="Group 11">
              <a:extLst>
                <a:ext uri="{FF2B5EF4-FFF2-40B4-BE49-F238E27FC236}">
                  <a16:creationId xmlns:a16="http://schemas.microsoft.com/office/drawing/2014/main" xmlns="" id="{9F6B8EBC-556B-2F00-2270-05EEFB8DBA86}"/>
                </a:ext>
              </a:extLst>
            </p:cNvPr>
            <p:cNvGrpSpPr/>
            <p:nvPr/>
          </p:nvGrpSpPr>
          <p:grpSpPr>
            <a:xfrm>
              <a:off x="7446279" y="3502376"/>
              <a:ext cx="832931" cy="821041"/>
              <a:chOff x="9914238" y="3097025"/>
              <a:chExt cx="832931" cy="821041"/>
            </a:xfrm>
          </p:grpSpPr>
          <p:sp>
            <p:nvSpPr>
              <p:cNvPr id="18" name="Rectangle: Folded Corner 17">
                <a:extLst>
                  <a:ext uri="{FF2B5EF4-FFF2-40B4-BE49-F238E27FC236}">
                    <a16:creationId xmlns:a16="http://schemas.microsoft.com/office/drawing/2014/main" xmlns="" id="{1CFB1663-3C98-A565-A386-11E55F74A4AD}"/>
                  </a:ext>
                </a:extLst>
              </p:cNvPr>
              <p:cNvSpPr/>
              <p:nvPr/>
            </p:nvSpPr>
            <p:spPr>
              <a:xfrm>
                <a:off x="9963487" y="3211484"/>
                <a:ext cx="783682"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CF450061-0420-CAA7-2A2B-E6D04E79DEBF}"/>
                  </a:ext>
                </a:extLst>
              </p:cNvPr>
              <p:cNvSpPr/>
              <p:nvPr/>
            </p:nvSpPr>
            <p:spPr>
              <a:xfrm rot="19275679">
                <a:off x="9914238" y="3097025"/>
                <a:ext cx="118156" cy="234915"/>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CCAF0FC4-536D-6979-E71D-28066030572C}"/>
                </a:ext>
              </a:extLst>
            </p:cNvPr>
            <p:cNvSpPr txBox="1"/>
            <p:nvPr/>
          </p:nvSpPr>
          <p:spPr>
            <a:xfrm>
              <a:off x="7505357" y="3706709"/>
              <a:ext cx="773853" cy="253314"/>
            </a:xfrm>
            <a:prstGeom prst="rect">
              <a:avLst/>
            </a:prstGeom>
            <a:solidFill>
              <a:srgbClr val="75DAD4"/>
            </a:solidFill>
          </p:spPr>
          <p:txBody>
            <a:bodyPr wrap="square" rtlCol="0">
              <a:spAutoFit/>
            </a:bodyPr>
            <a:lstStyle/>
            <a:p>
              <a:r>
                <a:rPr lang="en-US" sz="2400" b="1" dirty="0" err="1">
                  <a:latin typeface="Roboto" panose="02000000000000000000" pitchFamily="2" charset="0"/>
                  <a:ea typeface="Roboto" panose="02000000000000000000" pitchFamily="2" charset="0"/>
                </a:rPr>
                <a:t>Câu</a:t>
              </a:r>
              <a:r>
                <a:rPr lang="en-US" sz="2400" b="1" dirty="0">
                  <a:latin typeface="Roboto" panose="02000000000000000000" pitchFamily="2" charset="0"/>
                  <a:ea typeface="Roboto" panose="02000000000000000000" pitchFamily="2" charset="0"/>
                </a:rPr>
                <a:t> </a:t>
              </a:r>
              <a:r>
                <a:rPr lang="en-US" sz="2400" b="1" dirty="0" err="1">
                  <a:latin typeface="Roboto" panose="02000000000000000000" pitchFamily="2" charset="0"/>
                  <a:ea typeface="Roboto" panose="02000000000000000000" pitchFamily="2" charset="0"/>
                </a:rPr>
                <a:t>hỏi</a:t>
              </a:r>
              <a:r>
                <a:rPr lang="en-US" sz="2400" b="1" dirty="0">
                  <a:latin typeface="Roboto" panose="02000000000000000000" pitchFamily="2" charset="0"/>
                  <a:ea typeface="Roboto" panose="02000000000000000000" pitchFamily="2" charset="0"/>
                </a:rPr>
                <a:t>: </a:t>
              </a:r>
              <a:r>
                <a:rPr lang="vi-VN" sz="1600" dirty="0"/>
                <a:t>Các bạn chọn từ khóa cho chủ đề về vai trò của không khí đối với con người. Mỗi bạn lựa chọn từ khóa tìm kiếm khác nhau, theo em bạn nào sau đây chọn từ khóa phù hợp nhất?</a:t>
              </a:r>
              <a:endParaRPr lang="en-US" sz="2400" b="1"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xmlns="" id="{9C20E3AB-D048-E351-9C71-19A8B5A6C638}"/>
                </a:ext>
              </a:extLst>
            </p:cNvPr>
            <p:cNvSpPr txBox="1"/>
            <p:nvPr/>
          </p:nvSpPr>
          <p:spPr>
            <a:xfrm>
              <a:off x="7587903" y="3963936"/>
              <a:ext cx="264349" cy="138914"/>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dirty="0">
                  <a:latin typeface="Roboto" panose="02000000000000000000" pitchFamily="2" charset="0"/>
                  <a:ea typeface="Roboto" panose="02000000000000000000" pitchFamily="2" charset="0"/>
                </a:rPr>
                <a:t>A.</a:t>
              </a:r>
              <a:r>
                <a:rPr lang="vi-VN" sz="2800" b="1" dirty="0">
                  <a:latin typeface="Roboto" panose="02000000000000000000" pitchFamily="2" charset="0"/>
                  <a:ea typeface="Roboto" panose="02000000000000000000" pitchFamily="2" charset="0"/>
                </a:rPr>
                <a:t> </a:t>
              </a:r>
              <a:r>
                <a:rPr lang="en-US" dirty="0">
                  <a:latin typeface="Arial" panose="020B0604020202020204" pitchFamily="34" charset="0"/>
                  <a:cs typeface="Arial" panose="020B0604020202020204" pitchFamily="34" charset="0"/>
                </a:rPr>
                <a:t>Khoa: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khí</a:t>
              </a:r>
              <a:r>
                <a:rPr lang="en-US"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xmlns="" id="{BB27A4F0-200C-91BF-06AD-E8F23E1A654A}"/>
                </a:ext>
              </a:extLst>
            </p:cNvPr>
            <p:cNvSpPr txBox="1"/>
            <p:nvPr/>
          </p:nvSpPr>
          <p:spPr>
            <a:xfrm>
              <a:off x="7941769" y="3948443"/>
              <a:ext cx="264349" cy="21245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dirty="0">
                  <a:latin typeface="Roboto" panose="02000000000000000000" pitchFamily="2" charset="0"/>
                  <a:ea typeface="Roboto" panose="02000000000000000000" pitchFamily="2" charset="0"/>
                </a:rPr>
                <a:t>B.</a:t>
              </a:r>
              <a:r>
                <a:rPr lang="en-US" sz="2800" b="1" dirty="0">
                  <a:latin typeface="Roboto" panose="02000000000000000000" pitchFamily="2" charset="0"/>
                  <a:ea typeface="Roboto" panose="02000000000000000000" pitchFamily="2" charset="0"/>
                </a:rPr>
                <a:t> </a:t>
              </a:r>
              <a:r>
                <a:rPr lang="vi-VN" dirty="0">
                  <a:latin typeface="Arial" panose="020B0604020202020204" pitchFamily="34" charset="0"/>
                  <a:cs typeface="Arial" panose="020B0604020202020204" pitchFamily="34" charset="0"/>
                </a:rPr>
                <a:t>An: Không khí và con người.</a:t>
              </a: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90F1FC7F-70E5-6F9B-CB08-AE9D50DD0604}"/>
                </a:ext>
              </a:extLst>
            </p:cNvPr>
            <p:cNvSpPr txBox="1"/>
            <p:nvPr/>
          </p:nvSpPr>
          <p:spPr>
            <a:xfrm>
              <a:off x="7584032" y="4139497"/>
              <a:ext cx="264349" cy="286000"/>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dirty="0">
                  <a:latin typeface="Roboto" panose="02000000000000000000" pitchFamily="2" charset="0"/>
                  <a:ea typeface="Roboto" panose="02000000000000000000" pitchFamily="2" charset="0"/>
                </a:rPr>
                <a:t>C.</a:t>
              </a:r>
              <a:r>
                <a:rPr lang="en-US" sz="2800" b="1" dirty="0">
                  <a:latin typeface="Roboto" panose="02000000000000000000" pitchFamily="2" charset="0"/>
                  <a:ea typeface="Roboto" panose="02000000000000000000" pitchFamily="2" charset="0"/>
                </a:rPr>
                <a:t> </a:t>
              </a:r>
              <a:r>
                <a:rPr lang="vi-VN" dirty="0"/>
                <a:t>Minh: Vai trò c</a:t>
              </a:r>
              <a:r>
                <a:rPr lang="en-US" dirty="0">
                  <a:latin typeface="Arial" panose="020B0604020202020204" pitchFamily="34" charset="0"/>
                  <a:cs typeface="Arial" panose="020B0604020202020204" pitchFamily="34" charset="0"/>
                </a:rPr>
                <a:t>ủ</a:t>
              </a:r>
              <a:r>
                <a:rPr lang="vi-VN" dirty="0"/>
                <a:t>a không khí đối với con người.</a:t>
              </a:r>
              <a:endParaRPr lang="en-US" sz="2800" b="1" dirty="0">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xmlns="" id="{BE9932AE-399F-ACB9-3A72-12634498629F}"/>
                </a:ext>
              </a:extLst>
            </p:cNvPr>
            <p:cNvSpPr txBox="1"/>
            <p:nvPr/>
          </p:nvSpPr>
          <p:spPr>
            <a:xfrm>
              <a:off x="7941769" y="4153453"/>
              <a:ext cx="269557" cy="21245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dirty="0">
                  <a:latin typeface="Roboto" panose="02000000000000000000" pitchFamily="2" charset="0"/>
                  <a:ea typeface="Roboto" panose="02000000000000000000" pitchFamily="2" charset="0"/>
                </a:rPr>
                <a:t>D.</a:t>
              </a:r>
              <a:r>
                <a:rPr lang="vi-VN" sz="2800" b="1" dirty="0">
                  <a:latin typeface="Roboto" panose="02000000000000000000" pitchFamily="2" charset="0"/>
                  <a:ea typeface="Roboto" panose="02000000000000000000" pitchFamily="2" charset="0"/>
                </a:rPr>
                <a:t> </a:t>
              </a:r>
              <a:r>
                <a:rPr lang="vi-VN" dirty="0">
                  <a:latin typeface="Arial" panose="020B0604020202020204" pitchFamily="34" charset="0"/>
                  <a:cs typeface="Arial" panose="020B0604020202020204" pitchFamily="34" charset="0"/>
                </a:rPr>
                <a:t>Hoa: Con người cần không khí không?</a:t>
              </a:r>
              <a:endParaRPr lang="en-US" dirty="0">
                <a:latin typeface="Arial" panose="020B0604020202020204" pitchFamily="34" charset="0"/>
                <a:cs typeface="Arial" panose="020B0604020202020204" pitchFamily="34" charset="0"/>
              </a:endParaRPr>
            </a:p>
          </p:txBody>
        </p:sp>
      </p:grpSp>
      <p:pic>
        <p:nvPicPr>
          <p:cNvPr id="20" name="Picture 19">
            <a:extLst>
              <a:ext uri="{FF2B5EF4-FFF2-40B4-BE49-F238E27FC236}">
                <a16:creationId xmlns:a16="http://schemas.microsoft.com/office/drawing/2014/main" xmlns="" id="{3CEFC14D-6777-9D0E-A640-BBB2EF28F5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6676" y="3277393"/>
            <a:ext cx="1163870" cy="1900196"/>
          </a:xfrm>
          <a:prstGeom prst="rect">
            <a:avLst/>
          </a:prstGeom>
        </p:spPr>
      </p:pic>
      <p:pic>
        <p:nvPicPr>
          <p:cNvPr id="21" name="Nhà 1" descr="Home">
            <a:hlinkClick r:id="rId7" action="ppaction://hlinksldjump"/>
            <a:extLst>
              <a:ext uri="{FF2B5EF4-FFF2-40B4-BE49-F238E27FC236}">
                <a16:creationId xmlns:a16="http://schemas.microsoft.com/office/drawing/2014/main" xmlns="" id="{3E677FD0-1F03-3473-1F9A-89BCA2EC25B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75557" y="4457700"/>
            <a:ext cx="685800" cy="685800"/>
          </a:xfrm>
          <a:prstGeom prst="rect">
            <a:avLst/>
          </a:prstGeom>
        </p:spPr>
      </p:pic>
      <p:grpSp>
        <p:nvGrpSpPr>
          <p:cNvPr id="22" name="Group 21">
            <a:extLst>
              <a:ext uri="{FF2B5EF4-FFF2-40B4-BE49-F238E27FC236}">
                <a16:creationId xmlns:a16="http://schemas.microsoft.com/office/drawing/2014/main" xmlns="" id="{02CD4CCD-5BEC-69AD-9B39-F984DE7E3207}"/>
              </a:ext>
            </a:extLst>
          </p:cNvPr>
          <p:cNvGrpSpPr/>
          <p:nvPr/>
        </p:nvGrpSpPr>
        <p:grpSpPr>
          <a:xfrm>
            <a:off x="3472970" y="4133528"/>
            <a:ext cx="2482124" cy="698195"/>
            <a:chOff x="4630626" y="5511366"/>
            <a:chExt cx="3309499" cy="930926"/>
          </a:xfrm>
        </p:grpSpPr>
        <p:sp>
          <p:nvSpPr>
            <p:cNvPr id="23" name="TextBox 22">
              <a:extLst>
                <a:ext uri="{FF2B5EF4-FFF2-40B4-BE49-F238E27FC236}">
                  <a16:creationId xmlns:a16="http://schemas.microsoft.com/office/drawing/2014/main" xmlns="" id="{3593D8E9-AC5B-C4D3-FEC8-83EEBA46961E}"/>
                </a:ext>
              </a:extLst>
            </p:cNvPr>
            <p:cNvSpPr txBox="1"/>
            <p:nvPr/>
          </p:nvSpPr>
          <p:spPr>
            <a:xfrm>
              <a:off x="4757810" y="5744665"/>
              <a:ext cx="3182315" cy="69762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a:latin typeface="Roboto" panose="02000000000000000000" pitchFamily="2" charset="0"/>
                  <a:ea typeface="Roboto" panose="02000000000000000000" pitchFamily="2" charset="0"/>
                </a:rPr>
                <a:t>C</a:t>
              </a:r>
            </a:p>
          </p:txBody>
        </p:sp>
        <p:sp>
          <p:nvSpPr>
            <p:cNvPr id="24" name="Rectangle 23">
              <a:extLst>
                <a:ext uri="{FF2B5EF4-FFF2-40B4-BE49-F238E27FC236}">
                  <a16:creationId xmlns:a16="http://schemas.microsoft.com/office/drawing/2014/main" xmlns="" id="{5A41FAB4-2C58-AB25-999D-F1029DBC0847}"/>
                </a:ext>
              </a:extLst>
            </p:cNvPr>
            <p:cNvSpPr/>
            <p:nvPr/>
          </p:nvSpPr>
          <p:spPr>
            <a:xfrm rot="18710722">
              <a:off x="4397783" y="5744209"/>
              <a:ext cx="720055" cy="25437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14"/>
          <p:cNvSpPr>
            <a:spLocks noChangeArrowheads="1"/>
          </p:cNvSpPr>
          <p:nvPr/>
        </p:nvSpPr>
        <p:spPr bwMode="auto">
          <a:xfrm>
            <a:off x="6705600" y="330200"/>
            <a:ext cx="2286000" cy="533400"/>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000" b="1">
                <a:solidFill>
                  <a:srgbClr val="FF3300"/>
                </a:solidFill>
                <a:latin typeface=".VnTime" pitchFamily="34" charset="0"/>
              </a:rPr>
              <a:t>HÕt giê</a:t>
            </a:r>
          </a:p>
        </p:txBody>
      </p:sp>
      <p:sp>
        <p:nvSpPr>
          <p:cNvPr id="29" name="Oval 6"/>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9</a:t>
            </a:r>
          </a:p>
        </p:txBody>
      </p:sp>
      <p:sp>
        <p:nvSpPr>
          <p:cNvPr id="30" name="Oval 7"/>
          <p:cNvSpPr>
            <a:spLocks noChangeArrowheads="1"/>
          </p:cNvSpPr>
          <p:nvPr/>
        </p:nvSpPr>
        <p:spPr bwMode="auto">
          <a:xfrm>
            <a:off x="71628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8</a:t>
            </a:r>
          </a:p>
        </p:txBody>
      </p:sp>
      <p:sp>
        <p:nvSpPr>
          <p:cNvPr id="31" name="Oval 8"/>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5</a:t>
            </a:r>
          </a:p>
        </p:txBody>
      </p:sp>
      <p:sp>
        <p:nvSpPr>
          <p:cNvPr id="32" name="Oval 9"/>
          <p:cNvSpPr>
            <a:spLocks noChangeArrowheads="1"/>
          </p:cNvSpPr>
          <p:nvPr/>
        </p:nvSpPr>
        <p:spPr bwMode="auto">
          <a:xfrm>
            <a:off x="72390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4</a:t>
            </a:r>
          </a:p>
        </p:txBody>
      </p:sp>
      <p:sp>
        <p:nvSpPr>
          <p:cNvPr id="33" name="Oval 10"/>
          <p:cNvSpPr>
            <a:spLocks noChangeArrowheads="1"/>
          </p:cNvSpPr>
          <p:nvPr/>
        </p:nvSpPr>
        <p:spPr bwMode="auto">
          <a:xfrm>
            <a:off x="7315200" y="209550"/>
            <a:ext cx="1066800" cy="533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3</a:t>
            </a:r>
          </a:p>
        </p:txBody>
      </p:sp>
      <p:sp>
        <p:nvSpPr>
          <p:cNvPr id="34" name="Oval 11"/>
          <p:cNvSpPr>
            <a:spLocks noChangeArrowheads="1"/>
          </p:cNvSpPr>
          <p:nvPr/>
        </p:nvSpPr>
        <p:spPr bwMode="auto">
          <a:xfrm>
            <a:off x="72390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2</a:t>
            </a:r>
          </a:p>
        </p:txBody>
      </p:sp>
      <p:sp>
        <p:nvSpPr>
          <p:cNvPr id="35" name="Oval 15"/>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7</a:t>
            </a:r>
          </a:p>
        </p:txBody>
      </p:sp>
      <p:sp>
        <p:nvSpPr>
          <p:cNvPr id="36" name="Oval 16"/>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6</a:t>
            </a:r>
          </a:p>
        </p:txBody>
      </p:sp>
      <p:sp>
        <p:nvSpPr>
          <p:cNvPr id="37" name="Oval 32"/>
          <p:cNvSpPr>
            <a:spLocks noChangeArrowheads="1"/>
          </p:cNvSpPr>
          <p:nvPr/>
        </p:nvSpPr>
        <p:spPr bwMode="auto">
          <a:xfrm>
            <a:off x="7239000" y="227013"/>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10</a:t>
            </a:r>
          </a:p>
        </p:txBody>
      </p:sp>
      <p:sp>
        <p:nvSpPr>
          <p:cNvPr id="38" name="Oval 35"/>
          <p:cNvSpPr>
            <a:spLocks noChangeArrowheads="1"/>
          </p:cNvSpPr>
          <p:nvPr/>
        </p:nvSpPr>
        <p:spPr bwMode="auto">
          <a:xfrm>
            <a:off x="7290197" y="25400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1</a:t>
            </a:r>
          </a:p>
        </p:txBody>
      </p:sp>
    </p:spTree>
    <p:extLst>
      <p:ext uri="{BB962C8B-B14F-4D97-AF65-F5344CB8AC3E}">
        <p14:creationId xmlns:p14="http://schemas.microsoft.com/office/powerpoint/2010/main" val="3853575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4"/>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3"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ding.wav"/>
                                        </p:tgtEl>
                                      </p:cMediaNode>
                                    </p:audio>
                                  </p:subTnLst>
                                </p:cTn>
                              </p:par>
                              <p:par>
                                <p:cTn id="34" presetID="4" presetClass="entr" presetSubtype="16"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ox(in)">
                                      <p:cBhvr>
                                        <p:cTn id="36" dur="500"/>
                                        <p:tgtEl>
                                          <p:spTgt spid="28"/>
                                        </p:tgtEl>
                                      </p:cBhvr>
                                    </p:animEffect>
                                  </p:childTnLst>
                                  <p:subTnLst>
                                    <p:audio>
                                      <p:cMediaNode>
                                        <p:cTn display="0" masterRel="sameClick">
                                          <p:stCondLst>
                                            <p:cond evt="begin" delay="0">
                                              <p:tn val="34"/>
                                            </p:cond>
                                          </p:stCondLst>
                                          <p:endCondLst>
                                            <p:cond evt="onStopAudio" delay="0">
                                              <p:tgtEl>
                                                <p:sldTgt/>
                                              </p:tgtEl>
                                            </p:cond>
                                          </p:endCondLst>
                                        </p:cTn>
                                        <p:tgtEl>
                                          <p:sndTgt r:embed="rId4" name="ringin.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par>
              <p:cTn id="43"/>
            </p:par>
            <p:par>
              <p:cTn id="44"/>
            </p:par>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C558AAA-846D-AAF6-39F9-9C9B32878720}"/>
              </a:ext>
            </a:extLst>
          </p:cNvPr>
          <p:cNvGrpSpPr/>
          <p:nvPr/>
        </p:nvGrpSpPr>
        <p:grpSpPr>
          <a:xfrm>
            <a:off x="4222595" y="313434"/>
            <a:ext cx="698810" cy="530966"/>
            <a:chOff x="7329184" y="3580591"/>
            <a:chExt cx="950026" cy="730422"/>
          </a:xfrm>
        </p:grpSpPr>
        <p:grpSp>
          <p:nvGrpSpPr>
            <p:cNvPr id="3" name="Group 2">
              <a:extLst>
                <a:ext uri="{FF2B5EF4-FFF2-40B4-BE49-F238E27FC236}">
                  <a16:creationId xmlns:a16="http://schemas.microsoft.com/office/drawing/2014/main" xmlns="" id="{8C8A80A8-EC5A-2846-5F8D-549BC5A74FE0}"/>
                </a:ext>
              </a:extLst>
            </p:cNvPr>
            <p:cNvGrpSpPr/>
            <p:nvPr/>
          </p:nvGrpSpPr>
          <p:grpSpPr>
            <a:xfrm>
              <a:off x="7329184" y="3580591"/>
              <a:ext cx="950026" cy="730422"/>
              <a:chOff x="9797143" y="3175240"/>
              <a:chExt cx="950026" cy="730422"/>
            </a:xfrm>
          </p:grpSpPr>
          <p:sp>
            <p:nvSpPr>
              <p:cNvPr id="9" name="Rectangle: Folded Corner 8">
                <a:extLst>
                  <a:ext uri="{FF2B5EF4-FFF2-40B4-BE49-F238E27FC236}">
                    <a16:creationId xmlns:a16="http://schemas.microsoft.com/office/drawing/2014/main" xmlns="" id="{B9B854CA-CB1B-B5DB-7C3D-DF46A04572B2}"/>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3A5A54A-93FB-D808-2CB8-6B0626A58975}"/>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0162EBA5-29A8-778F-3F6E-B87596939ECA}"/>
                </a:ext>
              </a:extLst>
            </p:cNvPr>
            <p:cNvSpPr txBox="1"/>
            <p:nvPr/>
          </p:nvSpPr>
          <p:spPr>
            <a:xfrm>
              <a:off x="7564835" y="3696112"/>
              <a:ext cx="714375" cy="550410"/>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rPr>
                <a:t>02</a:t>
              </a:r>
            </a:p>
          </p:txBody>
        </p:sp>
      </p:grpSp>
      <p:grpSp>
        <p:nvGrpSpPr>
          <p:cNvPr id="11" name="Group 10">
            <a:extLst>
              <a:ext uri="{FF2B5EF4-FFF2-40B4-BE49-F238E27FC236}">
                <a16:creationId xmlns:a16="http://schemas.microsoft.com/office/drawing/2014/main" xmlns="" id="{756040E0-EE06-5009-67EC-3204E7B7D3DC}"/>
              </a:ext>
            </a:extLst>
          </p:cNvPr>
          <p:cNvGrpSpPr/>
          <p:nvPr/>
        </p:nvGrpSpPr>
        <p:grpSpPr>
          <a:xfrm>
            <a:off x="664720" y="1256968"/>
            <a:ext cx="7130025" cy="3104450"/>
            <a:chOff x="7489506" y="3541206"/>
            <a:chExt cx="789704" cy="824226"/>
          </a:xfrm>
        </p:grpSpPr>
        <p:grpSp>
          <p:nvGrpSpPr>
            <p:cNvPr id="12" name="Group 11">
              <a:extLst>
                <a:ext uri="{FF2B5EF4-FFF2-40B4-BE49-F238E27FC236}">
                  <a16:creationId xmlns:a16="http://schemas.microsoft.com/office/drawing/2014/main" xmlns="" id="{D971F57A-DDC8-7B31-C833-5C0EAD480A37}"/>
                </a:ext>
              </a:extLst>
            </p:cNvPr>
            <p:cNvGrpSpPr/>
            <p:nvPr/>
          </p:nvGrpSpPr>
          <p:grpSpPr>
            <a:xfrm>
              <a:off x="7489506" y="3541206"/>
              <a:ext cx="789704" cy="782211"/>
              <a:chOff x="9957465" y="3135855"/>
              <a:chExt cx="789704" cy="782211"/>
            </a:xfrm>
          </p:grpSpPr>
          <p:sp>
            <p:nvSpPr>
              <p:cNvPr id="18" name="Rectangle: Folded Corner 17">
                <a:extLst>
                  <a:ext uri="{FF2B5EF4-FFF2-40B4-BE49-F238E27FC236}">
                    <a16:creationId xmlns:a16="http://schemas.microsoft.com/office/drawing/2014/main" xmlns="" id="{A3C554C6-B9AA-1655-C351-D30401F74328}"/>
                  </a:ext>
                </a:extLst>
              </p:cNvPr>
              <p:cNvSpPr/>
              <p:nvPr/>
            </p:nvSpPr>
            <p:spPr>
              <a:xfrm>
                <a:off x="9985168" y="3211484"/>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41A85B22-BBA4-5488-1228-410EB6FC1423}"/>
                  </a:ext>
                </a:extLst>
              </p:cNvPr>
              <p:cNvSpPr/>
              <p:nvPr/>
            </p:nvSpPr>
            <p:spPr>
              <a:xfrm rot="19275679">
                <a:off x="9957465" y="3135855"/>
                <a:ext cx="80623"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CE636FAE-FFFB-5577-398A-7971D3E4AB6C}"/>
                </a:ext>
              </a:extLst>
            </p:cNvPr>
            <p:cNvSpPr txBox="1"/>
            <p:nvPr/>
          </p:nvSpPr>
          <p:spPr>
            <a:xfrm>
              <a:off x="7548184" y="3695393"/>
              <a:ext cx="714375" cy="212457"/>
            </a:xfrm>
            <a:prstGeom prst="rect">
              <a:avLst/>
            </a:prstGeom>
            <a:solidFill>
              <a:srgbClr val="75DAD4"/>
            </a:solidFill>
          </p:spPr>
          <p:txBody>
            <a:bodyPr wrap="square" rtlCol="0">
              <a:spAutoFit/>
            </a:bodyPr>
            <a:lstStyle/>
            <a:p>
              <a:r>
                <a:rPr lang="en-US" sz="2800" b="1" dirty="0" err="1">
                  <a:latin typeface="Roboto" panose="02000000000000000000" pitchFamily="2" charset="0"/>
                  <a:ea typeface="Roboto" panose="02000000000000000000" pitchFamily="2" charset="0"/>
                </a:rPr>
                <a:t>Câu</a:t>
              </a:r>
              <a:r>
                <a:rPr lang="en-US" sz="2800" b="1" dirty="0">
                  <a:latin typeface="Roboto" panose="02000000000000000000" pitchFamily="2" charset="0"/>
                  <a:ea typeface="Roboto" panose="02000000000000000000" pitchFamily="2" charset="0"/>
                </a:rPr>
                <a:t> </a:t>
              </a:r>
              <a:r>
                <a:rPr lang="en-US" sz="2800" b="1" dirty="0" err="1">
                  <a:latin typeface="Roboto" panose="02000000000000000000" pitchFamily="2" charset="0"/>
                  <a:ea typeface="Roboto" panose="02000000000000000000" pitchFamily="2" charset="0"/>
                </a:rPr>
                <a:t>hỏi</a:t>
              </a:r>
              <a:r>
                <a:rPr lang="en-US" sz="2800" b="1" dirty="0">
                  <a:latin typeface="Roboto" panose="02000000000000000000" pitchFamily="2" charset="0"/>
                  <a:ea typeface="Roboto" panose="02000000000000000000" pitchFamily="2" charset="0"/>
                </a:rPr>
                <a:t>: </a:t>
              </a:r>
              <a:r>
                <a:rPr lang="vi-VN" dirty="0"/>
                <a:t>Thông tin nào dưới đây không có sẵn trên máy tính nhưng em có thể tìm thấy trên Internet?</a:t>
              </a:r>
              <a:endParaRPr lang="en-US" sz="2800" b="1"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xmlns="" id="{4CFC79A9-86F1-1D90-F706-B607BCBC8666}"/>
                </a:ext>
              </a:extLst>
            </p:cNvPr>
            <p:cNvSpPr txBox="1"/>
            <p:nvPr/>
          </p:nvSpPr>
          <p:spPr>
            <a:xfrm>
              <a:off x="7582100" y="3924653"/>
              <a:ext cx="264349" cy="32685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dirty="0">
                  <a:latin typeface="Roboto" panose="02000000000000000000" pitchFamily="2" charset="0"/>
                  <a:ea typeface="Roboto" panose="02000000000000000000" pitchFamily="2" charset="0"/>
                </a:rPr>
                <a:t>A.</a:t>
              </a:r>
              <a:r>
                <a:rPr lang="vi-VN" sz="2800" b="1" dirty="0">
                  <a:latin typeface="Roboto" panose="02000000000000000000" pitchFamily="2" charset="0"/>
                  <a:ea typeface="Roboto" panose="02000000000000000000" pitchFamily="2" charset="0"/>
                </a:rPr>
                <a:t> </a:t>
              </a:r>
              <a:r>
                <a:rPr lang="nn-NO" dirty="0">
                  <a:latin typeface="Arial" panose="020B0604020202020204" pitchFamily="34" charset="0"/>
                  <a:cs typeface="Arial" panose="020B0604020202020204" pitchFamily="34" charset="0"/>
                </a:rPr>
                <a:t>Thông tin về ca sĩ mà em thích</a:t>
              </a:r>
            </a:p>
            <a:p>
              <a:endParaRPr lang="en-US" sz="2800" b="1" dirty="0">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xmlns="" id="{42A94535-E093-151F-9EC5-08DE8EBBB3D9}"/>
                </a:ext>
              </a:extLst>
            </p:cNvPr>
            <p:cNvSpPr txBox="1"/>
            <p:nvPr/>
          </p:nvSpPr>
          <p:spPr>
            <a:xfrm>
              <a:off x="7948183" y="3920593"/>
              <a:ext cx="287863" cy="21245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dirty="0">
                  <a:latin typeface="Roboto" panose="02000000000000000000" pitchFamily="2" charset="0"/>
                  <a:ea typeface="Roboto" panose="02000000000000000000" pitchFamily="2" charset="0"/>
                </a:rPr>
                <a:t>B.</a:t>
              </a:r>
              <a:r>
                <a:rPr lang="en-US" sz="2800" b="1" dirty="0">
                  <a:latin typeface="Roboto" panose="02000000000000000000" pitchFamily="2" charset="0"/>
                  <a:ea typeface="Roboto" panose="02000000000000000000" pitchFamily="2"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tin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thời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tiết</a:t>
              </a:r>
              <a:endParaRPr 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57D21231-BB2A-5CF4-7C16-04D4A18B5B29}"/>
                </a:ext>
              </a:extLst>
            </p:cNvPr>
            <p:cNvSpPr txBox="1"/>
            <p:nvPr/>
          </p:nvSpPr>
          <p:spPr>
            <a:xfrm>
              <a:off x="7582100" y="4169318"/>
              <a:ext cx="264349" cy="196114"/>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dirty="0">
                  <a:latin typeface="Roboto" panose="02000000000000000000" pitchFamily="2" charset="0"/>
                  <a:ea typeface="Roboto" panose="02000000000000000000" pitchFamily="2" charset="0"/>
                </a:rPr>
                <a:t>C.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tin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vật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yêu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thích</a:t>
              </a: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B01E6D62-B8E9-77AE-4F99-3A967ECB07C6}"/>
                </a:ext>
              </a:extLst>
            </p:cNvPr>
            <p:cNvSpPr txBox="1"/>
            <p:nvPr/>
          </p:nvSpPr>
          <p:spPr>
            <a:xfrm>
              <a:off x="7949087" y="4139246"/>
              <a:ext cx="285450" cy="196114"/>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400" b="1" dirty="0">
                  <a:latin typeface="Roboto" panose="02000000000000000000" pitchFamily="2" charset="0"/>
                  <a:ea typeface="Roboto" panose="02000000000000000000" pitchFamily="2" charset="0"/>
                </a:rPr>
                <a:t>D. </a:t>
              </a:r>
              <a:r>
                <a:rPr lang="en-US" dirty="0" err="1">
                  <a:latin typeface="Arial" panose="020B0604020202020204" pitchFamily="34" charset="0"/>
                  <a:cs typeface="Arial" panose="020B0604020202020204" pitchFamily="34" charset="0"/>
                </a:rPr>
                <a:t>Cả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đúng</a:t>
              </a:r>
              <a:endParaRPr lang="en-US" dirty="0">
                <a:latin typeface="Arial" panose="020B0604020202020204" pitchFamily="34" charset="0"/>
                <a:cs typeface="Arial" panose="020B0604020202020204" pitchFamily="34" charset="0"/>
              </a:endParaRPr>
            </a:p>
          </p:txBody>
        </p:sp>
      </p:grpSp>
      <p:pic>
        <p:nvPicPr>
          <p:cNvPr id="20" name="Picture 19">
            <a:extLst>
              <a:ext uri="{FF2B5EF4-FFF2-40B4-BE49-F238E27FC236}">
                <a16:creationId xmlns:a16="http://schemas.microsoft.com/office/drawing/2014/main" xmlns="" id="{22771702-9475-0307-B035-63E9415979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6676" y="3277393"/>
            <a:ext cx="1163870" cy="1900196"/>
          </a:xfrm>
          <a:prstGeom prst="rect">
            <a:avLst/>
          </a:prstGeom>
        </p:spPr>
      </p:pic>
      <p:pic>
        <p:nvPicPr>
          <p:cNvPr id="21" name="Nhà 2" descr="Home">
            <a:hlinkClick r:id="rId6" action="ppaction://hlinksldjump"/>
            <a:extLst>
              <a:ext uri="{FF2B5EF4-FFF2-40B4-BE49-F238E27FC236}">
                <a16:creationId xmlns:a16="http://schemas.microsoft.com/office/drawing/2014/main" xmlns="" id="{3FAE0D87-7D2B-9389-D025-698526AF47B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75557" y="4457700"/>
            <a:ext cx="685800" cy="685800"/>
          </a:xfrm>
          <a:prstGeom prst="rect">
            <a:avLst/>
          </a:prstGeom>
        </p:spPr>
      </p:pic>
      <p:grpSp>
        <p:nvGrpSpPr>
          <p:cNvPr id="22" name="Group 21">
            <a:extLst>
              <a:ext uri="{FF2B5EF4-FFF2-40B4-BE49-F238E27FC236}">
                <a16:creationId xmlns:a16="http://schemas.microsoft.com/office/drawing/2014/main" xmlns="" id="{F252C0EA-5B9D-5849-16E1-5D64760200E7}"/>
              </a:ext>
            </a:extLst>
          </p:cNvPr>
          <p:cNvGrpSpPr/>
          <p:nvPr/>
        </p:nvGrpSpPr>
        <p:grpSpPr>
          <a:xfrm>
            <a:off x="3620654" y="4449458"/>
            <a:ext cx="2482124" cy="698195"/>
            <a:chOff x="4630626" y="5511366"/>
            <a:chExt cx="3309499" cy="930926"/>
          </a:xfrm>
        </p:grpSpPr>
        <p:sp>
          <p:nvSpPr>
            <p:cNvPr id="23" name="TextBox 22">
              <a:extLst>
                <a:ext uri="{FF2B5EF4-FFF2-40B4-BE49-F238E27FC236}">
                  <a16:creationId xmlns:a16="http://schemas.microsoft.com/office/drawing/2014/main" xmlns="" id="{8788C182-0DCF-5DE2-944C-FD08C6B528B1}"/>
                </a:ext>
              </a:extLst>
            </p:cNvPr>
            <p:cNvSpPr txBox="1"/>
            <p:nvPr/>
          </p:nvSpPr>
          <p:spPr>
            <a:xfrm>
              <a:off x="4757810" y="5744665"/>
              <a:ext cx="3182315" cy="69762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a:latin typeface="Roboto" panose="02000000000000000000" pitchFamily="2" charset="0"/>
                  <a:ea typeface="Roboto" panose="02000000000000000000" pitchFamily="2" charset="0"/>
                </a:rPr>
                <a:t>D</a:t>
              </a:r>
            </a:p>
          </p:txBody>
        </p:sp>
        <p:sp>
          <p:nvSpPr>
            <p:cNvPr id="24" name="Rectangle 23">
              <a:extLst>
                <a:ext uri="{FF2B5EF4-FFF2-40B4-BE49-F238E27FC236}">
                  <a16:creationId xmlns:a16="http://schemas.microsoft.com/office/drawing/2014/main" xmlns="" id="{BE4AD082-7E16-3C05-D5F8-030873578006}"/>
                </a:ext>
              </a:extLst>
            </p:cNvPr>
            <p:cNvSpPr/>
            <p:nvPr/>
          </p:nvSpPr>
          <p:spPr>
            <a:xfrm rot="18710722">
              <a:off x="4397783" y="5744209"/>
              <a:ext cx="720055" cy="25437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14"/>
          <p:cNvSpPr>
            <a:spLocks noChangeArrowheads="1"/>
          </p:cNvSpPr>
          <p:nvPr/>
        </p:nvSpPr>
        <p:spPr bwMode="auto">
          <a:xfrm>
            <a:off x="6705600" y="330200"/>
            <a:ext cx="2286000" cy="533400"/>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000" b="1">
                <a:solidFill>
                  <a:srgbClr val="FF3300"/>
                </a:solidFill>
                <a:latin typeface=".VnTime" pitchFamily="34" charset="0"/>
              </a:rPr>
              <a:t>HÕt giê</a:t>
            </a:r>
          </a:p>
        </p:txBody>
      </p:sp>
      <p:sp>
        <p:nvSpPr>
          <p:cNvPr id="29" name="Oval 6"/>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9</a:t>
            </a:r>
          </a:p>
        </p:txBody>
      </p:sp>
      <p:sp>
        <p:nvSpPr>
          <p:cNvPr id="30" name="Oval 7"/>
          <p:cNvSpPr>
            <a:spLocks noChangeArrowheads="1"/>
          </p:cNvSpPr>
          <p:nvPr/>
        </p:nvSpPr>
        <p:spPr bwMode="auto">
          <a:xfrm>
            <a:off x="71628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8</a:t>
            </a:r>
          </a:p>
        </p:txBody>
      </p:sp>
      <p:sp>
        <p:nvSpPr>
          <p:cNvPr id="31" name="Oval 8"/>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5</a:t>
            </a:r>
          </a:p>
        </p:txBody>
      </p:sp>
      <p:sp>
        <p:nvSpPr>
          <p:cNvPr id="32" name="Oval 9"/>
          <p:cNvSpPr>
            <a:spLocks noChangeArrowheads="1"/>
          </p:cNvSpPr>
          <p:nvPr/>
        </p:nvSpPr>
        <p:spPr bwMode="auto">
          <a:xfrm>
            <a:off x="72390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4</a:t>
            </a:r>
          </a:p>
        </p:txBody>
      </p:sp>
      <p:sp>
        <p:nvSpPr>
          <p:cNvPr id="33" name="Oval 10"/>
          <p:cNvSpPr>
            <a:spLocks noChangeArrowheads="1"/>
          </p:cNvSpPr>
          <p:nvPr/>
        </p:nvSpPr>
        <p:spPr bwMode="auto">
          <a:xfrm>
            <a:off x="7315200" y="209550"/>
            <a:ext cx="1066800" cy="533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3</a:t>
            </a:r>
          </a:p>
        </p:txBody>
      </p:sp>
      <p:sp>
        <p:nvSpPr>
          <p:cNvPr id="34" name="Oval 11"/>
          <p:cNvSpPr>
            <a:spLocks noChangeArrowheads="1"/>
          </p:cNvSpPr>
          <p:nvPr/>
        </p:nvSpPr>
        <p:spPr bwMode="auto">
          <a:xfrm>
            <a:off x="72390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2</a:t>
            </a:r>
          </a:p>
        </p:txBody>
      </p:sp>
      <p:sp>
        <p:nvSpPr>
          <p:cNvPr id="35" name="Oval 15"/>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7</a:t>
            </a:r>
          </a:p>
        </p:txBody>
      </p:sp>
      <p:sp>
        <p:nvSpPr>
          <p:cNvPr id="36" name="Oval 16"/>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6</a:t>
            </a:r>
          </a:p>
        </p:txBody>
      </p:sp>
      <p:sp>
        <p:nvSpPr>
          <p:cNvPr id="37" name="Oval 32"/>
          <p:cNvSpPr>
            <a:spLocks noChangeArrowheads="1"/>
          </p:cNvSpPr>
          <p:nvPr/>
        </p:nvSpPr>
        <p:spPr bwMode="auto">
          <a:xfrm>
            <a:off x="7239000" y="227013"/>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10</a:t>
            </a:r>
          </a:p>
        </p:txBody>
      </p:sp>
      <p:sp>
        <p:nvSpPr>
          <p:cNvPr id="38" name="Oval 35"/>
          <p:cNvSpPr>
            <a:spLocks noChangeArrowheads="1"/>
          </p:cNvSpPr>
          <p:nvPr/>
        </p:nvSpPr>
        <p:spPr bwMode="auto">
          <a:xfrm>
            <a:off x="7290197" y="25400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1</a:t>
            </a:r>
          </a:p>
        </p:txBody>
      </p:sp>
    </p:spTree>
    <p:extLst>
      <p:ext uri="{BB962C8B-B14F-4D97-AF65-F5344CB8AC3E}">
        <p14:creationId xmlns:p14="http://schemas.microsoft.com/office/powerpoint/2010/main" val="42538214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4"/>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3"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ding.wav"/>
                                        </p:tgtEl>
                                      </p:cMediaNode>
                                    </p:audio>
                                  </p:subTnLst>
                                </p:cTn>
                              </p:par>
                              <p:par>
                                <p:cTn id="34" presetID="4" presetClass="entr" presetSubtype="16"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ox(in)">
                                      <p:cBhvr>
                                        <p:cTn id="36" dur="500"/>
                                        <p:tgtEl>
                                          <p:spTgt spid="28"/>
                                        </p:tgtEl>
                                      </p:cBhvr>
                                    </p:animEffect>
                                  </p:childTnLst>
                                  <p:subTnLst>
                                    <p:audio>
                                      <p:cMediaNode>
                                        <p:cTn display="0" masterRel="sameClick">
                                          <p:stCondLst>
                                            <p:cond evt="begin" delay="0">
                                              <p:tn val="34"/>
                                            </p:cond>
                                          </p:stCondLst>
                                          <p:endCondLst>
                                            <p:cond evt="onStopAudio" delay="0">
                                              <p:tgtEl>
                                                <p:sldTgt/>
                                              </p:tgtEl>
                                            </p:cond>
                                          </p:endCondLst>
                                        </p:cTn>
                                        <p:tgtEl>
                                          <p:sndTgt r:embed="rId4" name="ringin.wav"/>
                                        </p:tgtEl>
                                      </p:cMediaNode>
                                    </p:audio>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par>
              <p:cTn id="41"/>
            </p:par>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5ADB027-55A3-E6A4-7EC9-3B4EDD846C3D}"/>
              </a:ext>
            </a:extLst>
          </p:cNvPr>
          <p:cNvGrpSpPr/>
          <p:nvPr/>
        </p:nvGrpSpPr>
        <p:grpSpPr>
          <a:xfrm>
            <a:off x="4222595" y="313434"/>
            <a:ext cx="698810" cy="530966"/>
            <a:chOff x="7329184" y="3580591"/>
            <a:chExt cx="950026" cy="730422"/>
          </a:xfrm>
        </p:grpSpPr>
        <p:grpSp>
          <p:nvGrpSpPr>
            <p:cNvPr id="3" name="Group 2">
              <a:extLst>
                <a:ext uri="{FF2B5EF4-FFF2-40B4-BE49-F238E27FC236}">
                  <a16:creationId xmlns:a16="http://schemas.microsoft.com/office/drawing/2014/main" xmlns="" id="{E6498E0E-3256-4B37-B05F-2E80936C73E5}"/>
                </a:ext>
              </a:extLst>
            </p:cNvPr>
            <p:cNvGrpSpPr/>
            <p:nvPr/>
          </p:nvGrpSpPr>
          <p:grpSpPr>
            <a:xfrm>
              <a:off x="7329184" y="3580591"/>
              <a:ext cx="950026" cy="730422"/>
              <a:chOff x="9797143" y="3175240"/>
              <a:chExt cx="950026" cy="730422"/>
            </a:xfrm>
          </p:grpSpPr>
          <p:sp>
            <p:nvSpPr>
              <p:cNvPr id="9" name="Rectangle: Folded Corner 8">
                <a:extLst>
                  <a:ext uri="{FF2B5EF4-FFF2-40B4-BE49-F238E27FC236}">
                    <a16:creationId xmlns:a16="http://schemas.microsoft.com/office/drawing/2014/main" xmlns="" id="{27FD81D0-E6E8-0706-7FB2-FF19E44FAB37}"/>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E27BEC2-54A7-7EFB-46CA-E7DE892AF0FD}"/>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1DBF8BB8-00F3-7C9F-82D6-9F7B42D7D117}"/>
                </a:ext>
              </a:extLst>
            </p:cNvPr>
            <p:cNvSpPr txBox="1"/>
            <p:nvPr/>
          </p:nvSpPr>
          <p:spPr>
            <a:xfrm>
              <a:off x="7564835" y="3696112"/>
              <a:ext cx="714375" cy="550410"/>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rPr>
                <a:t>03</a:t>
              </a:r>
            </a:p>
          </p:txBody>
        </p:sp>
      </p:grpSp>
      <p:grpSp>
        <p:nvGrpSpPr>
          <p:cNvPr id="11" name="Group 10">
            <a:extLst>
              <a:ext uri="{FF2B5EF4-FFF2-40B4-BE49-F238E27FC236}">
                <a16:creationId xmlns:a16="http://schemas.microsoft.com/office/drawing/2014/main" xmlns="" id="{B34487AE-16F6-9F2B-D8DD-6D32352D70F7}"/>
              </a:ext>
            </a:extLst>
          </p:cNvPr>
          <p:cNvGrpSpPr/>
          <p:nvPr/>
        </p:nvGrpSpPr>
        <p:grpSpPr>
          <a:xfrm>
            <a:off x="1006989" y="1135944"/>
            <a:ext cx="7130025" cy="2946200"/>
            <a:chOff x="7489506" y="3541206"/>
            <a:chExt cx="789704" cy="782211"/>
          </a:xfrm>
        </p:grpSpPr>
        <p:grpSp>
          <p:nvGrpSpPr>
            <p:cNvPr id="12" name="Group 11">
              <a:extLst>
                <a:ext uri="{FF2B5EF4-FFF2-40B4-BE49-F238E27FC236}">
                  <a16:creationId xmlns:a16="http://schemas.microsoft.com/office/drawing/2014/main" xmlns="" id="{3799A3EC-5C11-88F9-FFE3-DEE54257AF96}"/>
                </a:ext>
              </a:extLst>
            </p:cNvPr>
            <p:cNvGrpSpPr/>
            <p:nvPr/>
          </p:nvGrpSpPr>
          <p:grpSpPr>
            <a:xfrm>
              <a:off x="7489506" y="3541206"/>
              <a:ext cx="789704" cy="782211"/>
              <a:chOff x="9957465" y="3135855"/>
              <a:chExt cx="789704" cy="782211"/>
            </a:xfrm>
          </p:grpSpPr>
          <p:sp>
            <p:nvSpPr>
              <p:cNvPr id="18" name="Rectangle: Folded Corner 17">
                <a:extLst>
                  <a:ext uri="{FF2B5EF4-FFF2-40B4-BE49-F238E27FC236}">
                    <a16:creationId xmlns:a16="http://schemas.microsoft.com/office/drawing/2014/main" xmlns="" id="{BA12F96E-A96C-AF33-F460-53CF9B360F4A}"/>
                  </a:ext>
                </a:extLst>
              </p:cNvPr>
              <p:cNvSpPr/>
              <p:nvPr/>
            </p:nvSpPr>
            <p:spPr>
              <a:xfrm>
                <a:off x="9985168" y="3211484"/>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8ECD596-605C-C149-03F7-A3698822006F}"/>
                  </a:ext>
                </a:extLst>
              </p:cNvPr>
              <p:cNvSpPr/>
              <p:nvPr/>
            </p:nvSpPr>
            <p:spPr>
              <a:xfrm rot="19275679">
                <a:off x="9957465" y="3135855"/>
                <a:ext cx="80623"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203B8250-E8CC-77FE-C893-51A6EFC9ADB0}"/>
                </a:ext>
              </a:extLst>
            </p:cNvPr>
            <p:cNvSpPr txBox="1"/>
            <p:nvPr/>
          </p:nvSpPr>
          <p:spPr>
            <a:xfrm>
              <a:off x="7548184" y="3695393"/>
              <a:ext cx="714375" cy="138914"/>
            </a:xfrm>
            <a:prstGeom prst="rect">
              <a:avLst/>
            </a:prstGeom>
            <a:solidFill>
              <a:srgbClr val="75DAD4"/>
            </a:solidFill>
          </p:spPr>
          <p:txBody>
            <a:bodyPr wrap="square" rtlCol="0">
              <a:spAutoFit/>
            </a:bodyPr>
            <a:lstStyle/>
            <a:p>
              <a:r>
                <a:rPr lang="en-US" sz="2800" b="1" dirty="0" err="1">
                  <a:latin typeface="Roboto" panose="02000000000000000000" pitchFamily="2" charset="0"/>
                  <a:ea typeface="Roboto" panose="02000000000000000000" pitchFamily="2" charset="0"/>
                </a:rPr>
                <a:t>Câu</a:t>
              </a:r>
              <a:r>
                <a:rPr lang="en-US" sz="2800" b="1" dirty="0">
                  <a:latin typeface="Roboto" panose="02000000000000000000" pitchFamily="2" charset="0"/>
                  <a:ea typeface="Roboto" panose="02000000000000000000" pitchFamily="2" charset="0"/>
                </a:rPr>
                <a:t> </a:t>
              </a:r>
              <a:r>
                <a:rPr lang="en-US" sz="2800" b="1" dirty="0" err="1">
                  <a:latin typeface="Roboto" panose="02000000000000000000" pitchFamily="2" charset="0"/>
                  <a:ea typeface="Roboto" panose="02000000000000000000" pitchFamily="2" charset="0"/>
                </a:rPr>
                <a:t>hỏi</a:t>
              </a:r>
              <a:r>
                <a:rPr lang="en-US" sz="2800" b="1" dirty="0">
                  <a:latin typeface="Roboto" panose="02000000000000000000" pitchFamily="2" charset="0"/>
                  <a:ea typeface="Roboto" panose="02000000000000000000" pitchFamily="2" charset="0"/>
                </a:rPr>
                <a:t>: </a:t>
              </a:r>
              <a:r>
                <a:rPr lang="en-US" dirty="0" err="1"/>
                <a:t>Trên</a:t>
              </a:r>
              <a:r>
                <a:rPr lang="en-US" dirty="0"/>
                <a:t> </a:t>
              </a:r>
              <a:r>
                <a:rPr lang="en-US" dirty="0" err="1"/>
                <a:t>trang</a:t>
              </a:r>
              <a:r>
                <a:rPr lang="en-US" dirty="0"/>
                <a:t> web </a:t>
              </a:r>
              <a:r>
                <a:rPr lang="en-US" dirty="0" err="1"/>
                <a:t>có</a:t>
              </a:r>
              <a:r>
                <a:rPr lang="en-US" dirty="0"/>
                <a:t> </a:t>
              </a:r>
              <a:r>
                <a:rPr lang="en-US" dirty="0" err="1"/>
                <a:t>các</a:t>
              </a:r>
              <a:r>
                <a:rPr lang="en-US" dirty="0"/>
                <a:t> </a:t>
              </a:r>
              <a:r>
                <a:rPr lang="en-US" dirty="0" err="1"/>
                <a:t>loại</a:t>
              </a:r>
              <a:r>
                <a:rPr lang="en-US" dirty="0"/>
                <a:t> </a:t>
              </a:r>
              <a:r>
                <a:rPr lang="en-US" dirty="0" err="1"/>
                <a:t>thông</a:t>
              </a:r>
              <a:r>
                <a:rPr lang="en-US" dirty="0"/>
                <a:t> tin </a:t>
              </a:r>
              <a:r>
                <a:rPr lang="en-US" dirty="0" err="1"/>
                <a:t>nào</a:t>
              </a:r>
              <a:r>
                <a:rPr lang="en-US" dirty="0"/>
                <a:t>?</a:t>
              </a:r>
              <a:endParaRPr lang="en-US" sz="2800" b="1"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xmlns="" id="{4D2F1ED1-7A74-2BCD-1BA6-3B15E72CCD67}"/>
                </a:ext>
              </a:extLst>
            </p:cNvPr>
            <p:cNvSpPr txBox="1"/>
            <p:nvPr/>
          </p:nvSpPr>
          <p:spPr>
            <a:xfrm>
              <a:off x="7587903" y="3878373"/>
              <a:ext cx="264349" cy="21245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A. </a:t>
              </a:r>
              <a:r>
                <a:rPr lang="en-US" dirty="0" err="1"/>
                <a:t>Chỉ</a:t>
              </a:r>
              <a:r>
                <a:rPr lang="en-US" dirty="0"/>
                <a:t> </a:t>
              </a:r>
              <a:r>
                <a:rPr lang="en-US" dirty="0" err="1"/>
                <a:t>có</a:t>
              </a:r>
              <a:r>
                <a:rPr lang="en-US" dirty="0"/>
                <a:t> </a:t>
              </a:r>
              <a:r>
                <a:rPr lang="en-US" dirty="0" err="1"/>
                <a:t>thông</a:t>
              </a:r>
              <a:r>
                <a:rPr lang="en-US" dirty="0"/>
                <a:t> tin </a:t>
              </a:r>
              <a:r>
                <a:rPr lang="en-US" dirty="0" err="1"/>
                <a:t>là</a:t>
              </a:r>
              <a:r>
                <a:rPr lang="en-US" dirty="0"/>
                <a:t> </a:t>
              </a:r>
              <a:r>
                <a:rPr lang="en-US" dirty="0" err="1"/>
                <a:t>văn</a:t>
              </a:r>
              <a:r>
                <a:rPr lang="en-US" dirty="0"/>
                <a:t> </a:t>
              </a:r>
              <a:r>
                <a:rPr lang="en-US" dirty="0" err="1"/>
                <a:t>bản</a:t>
              </a:r>
              <a:r>
                <a:rPr lang="en-US" dirty="0"/>
                <a:t> </a:t>
              </a:r>
              <a:r>
                <a:rPr lang="en-US" dirty="0" err="1"/>
                <a:t>và</a:t>
              </a:r>
              <a:r>
                <a:rPr lang="en-US" dirty="0"/>
                <a:t> </a:t>
              </a:r>
              <a:r>
                <a:rPr lang="en-US" dirty="0" err="1"/>
                <a:t>hình</a:t>
              </a:r>
              <a:r>
                <a:rPr lang="en-US" dirty="0"/>
                <a:t> </a:t>
              </a:r>
              <a:r>
                <a:rPr lang="en-US" dirty="0" err="1"/>
                <a:t>ảnh</a:t>
              </a:r>
              <a:endParaRPr lang="en-US" sz="2800" b="1" dirty="0">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xmlns="" id="{1518D7B5-4746-9B98-CB96-EA90D5ED9D2B}"/>
                </a:ext>
              </a:extLst>
            </p:cNvPr>
            <p:cNvSpPr txBox="1"/>
            <p:nvPr/>
          </p:nvSpPr>
          <p:spPr>
            <a:xfrm>
              <a:off x="7867534" y="3878136"/>
              <a:ext cx="411676" cy="21245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B. </a:t>
              </a:r>
              <a:r>
                <a:rPr lang="en-US" dirty="0" err="1"/>
                <a:t>Có</a:t>
              </a:r>
              <a:r>
                <a:rPr lang="en-US" dirty="0"/>
                <a:t> </a:t>
              </a:r>
              <a:r>
                <a:rPr lang="en-US" dirty="0" err="1"/>
                <a:t>các</a:t>
              </a:r>
              <a:r>
                <a:rPr lang="en-US" dirty="0"/>
                <a:t> </a:t>
              </a:r>
              <a:r>
                <a:rPr lang="en-US" dirty="0" err="1"/>
                <a:t>thông</a:t>
              </a:r>
              <a:r>
                <a:rPr lang="en-US" dirty="0"/>
                <a:t> tin </a:t>
              </a:r>
              <a:r>
                <a:rPr lang="en-US" dirty="0" err="1"/>
                <a:t>là</a:t>
              </a:r>
              <a:r>
                <a:rPr lang="en-US" dirty="0"/>
                <a:t> </a:t>
              </a:r>
              <a:r>
                <a:rPr lang="en-US" dirty="0" err="1"/>
                <a:t>văn</a:t>
              </a:r>
              <a:r>
                <a:rPr lang="en-US" dirty="0"/>
                <a:t> </a:t>
              </a:r>
              <a:r>
                <a:rPr lang="en-US" dirty="0" err="1"/>
                <a:t>bản</a:t>
              </a:r>
              <a:r>
                <a:rPr lang="en-US" dirty="0"/>
                <a:t>, </a:t>
              </a:r>
              <a:r>
                <a:rPr lang="en-US" dirty="0" err="1"/>
                <a:t>hình</a:t>
              </a:r>
              <a:r>
                <a:rPr lang="en-US" dirty="0"/>
                <a:t> </a:t>
              </a:r>
              <a:r>
                <a:rPr lang="en-US" dirty="0" err="1"/>
                <a:t>ảnh</a:t>
              </a:r>
              <a:r>
                <a:rPr lang="en-US" dirty="0"/>
                <a:t>, </a:t>
              </a:r>
              <a:r>
                <a:rPr lang="en-US" dirty="0" err="1"/>
                <a:t>âm</a:t>
              </a:r>
              <a:r>
                <a:rPr lang="en-US" dirty="0"/>
                <a:t> </a:t>
              </a:r>
              <a:r>
                <a:rPr lang="en-US" dirty="0" err="1"/>
                <a:t>thanh</a:t>
              </a:r>
              <a:r>
                <a:rPr lang="en-US" dirty="0"/>
                <a:t>, video </a:t>
              </a:r>
              <a:r>
                <a:rPr lang="en-US" dirty="0" err="1"/>
                <a:t>và</a:t>
              </a:r>
              <a:r>
                <a:rPr lang="en-US" dirty="0"/>
                <a:t> </a:t>
              </a:r>
              <a:r>
                <a:rPr lang="en-US" dirty="0" err="1"/>
                <a:t>siêu</a:t>
              </a:r>
              <a:r>
                <a:rPr lang="en-US" dirty="0"/>
                <a:t> </a:t>
              </a:r>
              <a:r>
                <a:rPr lang="en-US" dirty="0" err="1"/>
                <a:t>liên</a:t>
              </a:r>
              <a:r>
                <a:rPr lang="en-US" dirty="0"/>
                <a:t> </a:t>
              </a:r>
              <a:r>
                <a:rPr lang="en-US" dirty="0" err="1"/>
                <a:t>kết</a:t>
              </a:r>
              <a:endParaRPr lang="en-US" sz="2800" b="1" dirty="0">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xmlns="" id="{E75F8643-1F35-5529-8158-F14DCFA8871C}"/>
                </a:ext>
              </a:extLst>
            </p:cNvPr>
            <p:cNvSpPr txBox="1"/>
            <p:nvPr/>
          </p:nvSpPr>
          <p:spPr>
            <a:xfrm>
              <a:off x="7586564" y="4094641"/>
              <a:ext cx="264349" cy="21245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C.</a:t>
              </a:r>
              <a:r>
                <a:rPr lang="en-US" dirty="0"/>
                <a:t> </a:t>
              </a:r>
              <a:r>
                <a:rPr lang="en-US" dirty="0" err="1"/>
                <a:t>Chỉ</a:t>
              </a:r>
              <a:r>
                <a:rPr lang="en-US" dirty="0"/>
                <a:t> </a:t>
              </a:r>
              <a:r>
                <a:rPr lang="en-US" dirty="0" err="1"/>
                <a:t>có</a:t>
              </a:r>
              <a:r>
                <a:rPr lang="en-US" dirty="0"/>
                <a:t> </a:t>
              </a:r>
              <a:r>
                <a:rPr lang="en-US" dirty="0" err="1"/>
                <a:t>thông</a:t>
              </a:r>
              <a:r>
                <a:rPr lang="en-US" dirty="0"/>
                <a:t> tin </a:t>
              </a:r>
              <a:r>
                <a:rPr lang="en-US" dirty="0" err="1"/>
                <a:t>là</a:t>
              </a:r>
              <a:r>
                <a:rPr lang="en-US" dirty="0"/>
                <a:t> </a:t>
              </a:r>
              <a:r>
                <a:rPr lang="en-US" dirty="0" err="1"/>
                <a:t>hình</a:t>
              </a:r>
              <a:r>
                <a:rPr lang="en-US" dirty="0"/>
                <a:t> </a:t>
              </a:r>
              <a:r>
                <a:rPr lang="en-US" dirty="0" err="1"/>
                <a:t>ảnh</a:t>
              </a:r>
              <a:r>
                <a:rPr lang="en-US" dirty="0"/>
                <a:t> </a:t>
              </a:r>
              <a:r>
                <a:rPr lang="en-US" dirty="0" err="1"/>
                <a:t>và</a:t>
              </a:r>
              <a:r>
                <a:rPr lang="en-US" dirty="0"/>
                <a:t> </a:t>
              </a:r>
              <a:r>
                <a:rPr lang="en-US" dirty="0" err="1"/>
                <a:t>âm</a:t>
              </a:r>
              <a:r>
                <a:rPr lang="en-US" dirty="0"/>
                <a:t> </a:t>
              </a:r>
              <a:r>
                <a:rPr lang="en-US" dirty="0" err="1"/>
                <a:t>thanh</a:t>
              </a:r>
              <a:endParaRPr lang="en-US" sz="2800" b="1" dirty="0">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xmlns="" id="{4384CD88-A9EB-C059-5E83-7D5226001A93}"/>
                </a:ext>
              </a:extLst>
            </p:cNvPr>
            <p:cNvSpPr txBox="1"/>
            <p:nvPr/>
          </p:nvSpPr>
          <p:spPr>
            <a:xfrm>
              <a:off x="7867534" y="4116037"/>
              <a:ext cx="345973" cy="138914"/>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D.</a:t>
              </a:r>
              <a:r>
                <a:rPr lang="vi-VN" sz="2800" b="1" dirty="0">
                  <a:latin typeface="Roboto" panose="02000000000000000000" pitchFamily="2" charset="0"/>
                  <a:ea typeface="Roboto" panose="02000000000000000000" pitchFamily="2" charset="0"/>
                </a:rPr>
                <a:t> </a:t>
              </a:r>
              <a:r>
                <a:rPr lang="en-US" dirty="0" err="1"/>
                <a:t>Chỉ</a:t>
              </a:r>
              <a:r>
                <a:rPr lang="en-US" dirty="0"/>
                <a:t> </a:t>
              </a:r>
              <a:r>
                <a:rPr lang="en-US" dirty="0" err="1"/>
                <a:t>có</a:t>
              </a:r>
              <a:r>
                <a:rPr lang="en-US" dirty="0"/>
                <a:t> </a:t>
              </a:r>
              <a:r>
                <a:rPr lang="en-US" dirty="0" err="1"/>
                <a:t>thông</a:t>
              </a:r>
              <a:r>
                <a:rPr lang="en-US" dirty="0"/>
                <a:t> tin </a:t>
              </a:r>
              <a:r>
                <a:rPr lang="en-US" dirty="0" err="1"/>
                <a:t>là</a:t>
              </a:r>
              <a:r>
                <a:rPr lang="en-US" dirty="0"/>
                <a:t> video</a:t>
              </a:r>
              <a:endParaRPr lang="en-US" sz="2800" b="1" dirty="0">
                <a:latin typeface="Roboto" panose="02000000000000000000" pitchFamily="2" charset="0"/>
                <a:ea typeface="Roboto" panose="02000000000000000000" pitchFamily="2" charset="0"/>
              </a:endParaRPr>
            </a:p>
          </p:txBody>
        </p:sp>
      </p:grpSp>
      <p:pic>
        <p:nvPicPr>
          <p:cNvPr id="20" name="Picture 19">
            <a:extLst>
              <a:ext uri="{FF2B5EF4-FFF2-40B4-BE49-F238E27FC236}">
                <a16:creationId xmlns:a16="http://schemas.microsoft.com/office/drawing/2014/main" xmlns="" id="{492B08B2-2EFB-6EB3-D901-FBE0A48525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6676" y="3277393"/>
            <a:ext cx="1163870" cy="1900196"/>
          </a:xfrm>
          <a:prstGeom prst="rect">
            <a:avLst/>
          </a:prstGeom>
        </p:spPr>
      </p:pic>
      <p:pic>
        <p:nvPicPr>
          <p:cNvPr id="21" name="Graphic 20" descr="Home">
            <a:hlinkClick r:id="rId6" action="ppaction://hlinksldjump"/>
            <a:extLst>
              <a:ext uri="{FF2B5EF4-FFF2-40B4-BE49-F238E27FC236}">
                <a16:creationId xmlns:a16="http://schemas.microsoft.com/office/drawing/2014/main" xmlns="" id="{DFE4CEEB-3F18-31C3-D131-D113B664735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75557" y="4457700"/>
            <a:ext cx="685800" cy="685800"/>
          </a:xfrm>
          <a:prstGeom prst="rect">
            <a:avLst/>
          </a:prstGeom>
        </p:spPr>
      </p:pic>
      <p:grpSp>
        <p:nvGrpSpPr>
          <p:cNvPr id="22" name="Group 21">
            <a:extLst>
              <a:ext uri="{FF2B5EF4-FFF2-40B4-BE49-F238E27FC236}">
                <a16:creationId xmlns:a16="http://schemas.microsoft.com/office/drawing/2014/main" xmlns="" id="{75ADE317-4022-7B93-71E4-C85C872DB29D}"/>
              </a:ext>
            </a:extLst>
          </p:cNvPr>
          <p:cNvGrpSpPr/>
          <p:nvPr/>
        </p:nvGrpSpPr>
        <p:grpSpPr>
          <a:xfrm>
            <a:off x="3472970" y="4133528"/>
            <a:ext cx="2482124" cy="698195"/>
            <a:chOff x="4630626" y="5511366"/>
            <a:chExt cx="3309499" cy="930926"/>
          </a:xfrm>
        </p:grpSpPr>
        <p:sp>
          <p:nvSpPr>
            <p:cNvPr id="23" name="TextBox 22">
              <a:extLst>
                <a:ext uri="{FF2B5EF4-FFF2-40B4-BE49-F238E27FC236}">
                  <a16:creationId xmlns:a16="http://schemas.microsoft.com/office/drawing/2014/main" xmlns="" id="{303D3FE5-00CB-4846-6A6C-DA31268142DF}"/>
                </a:ext>
              </a:extLst>
            </p:cNvPr>
            <p:cNvSpPr txBox="1"/>
            <p:nvPr/>
          </p:nvSpPr>
          <p:spPr>
            <a:xfrm>
              <a:off x="4757810" y="5744665"/>
              <a:ext cx="3182315" cy="69762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a:latin typeface="Roboto" panose="02000000000000000000" pitchFamily="2" charset="0"/>
                  <a:ea typeface="Roboto" panose="02000000000000000000" pitchFamily="2" charset="0"/>
                </a:rPr>
                <a:t>B</a:t>
              </a:r>
            </a:p>
          </p:txBody>
        </p:sp>
        <p:sp>
          <p:nvSpPr>
            <p:cNvPr id="24" name="Rectangle 23">
              <a:extLst>
                <a:ext uri="{FF2B5EF4-FFF2-40B4-BE49-F238E27FC236}">
                  <a16:creationId xmlns:a16="http://schemas.microsoft.com/office/drawing/2014/main" xmlns="" id="{6A50DB7C-C4DB-FFF8-57DD-1DA5ACB1BFB0}"/>
                </a:ext>
              </a:extLst>
            </p:cNvPr>
            <p:cNvSpPr/>
            <p:nvPr/>
          </p:nvSpPr>
          <p:spPr>
            <a:xfrm rot="18710722">
              <a:off x="4397783" y="5744209"/>
              <a:ext cx="720055" cy="25437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14"/>
          <p:cNvSpPr>
            <a:spLocks noChangeArrowheads="1"/>
          </p:cNvSpPr>
          <p:nvPr/>
        </p:nvSpPr>
        <p:spPr bwMode="auto">
          <a:xfrm>
            <a:off x="6705600" y="330200"/>
            <a:ext cx="2286000" cy="533400"/>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000" b="1">
                <a:solidFill>
                  <a:srgbClr val="FF3300"/>
                </a:solidFill>
                <a:latin typeface=".VnTime" pitchFamily="34" charset="0"/>
              </a:rPr>
              <a:t>HÕt giê</a:t>
            </a:r>
          </a:p>
        </p:txBody>
      </p:sp>
      <p:sp>
        <p:nvSpPr>
          <p:cNvPr id="29" name="Oval 6"/>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9</a:t>
            </a:r>
          </a:p>
        </p:txBody>
      </p:sp>
      <p:sp>
        <p:nvSpPr>
          <p:cNvPr id="30" name="Oval 7"/>
          <p:cNvSpPr>
            <a:spLocks noChangeArrowheads="1"/>
          </p:cNvSpPr>
          <p:nvPr/>
        </p:nvSpPr>
        <p:spPr bwMode="auto">
          <a:xfrm>
            <a:off x="71628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8</a:t>
            </a:r>
          </a:p>
        </p:txBody>
      </p:sp>
      <p:sp>
        <p:nvSpPr>
          <p:cNvPr id="31" name="Oval 8"/>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5</a:t>
            </a:r>
          </a:p>
        </p:txBody>
      </p:sp>
      <p:sp>
        <p:nvSpPr>
          <p:cNvPr id="32" name="Oval 9"/>
          <p:cNvSpPr>
            <a:spLocks noChangeArrowheads="1"/>
          </p:cNvSpPr>
          <p:nvPr/>
        </p:nvSpPr>
        <p:spPr bwMode="auto">
          <a:xfrm>
            <a:off x="72390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4</a:t>
            </a:r>
          </a:p>
        </p:txBody>
      </p:sp>
      <p:sp>
        <p:nvSpPr>
          <p:cNvPr id="33" name="Oval 10"/>
          <p:cNvSpPr>
            <a:spLocks noChangeArrowheads="1"/>
          </p:cNvSpPr>
          <p:nvPr/>
        </p:nvSpPr>
        <p:spPr bwMode="auto">
          <a:xfrm>
            <a:off x="7315200" y="209550"/>
            <a:ext cx="1066800" cy="533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3</a:t>
            </a:r>
          </a:p>
        </p:txBody>
      </p:sp>
      <p:sp>
        <p:nvSpPr>
          <p:cNvPr id="34" name="Oval 11"/>
          <p:cNvSpPr>
            <a:spLocks noChangeArrowheads="1"/>
          </p:cNvSpPr>
          <p:nvPr/>
        </p:nvSpPr>
        <p:spPr bwMode="auto">
          <a:xfrm>
            <a:off x="72390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2</a:t>
            </a:r>
          </a:p>
        </p:txBody>
      </p:sp>
      <p:sp>
        <p:nvSpPr>
          <p:cNvPr id="35" name="Oval 15"/>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7</a:t>
            </a:r>
          </a:p>
        </p:txBody>
      </p:sp>
      <p:sp>
        <p:nvSpPr>
          <p:cNvPr id="36" name="Oval 16"/>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6</a:t>
            </a:r>
          </a:p>
        </p:txBody>
      </p:sp>
      <p:sp>
        <p:nvSpPr>
          <p:cNvPr id="37" name="Oval 32"/>
          <p:cNvSpPr>
            <a:spLocks noChangeArrowheads="1"/>
          </p:cNvSpPr>
          <p:nvPr/>
        </p:nvSpPr>
        <p:spPr bwMode="auto">
          <a:xfrm>
            <a:off x="7239000" y="227013"/>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10</a:t>
            </a:r>
          </a:p>
        </p:txBody>
      </p:sp>
      <p:sp>
        <p:nvSpPr>
          <p:cNvPr id="38" name="Oval 35"/>
          <p:cNvSpPr>
            <a:spLocks noChangeArrowheads="1"/>
          </p:cNvSpPr>
          <p:nvPr/>
        </p:nvSpPr>
        <p:spPr bwMode="auto">
          <a:xfrm>
            <a:off x="7290197" y="25400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1</a:t>
            </a:r>
          </a:p>
        </p:txBody>
      </p:sp>
    </p:spTree>
    <p:extLst>
      <p:ext uri="{BB962C8B-B14F-4D97-AF65-F5344CB8AC3E}">
        <p14:creationId xmlns:p14="http://schemas.microsoft.com/office/powerpoint/2010/main" val="3900155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4"/>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par>
                                <p:cTn id="34" presetID="4" presetClass="entr" presetSubtype="16"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ox(in)">
                                      <p:cBhvr>
                                        <p:cTn id="36" dur="500"/>
                                        <p:tgtEl>
                                          <p:spTgt spid="28"/>
                                        </p:tgtEl>
                                      </p:cBhvr>
                                    </p:animEffect>
                                  </p:childTnLst>
                                  <p:subTnLst>
                                    <p:audio>
                                      <p:cMediaNode>
                                        <p:cTn display="0" masterRel="sameClick">
                                          <p:stCondLst>
                                            <p:cond evt="begin" delay="0">
                                              <p:tn val="34"/>
                                            </p:cond>
                                          </p:stCondLst>
                                          <p:endCondLst>
                                            <p:cond evt="onStopAudio" delay="0">
                                              <p:tgtEl>
                                                <p:sldTgt/>
                                              </p:tgtEl>
                                            </p:cond>
                                          </p:endCondLst>
                                        </p:cTn>
                                        <p:tgtEl>
                                          <p:sndTgt r:embed="rId3" name="ringin.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par>
              <p:cTn id="43"/>
            </p:par>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5ADB027-55A3-E6A4-7EC9-3B4EDD846C3D}"/>
              </a:ext>
            </a:extLst>
          </p:cNvPr>
          <p:cNvGrpSpPr/>
          <p:nvPr/>
        </p:nvGrpSpPr>
        <p:grpSpPr>
          <a:xfrm>
            <a:off x="4222595" y="313434"/>
            <a:ext cx="698810" cy="530966"/>
            <a:chOff x="7329184" y="3580591"/>
            <a:chExt cx="950026" cy="730422"/>
          </a:xfrm>
        </p:grpSpPr>
        <p:grpSp>
          <p:nvGrpSpPr>
            <p:cNvPr id="3" name="Group 2">
              <a:extLst>
                <a:ext uri="{FF2B5EF4-FFF2-40B4-BE49-F238E27FC236}">
                  <a16:creationId xmlns:a16="http://schemas.microsoft.com/office/drawing/2014/main" xmlns="" id="{E6498E0E-3256-4B37-B05F-2E80936C73E5}"/>
                </a:ext>
              </a:extLst>
            </p:cNvPr>
            <p:cNvGrpSpPr/>
            <p:nvPr/>
          </p:nvGrpSpPr>
          <p:grpSpPr>
            <a:xfrm>
              <a:off x="7329184" y="3580591"/>
              <a:ext cx="950026" cy="730422"/>
              <a:chOff x="9797143" y="3175240"/>
              <a:chExt cx="950026" cy="730422"/>
            </a:xfrm>
          </p:grpSpPr>
          <p:sp>
            <p:nvSpPr>
              <p:cNvPr id="9" name="Rectangle: Folded Corner 8">
                <a:extLst>
                  <a:ext uri="{FF2B5EF4-FFF2-40B4-BE49-F238E27FC236}">
                    <a16:creationId xmlns:a16="http://schemas.microsoft.com/office/drawing/2014/main" xmlns="" id="{27FD81D0-E6E8-0706-7FB2-FF19E44FAB37}"/>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E27BEC2-54A7-7EFB-46CA-E7DE892AF0FD}"/>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1DBF8BB8-00F3-7C9F-82D6-9F7B42D7D117}"/>
                </a:ext>
              </a:extLst>
            </p:cNvPr>
            <p:cNvSpPr txBox="1"/>
            <p:nvPr/>
          </p:nvSpPr>
          <p:spPr>
            <a:xfrm>
              <a:off x="7564835" y="3696112"/>
              <a:ext cx="714375" cy="550410"/>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rPr>
                <a:t>04</a:t>
              </a:r>
            </a:p>
          </p:txBody>
        </p:sp>
      </p:grpSp>
      <p:grpSp>
        <p:nvGrpSpPr>
          <p:cNvPr id="11" name="Group 10">
            <a:extLst>
              <a:ext uri="{FF2B5EF4-FFF2-40B4-BE49-F238E27FC236}">
                <a16:creationId xmlns:a16="http://schemas.microsoft.com/office/drawing/2014/main" xmlns="" id="{B34487AE-16F6-9F2B-D8DD-6D32352D70F7}"/>
              </a:ext>
            </a:extLst>
          </p:cNvPr>
          <p:cNvGrpSpPr/>
          <p:nvPr/>
        </p:nvGrpSpPr>
        <p:grpSpPr>
          <a:xfrm>
            <a:off x="1006989" y="1135945"/>
            <a:ext cx="8060811" cy="3470145"/>
            <a:chOff x="7489506" y="3541206"/>
            <a:chExt cx="789704" cy="782211"/>
          </a:xfrm>
        </p:grpSpPr>
        <p:grpSp>
          <p:nvGrpSpPr>
            <p:cNvPr id="12" name="Group 11">
              <a:extLst>
                <a:ext uri="{FF2B5EF4-FFF2-40B4-BE49-F238E27FC236}">
                  <a16:creationId xmlns:a16="http://schemas.microsoft.com/office/drawing/2014/main" xmlns="" id="{3799A3EC-5C11-88F9-FFE3-DEE54257AF96}"/>
                </a:ext>
              </a:extLst>
            </p:cNvPr>
            <p:cNvGrpSpPr/>
            <p:nvPr/>
          </p:nvGrpSpPr>
          <p:grpSpPr>
            <a:xfrm>
              <a:off x="7489506" y="3541206"/>
              <a:ext cx="789704" cy="782211"/>
              <a:chOff x="9957465" y="3135855"/>
              <a:chExt cx="789704" cy="782211"/>
            </a:xfrm>
          </p:grpSpPr>
          <p:sp>
            <p:nvSpPr>
              <p:cNvPr id="18" name="Rectangle: Folded Corner 17">
                <a:extLst>
                  <a:ext uri="{FF2B5EF4-FFF2-40B4-BE49-F238E27FC236}">
                    <a16:creationId xmlns:a16="http://schemas.microsoft.com/office/drawing/2014/main" xmlns="" id="{BA12F96E-A96C-AF33-F460-53CF9B360F4A}"/>
                  </a:ext>
                </a:extLst>
              </p:cNvPr>
              <p:cNvSpPr/>
              <p:nvPr/>
            </p:nvSpPr>
            <p:spPr>
              <a:xfrm>
                <a:off x="9963056" y="3211484"/>
                <a:ext cx="784113"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8ECD596-605C-C149-03F7-A3698822006F}"/>
                  </a:ext>
                </a:extLst>
              </p:cNvPr>
              <p:cNvSpPr/>
              <p:nvPr/>
            </p:nvSpPr>
            <p:spPr>
              <a:xfrm rot="19275679">
                <a:off x="9957465" y="3135855"/>
                <a:ext cx="80623"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203B8250-E8CC-77FE-C893-51A6EFC9ADB0}"/>
                </a:ext>
              </a:extLst>
            </p:cNvPr>
            <p:cNvSpPr txBox="1"/>
            <p:nvPr/>
          </p:nvSpPr>
          <p:spPr>
            <a:xfrm>
              <a:off x="7548184" y="3635114"/>
              <a:ext cx="714375" cy="212457"/>
            </a:xfrm>
            <a:prstGeom prst="rect">
              <a:avLst/>
            </a:prstGeom>
            <a:solidFill>
              <a:srgbClr val="75DAD4"/>
            </a:solidFill>
          </p:spPr>
          <p:txBody>
            <a:bodyPr wrap="square" rtlCol="0">
              <a:spAutoFit/>
            </a:bodyPr>
            <a:lstStyle/>
            <a:p>
              <a:r>
                <a:rPr lang="en-US" sz="2800" b="1" dirty="0" err="1">
                  <a:latin typeface="Roboto" panose="02000000000000000000" pitchFamily="2" charset="0"/>
                  <a:ea typeface="Roboto" panose="02000000000000000000" pitchFamily="2" charset="0"/>
                </a:rPr>
                <a:t>Câu</a:t>
              </a:r>
              <a:r>
                <a:rPr lang="en-US" sz="2800" b="1" dirty="0">
                  <a:latin typeface="Roboto" panose="02000000000000000000" pitchFamily="2" charset="0"/>
                  <a:ea typeface="Roboto" panose="02000000000000000000" pitchFamily="2" charset="0"/>
                </a:rPr>
                <a:t> </a:t>
              </a:r>
              <a:r>
                <a:rPr lang="en-US" sz="2800" b="1" dirty="0" err="1">
                  <a:latin typeface="Roboto" panose="02000000000000000000" pitchFamily="2" charset="0"/>
                  <a:ea typeface="Roboto" panose="02000000000000000000" pitchFamily="2" charset="0"/>
                </a:rPr>
                <a:t>hỏi</a:t>
              </a:r>
              <a:r>
                <a:rPr lang="en-US" sz="2800" b="1" dirty="0">
                  <a:latin typeface="Roboto" panose="02000000000000000000" pitchFamily="2" charset="0"/>
                  <a:ea typeface="Roboto" panose="02000000000000000000" pitchFamily="2" charset="0"/>
                </a:rPr>
                <a:t>: </a:t>
              </a:r>
              <a:r>
                <a:rPr lang="vi-VN" dirty="0"/>
                <a:t>Tại sao em cần sự đồng hành của người lớn khi truy cập Internet?</a:t>
              </a:r>
              <a:endParaRPr lang="en-US" sz="2800" b="1"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xmlns="" id="{4D2F1ED1-7A74-2BCD-1BA6-3B15E72CCD67}"/>
                </a:ext>
              </a:extLst>
            </p:cNvPr>
            <p:cNvSpPr txBox="1"/>
            <p:nvPr/>
          </p:nvSpPr>
          <p:spPr>
            <a:xfrm>
              <a:off x="7548184" y="3839823"/>
              <a:ext cx="343833" cy="285999"/>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A. </a:t>
              </a:r>
              <a:r>
                <a:rPr lang="vi-VN" dirty="0"/>
                <a:t>Người lớn có kinh nghiệm về việc truy cập Internet</a:t>
              </a:r>
              <a:endParaRPr lang="en-US" sz="2800" b="1" dirty="0">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xmlns="" id="{1518D7B5-4746-9B98-CB96-EA90D5ED9D2B}"/>
                </a:ext>
              </a:extLst>
            </p:cNvPr>
            <p:cNvSpPr txBox="1"/>
            <p:nvPr/>
          </p:nvSpPr>
          <p:spPr>
            <a:xfrm>
              <a:off x="7913036" y="3841018"/>
              <a:ext cx="349523" cy="180379"/>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B. </a:t>
              </a:r>
              <a:r>
                <a:rPr lang="vi-VN" dirty="0"/>
                <a:t>Người lớn giúp em biết cách quản lí thời gian</a:t>
              </a:r>
              <a:endParaRPr lang="en-US" sz="2800" b="1" dirty="0">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xmlns="" id="{E75F8643-1F35-5529-8158-F14DCFA8871C}"/>
                </a:ext>
              </a:extLst>
            </p:cNvPr>
            <p:cNvSpPr txBox="1"/>
            <p:nvPr/>
          </p:nvSpPr>
          <p:spPr>
            <a:xfrm>
              <a:off x="7548184" y="4093425"/>
              <a:ext cx="343833" cy="117940"/>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C. </a:t>
              </a:r>
              <a:r>
                <a:rPr lang="en-US" dirty="0" err="1">
                  <a:latin typeface="Arial" panose="020B0604020202020204" pitchFamily="34" charset="0"/>
                  <a:cs typeface="Arial" panose="020B0604020202020204" pitchFamily="34" charset="0"/>
                </a:rPr>
                <a:t>Cả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đúng</a:t>
              </a:r>
              <a:r>
                <a:rPr lang="vi-VN" dirty="0"/>
                <a:t> </a:t>
              </a:r>
            </a:p>
          </p:txBody>
        </p:sp>
        <p:sp>
          <p:nvSpPr>
            <p:cNvPr id="17" name="TextBox 16">
              <a:extLst>
                <a:ext uri="{FF2B5EF4-FFF2-40B4-BE49-F238E27FC236}">
                  <a16:creationId xmlns:a16="http://schemas.microsoft.com/office/drawing/2014/main" xmlns="" id="{4384CD88-A9EB-C059-5E83-7D5226001A93}"/>
                </a:ext>
              </a:extLst>
            </p:cNvPr>
            <p:cNvSpPr txBox="1"/>
            <p:nvPr/>
          </p:nvSpPr>
          <p:spPr>
            <a:xfrm>
              <a:off x="7913036" y="4019440"/>
              <a:ext cx="284057" cy="24281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D.</a:t>
              </a:r>
              <a:r>
                <a:rPr lang="vi-VN" sz="2800" b="1" dirty="0">
                  <a:latin typeface="Roboto" panose="02000000000000000000" pitchFamily="2" charset="0"/>
                  <a:ea typeface="Roboto" panose="02000000000000000000" pitchFamily="2" charset="0"/>
                </a:rPr>
                <a:t> </a:t>
              </a:r>
              <a:r>
                <a:rPr lang="vi-VN" dirty="0"/>
                <a:t>Người lớn giúp em tránh khỏi những thông tin xấu trên Internet.</a:t>
              </a:r>
              <a:endParaRPr lang="en-US" dirty="0"/>
            </a:p>
          </p:txBody>
        </p:sp>
      </p:grpSp>
      <p:pic>
        <p:nvPicPr>
          <p:cNvPr id="20" name="Picture 19">
            <a:extLst>
              <a:ext uri="{FF2B5EF4-FFF2-40B4-BE49-F238E27FC236}">
                <a16:creationId xmlns:a16="http://schemas.microsoft.com/office/drawing/2014/main" xmlns="" id="{492B08B2-2EFB-6EB3-D901-FBE0A48525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6676" y="3277393"/>
            <a:ext cx="1163870" cy="1900196"/>
          </a:xfrm>
          <a:prstGeom prst="rect">
            <a:avLst/>
          </a:prstGeom>
        </p:spPr>
      </p:pic>
      <p:pic>
        <p:nvPicPr>
          <p:cNvPr id="21" name="Graphic 20" descr="Home">
            <a:hlinkClick r:id="rId6" action="ppaction://hlinksldjump"/>
            <a:extLst>
              <a:ext uri="{FF2B5EF4-FFF2-40B4-BE49-F238E27FC236}">
                <a16:creationId xmlns:a16="http://schemas.microsoft.com/office/drawing/2014/main" xmlns="" id="{DFE4CEEB-3F18-31C3-D131-D113B664735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75557" y="4457700"/>
            <a:ext cx="685800" cy="685800"/>
          </a:xfrm>
          <a:prstGeom prst="rect">
            <a:avLst/>
          </a:prstGeom>
        </p:spPr>
      </p:pic>
      <p:grpSp>
        <p:nvGrpSpPr>
          <p:cNvPr id="22" name="Group 21">
            <a:extLst>
              <a:ext uri="{FF2B5EF4-FFF2-40B4-BE49-F238E27FC236}">
                <a16:creationId xmlns:a16="http://schemas.microsoft.com/office/drawing/2014/main" xmlns="" id="{75ADE317-4022-7B93-71E4-C85C872DB29D}"/>
              </a:ext>
            </a:extLst>
          </p:cNvPr>
          <p:cNvGrpSpPr/>
          <p:nvPr/>
        </p:nvGrpSpPr>
        <p:grpSpPr>
          <a:xfrm>
            <a:off x="3472970" y="4133528"/>
            <a:ext cx="2482124" cy="698195"/>
            <a:chOff x="4630626" y="5511366"/>
            <a:chExt cx="3309499" cy="930926"/>
          </a:xfrm>
        </p:grpSpPr>
        <p:sp>
          <p:nvSpPr>
            <p:cNvPr id="23" name="TextBox 22">
              <a:extLst>
                <a:ext uri="{FF2B5EF4-FFF2-40B4-BE49-F238E27FC236}">
                  <a16:creationId xmlns:a16="http://schemas.microsoft.com/office/drawing/2014/main" xmlns="" id="{303D3FE5-00CB-4846-6A6C-DA31268142DF}"/>
                </a:ext>
              </a:extLst>
            </p:cNvPr>
            <p:cNvSpPr txBox="1"/>
            <p:nvPr/>
          </p:nvSpPr>
          <p:spPr>
            <a:xfrm>
              <a:off x="4757810" y="5744665"/>
              <a:ext cx="3182315" cy="69762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a:latin typeface="Roboto" panose="02000000000000000000" pitchFamily="2" charset="0"/>
                  <a:ea typeface="Roboto" panose="02000000000000000000" pitchFamily="2" charset="0"/>
                </a:rPr>
                <a:t>C</a:t>
              </a:r>
            </a:p>
          </p:txBody>
        </p:sp>
        <p:sp>
          <p:nvSpPr>
            <p:cNvPr id="24" name="Rectangle 23">
              <a:extLst>
                <a:ext uri="{FF2B5EF4-FFF2-40B4-BE49-F238E27FC236}">
                  <a16:creationId xmlns:a16="http://schemas.microsoft.com/office/drawing/2014/main" xmlns="" id="{6A50DB7C-C4DB-FFF8-57DD-1DA5ACB1BFB0}"/>
                </a:ext>
              </a:extLst>
            </p:cNvPr>
            <p:cNvSpPr/>
            <p:nvPr/>
          </p:nvSpPr>
          <p:spPr>
            <a:xfrm rot="18710722">
              <a:off x="4397783" y="5744209"/>
              <a:ext cx="720055" cy="25437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14"/>
          <p:cNvSpPr>
            <a:spLocks noChangeArrowheads="1"/>
          </p:cNvSpPr>
          <p:nvPr/>
        </p:nvSpPr>
        <p:spPr bwMode="auto">
          <a:xfrm>
            <a:off x="6705600" y="330200"/>
            <a:ext cx="2286000" cy="533400"/>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000" b="1">
                <a:solidFill>
                  <a:srgbClr val="FF3300"/>
                </a:solidFill>
                <a:latin typeface=".VnTime" pitchFamily="34" charset="0"/>
              </a:rPr>
              <a:t>HÕt giê</a:t>
            </a:r>
          </a:p>
        </p:txBody>
      </p:sp>
      <p:sp>
        <p:nvSpPr>
          <p:cNvPr id="29" name="Oval 6"/>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9</a:t>
            </a:r>
          </a:p>
        </p:txBody>
      </p:sp>
      <p:sp>
        <p:nvSpPr>
          <p:cNvPr id="30" name="Oval 7"/>
          <p:cNvSpPr>
            <a:spLocks noChangeArrowheads="1"/>
          </p:cNvSpPr>
          <p:nvPr/>
        </p:nvSpPr>
        <p:spPr bwMode="auto">
          <a:xfrm>
            <a:off x="71628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8</a:t>
            </a:r>
          </a:p>
        </p:txBody>
      </p:sp>
      <p:sp>
        <p:nvSpPr>
          <p:cNvPr id="31" name="Oval 8"/>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5</a:t>
            </a:r>
          </a:p>
        </p:txBody>
      </p:sp>
      <p:sp>
        <p:nvSpPr>
          <p:cNvPr id="32" name="Oval 9"/>
          <p:cNvSpPr>
            <a:spLocks noChangeArrowheads="1"/>
          </p:cNvSpPr>
          <p:nvPr/>
        </p:nvSpPr>
        <p:spPr bwMode="auto">
          <a:xfrm>
            <a:off x="72390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4</a:t>
            </a:r>
          </a:p>
        </p:txBody>
      </p:sp>
      <p:sp>
        <p:nvSpPr>
          <p:cNvPr id="33" name="Oval 10"/>
          <p:cNvSpPr>
            <a:spLocks noChangeArrowheads="1"/>
          </p:cNvSpPr>
          <p:nvPr/>
        </p:nvSpPr>
        <p:spPr bwMode="auto">
          <a:xfrm>
            <a:off x="7315200" y="209550"/>
            <a:ext cx="1066800" cy="533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3</a:t>
            </a:r>
          </a:p>
        </p:txBody>
      </p:sp>
      <p:sp>
        <p:nvSpPr>
          <p:cNvPr id="34" name="Oval 11"/>
          <p:cNvSpPr>
            <a:spLocks noChangeArrowheads="1"/>
          </p:cNvSpPr>
          <p:nvPr/>
        </p:nvSpPr>
        <p:spPr bwMode="auto">
          <a:xfrm>
            <a:off x="72390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2</a:t>
            </a:r>
          </a:p>
        </p:txBody>
      </p:sp>
      <p:sp>
        <p:nvSpPr>
          <p:cNvPr id="35" name="Oval 15"/>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7</a:t>
            </a:r>
          </a:p>
        </p:txBody>
      </p:sp>
      <p:sp>
        <p:nvSpPr>
          <p:cNvPr id="36" name="Oval 16"/>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6</a:t>
            </a:r>
          </a:p>
        </p:txBody>
      </p:sp>
      <p:sp>
        <p:nvSpPr>
          <p:cNvPr id="37" name="Oval 32"/>
          <p:cNvSpPr>
            <a:spLocks noChangeArrowheads="1"/>
          </p:cNvSpPr>
          <p:nvPr/>
        </p:nvSpPr>
        <p:spPr bwMode="auto">
          <a:xfrm>
            <a:off x="7239000" y="227013"/>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10</a:t>
            </a:r>
          </a:p>
        </p:txBody>
      </p:sp>
      <p:sp>
        <p:nvSpPr>
          <p:cNvPr id="38" name="Oval 35"/>
          <p:cNvSpPr>
            <a:spLocks noChangeArrowheads="1"/>
          </p:cNvSpPr>
          <p:nvPr/>
        </p:nvSpPr>
        <p:spPr bwMode="auto">
          <a:xfrm>
            <a:off x="7290197" y="25400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1</a:t>
            </a:r>
          </a:p>
        </p:txBody>
      </p:sp>
    </p:spTree>
    <p:extLst>
      <p:ext uri="{BB962C8B-B14F-4D97-AF65-F5344CB8AC3E}">
        <p14:creationId xmlns:p14="http://schemas.microsoft.com/office/powerpoint/2010/main" val="2885099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4"/>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par>
                                <p:cTn id="34" presetID="4" presetClass="entr" presetSubtype="16"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ox(in)">
                                      <p:cBhvr>
                                        <p:cTn id="36" dur="500"/>
                                        <p:tgtEl>
                                          <p:spTgt spid="28"/>
                                        </p:tgtEl>
                                      </p:cBhvr>
                                    </p:animEffect>
                                  </p:childTnLst>
                                  <p:subTnLst>
                                    <p:audio>
                                      <p:cMediaNode>
                                        <p:cTn display="0" masterRel="sameClick">
                                          <p:stCondLst>
                                            <p:cond evt="begin" delay="0">
                                              <p:tn val="34"/>
                                            </p:cond>
                                          </p:stCondLst>
                                          <p:endCondLst>
                                            <p:cond evt="onStopAudio" delay="0">
                                              <p:tgtEl>
                                                <p:sldTgt/>
                                              </p:tgtEl>
                                            </p:cond>
                                          </p:endCondLst>
                                        </p:cTn>
                                        <p:tgtEl>
                                          <p:sndTgt r:embed="rId3" name="ringin.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par>
              <p:cTn id="43"/>
            </p:par>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5ADB027-55A3-E6A4-7EC9-3B4EDD846C3D}"/>
              </a:ext>
            </a:extLst>
          </p:cNvPr>
          <p:cNvGrpSpPr/>
          <p:nvPr/>
        </p:nvGrpSpPr>
        <p:grpSpPr>
          <a:xfrm>
            <a:off x="4222595" y="313434"/>
            <a:ext cx="698810" cy="530966"/>
            <a:chOff x="7329184" y="3580591"/>
            <a:chExt cx="950026" cy="730422"/>
          </a:xfrm>
        </p:grpSpPr>
        <p:grpSp>
          <p:nvGrpSpPr>
            <p:cNvPr id="3" name="Group 2">
              <a:extLst>
                <a:ext uri="{FF2B5EF4-FFF2-40B4-BE49-F238E27FC236}">
                  <a16:creationId xmlns:a16="http://schemas.microsoft.com/office/drawing/2014/main" xmlns="" id="{E6498E0E-3256-4B37-B05F-2E80936C73E5}"/>
                </a:ext>
              </a:extLst>
            </p:cNvPr>
            <p:cNvGrpSpPr/>
            <p:nvPr/>
          </p:nvGrpSpPr>
          <p:grpSpPr>
            <a:xfrm>
              <a:off x="7329184" y="3580591"/>
              <a:ext cx="950026" cy="730422"/>
              <a:chOff x="9797143" y="3175240"/>
              <a:chExt cx="950026" cy="730422"/>
            </a:xfrm>
          </p:grpSpPr>
          <p:sp>
            <p:nvSpPr>
              <p:cNvPr id="9" name="Rectangle: Folded Corner 8">
                <a:extLst>
                  <a:ext uri="{FF2B5EF4-FFF2-40B4-BE49-F238E27FC236}">
                    <a16:creationId xmlns:a16="http://schemas.microsoft.com/office/drawing/2014/main" xmlns="" id="{27FD81D0-E6E8-0706-7FB2-FF19E44FAB37}"/>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E27BEC2-54A7-7EFB-46CA-E7DE892AF0FD}"/>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1DBF8BB8-00F3-7C9F-82D6-9F7B42D7D117}"/>
                </a:ext>
              </a:extLst>
            </p:cNvPr>
            <p:cNvSpPr txBox="1"/>
            <p:nvPr/>
          </p:nvSpPr>
          <p:spPr>
            <a:xfrm>
              <a:off x="7564835" y="3696112"/>
              <a:ext cx="714375" cy="550410"/>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rPr>
                <a:t>05</a:t>
              </a:r>
            </a:p>
          </p:txBody>
        </p:sp>
      </p:grpSp>
      <p:grpSp>
        <p:nvGrpSpPr>
          <p:cNvPr id="11" name="Group 10">
            <a:extLst>
              <a:ext uri="{FF2B5EF4-FFF2-40B4-BE49-F238E27FC236}">
                <a16:creationId xmlns:a16="http://schemas.microsoft.com/office/drawing/2014/main" xmlns="" id="{B34487AE-16F6-9F2B-D8DD-6D32352D70F7}"/>
              </a:ext>
            </a:extLst>
          </p:cNvPr>
          <p:cNvGrpSpPr/>
          <p:nvPr/>
        </p:nvGrpSpPr>
        <p:grpSpPr>
          <a:xfrm>
            <a:off x="1006989" y="1135944"/>
            <a:ext cx="7130025" cy="2946200"/>
            <a:chOff x="7489506" y="3541206"/>
            <a:chExt cx="789704" cy="782211"/>
          </a:xfrm>
        </p:grpSpPr>
        <p:grpSp>
          <p:nvGrpSpPr>
            <p:cNvPr id="12" name="Group 11">
              <a:extLst>
                <a:ext uri="{FF2B5EF4-FFF2-40B4-BE49-F238E27FC236}">
                  <a16:creationId xmlns:a16="http://schemas.microsoft.com/office/drawing/2014/main" xmlns="" id="{3799A3EC-5C11-88F9-FFE3-DEE54257AF96}"/>
                </a:ext>
              </a:extLst>
            </p:cNvPr>
            <p:cNvGrpSpPr/>
            <p:nvPr/>
          </p:nvGrpSpPr>
          <p:grpSpPr>
            <a:xfrm>
              <a:off x="7489506" y="3541206"/>
              <a:ext cx="789704" cy="782211"/>
              <a:chOff x="9957465" y="3135855"/>
              <a:chExt cx="789704" cy="782211"/>
            </a:xfrm>
          </p:grpSpPr>
          <p:sp>
            <p:nvSpPr>
              <p:cNvPr id="18" name="Rectangle: Folded Corner 17">
                <a:extLst>
                  <a:ext uri="{FF2B5EF4-FFF2-40B4-BE49-F238E27FC236}">
                    <a16:creationId xmlns:a16="http://schemas.microsoft.com/office/drawing/2014/main" xmlns="" id="{BA12F96E-A96C-AF33-F460-53CF9B360F4A}"/>
                  </a:ext>
                </a:extLst>
              </p:cNvPr>
              <p:cNvSpPr/>
              <p:nvPr/>
            </p:nvSpPr>
            <p:spPr>
              <a:xfrm>
                <a:off x="9985168" y="3211484"/>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8ECD596-605C-C149-03F7-A3698822006F}"/>
                  </a:ext>
                </a:extLst>
              </p:cNvPr>
              <p:cNvSpPr/>
              <p:nvPr/>
            </p:nvSpPr>
            <p:spPr>
              <a:xfrm rot="19275679">
                <a:off x="9957465" y="3135855"/>
                <a:ext cx="80623"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203B8250-E8CC-77FE-C893-51A6EFC9ADB0}"/>
                </a:ext>
              </a:extLst>
            </p:cNvPr>
            <p:cNvSpPr txBox="1"/>
            <p:nvPr/>
          </p:nvSpPr>
          <p:spPr>
            <a:xfrm>
              <a:off x="7548184" y="3695393"/>
              <a:ext cx="714375" cy="286000"/>
            </a:xfrm>
            <a:prstGeom prst="rect">
              <a:avLst/>
            </a:prstGeom>
            <a:solidFill>
              <a:srgbClr val="75DAD4"/>
            </a:solidFill>
          </p:spPr>
          <p:txBody>
            <a:bodyPr wrap="square" rtlCol="0">
              <a:spAutoFit/>
            </a:bodyPr>
            <a:lstStyle/>
            <a:p>
              <a:r>
                <a:rPr lang="en-US" sz="2800" b="1" dirty="0" err="1">
                  <a:latin typeface="Roboto" panose="02000000000000000000" pitchFamily="2" charset="0"/>
                  <a:ea typeface="Roboto" panose="02000000000000000000" pitchFamily="2" charset="0"/>
                </a:rPr>
                <a:t>Câu</a:t>
              </a:r>
              <a:r>
                <a:rPr lang="en-US" sz="2800" b="1" dirty="0">
                  <a:latin typeface="Roboto" panose="02000000000000000000" pitchFamily="2" charset="0"/>
                  <a:ea typeface="Roboto" panose="02000000000000000000" pitchFamily="2" charset="0"/>
                </a:rPr>
                <a:t> </a:t>
              </a:r>
              <a:r>
                <a:rPr lang="en-US" sz="2800" b="1" dirty="0" err="1">
                  <a:latin typeface="Roboto" panose="02000000000000000000" pitchFamily="2" charset="0"/>
                  <a:ea typeface="Roboto" panose="02000000000000000000" pitchFamily="2" charset="0"/>
                </a:rPr>
                <a:t>hỏi</a:t>
              </a:r>
              <a:r>
                <a:rPr lang="en-US" sz="2800" b="1" dirty="0">
                  <a:latin typeface="Roboto" panose="02000000000000000000" pitchFamily="2" charset="0"/>
                  <a:ea typeface="Roboto" panose="02000000000000000000" pitchFamily="2" charset="0"/>
                </a:rPr>
                <a:t>: </a:t>
              </a:r>
              <a:r>
                <a:rPr lang="vi-VN" dirty="0"/>
                <a:t>Sau đây là hình ảnh khi đưa con trỏ chuột đến một vị trí trên trang web. Em hãy cho biết mục nào chứa siêu liên kết?</a:t>
              </a:r>
              <a:endParaRPr lang="en-US" sz="2800" b="1"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xmlns="" id="{4D2F1ED1-7A74-2BCD-1BA6-3B15E72CCD67}"/>
                </a:ext>
              </a:extLst>
            </p:cNvPr>
            <p:cNvSpPr txBox="1"/>
            <p:nvPr/>
          </p:nvSpPr>
          <p:spPr>
            <a:xfrm>
              <a:off x="7587903" y="3963936"/>
              <a:ext cx="185294" cy="138914"/>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A. </a:t>
              </a:r>
            </a:p>
          </p:txBody>
        </p:sp>
        <p:sp>
          <p:nvSpPr>
            <p:cNvPr id="15" name="TextBox 14">
              <a:extLst>
                <a:ext uri="{FF2B5EF4-FFF2-40B4-BE49-F238E27FC236}">
                  <a16:creationId xmlns:a16="http://schemas.microsoft.com/office/drawing/2014/main" xmlns="" id="{1518D7B5-4746-9B98-CB96-EA90D5ED9D2B}"/>
                </a:ext>
              </a:extLst>
            </p:cNvPr>
            <p:cNvSpPr txBox="1"/>
            <p:nvPr/>
          </p:nvSpPr>
          <p:spPr>
            <a:xfrm>
              <a:off x="7946977" y="3963936"/>
              <a:ext cx="196903" cy="138914"/>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B. </a:t>
              </a:r>
            </a:p>
          </p:txBody>
        </p:sp>
        <p:sp>
          <p:nvSpPr>
            <p:cNvPr id="16" name="TextBox 15">
              <a:extLst>
                <a:ext uri="{FF2B5EF4-FFF2-40B4-BE49-F238E27FC236}">
                  <a16:creationId xmlns:a16="http://schemas.microsoft.com/office/drawing/2014/main" xmlns="" id="{E75F8643-1F35-5529-8158-F14DCFA8871C}"/>
                </a:ext>
              </a:extLst>
            </p:cNvPr>
            <p:cNvSpPr txBox="1"/>
            <p:nvPr/>
          </p:nvSpPr>
          <p:spPr>
            <a:xfrm>
              <a:off x="7587903" y="4153453"/>
              <a:ext cx="185294" cy="138914"/>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C. </a:t>
              </a:r>
            </a:p>
          </p:txBody>
        </p:sp>
        <p:sp>
          <p:nvSpPr>
            <p:cNvPr id="17" name="TextBox 16">
              <a:extLst>
                <a:ext uri="{FF2B5EF4-FFF2-40B4-BE49-F238E27FC236}">
                  <a16:creationId xmlns:a16="http://schemas.microsoft.com/office/drawing/2014/main" xmlns="" id="{4384CD88-A9EB-C059-5E83-7D5226001A93}"/>
                </a:ext>
              </a:extLst>
            </p:cNvPr>
            <p:cNvSpPr txBox="1"/>
            <p:nvPr/>
          </p:nvSpPr>
          <p:spPr>
            <a:xfrm>
              <a:off x="7946977" y="4153453"/>
              <a:ext cx="196903" cy="138914"/>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latin typeface="Roboto" panose="02000000000000000000" pitchFamily="2" charset="0"/>
                  <a:ea typeface="Roboto" panose="02000000000000000000" pitchFamily="2" charset="0"/>
                </a:rPr>
                <a:t>D.</a:t>
              </a:r>
              <a:r>
                <a:rPr lang="vi-VN" sz="2800" b="1" dirty="0">
                  <a:latin typeface="Roboto" panose="02000000000000000000" pitchFamily="2" charset="0"/>
                  <a:ea typeface="Roboto" panose="02000000000000000000" pitchFamily="2" charset="0"/>
                </a:rPr>
                <a:t> </a:t>
              </a:r>
              <a:endParaRPr lang="en-US" sz="2800" b="1" dirty="0">
                <a:latin typeface="Roboto" panose="02000000000000000000" pitchFamily="2" charset="0"/>
                <a:ea typeface="Roboto" panose="02000000000000000000" pitchFamily="2" charset="0"/>
              </a:endParaRPr>
            </a:p>
          </p:txBody>
        </p:sp>
      </p:grpSp>
      <p:pic>
        <p:nvPicPr>
          <p:cNvPr id="20" name="Picture 19">
            <a:extLst>
              <a:ext uri="{FF2B5EF4-FFF2-40B4-BE49-F238E27FC236}">
                <a16:creationId xmlns:a16="http://schemas.microsoft.com/office/drawing/2014/main" xmlns="" id="{492B08B2-2EFB-6EB3-D901-FBE0A48525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6676" y="3277393"/>
            <a:ext cx="1163870" cy="1900196"/>
          </a:xfrm>
          <a:prstGeom prst="rect">
            <a:avLst/>
          </a:prstGeom>
        </p:spPr>
      </p:pic>
      <p:pic>
        <p:nvPicPr>
          <p:cNvPr id="21" name="Graphic 20" descr="Home">
            <a:hlinkClick r:id="rId7" action="ppaction://hlinksldjump"/>
            <a:extLst>
              <a:ext uri="{FF2B5EF4-FFF2-40B4-BE49-F238E27FC236}">
                <a16:creationId xmlns:a16="http://schemas.microsoft.com/office/drawing/2014/main" xmlns="" id="{DFE4CEEB-3F18-31C3-D131-D113B664735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75557" y="4457700"/>
            <a:ext cx="685800" cy="685800"/>
          </a:xfrm>
          <a:prstGeom prst="rect">
            <a:avLst/>
          </a:prstGeom>
        </p:spPr>
      </p:pic>
      <p:grpSp>
        <p:nvGrpSpPr>
          <p:cNvPr id="22" name="Group 21">
            <a:extLst>
              <a:ext uri="{FF2B5EF4-FFF2-40B4-BE49-F238E27FC236}">
                <a16:creationId xmlns:a16="http://schemas.microsoft.com/office/drawing/2014/main" xmlns="" id="{75ADE317-4022-7B93-71E4-C85C872DB29D}"/>
              </a:ext>
            </a:extLst>
          </p:cNvPr>
          <p:cNvGrpSpPr/>
          <p:nvPr/>
        </p:nvGrpSpPr>
        <p:grpSpPr>
          <a:xfrm>
            <a:off x="3472970" y="4133528"/>
            <a:ext cx="2482124" cy="698195"/>
            <a:chOff x="4630626" y="5511366"/>
            <a:chExt cx="3309499" cy="930926"/>
          </a:xfrm>
        </p:grpSpPr>
        <p:sp>
          <p:nvSpPr>
            <p:cNvPr id="23" name="TextBox 22">
              <a:extLst>
                <a:ext uri="{FF2B5EF4-FFF2-40B4-BE49-F238E27FC236}">
                  <a16:creationId xmlns:a16="http://schemas.microsoft.com/office/drawing/2014/main" xmlns="" id="{303D3FE5-00CB-4846-6A6C-DA31268142DF}"/>
                </a:ext>
              </a:extLst>
            </p:cNvPr>
            <p:cNvSpPr txBox="1"/>
            <p:nvPr/>
          </p:nvSpPr>
          <p:spPr>
            <a:xfrm>
              <a:off x="4757810" y="5744665"/>
              <a:ext cx="3182315" cy="697627"/>
            </a:xfrm>
            <a:prstGeom prst="rect">
              <a:avLst/>
            </a:prstGeom>
            <a:solidFill>
              <a:srgbClr val="75DAD4"/>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800" b="1" dirty="0">
                  <a:latin typeface="Roboto" panose="02000000000000000000" pitchFamily="2" charset="0"/>
                  <a:ea typeface="Roboto" panose="02000000000000000000" pitchFamily="2" charset="0"/>
                </a:rPr>
                <a:t>A</a:t>
              </a:r>
            </a:p>
          </p:txBody>
        </p:sp>
        <p:sp>
          <p:nvSpPr>
            <p:cNvPr id="24" name="Rectangle 23">
              <a:extLst>
                <a:ext uri="{FF2B5EF4-FFF2-40B4-BE49-F238E27FC236}">
                  <a16:creationId xmlns:a16="http://schemas.microsoft.com/office/drawing/2014/main" xmlns="" id="{6A50DB7C-C4DB-FFF8-57DD-1DA5ACB1BFB0}"/>
                </a:ext>
              </a:extLst>
            </p:cNvPr>
            <p:cNvSpPr/>
            <p:nvPr/>
          </p:nvSpPr>
          <p:spPr>
            <a:xfrm rot="18710722">
              <a:off x="4397783" y="5744209"/>
              <a:ext cx="720055" cy="254370"/>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Sau đây là hình ảnh khi đưa con trỏ chuột đến một vị trí trên trang web">
            <a:extLst>
              <a:ext uri="{FF2B5EF4-FFF2-40B4-BE49-F238E27FC236}">
                <a16:creationId xmlns:a16="http://schemas.microsoft.com/office/drawing/2014/main" xmlns="" id="{CE5A5C47-3894-447B-A910-B18C50695F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7255" y="2756721"/>
            <a:ext cx="571500" cy="3643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au đây là hình ảnh khi đưa con trỏ chuột đến một vị trí trên trang web">
            <a:extLst>
              <a:ext uri="{FF2B5EF4-FFF2-40B4-BE49-F238E27FC236}">
                <a16:creationId xmlns:a16="http://schemas.microsoft.com/office/drawing/2014/main" xmlns="" id="{C6919B06-D27D-4C14-8585-430D904731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5414" y="3463158"/>
            <a:ext cx="603343" cy="3500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au đây là hình ảnh khi đưa con trỏ chuột đến một vị trí trên trang web">
            <a:extLst>
              <a:ext uri="{FF2B5EF4-FFF2-40B4-BE49-F238E27FC236}">
                <a16:creationId xmlns:a16="http://schemas.microsoft.com/office/drawing/2014/main" xmlns="" id="{08A4E3BB-3B0D-4300-92C9-329445BF378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3545" y="2751471"/>
            <a:ext cx="5715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4FF260E9-108D-4257-9902-0BE06F1418CD}"/>
              </a:ext>
            </a:extLst>
          </p:cNvPr>
          <p:cNvPicPr>
            <a:picLocks noChangeAspect="1"/>
          </p:cNvPicPr>
          <p:nvPr/>
        </p:nvPicPr>
        <p:blipFill>
          <a:blip r:embed="rId13"/>
          <a:stretch>
            <a:fillRect/>
          </a:stretch>
        </p:blipFill>
        <p:spPr>
          <a:xfrm>
            <a:off x="5808305" y="3453920"/>
            <a:ext cx="669584" cy="380466"/>
          </a:xfrm>
          <a:prstGeom prst="rect">
            <a:avLst/>
          </a:prstGeom>
        </p:spPr>
      </p:pic>
      <p:sp>
        <p:nvSpPr>
          <p:cNvPr id="28" name="Rectangle 14"/>
          <p:cNvSpPr>
            <a:spLocks noChangeArrowheads="1"/>
          </p:cNvSpPr>
          <p:nvPr/>
        </p:nvSpPr>
        <p:spPr bwMode="auto">
          <a:xfrm>
            <a:off x="6705600" y="330200"/>
            <a:ext cx="2286000" cy="533400"/>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5000" b="1">
                <a:solidFill>
                  <a:srgbClr val="FF3300"/>
                </a:solidFill>
                <a:latin typeface=".VnTime" pitchFamily="34" charset="0"/>
              </a:rPr>
              <a:t>HÕt giê</a:t>
            </a:r>
          </a:p>
        </p:txBody>
      </p:sp>
      <p:sp>
        <p:nvSpPr>
          <p:cNvPr id="29" name="Oval 6"/>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9</a:t>
            </a:r>
          </a:p>
        </p:txBody>
      </p:sp>
      <p:sp>
        <p:nvSpPr>
          <p:cNvPr id="30" name="Oval 7"/>
          <p:cNvSpPr>
            <a:spLocks noChangeArrowheads="1"/>
          </p:cNvSpPr>
          <p:nvPr/>
        </p:nvSpPr>
        <p:spPr bwMode="auto">
          <a:xfrm>
            <a:off x="71628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8</a:t>
            </a:r>
          </a:p>
        </p:txBody>
      </p:sp>
      <p:sp>
        <p:nvSpPr>
          <p:cNvPr id="31" name="Oval 8"/>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5</a:t>
            </a:r>
          </a:p>
        </p:txBody>
      </p:sp>
      <p:sp>
        <p:nvSpPr>
          <p:cNvPr id="32" name="Oval 9"/>
          <p:cNvSpPr>
            <a:spLocks noChangeArrowheads="1"/>
          </p:cNvSpPr>
          <p:nvPr/>
        </p:nvSpPr>
        <p:spPr bwMode="auto">
          <a:xfrm>
            <a:off x="72390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4</a:t>
            </a:r>
          </a:p>
        </p:txBody>
      </p:sp>
      <p:sp>
        <p:nvSpPr>
          <p:cNvPr id="33" name="Oval 10"/>
          <p:cNvSpPr>
            <a:spLocks noChangeArrowheads="1"/>
          </p:cNvSpPr>
          <p:nvPr/>
        </p:nvSpPr>
        <p:spPr bwMode="auto">
          <a:xfrm>
            <a:off x="7315200" y="209550"/>
            <a:ext cx="1066800" cy="5334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3</a:t>
            </a:r>
          </a:p>
        </p:txBody>
      </p:sp>
      <p:sp>
        <p:nvSpPr>
          <p:cNvPr id="34" name="Oval 11"/>
          <p:cNvSpPr>
            <a:spLocks noChangeArrowheads="1"/>
          </p:cNvSpPr>
          <p:nvPr/>
        </p:nvSpPr>
        <p:spPr bwMode="auto">
          <a:xfrm>
            <a:off x="7239000" y="209550"/>
            <a:ext cx="11430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2</a:t>
            </a:r>
          </a:p>
        </p:txBody>
      </p:sp>
      <p:sp>
        <p:nvSpPr>
          <p:cNvPr id="35" name="Oval 15"/>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7</a:t>
            </a:r>
          </a:p>
        </p:txBody>
      </p:sp>
      <p:sp>
        <p:nvSpPr>
          <p:cNvPr id="36" name="Oval 16"/>
          <p:cNvSpPr>
            <a:spLocks noChangeArrowheads="1"/>
          </p:cNvSpPr>
          <p:nvPr/>
        </p:nvSpPr>
        <p:spPr bwMode="auto">
          <a:xfrm>
            <a:off x="7239000" y="20955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6</a:t>
            </a:r>
          </a:p>
        </p:txBody>
      </p:sp>
      <p:sp>
        <p:nvSpPr>
          <p:cNvPr id="37" name="Oval 32"/>
          <p:cNvSpPr>
            <a:spLocks noChangeArrowheads="1"/>
          </p:cNvSpPr>
          <p:nvPr/>
        </p:nvSpPr>
        <p:spPr bwMode="auto">
          <a:xfrm>
            <a:off x="7239000" y="227013"/>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10</a:t>
            </a:r>
          </a:p>
        </p:txBody>
      </p:sp>
      <p:sp>
        <p:nvSpPr>
          <p:cNvPr id="38" name="Oval 35"/>
          <p:cNvSpPr>
            <a:spLocks noChangeArrowheads="1"/>
          </p:cNvSpPr>
          <p:nvPr/>
        </p:nvSpPr>
        <p:spPr bwMode="auto">
          <a:xfrm>
            <a:off x="7290197" y="254000"/>
            <a:ext cx="1066800" cy="6096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6000" b="1">
                <a:solidFill>
                  <a:srgbClr val="00FF00"/>
                </a:solidFill>
                <a:effectLst>
                  <a:outerShdw blurRad="38100" dist="38100" dir="2700000" algn="tl">
                    <a:srgbClr val="000000"/>
                  </a:outerShdw>
                </a:effectLst>
                <a:latin typeface=".VnArial" pitchFamily="34" charset="0"/>
                <a:cs typeface="Arial" charset="0"/>
              </a:rPr>
              <a:t>1</a:t>
            </a:r>
          </a:p>
        </p:txBody>
      </p:sp>
    </p:spTree>
    <p:extLst>
      <p:ext uri="{BB962C8B-B14F-4D97-AF65-F5344CB8AC3E}">
        <p14:creationId xmlns:p14="http://schemas.microsoft.com/office/powerpoint/2010/main" val="3924054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4"/>
                                        </p:tgtEl>
                                        <p:attrNameLst>
                                          <p:attrName>style.visibility</p:attrName>
                                        </p:attrNameLst>
                                      </p:cBhvr>
                                      <p:to>
                                        <p:strVal val="visible"/>
                                      </p:to>
                                    </p:set>
                                  </p:childTnLst>
                                  <p:subTnLst>
                                    <p:audio>
                                      <p:cMediaNode vol="100000">
                                        <p:cTn display="0" masterRel="sameClick">
                                          <p:stCondLst>
                                            <p:cond evt="begin" delay="0">
                                              <p:tn val="29"/>
                                            </p:cond>
                                          </p:stCondLst>
                                          <p:endCondLst>
                                            <p:cond evt="onStopAudio" delay="0">
                                              <p:tgtEl>
                                                <p:sldTgt/>
                                              </p:tgtEl>
                                            </p:cond>
                                          </p:endCondLst>
                                        </p:cTn>
                                        <p:tgtEl>
                                          <p:sndTgt r:embed="rId3"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ding.wav"/>
                                        </p:tgtEl>
                                      </p:cMediaNode>
                                    </p:audio>
                                  </p:subTnLst>
                                </p:cTn>
                              </p:par>
                              <p:par>
                                <p:cTn id="34" presetID="4" presetClass="entr" presetSubtype="16"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ox(in)">
                                      <p:cBhvr>
                                        <p:cTn id="36" dur="500"/>
                                        <p:tgtEl>
                                          <p:spTgt spid="28"/>
                                        </p:tgtEl>
                                      </p:cBhvr>
                                    </p:animEffect>
                                  </p:childTnLst>
                                  <p:subTnLst>
                                    <p:audio>
                                      <p:cMediaNode>
                                        <p:cTn display="0" masterRel="sameClick">
                                          <p:stCondLst>
                                            <p:cond evt="begin" delay="0">
                                              <p:tn val="34"/>
                                            </p:cond>
                                          </p:stCondLst>
                                          <p:endCondLst>
                                            <p:cond evt="onStopAudio" delay="0">
                                              <p:tgtEl>
                                                <p:sldTgt/>
                                              </p:tgtEl>
                                            </p:cond>
                                          </p:endCondLst>
                                        </p:cTn>
                                        <p:tgtEl>
                                          <p:sndTgt r:embed="rId4" name="ringin.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applause.wav"/>
                                        </p:tgtEl>
                                      </p:cMediaNode>
                                    </p:audio>
                                  </p:sub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par>
              <p:cTn id="47"/>
            </p:par>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5ADB027-55A3-E6A4-7EC9-3B4EDD846C3D}"/>
              </a:ext>
            </a:extLst>
          </p:cNvPr>
          <p:cNvGrpSpPr/>
          <p:nvPr/>
        </p:nvGrpSpPr>
        <p:grpSpPr>
          <a:xfrm>
            <a:off x="4222595" y="313434"/>
            <a:ext cx="698810" cy="530966"/>
            <a:chOff x="7329184" y="3580591"/>
            <a:chExt cx="950026" cy="730422"/>
          </a:xfrm>
        </p:grpSpPr>
        <p:grpSp>
          <p:nvGrpSpPr>
            <p:cNvPr id="3" name="Group 2">
              <a:extLst>
                <a:ext uri="{FF2B5EF4-FFF2-40B4-BE49-F238E27FC236}">
                  <a16:creationId xmlns:a16="http://schemas.microsoft.com/office/drawing/2014/main" xmlns="" id="{E6498E0E-3256-4B37-B05F-2E80936C73E5}"/>
                </a:ext>
              </a:extLst>
            </p:cNvPr>
            <p:cNvGrpSpPr/>
            <p:nvPr/>
          </p:nvGrpSpPr>
          <p:grpSpPr>
            <a:xfrm>
              <a:off x="7329184" y="3580591"/>
              <a:ext cx="950026" cy="730422"/>
              <a:chOff x="9797143" y="3175240"/>
              <a:chExt cx="950026" cy="730422"/>
            </a:xfrm>
          </p:grpSpPr>
          <p:sp>
            <p:nvSpPr>
              <p:cNvPr id="9" name="Rectangle: Folded Corner 8">
                <a:extLst>
                  <a:ext uri="{FF2B5EF4-FFF2-40B4-BE49-F238E27FC236}">
                    <a16:creationId xmlns:a16="http://schemas.microsoft.com/office/drawing/2014/main" xmlns="" id="{27FD81D0-E6E8-0706-7FB2-FF19E44FAB37}"/>
                  </a:ext>
                </a:extLst>
              </p:cNvPr>
              <p:cNvSpPr/>
              <p:nvPr/>
            </p:nvSpPr>
            <p:spPr>
              <a:xfrm>
                <a:off x="9985168" y="3199080"/>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6E27BEC2-54A7-7EFB-46CA-E7DE892AF0FD}"/>
                  </a:ext>
                </a:extLst>
              </p:cNvPr>
              <p:cNvSpPr/>
              <p:nvPr/>
            </p:nvSpPr>
            <p:spPr>
              <a:xfrm rot="19275679">
                <a:off x="9797143" y="3175240"/>
                <a:ext cx="537028"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1DBF8BB8-00F3-7C9F-82D6-9F7B42D7D117}"/>
                </a:ext>
              </a:extLst>
            </p:cNvPr>
            <p:cNvSpPr txBox="1"/>
            <p:nvPr/>
          </p:nvSpPr>
          <p:spPr>
            <a:xfrm>
              <a:off x="7564835" y="3696112"/>
              <a:ext cx="714375" cy="550410"/>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rPr>
                <a:t>06</a:t>
              </a:r>
            </a:p>
          </p:txBody>
        </p:sp>
      </p:grpSp>
      <p:grpSp>
        <p:nvGrpSpPr>
          <p:cNvPr id="11" name="Group 10">
            <a:extLst>
              <a:ext uri="{FF2B5EF4-FFF2-40B4-BE49-F238E27FC236}">
                <a16:creationId xmlns:a16="http://schemas.microsoft.com/office/drawing/2014/main" xmlns="" id="{B34487AE-16F6-9F2B-D8DD-6D32352D70F7}"/>
              </a:ext>
            </a:extLst>
          </p:cNvPr>
          <p:cNvGrpSpPr/>
          <p:nvPr/>
        </p:nvGrpSpPr>
        <p:grpSpPr>
          <a:xfrm>
            <a:off x="1006989" y="1135944"/>
            <a:ext cx="7130025" cy="2946200"/>
            <a:chOff x="7489506" y="3541206"/>
            <a:chExt cx="789704" cy="782211"/>
          </a:xfrm>
        </p:grpSpPr>
        <p:grpSp>
          <p:nvGrpSpPr>
            <p:cNvPr id="12" name="Group 11">
              <a:extLst>
                <a:ext uri="{FF2B5EF4-FFF2-40B4-BE49-F238E27FC236}">
                  <a16:creationId xmlns:a16="http://schemas.microsoft.com/office/drawing/2014/main" xmlns="" id="{3799A3EC-5C11-88F9-FFE3-DEE54257AF96}"/>
                </a:ext>
              </a:extLst>
            </p:cNvPr>
            <p:cNvGrpSpPr/>
            <p:nvPr/>
          </p:nvGrpSpPr>
          <p:grpSpPr>
            <a:xfrm>
              <a:off x="7489506" y="3541206"/>
              <a:ext cx="789704" cy="782211"/>
              <a:chOff x="9957465" y="3135855"/>
              <a:chExt cx="789704" cy="782211"/>
            </a:xfrm>
          </p:grpSpPr>
          <p:sp>
            <p:nvSpPr>
              <p:cNvPr id="18" name="Rectangle: Folded Corner 17">
                <a:extLst>
                  <a:ext uri="{FF2B5EF4-FFF2-40B4-BE49-F238E27FC236}">
                    <a16:creationId xmlns:a16="http://schemas.microsoft.com/office/drawing/2014/main" xmlns="" id="{BA12F96E-A96C-AF33-F460-53CF9B360F4A}"/>
                  </a:ext>
                </a:extLst>
              </p:cNvPr>
              <p:cNvSpPr/>
              <p:nvPr/>
            </p:nvSpPr>
            <p:spPr>
              <a:xfrm>
                <a:off x="9985168" y="3211484"/>
                <a:ext cx="762001" cy="706582"/>
              </a:xfrm>
              <a:prstGeom prst="foldedCorner">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8ECD596-605C-C149-03F7-A3698822006F}"/>
                  </a:ext>
                </a:extLst>
              </p:cNvPr>
              <p:cNvSpPr/>
              <p:nvPr/>
            </p:nvSpPr>
            <p:spPr>
              <a:xfrm rot="19275679">
                <a:off x="9957465" y="3135855"/>
                <a:ext cx="80623" cy="159657"/>
              </a:xfrm>
              <a:prstGeom prst="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203B8250-E8CC-77FE-C893-51A6EFC9ADB0}"/>
                </a:ext>
              </a:extLst>
            </p:cNvPr>
            <p:cNvSpPr txBox="1"/>
            <p:nvPr/>
          </p:nvSpPr>
          <p:spPr>
            <a:xfrm>
              <a:off x="7537132" y="3695757"/>
              <a:ext cx="714375" cy="138914"/>
            </a:xfrm>
            <a:prstGeom prst="rect">
              <a:avLst/>
            </a:prstGeom>
            <a:solidFill>
              <a:srgbClr val="75DAD4"/>
            </a:solidFill>
          </p:spPr>
          <p:txBody>
            <a:bodyPr wrap="square" rtlCol="0">
              <a:spAutoFit/>
            </a:bodyPr>
            <a:lstStyle/>
            <a:p>
              <a:pPr algn="ctr"/>
              <a:r>
                <a:rPr lang="en-US" sz="2800" b="1" dirty="0" err="1">
                  <a:latin typeface="Roboto" panose="02000000000000000000" pitchFamily="2" charset="0"/>
                  <a:ea typeface="Roboto" panose="02000000000000000000" pitchFamily="2" charset="0"/>
                </a:rPr>
                <a:t>Chúc</a:t>
              </a:r>
              <a:r>
                <a:rPr lang="en-US" sz="2800" b="1" dirty="0">
                  <a:latin typeface="Roboto" panose="02000000000000000000" pitchFamily="2" charset="0"/>
                  <a:ea typeface="Roboto" panose="02000000000000000000" pitchFamily="2" charset="0"/>
                </a:rPr>
                <a:t> </a:t>
              </a:r>
              <a:r>
                <a:rPr lang="en-US" sz="2800" b="1" dirty="0" err="1">
                  <a:latin typeface="Roboto" panose="02000000000000000000" pitchFamily="2" charset="0"/>
                  <a:ea typeface="Roboto" panose="02000000000000000000" pitchFamily="2" charset="0"/>
                </a:rPr>
                <a:t>mừng</a:t>
              </a:r>
              <a:r>
                <a:rPr lang="en-US" sz="2800" b="1" dirty="0">
                  <a:latin typeface="Roboto" panose="02000000000000000000" pitchFamily="2" charset="0"/>
                  <a:ea typeface="Roboto" panose="02000000000000000000" pitchFamily="2" charset="0"/>
                </a:rPr>
                <a:t> </a:t>
              </a:r>
              <a:r>
                <a:rPr lang="en-US" sz="2800" b="1" dirty="0" err="1">
                  <a:latin typeface="Roboto" panose="02000000000000000000" pitchFamily="2" charset="0"/>
                  <a:ea typeface="Roboto" panose="02000000000000000000" pitchFamily="2" charset="0"/>
                </a:rPr>
                <a:t>bạn</a:t>
              </a:r>
              <a:r>
                <a:rPr lang="en-US" sz="2800" b="1" dirty="0">
                  <a:latin typeface="Roboto" panose="02000000000000000000" pitchFamily="2" charset="0"/>
                  <a:ea typeface="Roboto" panose="02000000000000000000" pitchFamily="2" charset="0"/>
                </a:rPr>
                <a:t>!</a:t>
              </a:r>
            </a:p>
          </p:txBody>
        </p:sp>
      </p:grpSp>
      <p:pic>
        <p:nvPicPr>
          <p:cNvPr id="20" name="Picture 19">
            <a:extLst>
              <a:ext uri="{FF2B5EF4-FFF2-40B4-BE49-F238E27FC236}">
                <a16:creationId xmlns:a16="http://schemas.microsoft.com/office/drawing/2014/main" xmlns="" id="{492B08B2-2EFB-6EB3-D901-FBE0A4852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6676" y="3277393"/>
            <a:ext cx="1163870" cy="1900196"/>
          </a:xfrm>
          <a:prstGeom prst="rect">
            <a:avLst/>
          </a:prstGeom>
        </p:spPr>
      </p:pic>
      <p:pic>
        <p:nvPicPr>
          <p:cNvPr id="21" name="Graphic 20" descr="Home">
            <a:hlinkClick r:id="rId3" action="ppaction://hlinksldjump"/>
            <a:extLst>
              <a:ext uri="{FF2B5EF4-FFF2-40B4-BE49-F238E27FC236}">
                <a16:creationId xmlns:a16="http://schemas.microsoft.com/office/drawing/2014/main" xmlns="" id="{DFE4CEEB-3F18-31C3-D131-D113B66473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75557" y="4457700"/>
            <a:ext cx="685800" cy="685800"/>
          </a:xfrm>
          <a:prstGeom prst="rect">
            <a:avLst/>
          </a:prstGeom>
        </p:spPr>
      </p:pic>
      <p:pic>
        <p:nvPicPr>
          <p:cNvPr id="28" name="Picture 2" descr="Thực Vật, Hoa, Nhà Máy, Tăng">
            <a:extLst>
              <a:ext uri="{FF2B5EF4-FFF2-40B4-BE49-F238E27FC236}">
                <a16:creationId xmlns:a16="http://schemas.microsoft.com/office/drawing/2014/main" xmlns="" id="{6BECB0BD-1F89-434A-AEBD-F5C4971219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9201" y="2110473"/>
            <a:ext cx="1618937" cy="203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308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anim calcmode="lin" valueType="num">
                                      <p:cBhvr>
                                        <p:cTn id="8" dur="2000" fill="hold"/>
                                        <p:tgtEl>
                                          <p:spTgt spid="28"/>
                                        </p:tgtEl>
                                        <p:attrNameLst>
                                          <p:attrName>ppt_w</p:attrName>
                                        </p:attrNameLst>
                                      </p:cBhvr>
                                      <p:tavLst>
                                        <p:tav tm="0" fmla="#ppt_w*sin(2.5*pi*$)">
                                          <p:val>
                                            <p:fltVal val="0"/>
                                          </p:val>
                                        </p:tav>
                                        <p:tav tm="100000">
                                          <p:val>
                                            <p:fltVal val="1"/>
                                          </p:val>
                                        </p:tav>
                                      </p:tavLst>
                                    </p:anim>
                                    <p:anim calcmode="lin" valueType="num">
                                      <p:cBhvr>
                                        <p:cTn id="9"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 y="-15479"/>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438400" y="514350"/>
            <a:ext cx="4495800" cy="369332"/>
          </a:xfrm>
          <a:prstGeom prst="rect">
            <a:avLst/>
          </a:prstGeom>
          <a:noFill/>
        </p:spPr>
        <p:txBody>
          <a:bodyPr wrap="square" rtlCol="0">
            <a:spAutoFit/>
          </a:bodyPr>
          <a:lstStyle/>
          <a:p>
            <a:r>
              <a:rPr lang="en-US" b="1" u="sng" dirty="0">
                <a:solidFill>
                  <a:srgbClr val="FF0000"/>
                </a:solidFill>
                <a:latin typeface="+mj-lt"/>
              </a:rPr>
              <a:t>1</a:t>
            </a:r>
            <a:r>
              <a:rPr lang="vi-VN" b="1" u="sng" dirty="0" smtClean="0">
                <a:solidFill>
                  <a:srgbClr val="FF0000"/>
                </a:solidFill>
                <a:latin typeface="+mj-lt"/>
              </a:rPr>
              <a:t>. KHỞI ĐỘNG</a:t>
            </a:r>
            <a:endParaRPr lang="en-US" b="1" u="sng" dirty="0">
              <a:solidFill>
                <a:srgbClr val="FF0000"/>
              </a:solidFill>
              <a:latin typeface="+mj-lt"/>
            </a:endParaRPr>
          </a:p>
        </p:txBody>
      </p:sp>
      <p:sp>
        <p:nvSpPr>
          <p:cNvPr id="6" name="TextBox 5"/>
          <p:cNvSpPr txBox="1"/>
          <p:nvPr/>
        </p:nvSpPr>
        <p:spPr>
          <a:xfrm>
            <a:off x="152400" y="1962150"/>
            <a:ext cx="8763000" cy="2677656"/>
          </a:xfrm>
          <a:prstGeom prst="rect">
            <a:avLst/>
          </a:prstGeom>
          <a:noFill/>
        </p:spPr>
        <p:txBody>
          <a:bodyPr wrap="square" rtlCol="0">
            <a:spAutoFit/>
          </a:bodyPr>
          <a:lstStyle/>
          <a:p>
            <a:r>
              <a:rPr lang="pt-BR" sz="2400" b="1" dirty="0">
                <a:solidFill>
                  <a:srgbClr val="002060"/>
                </a:solidFill>
                <a:latin typeface="Arial" panose="020B0604020202020204" pitchFamily="34" charset="0"/>
                <a:cs typeface="Arial" panose="020B0604020202020204" pitchFamily="34" charset="0"/>
              </a:rPr>
              <a:t>C1: </a:t>
            </a:r>
            <a:r>
              <a:rPr lang="pt-BR" sz="2400" dirty="0">
                <a:solidFill>
                  <a:srgbClr val="002060"/>
                </a:solidFill>
                <a:latin typeface="Arial" panose="020B0604020202020204" pitchFamily="34" charset="0"/>
                <a:cs typeface="Arial" panose="020B0604020202020204" pitchFamily="34" charset="0"/>
              </a:rPr>
              <a:t>Nếu muốn tìm kiếm thông tin về Bảo tàng Dân tộc học Việt Nam thì từ khóa nào là phù hợp nhất ?</a:t>
            </a:r>
            <a:endParaRPr lang="en-US" sz="2400" dirty="0">
              <a:solidFill>
                <a:srgbClr val="002060"/>
              </a:solidFill>
              <a:latin typeface="Arial" panose="020B0604020202020204" pitchFamily="34" charset="0"/>
              <a:cs typeface="Arial" panose="020B0604020202020204" pitchFamily="34" charset="0"/>
            </a:endParaRPr>
          </a:p>
          <a:p>
            <a:pPr lvl="0"/>
            <a:endParaRPr lang="en-US" sz="2400" dirty="0" smtClean="0">
              <a:solidFill>
                <a:srgbClr val="0070C0"/>
              </a:solidFill>
              <a:latin typeface="Arial" panose="020B0604020202020204" pitchFamily="34" charset="0"/>
              <a:cs typeface="Arial" panose="020B0604020202020204" pitchFamily="34" charset="0"/>
            </a:endParaRPr>
          </a:p>
          <a:p>
            <a:pPr lvl="0"/>
            <a:r>
              <a:rPr lang="vi-VN" sz="2400" dirty="0" smtClean="0">
                <a:solidFill>
                  <a:srgbClr val="0070C0"/>
                </a:solidFill>
                <a:latin typeface="Arial" panose="020B0604020202020204" pitchFamily="34" charset="0"/>
                <a:cs typeface="Arial" panose="020B0604020202020204" pitchFamily="34" charset="0"/>
              </a:rPr>
              <a:t>A. </a:t>
            </a:r>
            <a:r>
              <a:rPr lang="pt-BR" sz="2400" dirty="0" smtClean="0">
                <a:solidFill>
                  <a:srgbClr val="0070C0"/>
                </a:solidFill>
                <a:latin typeface="Arial" panose="020B0604020202020204" pitchFamily="34" charset="0"/>
                <a:cs typeface="Arial" panose="020B0604020202020204" pitchFamily="34" charset="0"/>
              </a:rPr>
              <a:t>Bào </a:t>
            </a:r>
            <a:r>
              <a:rPr lang="pt-BR" sz="2400" dirty="0">
                <a:solidFill>
                  <a:srgbClr val="0070C0"/>
                </a:solidFill>
                <a:latin typeface="Arial" panose="020B0604020202020204" pitchFamily="34" charset="0"/>
                <a:cs typeface="Arial" panose="020B0604020202020204" pitchFamily="34" charset="0"/>
              </a:rPr>
              <a:t>tàng </a:t>
            </a:r>
            <a:endParaRPr lang="en-US" sz="2400" dirty="0">
              <a:solidFill>
                <a:srgbClr val="0070C0"/>
              </a:solidFill>
              <a:latin typeface="Arial" panose="020B0604020202020204" pitchFamily="34" charset="0"/>
              <a:cs typeface="Arial" panose="020B0604020202020204" pitchFamily="34" charset="0"/>
            </a:endParaRPr>
          </a:p>
          <a:p>
            <a:pPr lvl="0"/>
            <a:r>
              <a:rPr lang="vi-VN" sz="2400" dirty="0" smtClean="0">
                <a:solidFill>
                  <a:srgbClr val="0070C0"/>
                </a:solidFill>
                <a:latin typeface="Arial" panose="020B0604020202020204" pitchFamily="34" charset="0"/>
                <a:cs typeface="Arial" panose="020B0604020202020204" pitchFamily="34" charset="0"/>
              </a:rPr>
              <a:t>B. </a:t>
            </a:r>
            <a:r>
              <a:rPr lang="pt-BR" sz="2400" dirty="0" smtClean="0">
                <a:solidFill>
                  <a:srgbClr val="0070C0"/>
                </a:solidFill>
                <a:latin typeface="Arial" panose="020B0604020202020204" pitchFamily="34" charset="0"/>
                <a:cs typeface="Arial" panose="020B0604020202020204" pitchFamily="34" charset="0"/>
              </a:rPr>
              <a:t>Bảo </a:t>
            </a:r>
            <a:r>
              <a:rPr lang="pt-BR" sz="2400" dirty="0">
                <a:solidFill>
                  <a:srgbClr val="0070C0"/>
                </a:solidFill>
                <a:latin typeface="Arial" panose="020B0604020202020204" pitchFamily="34" charset="0"/>
                <a:cs typeface="Arial" panose="020B0604020202020204" pitchFamily="34" charset="0"/>
              </a:rPr>
              <a:t>tàng Dân tộc học Việt Nam</a:t>
            </a:r>
            <a:endParaRPr lang="en-US" sz="2400" dirty="0">
              <a:solidFill>
                <a:srgbClr val="0070C0"/>
              </a:solidFill>
              <a:latin typeface="Arial" panose="020B0604020202020204" pitchFamily="34" charset="0"/>
              <a:cs typeface="Arial" panose="020B0604020202020204" pitchFamily="34" charset="0"/>
            </a:endParaRPr>
          </a:p>
          <a:p>
            <a:pPr lvl="0"/>
            <a:r>
              <a:rPr lang="vi-VN" sz="2400" dirty="0" smtClean="0">
                <a:solidFill>
                  <a:srgbClr val="0070C0"/>
                </a:solidFill>
                <a:latin typeface="Arial" panose="020B0604020202020204" pitchFamily="34" charset="0"/>
                <a:cs typeface="Arial" panose="020B0604020202020204" pitchFamily="34" charset="0"/>
              </a:rPr>
              <a:t>C. </a:t>
            </a:r>
            <a:r>
              <a:rPr lang="pt-BR" sz="2400" dirty="0" smtClean="0">
                <a:solidFill>
                  <a:srgbClr val="0070C0"/>
                </a:solidFill>
                <a:latin typeface="Arial" panose="020B0604020202020204" pitchFamily="34" charset="0"/>
                <a:cs typeface="Arial" panose="020B0604020202020204" pitchFamily="34" charset="0"/>
              </a:rPr>
              <a:t>Bảo </a:t>
            </a:r>
            <a:r>
              <a:rPr lang="pt-BR" sz="2400" dirty="0">
                <a:solidFill>
                  <a:srgbClr val="0070C0"/>
                </a:solidFill>
                <a:latin typeface="Arial" panose="020B0604020202020204" pitchFamily="34" charset="0"/>
                <a:cs typeface="Arial" panose="020B0604020202020204" pitchFamily="34" charset="0"/>
              </a:rPr>
              <a:t>tàng Việt Nam</a:t>
            </a:r>
            <a:endParaRPr lang="en-US" sz="2400" dirty="0">
              <a:solidFill>
                <a:srgbClr val="0070C0"/>
              </a:solidFill>
              <a:latin typeface="Arial" panose="020B0604020202020204" pitchFamily="34" charset="0"/>
              <a:cs typeface="Arial" panose="020B0604020202020204" pitchFamily="34" charset="0"/>
            </a:endParaRPr>
          </a:p>
          <a:p>
            <a:pPr lvl="0"/>
            <a:r>
              <a:rPr lang="vi-VN" sz="2400" dirty="0" smtClean="0">
                <a:solidFill>
                  <a:srgbClr val="0070C0"/>
                </a:solidFill>
                <a:latin typeface="Arial" panose="020B0604020202020204" pitchFamily="34" charset="0"/>
                <a:cs typeface="Arial" panose="020B0604020202020204" pitchFamily="34" charset="0"/>
              </a:rPr>
              <a:t>D. </a:t>
            </a:r>
            <a:r>
              <a:rPr lang="pt-BR" sz="2400" dirty="0" smtClean="0">
                <a:solidFill>
                  <a:srgbClr val="0070C0"/>
                </a:solidFill>
                <a:latin typeface="Arial" panose="020B0604020202020204" pitchFamily="34" charset="0"/>
                <a:cs typeface="Arial" panose="020B0604020202020204" pitchFamily="34" charset="0"/>
              </a:rPr>
              <a:t>Các </a:t>
            </a:r>
            <a:r>
              <a:rPr lang="pt-BR" sz="2400" dirty="0">
                <a:solidFill>
                  <a:srgbClr val="0070C0"/>
                </a:solidFill>
                <a:latin typeface="Arial" panose="020B0604020202020204" pitchFamily="34" charset="0"/>
                <a:cs typeface="Arial" panose="020B0604020202020204" pitchFamily="34" charset="0"/>
              </a:rPr>
              <a:t>dân tộc Việt </a:t>
            </a:r>
            <a:r>
              <a:rPr lang="pt-BR" sz="2400" dirty="0" smtClean="0">
                <a:solidFill>
                  <a:srgbClr val="0070C0"/>
                </a:solidFill>
                <a:latin typeface="Arial" panose="020B0604020202020204" pitchFamily="34" charset="0"/>
                <a:cs typeface="Arial" panose="020B0604020202020204" pitchFamily="34" charset="0"/>
              </a:rPr>
              <a:t>Nam</a:t>
            </a:r>
            <a:endParaRPr lang="en-US" sz="2400" dirty="0">
              <a:solidFill>
                <a:srgbClr val="0070C0"/>
              </a:solidFill>
              <a:latin typeface="Arial" panose="020B0604020202020204" pitchFamily="34" charset="0"/>
              <a:cs typeface="Arial" panose="020B0604020202020204" pitchFamily="34" charset="0"/>
            </a:endParaRPr>
          </a:p>
        </p:txBody>
      </p:sp>
      <p:sp>
        <p:nvSpPr>
          <p:cNvPr id="7" name="Oval 6"/>
          <p:cNvSpPr/>
          <p:nvPr/>
        </p:nvSpPr>
        <p:spPr>
          <a:xfrm>
            <a:off x="-1284" y="3456214"/>
            <a:ext cx="6096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567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396429-C8E2-4161-A43E-500BBFE3BC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8B8D940-D58A-469F-BF51-DF3128A4E1E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C6390353-9D3F-4771-86A4-BEC2D4B9D60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221937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14"/>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 y="1657350"/>
            <a:ext cx="8915400" cy="2677656"/>
          </a:xfrm>
          <a:prstGeom prst="rect">
            <a:avLst/>
          </a:prstGeom>
          <a:noFill/>
        </p:spPr>
        <p:txBody>
          <a:bodyPr wrap="square" rtlCol="0">
            <a:spAutoFit/>
          </a:bodyPr>
          <a:lstStyle/>
          <a:p>
            <a:pPr lvl="0"/>
            <a:endParaRPr lang="vi-VN" sz="2400" dirty="0" smtClean="0">
              <a:solidFill>
                <a:srgbClr val="0070C0"/>
              </a:solidFill>
              <a:latin typeface="Arial" panose="020B0604020202020204" pitchFamily="34" charset="0"/>
              <a:cs typeface="Arial" panose="020B0604020202020204" pitchFamily="34" charset="0"/>
            </a:endParaRPr>
          </a:p>
          <a:p>
            <a:pPr lvl="0"/>
            <a:r>
              <a:rPr lang="vi-VN" sz="2400" dirty="0" smtClean="0">
                <a:solidFill>
                  <a:srgbClr val="0070C0"/>
                </a:solidFill>
                <a:latin typeface="Arial" panose="020B0604020202020204" pitchFamily="34" charset="0"/>
                <a:cs typeface="Arial" panose="020B0604020202020204" pitchFamily="34" charset="0"/>
              </a:rPr>
              <a:t>A) </a:t>
            </a:r>
            <a:r>
              <a:rPr lang="pt-BR" sz="2400" dirty="0" smtClean="0">
                <a:solidFill>
                  <a:srgbClr val="0070C0"/>
                </a:solidFill>
                <a:latin typeface="Arial" panose="020B0604020202020204" pitchFamily="34" charset="0"/>
                <a:cs typeface="Arial" panose="020B0604020202020204" pitchFamily="34" charset="0"/>
              </a:rPr>
              <a:t>Truy </a:t>
            </a:r>
            <a:r>
              <a:rPr lang="pt-BR" sz="2400" dirty="0">
                <a:solidFill>
                  <a:srgbClr val="0070C0"/>
                </a:solidFill>
                <a:latin typeface="Arial" panose="020B0604020202020204" pitchFamily="34" charset="0"/>
                <a:cs typeface="Arial" panose="020B0604020202020204" pitchFamily="34" charset="0"/>
              </a:rPr>
              <a:t>cập vào máy tìm kiếm</a:t>
            </a:r>
            <a:endParaRPr lang="en-US" sz="2400" dirty="0">
              <a:solidFill>
                <a:srgbClr val="0070C0"/>
              </a:solidFill>
              <a:latin typeface="Arial" panose="020B0604020202020204" pitchFamily="34" charset="0"/>
              <a:cs typeface="Arial" panose="020B0604020202020204" pitchFamily="34" charset="0"/>
            </a:endParaRPr>
          </a:p>
          <a:p>
            <a:pPr lvl="0"/>
            <a:r>
              <a:rPr lang="vi-VN" sz="2400" dirty="0" smtClean="0">
                <a:solidFill>
                  <a:srgbClr val="0070C0"/>
                </a:solidFill>
                <a:latin typeface="Arial" panose="020B0604020202020204" pitchFamily="34" charset="0"/>
                <a:cs typeface="Arial" panose="020B0604020202020204" pitchFamily="34" charset="0"/>
              </a:rPr>
              <a:t>B) </a:t>
            </a:r>
            <a:r>
              <a:rPr lang="pt-BR" sz="2400" dirty="0" smtClean="0">
                <a:solidFill>
                  <a:srgbClr val="0070C0"/>
                </a:solidFill>
                <a:latin typeface="Arial" panose="020B0604020202020204" pitchFamily="34" charset="0"/>
                <a:cs typeface="Arial" panose="020B0604020202020204" pitchFamily="34" charset="0"/>
              </a:rPr>
              <a:t>Gõ </a:t>
            </a:r>
            <a:r>
              <a:rPr lang="pt-BR" sz="2400" dirty="0">
                <a:solidFill>
                  <a:srgbClr val="0070C0"/>
                </a:solidFill>
                <a:latin typeface="Arial" panose="020B0604020202020204" pitchFamily="34" charset="0"/>
                <a:cs typeface="Arial" panose="020B0604020202020204" pitchFamily="34" charset="0"/>
              </a:rPr>
              <a:t>từ khóa vào ô tìm kiếm</a:t>
            </a:r>
            <a:endParaRPr lang="en-US" sz="2400" dirty="0">
              <a:solidFill>
                <a:srgbClr val="0070C0"/>
              </a:solidFill>
              <a:latin typeface="Arial" panose="020B0604020202020204" pitchFamily="34" charset="0"/>
              <a:cs typeface="Arial" panose="020B0604020202020204" pitchFamily="34" charset="0"/>
            </a:endParaRPr>
          </a:p>
          <a:p>
            <a:pPr lvl="0"/>
            <a:r>
              <a:rPr lang="vi-VN" sz="2400" dirty="0" smtClean="0">
                <a:solidFill>
                  <a:srgbClr val="0070C0"/>
                </a:solidFill>
                <a:latin typeface="Arial" panose="020B0604020202020204" pitchFamily="34" charset="0"/>
                <a:cs typeface="Arial" panose="020B0604020202020204" pitchFamily="34" charset="0"/>
              </a:rPr>
              <a:t>C) </a:t>
            </a:r>
            <a:r>
              <a:rPr lang="pt-BR" sz="2400" dirty="0" smtClean="0">
                <a:solidFill>
                  <a:srgbClr val="0070C0"/>
                </a:solidFill>
                <a:latin typeface="Arial" panose="020B0604020202020204" pitchFamily="34" charset="0"/>
                <a:cs typeface="Arial" panose="020B0604020202020204" pitchFamily="34" charset="0"/>
              </a:rPr>
              <a:t>Xác </a:t>
            </a:r>
            <a:r>
              <a:rPr lang="pt-BR" sz="2400" dirty="0">
                <a:solidFill>
                  <a:srgbClr val="0070C0"/>
                </a:solidFill>
                <a:latin typeface="Arial" panose="020B0604020202020204" pitchFamily="34" charset="0"/>
                <a:cs typeface="Arial" panose="020B0604020202020204" pitchFamily="34" charset="0"/>
              </a:rPr>
              <a:t>định từ khóa</a:t>
            </a:r>
            <a:endParaRPr lang="en-US" sz="2400" dirty="0">
              <a:solidFill>
                <a:srgbClr val="0070C0"/>
              </a:solidFill>
              <a:latin typeface="Arial" panose="020B0604020202020204" pitchFamily="34" charset="0"/>
              <a:cs typeface="Arial" panose="020B0604020202020204" pitchFamily="34" charset="0"/>
            </a:endParaRPr>
          </a:p>
          <a:p>
            <a:r>
              <a:rPr lang="vi-VN" sz="2400" dirty="0" smtClean="0">
                <a:solidFill>
                  <a:srgbClr val="0070C0"/>
                </a:solidFill>
                <a:latin typeface="Arial" panose="020B0604020202020204" pitchFamily="34" charset="0"/>
                <a:cs typeface="Arial" panose="020B0604020202020204" pitchFamily="34" charset="0"/>
              </a:rPr>
              <a:t>D) </a:t>
            </a:r>
            <a:r>
              <a:rPr lang="pt-BR" sz="2400" dirty="0" smtClean="0">
                <a:solidFill>
                  <a:srgbClr val="0070C0"/>
                </a:solidFill>
                <a:latin typeface="Arial" panose="020B0604020202020204" pitchFamily="34" charset="0"/>
                <a:cs typeface="Arial" panose="020B0604020202020204" pitchFamily="34" charset="0"/>
              </a:rPr>
              <a:t>Nháy </a:t>
            </a:r>
            <a:r>
              <a:rPr lang="pt-BR" sz="2400" dirty="0">
                <a:solidFill>
                  <a:srgbClr val="0070C0"/>
                </a:solidFill>
                <a:latin typeface="Arial" panose="020B0604020202020204" pitchFamily="34" charset="0"/>
                <a:cs typeface="Arial" panose="020B0604020202020204" pitchFamily="34" charset="0"/>
              </a:rPr>
              <a:t>chuột vào một siêu liên kết để mở trang web xem thông tin chi tiết</a:t>
            </a:r>
            <a:endParaRPr lang="en-US" sz="2400" dirty="0">
              <a:solidFill>
                <a:srgbClr val="0070C0"/>
              </a:solidFill>
              <a:latin typeface="Arial" panose="020B0604020202020204" pitchFamily="34" charset="0"/>
              <a:cs typeface="Arial" panose="020B0604020202020204" pitchFamily="34" charset="0"/>
            </a:endParaRPr>
          </a:p>
          <a:p>
            <a:endParaRPr lang="en-US" sz="2400" dirty="0">
              <a:solidFill>
                <a:srgbClr val="0070C0"/>
              </a:solidFill>
              <a:latin typeface="Arial" panose="020B0604020202020204" pitchFamily="34" charset="0"/>
              <a:cs typeface="Arial" panose="020B0604020202020204" pitchFamily="34" charset="0"/>
            </a:endParaRPr>
          </a:p>
        </p:txBody>
      </p:sp>
      <p:sp>
        <p:nvSpPr>
          <p:cNvPr id="7" name="TextBox 6"/>
          <p:cNvSpPr txBox="1"/>
          <p:nvPr/>
        </p:nvSpPr>
        <p:spPr>
          <a:xfrm>
            <a:off x="1981200" y="457021"/>
            <a:ext cx="6477000" cy="1200329"/>
          </a:xfrm>
          <a:prstGeom prst="rect">
            <a:avLst/>
          </a:prstGeom>
          <a:noFill/>
        </p:spPr>
        <p:txBody>
          <a:bodyPr wrap="square" rtlCol="0">
            <a:spAutoFit/>
          </a:bodyPr>
          <a:lstStyle/>
          <a:p>
            <a:r>
              <a:rPr lang="pt-BR" sz="2400" b="1" dirty="0">
                <a:solidFill>
                  <a:srgbClr val="002060"/>
                </a:solidFill>
                <a:latin typeface="Arial" panose="020B0604020202020204" pitchFamily="34" charset="0"/>
                <a:cs typeface="Arial" panose="020B0604020202020204" pitchFamily="34" charset="0"/>
              </a:rPr>
              <a:t>C2. Sắp xếp các bước theo đúng thứ tự để tìm kiếm thông tin.</a:t>
            </a:r>
            <a:endParaRPr lang="en-US" sz="2400" b="1" dirty="0">
              <a:solidFill>
                <a:srgbClr val="002060"/>
              </a:solidFill>
              <a:latin typeface="Arial" panose="020B0604020202020204" pitchFamily="34" charset="0"/>
              <a:cs typeface="Arial" panose="020B0604020202020204" pitchFamily="34" charset="0"/>
            </a:endParaRPr>
          </a:p>
          <a:p>
            <a:endParaRPr lang="en-US" sz="2400" b="1" dirty="0">
              <a:solidFill>
                <a:srgbClr val="002060"/>
              </a:solidFill>
            </a:endParaRPr>
          </a:p>
        </p:txBody>
      </p:sp>
      <p:sp>
        <p:nvSpPr>
          <p:cNvPr id="8" name="TextBox 7"/>
          <p:cNvSpPr txBox="1"/>
          <p:nvPr/>
        </p:nvSpPr>
        <p:spPr>
          <a:xfrm>
            <a:off x="2819400" y="4382167"/>
            <a:ext cx="5867400" cy="461665"/>
          </a:xfrm>
          <a:prstGeom prst="rect">
            <a:avLst/>
          </a:prstGeom>
          <a:noFill/>
        </p:spPr>
        <p:txBody>
          <a:bodyPr wrap="square" rtlCol="0">
            <a:spAutoFit/>
          </a:bodyPr>
          <a:lstStyle/>
          <a:p>
            <a:r>
              <a:rPr lang="vi-VN" sz="2400" b="1" dirty="0" smtClean="0">
                <a:solidFill>
                  <a:srgbClr val="FF0000"/>
                </a:solidFill>
              </a:rPr>
              <a:t>C – A – B – D </a:t>
            </a:r>
            <a:endParaRPr lang="en-US" sz="2400" b="1" dirty="0">
              <a:solidFill>
                <a:srgbClr val="FF0000"/>
              </a:solidFill>
            </a:endParaRPr>
          </a:p>
        </p:txBody>
      </p:sp>
    </p:spTree>
    <p:extLst>
      <p:ext uri="{BB962C8B-B14F-4D97-AF65-F5344CB8AC3E}">
        <p14:creationId xmlns:p14="http://schemas.microsoft.com/office/powerpoint/2010/main" val="343564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4" y="-15479"/>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81200" y="457021"/>
            <a:ext cx="6477000" cy="1200329"/>
          </a:xfrm>
          <a:prstGeom prst="rect">
            <a:avLst/>
          </a:prstGeom>
          <a:noFill/>
        </p:spPr>
        <p:txBody>
          <a:bodyPr wrap="square" rtlCol="0">
            <a:spAutoFit/>
          </a:bodyPr>
          <a:lstStyle/>
          <a:p>
            <a:r>
              <a:rPr lang="pt-BR" sz="2400" b="1" dirty="0" smtClean="0">
                <a:solidFill>
                  <a:srgbClr val="002060"/>
                </a:solidFill>
                <a:latin typeface="Arial" panose="020B0604020202020204" pitchFamily="34" charset="0"/>
                <a:cs typeface="Arial" panose="020B0604020202020204" pitchFamily="34" charset="0"/>
              </a:rPr>
              <a:t>C3. </a:t>
            </a:r>
            <a:r>
              <a:rPr lang="en-US" sz="2400" b="1" dirty="0" err="1" smtClean="0">
                <a:solidFill>
                  <a:srgbClr val="002060"/>
                </a:solidFill>
                <a:latin typeface="Arial" panose="020B0604020202020204" pitchFamily="34" charset="0"/>
                <a:cs typeface="Arial" panose="020B0604020202020204" pitchFamily="34" charset="0"/>
              </a:rPr>
              <a:t>Từ</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khóa</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là</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hoặc</a:t>
            </a:r>
            <a:r>
              <a:rPr lang="en-US" sz="2400" b="1" dirty="0" smtClean="0">
                <a:solidFill>
                  <a:srgbClr val="002060"/>
                </a:solidFill>
                <a:latin typeface="Arial" panose="020B0604020202020204" pitchFamily="34" charset="0"/>
                <a:cs typeface="Arial" panose="020B0604020202020204" pitchFamily="34" charset="0"/>
              </a:rPr>
              <a:t>.……….</a:t>
            </a:r>
            <a:r>
              <a:rPr lang="en-US" sz="2400" b="1" dirty="0" err="1" smtClean="0">
                <a:solidFill>
                  <a:srgbClr val="002060"/>
                </a:solidFill>
                <a:latin typeface="Arial" panose="020B0604020202020204" pitchFamily="34" charset="0"/>
                <a:cs typeface="Arial" panose="020B0604020202020204" pitchFamily="34" charset="0"/>
              </a:rPr>
              <a:t>thể</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hiện</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nội</a:t>
            </a:r>
            <a:r>
              <a:rPr lang="en-US" sz="2400" b="1" dirty="0" smtClean="0">
                <a:solidFill>
                  <a:srgbClr val="002060"/>
                </a:solidFill>
                <a:latin typeface="Arial" panose="020B0604020202020204" pitchFamily="34" charset="0"/>
                <a:cs typeface="Arial" panose="020B0604020202020204" pitchFamily="34" charset="0"/>
              </a:rPr>
              <a:t> dung </a:t>
            </a:r>
            <a:r>
              <a:rPr lang="en-US" sz="2400" b="1" dirty="0" err="1" smtClean="0">
                <a:solidFill>
                  <a:srgbClr val="002060"/>
                </a:solidFill>
                <a:latin typeface="Arial" panose="020B0604020202020204" pitchFamily="34" charset="0"/>
                <a:cs typeface="Arial" panose="020B0604020202020204" pitchFamily="34" charset="0"/>
              </a:rPr>
              <a:t>muốn</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tìm</a:t>
            </a:r>
            <a:r>
              <a:rPr lang="en-US" sz="2400" b="1" dirty="0" smtClean="0">
                <a:solidFill>
                  <a:srgbClr val="002060"/>
                </a:solidFill>
                <a:latin typeface="Arial" panose="020B0604020202020204" pitchFamily="34" charset="0"/>
                <a:cs typeface="Arial" panose="020B0604020202020204" pitchFamily="34" charset="0"/>
              </a:rPr>
              <a:t> </a:t>
            </a:r>
            <a:r>
              <a:rPr lang="en-US" sz="2400" b="1" dirty="0" err="1" smtClean="0">
                <a:solidFill>
                  <a:srgbClr val="002060"/>
                </a:solidFill>
                <a:latin typeface="Arial" panose="020B0604020202020204" pitchFamily="34" charset="0"/>
                <a:cs typeface="Arial" panose="020B0604020202020204" pitchFamily="34" charset="0"/>
              </a:rPr>
              <a:t>kiếm</a:t>
            </a:r>
            <a:r>
              <a:rPr lang="en-US" sz="2400" b="1" dirty="0" smtClean="0">
                <a:solidFill>
                  <a:srgbClr val="002060"/>
                </a:solidFill>
                <a:latin typeface="Arial" panose="020B0604020202020204" pitchFamily="34" charset="0"/>
                <a:cs typeface="Arial" panose="020B0604020202020204" pitchFamily="34" charset="0"/>
              </a:rPr>
              <a:t>.</a:t>
            </a:r>
            <a:endParaRPr lang="en-US" sz="2400" b="1" dirty="0">
              <a:solidFill>
                <a:srgbClr val="002060"/>
              </a:solidFill>
              <a:latin typeface="Arial" panose="020B0604020202020204" pitchFamily="34" charset="0"/>
              <a:cs typeface="Arial" panose="020B0604020202020204" pitchFamily="34" charset="0"/>
            </a:endParaRPr>
          </a:p>
          <a:p>
            <a:endParaRPr lang="en-US" sz="2400" b="1" dirty="0">
              <a:solidFill>
                <a:srgbClr val="002060"/>
              </a:solidFill>
            </a:endParaRPr>
          </a:p>
        </p:txBody>
      </p:sp>
      <p:sp>
        <p:nvSpPr>
          <p:cNvPr id="6" name="TextBox 5"/>
          <p:cNvSpPr txBox="1"/>
          <p:nvPr/>
        </p:nvSpPr>
        <p:spPr>
          <a:xfrm>
            <a:off x="2209800" y="1951809"/>
            <a:ext cx="3581400" cy="1938992"/>
          </a:xfrm>
          <a:prstGeom prst="rect">
            <a:avLst/>
          </a:prstGeom>
          <a:noFill/>
        </p:spPr>
        <p:txBody>
          <a:bodyPr wrap="square" rtlCol="0">
            <a:spAutoFit/>
          </a:bodyPr>
          <a:lstStyle/>
          <a:p>
            <a:pPr lvl="0"/>
            <a:endParaRPr lang="en-US" sz="2400" dirty="0" smtClean="0">
              <a:solidFill>
                <a:srgbClr val="0070C0"/>
              </a:solidFill>
              <a:latin typeface="Arial" panose="020B0604020202020204" pitchFamily="34" charset="0"/>
              <a:cs typeface="Arial" panose="020B0604020202020204" pitchFamily="34" charset="0"/>
            </a:endParaRPr>
          </a:p>
          <a:p>
            <a:pPr lvl="0"/>
            <a:r>
              <a:rPr lang="vi-VN" sz="2400" dirty="0" smtClean="0">
                <a:solidFill>
                  <a:srgbClr val="0070C0"/>
                </a:solidFill>
                <a:latin typeface="Arial" panose="020B0604020202020204" pitchFamily="34" charset="0"/>
                <a:cs typeface="Arial" panose="020B0604020202020204" pitchFamily="34" charset="0"/>
              </a:rPr>
              <a:t>A. </a:t>
            </a:r>
            <a:r>
              <a:rPr lang="en-US" sz="2400" dirty="0" smtClean="0">
                <a:solidFill>
                  <a:srgbClr val="0070C0"/>
                </a:solidFill>
                <a:latin typeface="Arial" panose="020B0604020202020204" pitchFamily="34" charset="0"/>
                <a:cs typeface="Arial" panose="020B0604020202020204" pitchFamily="34" charset="0"/>
              </a:rPr>
              <a:t>l</a:t>
            </a:r>
            <a:r>
              <a:rPr lang="pt-BR" sz="2400" dirty="0" smtClean="0">
                <a:solidFill>
                  <a:srgbClr val="0070C0"/>
                </a:solidFill>
                <a:latin typeface="Arial" panose="020B0604020202020204" pitchFamily="34" charset="0"/>
                <a:cs typeface="Arial" panose="020B0604020202020204" pitchFamily="34" charset="0"/>
              </a:rPr>
              <a:t>à từ</a:t>
            </a:r>
            <a:endParaRPr lang="en-US" sz="2400" dirty="0">
              <a:solidFill>
                <a:srgbClr val="0070C0"/>
              </a:solidFill>
              <a:latin typeface="Arial" panose="020B0604020202020204" pitchFamily="34" charset="0"/>
              <a:cs typeface="Arial" panose="020B0604020202020204" pitchFamily="34" charset="0"/>
            </a:endParaRPr>
          </a:p>
          <a:p>
            <a:pPr lvl="0"/>
            <a:r>
              <a:rPr lang="vi-VN" sz="2400" dirty="0" smtClean="0">
                <a:solidFill>
                  <a:srgbClr val="0070C0"/>
                </a:solidFill>
                <a:latin typeface="Arial" panose="020B0604020202020204" pitchFamily="34" charset="0"/>
                <a:cs typeface="Arial" panose="020B0604020202020204" pitchFamily="34" charset="0"/>
              </a:rPr>
              <a:t>B. </a:t>
            </a:r>
            <a:r>
              <a:rPr lang="en-US" sz="2400" dirty="0" err="1" smtClean="0">
                <a:solidFill>
                  <a:srgbClr val="0070C0"/>
                </a:solidFill>
                <a:latin typeface="Arial" panose="020B0604020202020204" pitchFamily="34" charset="0"/>
                <a:cs typeface="Arial" panose="020B0604020202020204" pitchFamily="34" charset="0"/>
              </a:rPr>
              <a:t>cụm</a:t>
            </a:r>
            <a:r>
              <a:rPr lang="en-US" sz="2400" dirty="0" smtClean="0">
                <a:solidFill>
                  <a:srgbClr val="0070C0"/>
                </a:solidFill>
                <a:latin typeface="Arial" panose="020B0604020202020204" pitchFamily="34" charset="0"/>
                <a:cs typeface="Arial" panose="020B0604020202020204" pitchFamily="34" charset="0"/>
              </a:rPr>
              <a:t> </a:t>
            </a:r>
            <a:r>
              <a:rPr lang="en-US" sz="2400" dirty="0" err="1" smtClean="0">
                <a:solidFill>
                  <a:srgbClr val="0070C0"/>
                </a:solidFill>
                <a:latin typeface="Arial" panose="020B0604020202020204" pitchFamily="34" charset="0"/>
                <a:cs typeface="Arial" panose="020B0604020202020204" pitchFamily="34" charset="0"/>
              </a:rPr>
              <a:t>từ</a:t>
            </a:r>
            <a:r>
              <a:rPr lang="en-US" sz="2400" dirty="0" smtClean="0">
                <a:solidFill>
                  <a:srgbClr val="0070C0"/>
                </a:solidFill>
                <a:latin typeface="Arial" panose="020B0604020202020204" pitchFamily="34" charset="0"/>
                <a:cs typeface="Arial" panose="020B0604020202020204" pitchFamily="34" charset="0"/>
              </a:rPr>
              <a:t> </a:t>
            </a:r>
          </a:p>
          <a:p>
            <a:pPr lvl="0"/>
            <a:r>
              <a:rPr lang="vi-VN" sz="2400" dirty="0" smtClean="0">
                <a:solidFill>
                  <a:srgbClr val="0070C0"/>
                </a:solidFill>
                <a:latin typeface="Arial" panose="020B0604020202020204" pitchFamily="34" charset="0"/>
                <a:cs typeface="Arial" panose="020B0604020202020204" pitchFamily="34" charset="0"/>
              </a:rPr>
              <a:t>C. </a:t>
            </a:r>
            <a:r>
              <a:rPr lang="pt-BR" sz="2400" dirty="0" smtClean="0">
                <a:solidFill>
                  <a:srgbClr val="0070C0"/>
                </a:solidFill>
                <a:latin typeface="Arial" panose="020B0604020202020204" pitchFamily="34" charset="0"/>
                <a:cs typeface="Arial" panose="020B0604020202020204" pitchFamily="34" charset="0"/>
              </a:rPr>
              <a:t>google</a:t>
            </a:r>
            <a:endParaRPr lang="en-US" sz="2400" dirty="0">
              <a:solidFill>
                <a:srgbClr val="0070C0"/>
              </a:solidFill>
              <a:latin typeface="Arial" panose="020B0604020202020204" pitchFamily="34" charset="0"/>
              <a:cs typeface="Arial" panose="020B0604020202020204" pitchFamily="34" charset="0"/>
            </a:endParaRPr>
          </a:p>
          <a:p>
            <a:pPr lvl="0"/>
            <a:r>
              <a:rPr lang="vi-VN" sz="2400" dirty="0" smtClean="0">
                <a:solidFill>
                  <a:srgbClr val="0070C0"/>
                </a:solidFill>
                <a:latin typeface="Arial" panose="020B0604020202020204" pitchFamily="34" charset="0"/>
                <a:cs typeface="Arial" panose="020B0604020202020204" pitchFamily="34" charset="0"/>
              </a:rPr>
              <a:t>D. </a:t>
            </a:r>
            <a:r>
              <a:rPr lang="pt-BR" sz="2400" dirty="0" smtClean="0">
                <a:solidFill>
                  <a:srgbClr val="0070C0"/>
                </a:solidFill>
                <a:latin typeface="Arial" panose="020B0604020202020204" pitchFamily="34" charset="0"/>
                <a:cs typeface="Arial" panose="020B0604020202020204" pitchFamily="34" charset="0"/>
              </a:rPr>
              <a:t>Enter</a:t>
            </a:r>
            <a:endParaRPr lang="en-US" sz="2400" dirty="0">
              <a:solidFill>
                <a:srgbClr val="0070C0"/>
              </a:solidFill>
              <a:latin typeface="Arial" panose="020B0604020202020204" pitchFamily="34" charset="0"/>
              <a:cs typeface="Arial" panose="020B0604020202020204" pitchFamily="34" charset="0"/>
            </a:endParaRPr>
          </a:p>
        </p:txBody>
      </p:sp>
      <p:sp>
        <p:nvSpPr>
          <p:cNvPr id="7" name="Oval 6"/>
          <p:cNvSpPr/>
          <p:nvPr/>
        </p:nvSpPr>
        <p:spPr>
          <a:xfrm>
            <a:off x="2133600" y="241935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33600" y="2732314"/>
            <a:ext cx="457200" cy="2966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18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479"/>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8DB2BA37-17C4-4552-9FC4-5BF272E1495C}"/>
              </a:ext>
            </a:extLst>
          </p:cNvPr>
          <p:cNvSpPr txBox="1"/>
          <p:nvPr/>
        </p:nvSpPr>
        <p:spPr>
          <a:xfrm>
            <a:off x="457200" y="133350"/>
            <a:ext cx="8686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Thứ</a:t>
            </a:r>
            <a:r>
              <a:rPr kumimoji="0" lang="en-US" sz="32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3200" b="1" i="0" u="none" strike="noStrike" kern="1200" cap="none" spc="0" normalizeH="0" baseline="0" noProof="0" dirty="0" err="1"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vi-VN" sz="3200" b="1" i="0" u="none" strike="noStrike" kern="1200" cap="none" spc="0" normalizeH="0" baseline="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ngày</a:t>
            </a:r>
            <a:r>
              <a:rPr kumimoji="0" lang="vi-VN"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31 </a:t>
            </a:r>
            <a:r>
              <a:rPr kumimoji="0" lang="vi-VN"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tháng </a:t>
            </a:r>
            <a:r>
              <a:rPr kumimoji="0" lang="en-US"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10 </a:t>
            </a:r>
            <a:r>
              <a:rPr kumimoji="0" lang="vi-VN"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2024</a:t>
            </a:r>
            <a:endParaRPr kumimoji="0" lang="en-US" sz="32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endParaRPr>
          </a:p>
        </p:txBody>
      </p:sp>
      <p:sp>
        <p:nvSpPr>
          <p:cNvPr id="6" name="TextBox 9">
            <a:extLst>
              <a:ext uri="{FF2B5EF4-FFF2-40B4-BE49-F238E27FC236}">
                <a16:creationId xmlns:a16="http://schemas.microsoft.com/office/drawing/2014/main" xmlns="" id="{236EF04A-1C2B-4ED5-A8F2-A199D3D2E2FD}"/>
              </a:ext>
            </a:extLst>
          </p:cNvPr>
          <p:cNvSpPr txBox="1">
            <a:spLocks noChangeArrowheads="1"/>
          </p:cNvSpPr>
          <p:nvPr/>
        </p:nvSpPr>
        <p:spPr bwMode="auto">
          <a:xfrm>
            <a:off x="2571750" y="872052"/>
            <a:ext cx="4629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600" b="1" dirty="0">
                <a:solidFill>
                  <a:srgbClr val="7030A0"/>
                </a:solidFill>
                <a:latin typeface="Times New Roman" panose="02020603050405020304" pitchFamily="18" charset="0"/>
                <a:cs typeface="Times New Roman" panose="02020603050405020304" pitchFamily="18" charset="0"/>
              </a:rPr>
              <a:t>Tin </a:t>
            </a:r>
            <a:r>
              <a:rPr lang="vi-VN" altLang="en-US" sz="3600" b="1" dirty="0">
                <a:solidFill>
                  <a:srgbClr val="7030A0"/>
                </a:solidFill>
                <a:latin typeface="Times New Roman" panose="02020603050405020304" pitchFamily="18" charset="0"/>
                <a:cs typeface="Times New Roman" panose="02020603050405020304" pitchFamily="18" charset="0"/>
              </a:rPr>
              <a:t>h</a:t>
            </a:r>
            <a:r>
              <a:rPr lang="en-US" altLang="en-US" sz="3600" b="1" dirty="0" err="1">
                <a:solidFill>
                  <a:srgbClr val="7030A0"/>
                </a:solidFill>
                <a:latin typeface="Times New Roman" panose="02020603050405020304" pitchFamily="18" charset="0"/>
                <a:cs typeface="Times New Roman" panose="02020603050405020304" pitchFamily="18" charset="0"/>
              </a:rPr>
              <a:t>ọc</a:t>
            </a:r>
            <a:endParaRPr lang="en-US" altLang="en-US" sz="3600" b="1" dirty="0">
              <a:solidFill>
                <a:srgbClr val="7030A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34325E99-8D03-402E-8158-E4682241AF5E}"/>
              </a:ext>
            </a:extLst>
          </p:cNvPr>
          <p:cNvSpPr/>
          <p:nvPr/>
        </p:nvSpPr>
        <p:spPr>
          <a:xfrm>
            <a:off x="1485901" y="1681311"/>
            <a:ext cx="5879211" cy="1938992"/>
          </a:xfrm>
          <a:prstGeom prst="rect">
            <a:avLst/>
          </a:prstGeom>
          <a:noFill/>
        </p:spPr>
        <p:txBody>
          <a:bodyPr wrap="square">
            <a:spAutoFit/>
          </a:bodyPr>
          <a:lstStyle/>
          <a:p>
            <a:pPr algn="ctr">
              <a:defRPr/>
            </a:pPr>
            <a:r>
              <a:rPr lang="en-US" sz="40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CHỦ</a:t>
            </a:r>
            <a:r>
              <a:rPr lang="en-US" sz="4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ĐỀ</a:t>
            </a:r>
            <a:r>
              <a:rPr lang="en-US" sz="4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1:</a:t>
            </a:r>
          </a:p>
          <a:p>
            <a:pPr algn="ctr">
              <a:defRPr/>
            </a:pPr>
            <a:r>
              <a:rPr lang="en-US" sz="40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MÁY</a:t>
            </a:r>
            <a:r>
              <a:rPr lang="en-US" sz="4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TÍNH</a:t>
            </a:r>
            <a:r>
              <a:rPr lang="en-US" sz="4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000" b="1"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VÀ</a:t>
            </a:r>
            <a:r>
              <a:rPr lang="en-US" sz="4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EM</a:t>
            </a:r>
          </a:p>
          <a:p>
            <a:pPr algn="ctr">
              <a:defRPr/>
            </a:pPr>
            <a:endParaRPr lang="en-US" sz="40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TextBox 9">
            <a:extLst>
              <a:ext uri="{FF2B5EF4-FFF2-40B4-BE49-F238E27FC236}">
                <a16:creationId xmlns:a16="http://schemas.microsoft.com/office/drawing/2014/main" xmlns="" id="{B3F36DA1-BF7F-4E43-924C-B8D1AE60B01A}"/>
              </a:ext>
            </a:extLst>
          </p:cNvPr>
          <p:cNvSpPr txBox="1">
            <a:spLocks noChangeArrowheads="1"/>
          </p:cNvSpPr>
          <p:nvPr/>
        </p:nvSpPr>
        <p:spPr bwMode="auto">
          <a:xfrm>
            <a:off x="228600" y="3156182"/>
            <a:ext cx="9525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pPr>
            <a:r>
              <a:rPr lang="en-US" altLang="en-US" sz="3200" b="1" u="sng" dirty="0" err="1">
                <a:solidFill>
                  <a:srgbClr val="FF0000"/>
                </a:solidFill>
                <a:latin typeface="Times New Roman" panose="02020603050405020304" pitchFamily="18" charset="0"/>
                <a:cs typeface="Times New Roman" panose="02020603050405020304" pitchFamily="18" charset="0"/>
              </a:rPr>
              <a:t>Bài</a:t>
            </a:r>
            <a:r>
              <a:rPr lang="vi-VN"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a:solidFill>
                  <a:srgbClr val="FF0000"/>
                </a:solidFill>
                <a:latin typeface="Times New Roman" panose="02020603050405020304" pitchFamily="18" charset="0"/>
                <a:cs typeface="Times New Roman" panose="02020603050405020304" pitchFamily="18" charset="0"/>
              </a:rPr>
              <a:t>4</a:t>
            </a:r>
            <a:r>
              <a:rPr lang="vi-VN" altLang="en-US" sz="3200" b="1" dirty="0">
                <a:solidFill>
                  <a:srgbClr val="FF0000"/>
                </a:solidFill>
                <a:latin typeface="Times New Roman" panose="02020603050405020304" pitchFamily="18" charset="0"/>
                <a:cs typeface="Times New Roman" panose="02020603050405020304" pitchFamily="18" charset="0"/>
              </a:rPr>
              <a: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Tìm</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kiếm</a:t>
            </a:r>
            <a:r>
              <a:rPr lang="en-US" altLang="vi-VN" sz="3200" b="1" dirty="0">
                <a:solidFill>
                  <a:srgbClr val="00B050"/>
                </a:solidFill>
                <a:latin typeface="Times New Roman" panose="02020603050405020304" pitchFamily="18" charset="0"/>
                <a:cs typeface="Times New Roman" panose="02020603050405020304" pitchFamily="18" charset="0"/>
              </a:rPr>
              <a:t> </a:t>
            </a:r>
            <a:r>
              <a:rPr lang="en-US" altLang="vi-VN" sz="3200" b="1" dirty="0" err="1">
                <a:solidFill>
                  <a:srgbClr val="00B050"/>
                </a:solidFill>
                <a:latin typeface="Times New Roman" panose="02020603050405020304" pitchFamily="18" charset="0"/>
                <a:cs typeface="Times New Roman" panose="02020603050405020304" pitchFamily="18" charset="0"/>
              </a:rPr>
              <a:t>thông</a:t>
            </a:r>
            <a:r>
              <a:rPr lang="en-US" altLang="vi-VN" sz="3200" b="1" dirty="0">
                <a:solidFill>
                  <a:srgbClr val="00B050"/>
                </a:solidFill>
                <a:latin typeface="Times New Roman" panose="02020603050405020304" pitchFamily="18" charset="0"/>
                <a:cs typeface="Times New Roman" panose="02020603050405020304" pitchFamily="18" charset="0"/>
              </a:rPr>
              <a:t> tin </a:t>
            </a:r>
            <a:r>
              <a:rPr lang="en-US" altLang="vi-VN" sz="3200" b="1" dirty="0" err="1">
                <a:solidFill>
                  <a:srgbClr val="00B050"/>
                </a:solidFill>
                <a:latin typeface="Times New Roman" panose="02020603050405020304" pitchFamily="18" charset="0"/>
                <a:cs typeface="Times New Roman" panose="02020603050405020304" pitchFamily="18" charset="0"/>
              </a:rPr>
              <a:t>trên</a:t>
            </a:r>
            <a:r>
              <a:rPr lang="en-US" altLang="vi-VN" sz="3200" b="1" dirty="0">
                <a:solidFill>
                  <a:srgbClr val="00B050"/>
                </a:solidFill>
                <a:latin typeface="Times New Roman" panose="02020603050405020304" pitchFamily="18" charset="0"/>
                <a:cs typeface="Times New Roman" panose="02020603050405020304" pitchFamily="18" charset="0"/>
              </a:rPr>
              <a:t> Internet </a:t>
            </a:r>
            <a:r>
              <a:rPr lang="en-US" altLang="en-US" sz="3200" b="1" dirty="0">
                <a:solidFill>
                  <a:srgbClr val="00B050"/>
                </a:solidFill>
                <a:latin typeface="Times New Roman" panose="02020603050405020304" pitchFamily="18" charset="0"/>
                <a:cs typeface="Times New Roman" panose="02020603050405020304" pitchFamily="18" charset="0"/>
              </a:rPr>
              <a:t>(</a:t>
            </a:r>
            <a:r>
              <a:rPr lang="en-US" altLang="en-US" sz="3200" b="1" dirty="0" err="1">
                <a:solidFill>
                  <a:srgbClr val="00B050"/>
                </a:solidFill>
                <a:latin typeface="Times New Roman" panose="02020603050405020304" pitchFamily="18" charset="0"/>
                <a:cs typeface="Times New Roman" panose="02020603050405020304" pitchFamily="18" charset="0"/>
              </a:rPr>
              <a:t>tiết</a:t>
            </a:r>
            <a:r>
              <a:rPr lang="en-US" altLang="en-US" sz="3200" b="1" dirty="0">
                <a:solidFill>
                  <a:srgbClr val="00B050"/>
                </a:solidFill>
                <a:latin typeface="Times New Roman" panose="02020603050405020304" pitchFamily="18" charset="0"/>
                <a:cs typeface="Times New Roman" panose="02020603050405020304" pitchFamily="18" charset="0"/>
              </a:rPr>
              <a:t> 2)</a:t>
            </a:r>
            <a:endParaRPr lang="en-US" altLang="en-US" sz="40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122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xmlns="" id="{5D7FE581-5D6B-AFFA-52EC-D7ADD99B56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479"/>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2746773" y="-13097"/>
            <a:ext cx="5445920" cy="5143501"/>
            <a:chOff x="-2222500" y="1600200"/>
            <a:chExt cx="4770438" cy="4824413"/>
          </a:xfrm>
        </p:grpSpPr>
        <p:sp>
          <p:nvSpPr>
            <p:cNvPr id="15" name="AutoShape 41"/>
            <p:cNvSpPr>
              <a:spLocks noChangeArrowheads="1"/>
            </p:cNvSpPr>
            <p:nvPr/>
          </p:nvSpPr>
          <p:spPr bwMode="ltGray">
            <a:xfrm rot="5400000">
              <a:off x="-22494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bg1">
                <a:lumMod val="65000"/>
              </a:schemeClr>
            </a:solidFill>
            <a:ln>
              <a:noFill/>
            </a:ln>
            <a:effectLst/>
          </p:spPr>
          <p:txBody>
            <a:bodyPr wrap="none" anchor="ctr"/>
            <a:lstStyle/>
            <a:p>
              <a:pPr eaLnBrk="1" hangingPunct="1">
                <a:defRPr/>
              </a:pPr>
              <a:endParaRPr lang="en-US"/>
            </a:p>
          </p:txBody>
        </p:sp>
        <p:sp>
          <p:nvSpPr>
            <p:cNvPr id="16" name="AutoShape 42"/>
            <p:cNvSpPr>
              <a:spLocks noChangeArrowheads="1"/>
            </p:cNvSpPr>
            <p:nvPr/>
          </p:nvSpPr>
          <p:spPr bwMode="ltGray">
            <a:xfrm rot="5400000" flipH="1">
              <a:off x="-1844208" y="2062571"/>
              <a:ext cx="4032628" cy="392982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95000"/>
              </a:schemeClr>
            </a:solidFill>
            <a:ln>
              <a:noFill/>
            </a:ln>
            <a:effectLst>
              <a:outerShdw blurRad="50800" dist="38100" algn="l" rotWithShape="0">
                <a:prstClr val="black">
                  <a:alpha val="40000"/>
                </a:prstClr>
              </a:outerShdw>
            </a:effectLst>
          </p:spPr>
          <p:txBody>
            <a:bodyPr wrap="none" anchor="ctr"/>
            <a:lstStyle/>
            <a:p>
              <a:pPr eaLnBrk="1" hangingPunct="1">
                <a:defRPr/>
              </a:pPr>
              <a:endParaRPr lang="en-US"/>
            </a:p>
          </p:txBody>
        </p:sp>
        <p:sp>
          <p:nvSpPr>
            <p:cNvPr id="17" name="AutoShape 42"/>
            <p:cNvSpPr>
              <a:spLocks noChangeArrowheads="1"/>
            </p:cNvSpPr>
            <p:nvPr/>
          </p:nvSpPr>
          <p:spPr bwMode="ltGray">
            <a:xfrm rot="5400000" flipH="1">
              <a:off x="-1602907" y="2255488"/>
              <a:ext cx="3506669" cy="3501256"/>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bg1">
                <a:lumMod val="85000"/>
              </a:schemeClr>
            </a:solidFill>
            <a:ln>
              <a:noFill/>
            </a:ln>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a:p>
          </p:txBody>
        </p:sp>
      </p:grpSp>
      <p:sp>
        <p:nvSpPr>
          <p:cNvPr id="18" name="TextBox 17"/>
          <p:cNvSpPr txBox="1">
            <a:spLocks noChangeArrowheads="1"/>
          </p:cNvSpPr>
          <p:nvPr/>
        </p:nvSpPr>
        <p:spPr bwMode="auto">
          <a:xfrm>
            <a:off x="-376107" y="1706665"/>
            <a:ext cx="293727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MỤC TIÊU</a:t>
            </a:r>
            <a:endParaRPr lang="en-US" altLang="en-US" sz="4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46" name="TextBox 9">
            <a:extLst>
              <a:ext uri="{FF2B5EF4-FFF2-40B4-BE49-F238E27FC236}">
                <a16:creationId xmlns:a16="http://schemas.microsoft.com/office/drawing/2014/main" xmlns="" id="{236EF04A-1C2B-4ED5-A8F2-A199D3D2E2FD}"/>
              </a:ext>
            </a:extLst>
          </p:cNvPr>
          <p:cNvSpPr txBox="1">
            <a:spLocks noChangeArrowheads="1"/>
          </p:cNvSpPr>
          <p:nvPr/>
        </p:nvSpPr>
        <p:spPr bwMode="auto">
          <a:xfrm>
            <a:off x="2548620" y="546768"/>
            <a:ext cx="4629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2800" b="1" dirty="0">
                <a:latin typeface="Times New Roman" panose="02020603050405020304" pitchFamily="18" charset="0"/>
                <a:cs typeface="Times New Roman" panose="02020603050405020304" pitchFamily="18" charset="0"/>
              </a:rPr>
              <a:t>Tin </a:t>
            </a:r>
            <a:r>
              <a:rPr lang="en-US" altLang="en-US" sz="2800" b="1" dirty="0" err="1">
                <a:latin typeface="Times New Roman" panose="02020603050405020304" pitchFamily="18" charset="0"/>
                <a:cs typeface="Times New Roman" panose="02020603050405020304" pitchFamily="18" charset="0"/>
              </a:rPr>
              <a:t>Học</a:t>
            </a:r>
            <a:endParaRPr lang="en-US" altLang="en-US" sz="2800" b="1" dirty="0">
              <a:latin typeface="Times New Roman" panose="02020603050405020304" pitchFamily="18" charset="0"/>
              <a:cs typeface="Times New Roman" panose="02020603050405020304" pitchFamily="18" charset="0"/>
            </a:endParaRPr>
          </a:p>
        </p:txBody>
      </p:sp>
      <p:sp>
        <p:nvSpPr>
          <p:cNvPr id="47" name="TextBox 9">
            <a:extLst>
              <a:ext uri="{FF2B5EF4-FFF2-40B4-BE49-F238E27FC236}">
                <a16:creationId xmlns:a16="http://schemas.microsoft.com/office/drawing/2014/main" xmlns="" id="{B3F36DA1-BF7F-4E43-924C-B8D1AE60B01A}"/>
              </a:ext>
            </a:extLst>
          </p:cNvPr>
          <p:cNvSpPr txBox="1">
            <a:spLocks noChangeArrowheads="1"/>
          </p:cNvSpPr>
          <p:nvPr/>
        </p:nvSpPr>
        <p:spPr bwMode="auto">
          <a:xfrm>
            <a:off x="2230042" y="976670"/>
            <a:ext cx="6913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0"/>
              </a:spcBef>
            </a:pPr>
            <a:r>
              <a:rPr lang="en-US" altLang="en-US" sz="2400" b="1" u="sng" dirty="0" err="1">
                <a:solidFill>
                  <a:srgbClr val="00B050"/>
                </a:solidFill>
                <a:latin typeface="Times New Roman" panose="02020603050405020304" pitchFamily="18" charset="0"/>
                <a:cs typeface="Times New Roman" panose="02020603050405020304" pitchFamily="18" charset="0"/>
              </a:rPr>
              <a:t>Bài</a:t>
            </a:r>
            <a:r>
              <a:rPr lang="vi-VN" altLang="en-US" sz="2400" b="1" u="sng" dirty="0">
                <a:solidFill>
                  <a:srgbClr val="00B050"/>
                </a:solidFill>
                <a:latin typeface="Times New Roman" panose="02020603050405020304" pitchFamily="18" charset="0"/>
                <a:cs typeface="Times New Roman" panose="02020603050405020304" pitchFamily="18" charset="0"/>
              </a:rPr>
              <a:t> </a:t>
            </a:r>
            <a:r>
              <a:rPr lang="en-US" altLang="en-US" sz="2400" b="1" u="sng" dirty="0">
                <a:solidFill>
                  <a:srgbClr val="00B050"/>
                </a:solidFill>
                <a:latin typeface="Times New Roman" panose="02020603050405020304" pitchFamily="18" charset="0"/>
                <a:cs typeface="Times New Roman" panose="02020603050405020304" pitchFamily="18" charset="0"/>
              </a:rPr>
              <a:t>4</a:t>
            </a:r>
            <a:r>
              <a:rPr lang="vi-VN" altLang="en-US" sz="2400" b="1" dirty="0">
                <a:solidFill>
                  <a:srgbClr val="00B050"/>
                </a:solidFill>
                <a:latin typeface="Times New Roman" panose="02020603050405020304" pitchFamily="18" charset="0"/>
                <a:cs typeface="Times New Roman" panose="02020603050405020304" pitchFamily="18" charset="0"/>
              </a:rPr>
              <a:t>:</a:t>
            </a:r>
            <a:r>
              <a:rPr lang="en-US" altLang="en-US" sz="2400" b="1" dirty="0">
                <a:solidFill>
                  <a:srgbClr val="00B050"/>
                </a:solidFill>
                <a:latin typeface="Times New Roman" panose="02020603050405020304" pitchFamily="18" charset="0"/>
                <a:cs typeface="Times New Roman" panose="02020603050405020304" pitchFamily="18" charset="0"/>
              </a:rPr>
              <a:t> </a:t>
            </a:r>
            <a:r>
              <a:rPr lang="en-US" altLang="vi-VN" sz="2400" b="1" dirty="0" err="1">
                <a:solidFill>
                  <a:srgbClr val="00B050"/>
                </a:solidFill>
                <a:latin typeface="Times New Roman" panose="02020603050405020304" pitchFamily="18" charset="0"/>
                <a:cs typeface="Times New Roman" panose="02020603050405020304" pitchFamily="18" charset="0"/>
              </a:rPr>
              <a:t>Tìm</a:t>
            </a:r>
            <a:r>
              <a:rPr lang="en-US" altLang="vi-VN" sz="2400" b="1" dirty="0">
                <a:solidFill>
                  <a:srgbClr val="00B050"/>
                </a:solidFill>
                <a:latin typeface="Times New Roman" panose="02020603050405020304" pitchFamily="18" charset="0"/>
                <a:cs typeface="Times New Roman" panose="02020603050405020304" pitchFamily="18" charset="0"/>
              </a:rPr>
              <a:t> </a:t>
            </a:r>
            <a:r>
              <a:rPr lang="en-US" altLang="vi-VN" sz="2400" b="1" dirty="0" err="1">
                <a:solidFill>
                  <a:srgbClr val="00B050"/>
                </a:solidFill>
                <a:latin typeface="Times New Roman" panose="02020603050405020304" pitchFamily="18" charset="0"/>
                <a:cs typeface="Times New Roman" panose="02020603050405020304" pitchFamily="18" charset="0"/>
              </a:rPr>
              <a:t>kiếm</a:t>
            </a:r>
            <a:r>
              <a:rPr lang="en-US" altLang="vi-VN" sz="2400" b="1" dirty="0">
                <a:solidFill>
                  <a:srgbClr val="00B050"/>
                </a:solidFill>
                <a:latin typeface="Times New Roman" panose="02020603050405020304" pitchFamily="18" charset="0"/>
                <a:cs typeface="Times New Roman" panose="02020603050405020304" pitchFamily="18" charset="0"/>
              </a:rPr>
              <a:t> </a:t>
            </a:r>
            <a:r>
              <a:rPr lang="en-US" altLang="vi-VN" sz="2400" b="1" dirty="0" err="1">
                <a:solidFill>
                  <a:srgbClr val="00B050"/>
                </a:solidFill>
                <a:latin typeface="Times New Roman" panose="02020603050405020304" pitchFamily="18" charset="0"/>
                <a:cs typeface="Times New Roman" panose="02020603050405020304" pitchFamily="18" charset="0"/>
              </a:rPr>
              <a:t>thông</a:t>
            </a:r>
            <a:r>
              <a:rPr lang="en-US" altLang="vi-VN" sz="2400" b="1" dirty="0">
                <a:solidFill>
                  <a:srgbClr val="00B050"/>
                </a:solidFill>
                <a:latin typeface="Times New Roman" panose="02020603050405020304" pitchFamily="18" charset="0"/>
                <a:cs typeface="Times New Roman" panose="02020603050405020304" pitchFamily="18" charset="0"/>
              </a:rPr>
              <a:t> tin </a:t>
            </a:r>
            <a:r>
              <a:rPr lang="en-US" altLang="vi-VN" sz="2400" b="1" dirty="0" err="1">
                <a:solidFill>
                  <a:srgbClr val="00B050"/>
                </a:solidFill>
                <a:latin typeface="Times New Roman" panose="02020603050405020304" pitchFamily="18" charset="0"/>
                <a:cs typeface="Times New Roman" panose="02020603050405020304" pitchFamily="18" charset="0"/>
              </a:rPr>
              <a:t>trên</a:t>
            </a:r>
            <a:r>
              <a:rPr lang="en-US" altLang="vi-VN" sz="2400" b="1" dirty="0">
                <a:solidFill>
                  <a:srgbClr val="00B050"/>
                </a:solidFill>
                <a:latin typeface="Times New Roman" panose="02020603050405020304" pitchFamily="18" charset="0"/>
                <a:cs typeface="Times New Roman" panose="02020603050405020304" pitchFamily="18" charset="0"/>
              </a:rPr>
              <a:t> Internet </a:t>
            </a:r>
            <a:r>
              <a:rPr lang="en-US" altLang="en-US" sz="2400" b="1" dirty="0">
                <a:solidFill>
                  <a:srgbClr val="00B050"/>
                </a:solidFill>
                <a:latin typeface="Times New Roman" panose="02020603050405020304" pitchFamily="18" charset="0"/>
                <a:cs typeface="Times New Roman" panose="02020603050405020304" pitchFamily="18" charset="0"/>
              </a:rPr>
              <a:t>(</a:t>
            </a:r>
            <a:r>
              <a:rPr lang="en-US" altLang="en-US" sz="2400" b="1" dirty="0" err="1">
                <a:solidFill>
                  <a:srgbClr val="00B050"/>
                </a:solidFill>
                <a:latin typeface="Times New Roman" panose="02020603050405020304" pitchFamily="18" charset="0"/>
                <a:cs typeface="Times New Roman" panose="02020603050405020304" pitchFamily="18" charset="0"/>
              </a:rPr>
              <a:t>tiết</a:t>
            </a:r>
            <a:r>
              <a:rPr lang="en-US" altLang="en-US" sz="2400" b="1" dirty="0">
                <a:solidFill>
                  <a:srgbClr val="00B050"/>
                </a:solidFill>
                <a:latin typeface="Times New Roman" panose="02020603050405020304" pitchFamily="18" charset="0"/>
                <a:cs typeface="Times New Roman" panose="02020603050405020304" pitchFamily="18" charset="0"/>
              </a:rPr>
              <a:t> 2)</a:t>
            </a:r>
            <a:endParaRPr lang="en-US" altLang="en-US" sz="2400" b="1" i="1" dirty="0">
              <a:solidFill>
                <a:srgbClr val="00B050"/>
              </a:solidFill>
              <a:latin typeface="Times New Roman" panose="02020603050405020304" pitchFamily="18" charset="0"/>
              <a:cs typeface="Times New Roman" panose="02020603050405020304" pitchFamily="18" charset="0"/>
            </a:endParaRPr>
          </a:p>
        </p:txBody>
      </p:sp>
      <p:grpSp>
        <p:nvGrpSpPr>
          <p:cNvPr id="62" name="Group 61"/>
          <p:cNvGrpSpPr/>
          <p:nvPr/>
        </p:nvGrpSpPr>
        <p:grpSpPr>
          <a:xfrm>
            <a:off x="2114550" y="1981069"/>
            <a:ext cx="6581020" cy="681470"/>
            <a:chOff x="2904687" y="2243621"/>
            <a:chExt cx="8580963" cy="908655"/>
          </a:xfrm>
        </p:grpSpPr>
        <p:sp>
          <p:nvSpPr>
            <p:cNvPr id="19" name="Oval 18"/>
            <p:cNvSpPr/>
            <p:nvPr/>
          </p:nvSpPr>
          <p:spPr>
            <a:xfrm>
              <a:off x="2904687" y="2374232"/>
              <a:ext cx="687734" cy="610448"/>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8" name="Chevron 47"/>
            <p:cNvSpPr/>
            <p:nvPr/>
          </p:nvSpPr>
          <p:spPr>
            <a:xfrm>
              <a:off x="3542941" y="2392199"/>
              <a:ext cx="299719" cy="61044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AutoShape 47"/>
            <p:cNvSpPr>
              <a:spLocks noChangeArrowheads="1"/>
            </p:cNvSpPr>
            <p:nvPr/>
          </p:nvSpPr>
          <p:spPr bwMode="gray">
            <a:xfrm>
              <a:off x="3810056" y="2243621"/>
              <a:ext cx="7675594" cy="908655"/>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4400" b="1" dirty="0">
                <a:latin typeface="Times New Roman" panose="02020603050405020304" pitchFamily="18" charset="0"/>
                <a:cs typeface="Times New Roman" panose="02020603050405020304" pitchFamily="18" charset="0"/>
              </a:endParaRPr>
            </a:p>
          </p:txBody>
        </p:sp>
      </p:grpSp>
      <p:grpSp>
        <p:nvGrpSpPr>
          <p:cNvPr id="63" name="Group 62"/>
          <p:cNvGrpSpPr/>
          <p:nvPr/>
        </p:nvGrpSpPr>
        <p:grpSpPr>
          <a:xfrm>
            <a:off x="1945760" y="3613964"/>
            <a:ext cx="6749810" cy="729437"/>
            <a:chOff x="3021825" y="2309513"/>
            <a:chExt cx="7755655" cy="716493"/>
          </a:xfrm>
        </p:grpSpPr>
        <p:sp>
          <p:nvSpPr>
            <p:cNvPr id="64" name="Oval 63"/>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5" name="Chevron 64"/>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AutoShape 47"/>
            <p:cNvSpPr>
              <a:spLocks noChangeArrowheads="1"/>
            </p:cNvSpPr>
            <p:nvPr/>
          </p:nvSpPr>
          <p:spPr bwMode="gray">
            <a:xfrm>
              <a:off x="3983208" y="2309513"/>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2800" b="1" dirty="0">
                <a:solidFill>
                  <a:schemeClr val="tx1"/>
                </a:solidFill>
                <a:latin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xmlns="" id="{F4E61386-A64D-44E9-8E5A-A3A9A9B96BA4}"/>
              </a:ext>
            </a:extLst>
          </p:cNvPr>
          <p:cNvSpPr/>
          <p:nvPr/>
        </p:nvSpPr>
        <p:spPr>
          <a:xfrm>
            <a:off x="3106378" y="1981069"/>
            <a:ext cx="5428022" cy="1015663"/>
          </a:xfrm>
          <a:prstGeom prst="rect">
            <a:avLst/>
          </a:prstGeom>
        </p:spPr>
        <p:txBody>
          <a:bodyPr wrap="square">
            <a:spAutoFit/>
          </a:bodyPr>
          <a:lstStyle/>
          <a:p>
            <a:r>
              <a:rPr lang="vi-VN" sz="2000" dirty="0">
                <a:solidFill>
                  <a:srgbClr val="403F41"/>
                </a:solidFill>
              </a:rPr>
              <a:t>Xác định được chủ đề (từ khoá) của thông tin cần tìm.</a:t>
            </a:r>
            <a:r>
              <a:rPr lang="vi-VN" sz="2000" dirty="0"/>
              <a:t> </a:t>
            </a:r>
            <a:br>
              <a:rPr lang="vi-VN" sz="2000" dirty="0"/>
            </a:br>
            <a:endParaRPr lang="en-US" sz="2000" dirty="0"/>
          </a:p>
        </p:txBody>
      </p:sp>
      <p:grpSp>
        <p:nvGrpSpPr>
          <p:cNvPr id="20" name="Group 19">
            <a:extLst>
              <a:ext uri="{FF2B5EF4-FFF2-40B4-BE49-F238E27FC236}">
                <a16:creationId xmlns:a16="http://schemas.microsoft.com/office/drawing/2014/main" xmlns="" id="{81A47690-D932-454C-95C2-AEDA7CC75DB6}"/>
              </a:ext>
            </a:extLst>
          </p:cNvPr>
          <p:cNvGrpSpPr/>
          <p:nvPr/>
        </p:nvGrpSpPr>
        <p:grpSpPr>
          <a:xfrm>
            <a:off x="1960669" y="2761684"/>
            <a:ext cx="6749810" cy="692744"/>
            <a:chOff x="3021825" y="2309513"/>
            <a:chExt cx="7755655" cy="716493"/>
          </a:xfrm>
        </p:grpSpPr>
        <p:sp>
          <p:nvSpPr>
            <p:cNvPr id="21" name="Oval 20">
              <a:extLst>
                <a:ext uri="{FF2B5EF4-FFF2-40B4-BE49-F238E27FC236}">
                  <a16:creationId xmlns:a16="http://schemas.microsoft.com/office/drawing/2014/main" xmlns="" id="{2EE6342E-4695-445F-9F8E-112BD303BDD4}"/>
                </a:ext>
              </a:extLst>
            </p:cNvPr>
            <p:cNvSpPr/>
            <p:nvPr/>
          </p:nvSpPr>
          <p:spPr>
            <a:xfrm>
              <a:off x="3021825" y="2346715"/>
              <a:ext cx="687734" cy="520504"/>
            </a:xfrm>
            <a:prstGeom prst="ellipse">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Chevron 64">
              <a:extLst>
                <a:ext uri="{FF2B5EF4-FFF2-40B4-BE49-F238E27FC236}">
                  <a16:creationId xmlns:a16="http://schemas.microsoft.com/office/drawing/2014/main" xmlns="" id="{32364E41-D017-4955-BBAA-B0027399D3DD}"/>
                </a:ext>
              </a:extLst>
            </p:cNvPr>
            <p:cNvSpPr/>
            <p:nvPr/>
          </p:nvSpPr>
          <p:spPr>
            <a:xfrm>
              <a:off x="3709558" y="2392199"/>
              <a:ext cx="294590" cy="45789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AutoShape 47">
              <a:extLst>
                <a:ext uri="{FF2B5EF4-FFF2-40B4-BE49-F238E27FC236}">
                  <a16:creationId xmlns:a16="http://schemas.microsoft.com/office/drawing/2014/main" xmlns="" id="{C691996A-7F02-413F-BB4E-4ECD2820CCB4}"/>
                </a:ext>
              </a:extLst>
            </p:cNvPr>
            <p:cNvSpPr>
              <a:spLocks noChangeArrowheads="1"/>
            </p:cNvSpPr>
            <p:nvPr/>
          </p:nvSpPr>
          <p:spPr bwMode="gray">
            <a:xfrm>
              <a:off x="3983208" y="2309513"/>
              <a:ext cx="6794272" cy="716493"/>
            </a:xfrm>
            <a:prstGeom prst="roundRect">
              <a:avLst>
                <a:gd name="adj" fmla="val 50000"/>
              </a:avLst>
            </a:prstGeom>
            <a:ln>
              <a:solidFill>
                <a:srgbClr val="00B050"/>
              </a:solidFill>
              <a:headEnd/>
              <a:tailEnd/>
            </a:ln>
          </p:spPr>
          <p:style>
            <a:lnRef idx="2">
              <a:schemeClr val="accent6"/>
            </a:lnRef>
            <a:fillRef idx="1">
              <a:schemeClr val="lt1"/>
            </a:fillRef>
            <a:effectRef idx="0">
              <a:schemeClr val="accent6"/>
            </a:effectRef>
            <a:fontRef idx="minor">
              <a:schemeClr val="dk1"/>
            </a:fontRef>
          </p:style>
          <p:txBody>
            <a:bodyPr wrap="none" anchor="ctr"/>
            <a:lstStyle/>
            <a:p>
              <a:pPr eaLnBrk="1" hangingPunct="1">
                <a:defRPr/>
              </a:pPr>
              <a:endParaRPr lang="en-US" sz="2800" b="1" dirty="0">
                <a:solidFill>
                  <a:schemeClr val="tx1"/>
                </a:solidFill>
                <a:latin typeface="Times New Roman" panose="02020603050405020304" pitchFamily="18" charset="0"/>
                <a:cs typeface="Times New Roman" panose="02020603050405020304" pitchFamily="18" charset="0"/>
              </a:endParaRPr>
            </a:p>
          </p:txBody>
        </p:sp>
      </p:grpSp>
      <p:sp>
        <p:nvSpPr>
          <p:cNvPr id="3" name="Rectangle 2">
            <a:extLst>
              <a:ext uri="{FF2B5EF4-FFF2-40B4-BE49-F238E27FC236}">
                <a16:creationId xmlns:a16="http://schemas.microsoft.com/office/drawing/2014/main" xmlns="" id="{71778144-7116-470A-8552-CF5FD9A8735E}"/>
              </a:ext>
            </a:extLst>
          </p:cNvPr>
          <p:cNvSpPr/>
          <p:nvPr/>
        </p:nvSpPr>
        <p:spPr>
          <a:xfrm>
            <a:off x="3020285" y="2723083"/>
            <a:ext cx="5675285" cy="1015663"/>
          </a:xfrm>
          <a:prstGeom prst="rect">
            <a:avLst/>
          </a:prstGeom>
        </p:spPr>
        <p:txBody>
          <a:bodyPr wrap="square">
            <a:spAutoFit/>
          </a:bodyPr>
          <a:lstStyle/>
          <a:p>
            <a:r>
              <a:rPr lang="en-US" sz="2000" dirty="0" err="1">
                <a:solidFill>
                  <a:srgbClr val="403F41"/>
                </a:solidFill>
                <a:latin typeface="Arial" pitchFamily="34" charset="0"/>
                <a:cs typeface="Arial" pitchFamily="34" charset="0"/>
              </a:rPr>
              <a:t>Biết</a:t>
            </a:r>
            <a:r>
              <a:rPr lang="en-US" sz="2000" dirty="0">
                <a:solidFill>
                  <a:srgbClr val="403F41"/>
                </a:solidFill>
                <a:latin typeface="Arial" pitchFamily="34" charset="0"/>
                <a:cs typeface="Arial" pitchFamily="34" charset="0"/>
              </a:rPr>
              <a:t> </a:t>
            </a:r>
            <a:r>
              <a:rPr lang="en-US" sz="2000" dirty="0" err="1">
                <a:solidFill>
                  <a:srgbClr val="403F41"/>
                </a:solidFill>
                <a:latin typeface="Arial" pitchFamily="34" charset="0"/>
                <a:cs typeface="Arial" pitchFamily="34" charset="0"/>
              </a:rPr>
              <a:t>cách</a:t>
            </a:r>
            <a:r>
              <a:rPr lang="en-US" sz="2000" dirty="0">
                <a:solidFill>
                  <a:srgbClr val="403F41"/>
                </a:solidFill>
                <a:latin typeface="Arial" pitchFamily="34" charset="0"/>
                <a:cs typeface="Arial" pitchFamily="34" charset="0"/>
              </a:rPr>
              <a:t> </a:t>
            </a:r>
            <a:r>
              <a:rPr lang="en-US" sz="2000" dirty="0" err="1">
                <a:solidFill>
                  <a:srgbClr val="403F41"/>
                </a:solidFill>
                <a:latin typeface="Arial" pitchFamily="34" charset="0"/>
                <a:cs typeface="Arial" pitchFamily="34" charset="0"/>
              </a:rPr>
              <a:t>dùng</a:t>
            </a:r>
            <a:r>
              <a:rPr lang="en-US" sz="2000" dirty="0">
                <a:solidFill>
                  <a:srgbClr val="403F41"/>
                </a:solidFill>
                <a:latin typeface="Arial" pitchFamily="34" charset="0"/>
                <a:cs typeface="Arial" pitchFamily="34" charset="0"/>
              </a:rPr>
              <a:t> </a:t>
            </a:r>
            <a:r>
              <a:rPr lang="en-US" sz="2000" dirty="0" err="1">
                <a:solidFill>
                  <a:srgbClr val="403F41"/>
                </a:solidFill>
                <a:latin typeface="Arial" pitchFamily="34" charset="0"/>
                <a:cs typeface="Arial" pitchFamily="34" charset="0"/>
              </a:rPr>
              <a:t>máy</a:t>
            </a:r>
            <a:r>
              <a:rPr lang="en-US" sz="2000" dirty="0">
                <a:solidFill>
                  <a:srgbClr val="403F41"/>
                </a:solidFill>
                <a:latin typeface="Arial" pitchFamily="34" charset="0"/>
                <a:cs typeface="Arial" pitchFamily="34" charset="0"/>
              </a:rPr>
              <a:t> </a:t>
            </a:r>
            <a:r>
              <a:rPr lang="en-US" sz="2000" dirty="0" err="1">
                <a:solidFill>
                  <a:srgbClr val="403F41"/>
                </a:solidFill>
                <a:latin typeface="Arial" pitchFamily="34" charset="0"/>
                <a:cs typeface="Arial" pitchFamily="34" charset="0"/>
              </a:rPr>
              <a:t>tìm</a:t>
            </a:r>
            <a:r>
              <a:rPr lang="en-US" sz="2000" dirty="0">
                <a:solidFill>
                  <a:srgbClr val="403F41"/>
                </a:solidFill>
                <a:latin typeface="Arial" pitchFamily="34" charset="0"/>
                <a:cs typeface="Arial" pitchFamily="34" charset="0"/>
              </a:rPr>
              <a:t> </a:t>
            </a:r>
            <a:r>
              <a:rPr lang="en-US" sz="2000" dirty="0" err="1">
                <a:solidFill>
                  <a:srgbClr val="403F41"/>
                </a:solidFill>
                <a:latin typeface="Arial" pitchFamily="34" charset="0"/>
                <a:cs typeface="Arial" pitchFamily="34" charset="0"/>
              </a:rPr>
              <a:t>kiếm</a:t>
            </a:r>
            <a:r>
              <a:rPr lang="en-US" sz="2000" dirty="0">
                <a:solidFill>
                  <a:srgbClr val="403F41"/>
                </a:solidFill>
                <a:latin typeface="Arial" pitchFamily="34" charset="0"/>
                <a:cs typeface="Arial" pitchFamily="34" charset="0"/>
              </a:rPr>
              <a:t> </a:t>
            </a:r>
            <a:r>
              <a:rPr lang="en-US" sz="2000" dirty="0" err="1">
                <a:solidFill>
                  <a:srgbClr val="403F41"/>
                </a:solidFill>
                <a:latin typeface="Arial" pitchFamily="34" charset="0"/>
                <a:cs typeface="Arial" pitchFamily="34" charset="0"/>
              </a:rPr>
              <a:t>để</a:t>
            </a:r>
            <a:r>
              <a:rPr lang="en-US" sz="2000" dirty="0">
                <a:solidFill>
                  <a:srgbClr val="403F41"/>
                </a:solidFill>
                <a:latin typeface="Arial" pitchFamily="34" charset="0"/>
                <a:cs typeface="Arial" pitchFamily="34" charset="0"/>
              </a:rPr>
              <a:t> </a:t>
            </a:r>
            <a:r>
              <a:rPr lang="en-US" sz="2000" dirty="0" err="1">
                <a:solidFill>
                  <a:srgbClr val="403F41"/>
                </a:solidFill>
                <a:latin typeface="Arial" pitchFamily="34" charset="0"/>
                <a:cs typeface="Arial" pitchFamily="34" charset="0"/>
              </a:rPr>
              <a:t>tìm</a:t>
            </a:r>
            <a:r>
              <a:rPr lang="en-US" sz="2000" dirty="0">
                <a:solidFill>
                  <a:srgbClr val="403F41"/>
                </a:solidFill>
                <a:latin typeface="Arial" pitchFamily="34" charset="0"/>
                <a:cs typeface="Arial" pitchFamily="34" charset="0"/>
              </a:rPr>
              <a:t> </a:t>
            </a:r>
            <a:r>
              <a:rPr lang="en-US" sz="2000" dirty="0" err="1">
                <a:solidFill>
                  <a:srgbClr val="403F41"/>
                </a:solidFill>
                <a:latin typeface="Arial" pitchFamily="34" charset="0"/>
                <a:cs typeface="Arial" pitchFamily="34" charset="0"/>
              </a:rPr>
              <a:t>thông</a:t>
            </a:r>
            <a:r>
              <a:rPr lang="en-US" sz="2000" dirty="0">
                <a:solidFill>
                  <a:srgbClr val="403F41"/>
                </a:solidFill>
                <a:latin typeface="Arial" pitchFamily="34" charset="0"/>
                <a:cs typeface="Arial" pitchFamily="34" charset="0"/>
              </a:rPr>
              <a:t> tin </a:t>
            </a:r>
            <a:r>
              <a:rPr lang="en-US" sz="2000" dirty="0" err="1">
                <a:solidFill>
                  <a:srgbClr val="403F41"/>
                </a:solidFill>
                <a:latin typeface="Arial" pitchFamily="34" charset="0"/>
                <a:cs typeface="Arial" pitchFamily="34" charset="0"/>
              </a:rPr>
              <a:t>theo</a:t>
            </a:r>
            <a:r>
              <a:rPr lang="en-US" sz="2000" dirty="0">
                <a:solidFill>
                  <a:srgbClr val="403F41"/>
                </a:solidFill>
                <a:latin typeface="Arial" pitchFamily="34" charset="0"/>
                <a:cs typeface="Arial" pitchFamily="34" charset="0"/>
              </a:rPr>
              <a:t> </a:t>
            </a:r>
            <a:r>
              <a:rPr lang="en-US" sz="2000" dirty="0" err="1">
                <a:solidFill>
                  <a:srgbClr val="403F41"/>
                </a:solidFill>
                <a:latin typeface="Arial" pitchFamily="34" charset="0"/>
                <a:cs typeface="Arial" pitchFamily="34" charset="0"/>
              </a:rPr>
              <a:t>từ</a:t>
            </a:r>
            <a:r>
              <a:rPr lang="en-US" sz="2000" dirty="0">
                <a:solidFill>
                  <a:srgbClr val="403F41"/>
                </a:solidFill>
                <a:latin typeface="Arial" pitchFamily="34" charset="0"/>
                <a:cs typeface="Arial" pitchFamily="34" charset="0"/>
              </a:rPr>
              <a:t> </a:t>
            </a:r>
            <a:r>
              <a:rPr lang="en-US" sz="2000" dirty="0" err="1">
                <a:solidFill>
                  <a:srgbClr val="403F41"/>
                </a:solidFill>
                <a:latin typeface="Arial" pitchFamily="34" charset="0"/>
                <a:cs typeface="Arial" pitchFamily="34" charset="0"/>
              </a:rPr>
              <a:t>khoá</a:t>
            </a:r>
            <a:r>
              <a:rPr lang="en-US" sz="2000" dirty="0">
                <a:latin typeface="Arial" pitchFamily="34" charset="0"/>
                <a:cs typeface="Arial" pitchFamily="34" charset="0"/>
              </a:rPr>
              <a:t> </a:t>
            </a:r>
            <a:br>
              <a:rPr lang="en-US" sz="2000" dirty="0">
                <a:latin typeface="Arial" pitchFamily="34" charset="0"/>
                <a:cs typeface="Arial" pitchFamily="34" charset="0"/>
              </a:rPr>
            </a:br>
            <a:endParaRPr lang="en-US" sz="2000" dirty="0">
              <a:latin typeface="Arial" pitchFamily="34" charset="0"/>
              <a:cs typeface="Arial" pitchFamily="34" charset="0"/>
            </a:endParaRPr>
          </a:p>
        </p:txBody>
      </p:sp>
      <p:sp>
        <p:nvSpPr>
          <p:cNvPr id="4" name="Rectangle 3">
            <a:extLst>
              <a:ext uri="{FF2B5EF4-FFF2-40B4-BE49-F238E27FC236}">
                <a16:creationId xmlns:a16="http://schemas.microsoft.com/office/drawing/2014/main" xmlns="" id="{1FA96383-3055-442F-9925-8A735F9AAEA1}"/>
              </a:ext>
            </a:extLst>
          </p:cNvPr>
          <p:cNvSpPr/>
          <p:nvPr/>
        </p:nvSpPr>
        <p:spPr>
          <a:xfrm>
            <a:off x="2782128" y="3687165"/>
            <a:ext cx="6343317" cy="1015663"/>
          </a:xfrm>
          <a:prstGeom prst="rect">
            <a:avLst/>
          </a:prstGeom>
        </p:spPr>
        <p:txBody>
          <a:bodyPr wrap="square">
            <a:spAutoFit/>
          </a:bodyPr>
          <a:lstStyle/>
          <a:p>
            <a:r>
              <a:rPr lang="vi-VN" sz="2000" dirty="0">
                <a:solidFill>
                  <a:srgbClr val="403F41"/>
                </a:solidFill>
                <a:latin typeface="Arial" pitchFamily="34" charset="0"/>
                <a:cs typeface="Arial" pitchFamily="34" charset="0"/>
              </a:rPr>
              <a:t>Thực hiện được việc tìm kiếm thông tin trên </a:t>
            </a:r>
            <a:endParaRPr lang="en-US" sz="2000" dirty="0" smtClean="0">
              <a:solidFill>
                <a:srgbClr val="403F41"/>
              </a:solidFill>
              <a:latin typeface="Arial" pitchFamily="34" charset="0"/>
              <a:cs typeface="Arial" pitchFamily="34" charset="0"/>
            </a:endParaRPr>
          </a:p>
          <a:p>
            <a:r>
              <a:rPr lang="en-US" sz="2000" dirty="0">
                <a:solidFill>
                  <a:srgbClr val="403F41"/>
                </a:solidFill>
                <a:latin typeface="Arial" pitchFamily="34" charset="0"/>
                <a:cs typeface="Arial" pitchFamily="34" charset="0"/>
              </a:rPr>
              <a:t> </a:t>
            </a:r>
            <a:r>
              <a:rPr lang="en-US" sz="2000" dirty="0" smtClean="0">
                <a:solidFill>
                  <a:srgbClr val="403F41"/>
                </a:solidFill>
                <a:latin typeface="Arial" pitchFamily="34" charset="0"/>
                <a:cs typeface="Arial" pitchFamily="34" charset="0"/>
              </a:rPr>
              <a:t>   </a:t>
            </a:r>
            <a:r>
              <a:rPr lang="vi-VN" sz="2000" dirty="0" smtClean="0">
                <a:solidFill>
                  <a:srgbClr val="403F41"/>
                </a:solidFill>
                <a:latin typeface="Arial" pitchFamily="34" charset="0"/>
                <a:cs typeface="Arial" pitchFamily="34" charset="0"/>
              </a:rPr>
              <a:t>Internet </a:t>
            </a:r>
            <a:r>
              <a:rPr lang="vi-VN" sz="2000" dirty="0">
                <a:solidFill>
                  <a:srgbClr val="403F41"/>
                </a:solidFill>
                <a:latin typeface="Arial" pitchFamily="34" charset="0"/>
                <a:cs typeface="Arial" pitchFamily="34" charset="0"/>
              </a:rPr>
              <a:t>theo yêu cầu</a:t>
            </a:r>
            <a:r>
              <a:rPr lang="vi-VN" sz="2000" dirty="0">
                <a:latin typeface="Arial" pitchFamily="34" charset="0"/>
                <a:cs typeface="Arial" pitchFamily="34" charset="0"/>
              </a:rPr>
              <a:t> </a:t>
            </a:r>
            <a:br>
              <a:rPr lang="vi-VN" sz="2000" dirty="0">
                <a:latin typeface="Arial" pitchFamily="34" charset="0"/>
                <a:cs typeface="Arial" pitchFamily="34" charset="0"/>
              </a:rPr>
            </a:br>
            <a:endParaRPr lang="en-US" sz="2000" dirty="0">
              <a:latin typeface="Arial" pitchFamily="34" charset="0"/>
              <a:cs typeface="Arial" pitchFamily="34" charset="0"/>
            </a:endParaRPr>
          </a:p>
        </p:txBody>
      </p:sp>
      <p:sp>
        <p:nvSpPr>
          <p:cNvPr id="5" name="Rectangle 4">
            <a:extLst>
              <a:ext uri="{FF2B5EF4-FFF2-40B4-BE49-F238E27FC236}">
                <a16:creationId xmlns:a16="http://schemas.microsoft.com/office/drawing/2014/main" xmlns="" id="{A4444EC7-FBE2-4642-A4B9-9A8EA3462616}"/>
              </a:ext>
            </a:extLst>
          </p:cNvPr>
          <p:cNvSpPr/>
          <p:nvPr/>
        </p:nvSpPr>
        <p:spPr>
          <a:xfrm>
            <a:off x="2842621" y="1587521"/>
            <a:ext cx="4572000" cy="830997"/>
          </a:xfrm>
          <a:prstGeom prst="rect">
            <a:avLst/>
          </a:prstGeom>
        </p:spPr>
        <p:txBody>
          <a:bodyPr>
            <a:spAutoFit/>
          </a:bodyPr>
          <a:lstStyle/>
          <a:p>
            <a:r>
              <a:rPr lang="en-US" sz="2400" b="1" dirty="0">
                <a:solidFill>
                  <a:srgbClr val="FF0000"/>
                </a:solidFill>
                <a:latin typeface="MyriadPro-Semibold"/>
              </a:rPr>
              <a:t>Sau </a:t>
            </a:r>
            <a:r>
              <a:rPr lang="en-US" sz="2400" b="1" dirty="0" err="1">
                <a:solidFill>
                  <a:srgbClr val="FF0000"/>
                </a:solidFill>
                <a:latin typeface="MyriadPro-Semibold"/>
              </a:rPr>
              <a:t>bài</a:t>
            </a:r>
            <a:r>
              <a:rPr lang="en-US" sz="2400" b="1" dirty="0">
                <a:solidFill>
                  <a:srgbClr val="FF0000"/>
                </a:solidFill>
                <a:latin typeface="MyriadPro-Semibold"/>
              </a:rPr>
              <a:t> </a:t>
            </a:r>
            <a:r>
              <a:rPr lang="en-US" sz="2400" b="1" dirty="0" err="1">
                <a:solidFill>
                  <a:srgbClr val="FF0000"/>
                </a:solidFill>
                <a:latin typeface="MyriadPro-Semibold"/>
              </a:rPr>
              <a:t>này</a:t>
            </a:r>
            <a:r>
              <a:rPr lang="en-US" sz="2400" b="1" dirty="0">
                <a:solidFill>
                  <a:srgbClr val="FF0000"/>
                </a:solidFill>
                <a:latin typeface="MyriadPro-Semibold"/>
              </a:rPr>
              <a:t> </a:t>
            </a:r>
            <a:r>
              <a:rPr lang="en-US" sz="2400" b="1" dirty="0" err="1">
                <a:solidFill>
                  <a:srgbClr val="FF0000"/>
                </a:solidFill>
                <a:latin typeface="MyriadPro-Semibold"/>
              </a:rPr>
              <a:t>em</a:t>
            </a:r>
            <a:r>
              <a:rPr lang="en-US" sz="2400" b="1" dirty="0">
                <a:solidFill>
                  <a:srgbClr val="FF0000"/>
                </a:solidFill>
                <a:latin typeface="MyriadPro-Semibold"/>
              </a:rPr>
              <a:t> </a:t>
            </a:r>
            <a:r>
              <a:rPr lang="en-US" sz="2400" b="1" dirty="0" err="1">
                <a:solidFill>
                  <a:srgbClr val="FF0000"/>
                </a:solidFill>
                <a:latin typeface="MyriadPro-Semibold"/>
              </a:rPr>
              <a:t>sẽ</a:t>
            </a:r>
            <a:r>
              <a:rPr lang="en-US" sz="2400" b="1" dirty="0">
                <a:solidFill>
                  <a:srgbClr val="FF0000"/>
                </a:solidFill>
                <a:latin typeface="MyriadPro-Semibold"/>
              </a:rPr>
              <a:t>:</a:t>
            </a:r>
            <a:r>
              <a:rPr lang="en-US" sz="2400" b="1" dirty="0">
                <a:solidFill>
                  <a:srgbClr val="FF0000"/>
                </a:solidFill>
              </a:rPr>
              <a:t> </a:t>
            </a:r>
            <a:br>
              <a:rPr lang="en-US" sz="2400" b="1" dirty="0">
                <a:solidFill>
                  <a:srgbClr val="FF0000"/>
                </a:solidFill>
              </a:rPr>
            </a:br>
            <a:endParaRPr lang="en-US" sz="2400" b="1" dirty="0">
              <a:solidFill>
                <a:srgbClr val="FF0000"/>
              </a:solidFill>
            </a:endParaRPr>
          </a:p>
        </p:txBody>
      </p:sp>
      <p:sp>
        <p:nvSpPr>
          <p:cNvPr id="27" name="TextBox 26">
            <a:extLst>
              <a:ext uri="{FF2B5EF4-FFF2-40B4-BE49-F238E27FC236}">
                <a16:creationId xmlns:a16="http://schemas.microsoft.com/office/drawing/2014/main" xmlns="" id="{8DB2BA37-17C4-4552-9FC4-5BF272E1495C}"/>
              </a:ext>
            </a:extLst>
          </p:cNvPr>
          <p:cNvSpPr txBox="1"/>
          <p:nvPr/>
        </p:nvSpPr>
        <p:spPr>
          <a:xfrm>
            <a:off x="519795" y="94061"/>
            <a:ext cx="8686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Thứ</a:t>
            </a:r>
            <a:r>
              <a:rPr kumimoji="0" lang="en-US" sz="32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3200" b="1" i="0" u="none" strike="noStrike" kern="1200" cap="none" spc="0" normalizeH="0" baseline="0" noProof="0" dirty="0" err="1"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vi-VN" sz="3200" b="1" i="0" u="none" strike="noStrike" kern="1200" cap="none" spc="0" normalizeH="0" baseline="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ngày</a:t>
            </a:r>
            <a:r>
              <a:rPr kumimoji="0" lang="vi-VN"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31 </a:t>
            </a:r>
            <a:r>
              <a:rPr kumimoji="0" lang="vi-VN"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tháng </a:t>
            </a:r>
            <a:r>
              <a:rPr kumimoji="0" lang="en-US"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10 </a:t>
            </a:r>
            <a:r>
              <a:rPr kumimoji="0" lang="vi-VN"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32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2024</a:t>
            </a:r>
            <a:endParaRPr kumimoji="0" lang="en-US" sz="32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493719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anim calcmode="lin" valueType="num">
                                      <p:cBhvr>
                                        <p:cTn id="19" dur="1000" fill="hold"/>
                                        <p:tgtEl>
                                          <p:spTgt spid="62"/>
                                        </p:tgtEl>
                                        <p:attrNameLst>
                                          <p:attrName>ppt_x</p:attrName>
                                        </p:attrNameLst>
                                      </p:cBhvr>
                                      <p:tavLst>
                                        <p:tav tm="0">
                                          <p:val>
                                            <p:strVal val="#ppt_x"/>
                                          </p:val>
                                        </p:tav>
                                        <p:tav tm="100000">
                                          <p:val>
                                            <p:strVal val="#ppt_x"/>
                                          </p:val>
                                        </p:tav>
                                      </p:tavLst>
                                    </p:anim>
                                    <p:anim calcmode="lin" valueType="num">
                                      <p:cBhvr>
                                        <p:cTn id="20" dur="10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circle(in)">
                                      <p:cBhvr>
                                        <p:cTn id="38" dur="2000"/>
                                        <p:tgtEl>
                                          <p:spTgt spid="63"/>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circle(in)">
                                      <p:cBhvr>
                                        <p:cTn id="4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3FB9D5E-5DAA-4ED8-A477-9FC3FF3DA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xmlns="" id="{236EF04A-1C2B-4ED5-A8F2-A199D3D2E2FD}"/>
              </a:ext>
            </a:extLst>
          </p:cNvPr>
          <p:cNvSpPr txBox="1">
            <a:spLocks noChangeArrowheads="1"/>
          </p:cNvSpPr>
          <p:nvPr/>
        </p:nvSpPr>
        <p:spPr bwMode="auto">
          <a:xfrm>
            <a:off x="2343150" y="543953"/>
            <a:ext cx="4629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3200" b="1" dirty="0">
                <a:latin typeface="Times New Roman" panose="02020603050405020304" pitchFamily="18" charset="0"/>
                <a:cs typeface="Times New Roman" panose="02020603050405020304" pitchFamily="18" charset="0"/>
              </a:rPr>
              <a:t>Tin </a:t>
            </a:r>
            <a:r>
              <a:rPr lang="en-US" altLang="en-US" sz="3200" b="1" dirty="0" err="1">
                <a:latin typeface="Times New Roman" panose="02020603050405020304" pitchFamily="18" charset="0"/>
                <a:cs typeface="Times New Roman" panose="02020603050405020304" pitchFamily="18" charset="0"/>
              </a:rPr>
              <a:t>học</a:t>
            </a:r>
            <a:endParaRPr lang="en-US" altLang="en-US" sz="32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34325E99-8D03-402E-8158-E4682241AF5E}"/>
              </a:ext>
            </a:extLst>
          </p:cNvPr>
          <p:cNvSpPr/>
          <p:nvPr/>
        </p:nvSpPr>
        <p:spPr>
          <a:xfrm>
            <a:off x="1246010" y="955040"/>
            <a:ext cx="8229600" cy="523220"/>
          </a:xfrm>
          <a:prstGeom prst="rect">
            <a:avLst/>
          </a:prstGeom>
          <a:noFill/>
        </p:spPr>
        <p:txBody>
          <a:bodyPr wrap="square">
            <a:spAutoFit/>
          </a:bodyPr>
          <a:lstStyle/>
          <a:p>
            <a:pPr algn="ctr">
              <a:spcBef>
                <a:spcPct val="0"/>
              </a:spcBef>
            </a:pPr>
            <a:r>
              <a:rPr lang="en-US" altLang="en-US" sz="2800" b="1" u="sng" dirty="0" err="1">
                <a:solidFill>
                  <a:srgbClr val="00B050"/>
                </a:solidFill>
                <a:latin typeface="Times New Roman" panose="02020603050405020304" pitchFamily="18" charset="0"/>
                <a:cs typeface="Times New Roman" panose="02020603050405020304" pitchFamily="18" charset="0"/>
              </a:rPr>
              <a:t>Bài</a:t>
            </a:r>
            <a:r>
              <a:rPr lang="vi-VN" altLang="en-US" sz="2800" b="1" u="sng" dirty="0">
                <a:solidFill>
                  <a:srgbClr val="00B050"/>
                </a:solidFill>
                <a:latin typeface="Times New Roman" panose="02020603050405020304" pitchFamily="18" charset="0"/>
                <a:cs typeface="Times New Roman" panose="02020603050405020304" pitchFamily="18" charset="0"/>
              </a:rPr>
              <a:t> </a:t>
            </a:r>
            <a:r>
              <a:rPr lang="en-US" altLang="en-US" sz="2800" b="1" u="sng" dirty="0">
                <a:solidFill>
                  <a:srgbClr val="00B050"/>
                </a:solidFill>
                <a:latin typeface="Times New Roman" panose="02020603050405020304" pitchFamily="18" charset="0"/>
                <a:cs typeface="Times New Roman" panose="02020603050405020304" pitchFamily="18" charset="0"/>
              </a:rPr>
              <a:t>4</a:t>
            </a:r>
            <a:r>
              <a:rPr lang="vi-VN" altLang="en-US" sz="2800" b="1" dirty="0">
                <a:solidFill>
                  <a:srgbClr val="00B050"/>
                </a:solidFill>
                <a:latin typeface="Times New Roman" panose="02020603050405020304" pitchFamily="18" charset="0"/>
                <a:cs typeface="Times New Roman" panose="02020603050405020304" pitchFamily="18" charset="0"/>
              </a:rPr>
              <a:t>:</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Tìm</a:t>
            </a:r>
            <a:r>
              <a:rPr lang="en-US" altLang="vi-VN"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kiếm</a:t>
            </a:r>
            <a:r>
              <a:rPr lang="en-US" altLang="vi-VN"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thông</a:t>
            </a:r>
            <a:r>
              <a:rPr lang="en-US" altLang="vi-VN" sz="2800" b="1" dirty="0">
                <a:solidFill>
                  <a:srgbClr val="00B050"/>
                </a:solidFill>
                <a:latin typeface="Times New Roman" panose="02020603050405020304" pitchFamily="18" charset="0"/>
                <a:cs typeface="Times New Roman" panose="02020603050405020304" pitchFamily="18" charset="0"/>
              </a:rPr>
              <a:t> tin </a:t>
            </a:r>
            <a:r>
              <a:rPr lang="en-US" altLang="vi-VN" sz="2800" b="1" dirty="0" err="1">
                <a:solidFill>
                  <a:srgbClr val="00B050"/>
                </a:solidFill>
                <a:latin typeface="Times New Roman" panose="02020603050405020304" pitchFamily="18" charset="0"/>
                <a:cs typeface="Times New Roman" panose="02020603050405020304" pitchFamily="18" charset="0"/>
              </a:rPr>
              <a:t>trên</a:t>
            </a:r>
            <a:r>
              <a:rPr lang="en-US" altLang="vi-VN" sz="2800" b="1" dirty="0">
                <a:solidFill>
                  <a:srgbClr val="00B050"/>
                </a:solidFill>
                <a:latin typeface="Times New Roman" panose="02020603050405020304" pitchFamily="18" charset="0"/>
                <a:cs typeface="Times New Roman" panose="02020603050405020304" pitchFamily="18" charset="0"/>
              </a:rPr>
              <a:t> Internet </a:t>
            </a:r>
            <a:r>
              <a:rPr lang="en-US" altLang="en-US" sz="2800" b="1" dirty="0">
                <a:solidFill>
                  <a:srgbClr val="00B050"/>
                </a:solidFill>
                <a:latin typeface="Times New Roman" panose="02020603050405020304" pitchFamily="18" charset="0"/>
                <a:cs typeface="Times New Roman" panose="02020603050405020304" pitchFamily="18" charset="0"/>
              </a:rPr>
              <a:t>(</a:t>
            </a:r>
            <a:r>
              <a:rPr lang="en-US" altLang="en-US" sz="2800" b="1" dirty="0" err="1">
                <a:solidFill>
                  <a:srgbClr val="00B050"/>
                </a:solidFill>
                <a:latin typeface="Times New Roman" panose="02020603050405020304" pitchFamily="18" charset="0"/>
                <a:cs typeface="Times New Roman" panose="02020603050405020304" pitchFamily="18" charset="0"/>
              </a:rPr>
              <a:t>tiết</a:t>
            </a:r>
            <a:r>
              <a:rPr lang="en-US" altLang="en-US" sz="2800" b="1" dirty="0">
                <a:solidFill>
                  <a:srgbClr val="00B050"/>
                </a:solidFill>
                <a:latin typeface="Times New Roman" panose="02020603050405020304" pitchFamily="18" charset="0"/>
                <a:cs typeface="Times New Roman" panose="02020603050405020304" pitchFamily="18" charset="0"/>
              </a:rPr>
              <a:t> 2)</a:t>
            </a:r>
            <a:endParaRPr lang="en-US" altLang="en-US" sz="2800" b="1" i="1" dirty="0">
              <a:solidFill>
                <a:srgbClr val="00B05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07C57DE2-A842-4668-AF4D-6BF32B2D8AF6}"/>
              </a:ext>
            </a:extLst>
          </p:cNvPr>
          <p:cNvSpPr/>
          <p:nvPr/>
        </p:nvSpPr>
        <p:spPr>
          <a:xfrm>
            <a:off x="68702" y="1620403"/>
            <a:ext cx="8689943" cy="707886"/>
          </a:xfrm>
          <a:prstGeom prst="rect">
            <a:avLst/>
          </a:prstGeom>
        </p:spPr>
        <p:txBody>
          <a:bodyPr wrap="square">
            <a:spAutoFit/>
          </a:bodyPr>
          <a:lstStyle/>
          <a:p>
            <a:pPr defTabSz="342900"/>
            <a:r>
              <a:rPr lang="en-US" sz="2000" b="1" dirty="0">
                <a:solidFill>
                  <a:srgbClr val="F03C69"/>
                </a:solidFill>
                <a:latin typeface="Arial" panose="020B0604020202020204" pitchFamily="34" charset="0"/>
                <a:cs typeface="Arial" panose="020B0604020202020204" pitchFamily="34" charset="0"/>
              </a:rPr>
              <a:t>2. </a:t>
            </a:r>
            <a:r>
              <a:rPr lang="en-US" sz="2000" b="1" dirty="0" smtClean="0">
                <a:solidFill>
                  <a:srgbClr val="F03C69"/>
                </a:solidFill>
                <a:latin typeface="Arial" panose="020B0604020202020204" pitchFamily="34" charset="0"/>
                <a:cs typeface="Arial" panose="020B0604020202020204" pitchFamily="34" charset="0"/>
              </a:rPr>
              <a:t>KHÁM PHÁ:</a:t>
            </a:r>
          </a:p>
          <a:p>
            <a:pPr defTabSz="342900"/>
            <a:r>
              <a:rPr lang="en-US" sz="2000" b="1" dirty="0" err="1" smtClean="0">
                <a:solidFill>
                  <a:srgbClr val="0070C0"/>
                </a:solidFill>
                <a:latin typeface="Arial" panose="020B0604020202020204" pitchFamily="34" charset="0"/>
                <a:cs typeface="Arial" panose="020B0604020202020204" pitchFamily="34" charset="0"/>
              </a:rPr>
              <a:t>Hoạt</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động</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Thực</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hành</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tìm</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kiếm</a:t>
            </a:r>
            <a:r>
              <a:rPr lang="en-US" sz="2000" b="1" dirty="0" smtClean="0">
                <a:solidFill>
                  <a:srgbClr val="0070C0"/>
                </a:solidFill>
                <a:latin typeface="Arial" panose="020B0604020202020204" pitchFamily="34" charset="0"/>
                <a:cs typeface="Arial" panose="020B0604020202020204" pitchFamily="34" charset="0"/>
              </a:rPr>
              <a:t> </a:t>
            </a:r>
            <a:r>
              <a:rPr lang="en-US" sz="2000" b="1" dirty="0" err="1" smtClean="0">
                <a:solidFill>
                  <a:srgbClr val="0070C0"/>
                </a:solidFill>
                <a:latin typeface="Arial" panose="020B0604020202020204" pitchFamily="34" charset="0"/>
                <a:cs typeface="Arial" panose="020B0604020202020204" pitchFamily="34" charset="0"/>
              </a:rPr>
              <a:t>thông</a:t>
            </a:r>
            <a:r>
              <a:rPr lang="en-US" sz="2000" b="1" dirty="0" smtClean="0">
                <a:solidFill>
                  <a:srgbClr val="0070C0"/>
                </a:solidFill>
                <a:latin typeface="Arial" panose="020B0604020202020204" pitchFamily="34" charset="0"/>
                <a:cs typeface="Arial" panose="020B0604020202020204" pitchFamily="34" charset="0"/>
              </a:rPr>
              <a:t> tin </a:t>
            </a:r>
            <a:r>
              <a:rPr lang="en-US" sz="2000" b="1" dirty="0" err="1" smtClean="0">
                <a:solidFill>
                  <a:srgbClr val="0070C0"/>
                </a:solidFill>
                <a:latin typeface="Arial" panose="020B0604020202020204" pitchFamily="34" charset="0"/>
                <a:cs typeface="Arial" panose="020B0604020202020204" pitchFamily="34" charset="0"/>
              </a:rPr>
              <a:t>trên</a:t>
            </a:r>
            <a:r>
              <a:rPr lang="en-US" sz="2000" b="1" dirty="0" smtClean="0">
                <a:solidFill>
                  <a:srgbClr val="0070C0"/>
                </a:solidFill>
                <a:latin typeface="Arial" panose="020B0604020202020204" pitchFamily="34" charset="0"/>
                <a:cs typeface="Arial" panose="020B0604020202020204" pitchFamily="34" charset="0"/>
              </a:rPr>
              <a:t> Internet (</a:t>
            </a:r>
            <a:r>
              <a:rPr lang="en-US" sz="2000" b="1" dirty="0" err="1" smtClean="0">
                <a:solidFill>
                  <a:srgbClr val="0070C0"/>
                </a:solidFill>
                <a:latin typeface="Arial" panose="020B0604020202020204" pitchFamily="34" charset="0"/>
                <a:cs typeface="Arial" panose="020B0604020202020204" pitchFamily="34" charset="0"/>
              </a:rPr>
              <a:t>sgk</a:t>
            </a:r>
            <a:r>
              <a:rPr lang="en-US" sz="2000" b="1" dirty="0" smtClean="0">
                <a:solidFill>
                  <a:srgbClr val="0070C0"/>
                </a:solidFill>
                <a:latin typeface="Arial" panose="020B0604020202020204" pitchFamily="34" charset="0"/>
                <a:cs typeface="Arial" panose="020B0604020202020204" pitchFamily="34" charset="0"/>
              </a:rPr>
              <a:t>/20)</a:t>
            </a:r>
            <a:endParaRPr lang="vi-VN" sz="2000" b="1" dirty="0">
              <a:solidFill>
                <a:srgbClr val="0070C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xmlns="" id="{878FFE48-4C93-4768-A6D7-67C1BB6398BC}"/>
              </a:ext>
            </a:extLst>
          </p:cNvPr>
          <p:cNvGrpSpPr/>
          <p:nvPr/>
        </p:nvGrpSpPr>
        <p:grpSpPr>
          <a:xfrm>
            <a:off x="0" y="2284355"/>
            <a:ext cx="9448396" cy="949690"/>
            <a:chOff x="635938" y="1002361"/>
            <a:chExt cx="10471256" cy="1266252"/>
          </a:xfrm>
        </p:grpSpPr>
        <p:sp>
          <p:nvSpPr>
            <p:cNvPr id="10" name="Rectangle 9">
              <a:extLst>
                <a:ext uri="{FF2B5EF4-FFF2-40B4-BE49-F238E27FC236}">
                  <a16:creationId xmlns:a16="http://schemas.microsoft.com/office/drawing/2014/main" xmlns="" id="{635A59B8-1EBB-4934-B02A-1882D9CA2E06}"/>
                </a:ext>
              </a:extLst>
            </p:cNvPr>
            <p:cNvSpPr/>
            <p:nvPr/>
          </p:nvSpPr>
          <p:spPr>
            <a:xfrm>
              <a:off x="635938" y="1037507"/>
              <a:ext cx="10471256" cy="1231106"/>
            </a:xfrm>
            <a:prstGeom prst="rect">
              <a:avLst/>
            </a:prstGeom>
          </p:spPr>
          <p:txBody>
            <a:bodyPr wrap="square">
              <a:spAutoFit/>
            </a:bodyPr>
            <a:lstStyle/>
            <a:p>
              <a:pPr algn="just" defTabSz="342900">
                <a:lnSpc>
                  <a:spcPct val="150000"/>
                </a:lnSpc>
              </a:pPr>
              <a:r>
                <a:rPr lang="en-US" dirty="0" err="1">
                  <a:solidFill>
                    <a:schemeClr val="accent4">
                      <a:lumMod val="75000"/>
                    </a:schemeClr>
                  </a:solidFill>
                  <a:latin typeface="Arial" panose="020B0604020202020204" pitchFamily="34" charset="0"/>
                  <a:cs typeface="Arial" panose="020B0604020202020204" pitchFamily="34" charset="0"/>
                </a:rPr>
                <a:t>Nhiệm</a:t>
              </a:r>
              <a:r>
                <a:rPr lang="en-US" dirty="0">
                  <a:solidFill>
                    <a:schemeClr val="accent4">
                      <a:lumMod val="75000"/>
                    </a:schemeClr>
                  </a:solidFill>
                  <a:latin typeface="Arial" panose="020B0604020202020204" pitchFamily="34" charset="0"/>
                  <a:cs typeface="Arial" panose="020B0604020202020204" pitchFamily="34" charset="0"/>
                </a:rPr>
                <a:t> </a:t>
              </a:r>
              <a:r>
                <a:rPr lang="en-US" dirty="0" err="1">
                  <a:solidFill>
                    <a:schemeClr val="accent4">
                      <a:lumMod val="75000"/>
                    </a:schemeClr>
                  </a:solidFill>
                  <a:latin typeface="Arial" panose="020B0604020202020204" pitchFamily="34" charset="0"/>
                  <a:cs typeface="Arial" panose="020B0604020202020204" pitchFamily="34" charset="0"/>
                </a:rPr>
                <a:t>vụ</a:t>
              </a:r>
              <a:r>
                <a:rPr lang="en-US" dirty="0">
                  <a:solidFill>
                    <a:schemeClr val="accent4">
                      <a:lumMod val="75000"/>
                    </a:schemeClr>
                  </a:solidFill>
                  <a:latin typeface="Arial" panose="020B0604020202020204" pitchFamily="34" charset="0"/>
                  <a:cs typeface="Arial" panose="020B0604020202020204" pitchFamily="34" charset="0"/>
                </a:rPr>
                <a:t> </a:t>
              </a:r>
              <a:r>
                <a:rPr lang="vi-VN" dirty="0">
                  <a:solidFill>
                    <a:schemeClr val="accent4">
                      <a:lumMod val="75000"/>
                    </a:schemeClr>
                  </a:solidFill>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Sử dụng máy tìm kiếm để tìm kiếm các thông tin về Hồ Gươm. </a:t>
              </a:r>
              <a:endParaRPr lang="en-US" dirty="0">
                <a:latin typeface="Arial" panose="020B0604020202020204" pitchFamily="34" charset="0"/>
                <a:cs typeface="Arial" panose="020B0604020202020204" pitchFamily="34" charset="0"/>
              </a:endParaRPr>
            </a:p>
            <a:p>
              <a:pPr algn="just" defTabSz="342900">
                <a:lnSpc>
                  <a:spcPct val="150000"/>
                </a:lnSpc>
              </a:pPr>
              <a:r>
                <a:rPr lang="vi-VN" dirty="0">
                  <a:solidFill>
                    <a:schemeClr val="accent4">
                      <a:lumMod val="75000"/>
                    </a:schemeClr>
                  </a:solidFill>
                  <a:latin typeface="Arial" panose="020B0604020202020204" pitchFamily="34" charset="0"/>
                  <a:cs typeface="Arial" panose="020B0604020202020204" pitchFamily="34" charset="0"/>
                </a:rPr>
                <a:t>Hướng dẫn: </a:t>
              </a:r>
              <a:r>
                <a:rPr lang="vi-VN" dirty="0">
                  <a:latin typeface="Arial" panose="020B0604020202020204" pitchFamily="34" charset="0"/>
                  <a:cs typeface="Arial" panose="020B0604020202020204" pitchFamily="34" charset="0"/>
                </a:rPr>
                <a:t>(</a:t>
              </a:r>
              <a:r>
                <a:rPr lang="vi-VN" i="1" dirty="0">
                  <a:latin typeface="Arial" panose="020B0604020202020204" pitchFamily="34" charset="0"/>
                  <a:cs typeface="Arial" panose="020B0604020202020204" pitchFamily="34" charset="0"/>
                </a:rPr>
                <a:t>Những hướng dẫn sau đây sử dụng máy tìm kiếm Google để minh hoạ</a:t>
              </a:r>
              <a:r>
                <a:rPr lang="vi-VN" dirty="0" smtClean="0">
                  <a:latin typeface="Arial" panose="020B0604020202020204" pitchFamily="34" charset="0"/>
                  <a:cs typeface="Arial" panose="020B0604020202020204" pitchFamily="34" charset="0"/>
                </a:rPr>
                <a:t>)</a:t>
              </a:r>
              <a:endParaRPr lang="vi-VN"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DCFE992D-E361-458C-B68E-6730C16D7245}"/>
                </a:ext>
              </a:extLst>
            </p:cNvPr>
            <p:cNvSpPr/>
            <p:nvPr/>
          </p:nvSpPr>
          <p:spPr>
            <a:xfrm>
              <a:off x="2792351" y="1002361"/>
              <a:ext cx="363895" cy="984885"/>
            </a:xfrm>
            <a:prstGeom prst="rect">
              <a:avLst/>
            </a:prstGeom>
          </p:spPr>
          <p:txBody>
            <a:bodyPr wrap="square">
              <a:spAutoFit/>
            </a:bodyPr>
            <a:lstStyle/>
            <a:p>
              <a:pPr algn="ctr" defTabSz="342900">
                <a:lnSpc>
                  <a:spcPct val="150000"/>
                </a:lnSpc>
              </a:pP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2" name="Rectangle 11">
            <a:extLst>
              <a:ext uri="{FF2B5EF4-FFF2-40B4-BE49-F238E27FC236}">
                <a16:creationId xmlns:a16="http://schemas.microsoft.com/office/drawing/2014/main" xmlns="" id="{C211D0FD-FD11-4FCF-89DE-E273FA52DC1E}"/>
              </a:ext>
            </a:extLst>
          </p:cNvPr>
          <p:cNvSpPr/>
          <p:nvPr/>
        </p:nvSpPr>
        <p:spPr>
          <a:xfrm>
            <a:off x="-4409" y="3110428"/>
            <a:ext cx="7477877" cy="504305"/>
          </a:xfrm>
          <a:prstGeom prst="rect">
            <a:avLst/>
          </a:prstGeom>
        </p:spPr>
        <p:txBody>
          <a:bodyPr wrap="square">
            <a:spAutoFit/>
          </a:bodyPr>
          <a:lstStyle/>
          <a:p>
            <a:pPr algn="just" defTabSz="342900">
              <a:lnSpc>
                <a:spcPct val="150000"/>
              </a:lnSpc>
            </a:pPr>
            <a:r>
              <a:rPr lang="vi-VN" dirty="0" smtClean="0">
                <a:solidFill>
                  <a:schemeClr val="accent4">
                    <a:lumMod val="75000"/>
                  </a:schemeClr>
                </a:solidFill>
                <a:cs typeface="Times New Roman" panose="02020603050405020304" pitchFamily="18" charset="0"/>
              </a:rPr>
              <a:t>Bước</a:t>
            </a:r>
            <a:r>
              <a:rPr lang="en-US" dirty="0" smtClean="0">
                <a:solidFill>
                  <a:schemeClr val="accent4">
                    <a:lumMod val="75000"/>
                  </a:schemeClr>
                </a:solidFill>
                <a:cs typeface="Times New Roman" panose="02020603050405020304" pitchFamily="18" charset="0"/>
              </a:rPr>
              <a:t> </a:t>
            </a:r>
            <a:r>
              <a:rPr lang="vi-VN" dirty="0" smtClean="0">
                <a:solidFill>
                  <a:schemeClr val="accent4">
                    <a:lumMod val="75000"/>
                  </a:schemeClr>
                </a:solidFill>
                <a:cs typeface="Times New Roman" panose="02020603050405020304" pitchFamily="18" charset="0"/>
              </a:rPr>
              <a:t>1</a:t>
            </a:r>
            <a:r>
              <a:rPr lang="vi-VN" dirty="0">
                <a:solidFill>
                  <a:schemeClr val="accent4">
                    <a:lumMod val="75000"/>
                  </a:schemeClr>
                </a:solidFill>
                <a:cs typeface="Times New Roman" panose="02020603050405020304" pitchFamily="18" charset="0"/>
              </a:rPr>
              <a:t>: </a:t>
            </a:r>
            <a:r>
              <a:rPr lang="vi-VN" dirty="0">
                <a:cs typeface="Times New Roman" panose="02020603050405020304" pitchFamily="18" charset="0"/>
              </a:rPr>
              <a:t>Xác định từ khoá là </a:t>
            </a:r>
            <a:r>
              <a:rPr lang="vi-VN" dirty="0">
                <a:solidFill>
                  <a:schemeClr val="accent4">
                    <a:lumMod val="75000"/>
                  </a:schemeClr>
                </a:solidFill>
                <a:cs typeface="Times New Roman" panose="02020603050405020304" pitchFamily="18" charset="0"/>
              </a:rPr>
              <a:t>Hồ Gươm</a:t>
            </a:r>
            <a:r>
              <a:rPr lang="vi-VN" dirty="0">
                <a:cs typeface="Times New Roman" panose="02020603050405020304" pitchFamily="18" charset="0"/>
              </a:rPr>
              <a:t>.</a:t>
            </a:r>
          </a:p>
        </p:txBody>
      </p:sp>
      <p:sp>
        <p:nvSpPr>
          <p:cNvPr id="13" name="Rectangle 12">
            <a:extLst>
              <a:ext uri="{FF2B5EF4-FFF2-40B4-BE49-F238E27FC236}">
                <a16:creationId xmlns:a16="http://schemas.microsoft.com/office/drawing/2014/main" xmlns="" id="{8B0AC577-A44F-4189-8379-C434234080A7}"/>
              </a:ext>
            </a:extLst>
          </p:cNvPr>
          <p:cNvSpPr/>
          <p:nvPr/>
        </p:nvSpPr>
        <p:spPr>
          <a:xfrm>
            <a:off x="-38100" y="3602526"/>
            <a:ext cx="8420100" cy="507831"/>
          </a:xfrm>
          <a:prstGeom prst="rect">
            <a:avLst/>
          </a:prstGeom>
        </p:spPr>
        <p:txBody>
          <a:bodyPr wrap="square">
            <a:spAutoFit/>
          </a:bodyPr>
          <a:lstStyle/>
          <a:p>
            <a:pPr algn="just" defTabSz="342900">
              <a:lnSpc>
                <a:spcPct val="150000"/>
              </a:lnSpc>
            </a:pPr>
            <a:r>
              <a:rPr lang="vi-VN" dirty="0">
                <a:solidFill>
                  <a:schemeClr val="accent4">
                    <a:lumMod val="75000"/>
                  </a:schemeClr>
                </a:solidFill>
                <a:cs typeface="Times New Roman" panose="02020603050405020304" pitchFamily="18" charset="0"/>
              </a:rPr>
              <a:t>Bước 2:</a:t>
            </a:r>
            <a:r>
              <a:rPr lang="en-US" dirty="0">
                <a:solidFill>
                  <a:schemeClr val="accent4">
                    <a:lumMod val="75000"/>
                  </a:schemeClr>
                </a:solidFill>
                <a:cs typeface="Times New Roman" panose="02020603050405020304" pitchFamily="18" charset="0"/>
              </a:rPr>
              <a:t> </a:t>
            </a:r>
            <a:r>
              <a:rPr lang="vi-VN" dirty="0">
                <a:cs typeface="Times New Roman" panose="02020603050405020304" pitchFamily="18" charset="0"/>
              </a:rPr>
              <a:t>Mở trình duyệt web và gõ địa chỉ máy tìm kiếm vào thanh địa chỉ:</a:t>
            </a:r>
          </a:p>
        </p:txBody>
      </p:sp>
      <p:sp>
        <p:nvSpPr>
          <p:cNvPr id="15" name="TextBox 14">
            <a:extLst>
              <a:ext uri="{FF2B5EF4-FFF2-40B4-BE49-F238E27FC236}">
                <a16:creationId xmlns:a16="http://schemas.microsoft.com/office/drawing/2014/main" xmlns="" id="{8DB2BA37-17C4-4552-9FC4-5BF272E1495C}"/>
              </a:ext>
            </a:extLst>
          </p:cNvPr>
          <p:cNvSpPr txBox="1"/>
          <p:nvPr/>
        </p:nvSpPr>
        <p:spPr>
          <a:xfrm>
            <a:off x="457200" y="133350"/>
            <a:ext cx="8686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Thứ</a:t>
            </a:r>
            <a:r>
              <a:rPr kumimoji="0" lang="en-US" sz="28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2800" b="1" i="0" u="none" strike="noStrike" kern="1200" cap="none" spc="0" normalizeH="0" baseline="0" noProof="0" dirty="0" err="1"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vi-VN" sz="2800" b="1" i="0" u="none" strike="noStrike" kern="1200" cap="none" spc="0" normalizeH="0" baseline="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ngày</a:t>
            </a:r>
            <a:r>
              <a:rPr kumimoji="0" lang="vi-VN"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31 </a:t>
            </a:r>
            <a:r>
              <a:rPr kumimoji="0" lang="vi-VN"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tháng </a:t>
            </a:r>
            <a:r>
              <a:rPr kumimoji="0" lang="en-US"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10 </a:t>
            </a:r>
            <a:r>
              <a:rPr kumimoji="0" lang="vi-VN"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28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2024</a:t>
            </a:r>
            <a:endParaRPr kumimoji="0" lang="en-US" sz="28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669082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xEl>
                                              <p:pRg st="0" end="0"/>
                                            </p:txEl>
                                          </p:spTgt>
                                        </p:tgtEl>
                                      </p:cBhvr>
                                    </p:animEffect>
                                  </p:childTnLst>
                                </p:cTn>
                              </p:par>
                            </p:childTnLst>
                          </p:cTn>
                        </p:par>
                        <p:par>
                          <p:cTn id="12" fill="hold">
                            <p:stCondLst>
                              <p:cond delay="9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raphical user interface, text, application, chat or text message&#10;&#10;Description automatically generated">
            <a:extLst>
              <a:ext uri="{FF2B5EF4-FFF2-40B4-BE49-F238E27FC236}">
                <a16:creationId xmlns="" xmlns:a16="http://schemas.microsoft.com/office/drawing/2014/main" id="{360EC3FB-063C-48A6-BEA0-2829399D2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7150"/>
            <a:ext cx="8991599" cy="4876800"/>
          </a:xfrm>
          <a:prstGeom prst="rect">
            <a:avLst/>
          </a:prstGeom>
        </p:spPr>
      </p:pic>
    </p:spTree>
    <p:extLst>
      <p:ext uri="{BB962C8B-B14F-4D97-AF65-F5344CB8AC3E}">
        <p14:creationId xmlns:p14="http://schemas.microsoft.com/office/powerpoint/2010/main" val="183752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3FB9D5E-5DAA-4ED8-A477-9FC3FF3DA9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44000"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a:extLst>
              <a:ext uri="{FF2B5EF4-FFF2-40B4-BE49-F238E27FC236}">
                <a16:creationId xmlns:a16="http://schemas.microsoft.com/office/drawing/2014/main" xmlns="" id="{236EF04A-1C2B-4ED5-A8F2-A199D3D2E2FD}"/>
              </a:ext>
            </a:extLst>
          </p:cNvPr>
          <p:cNvSpPr txBox="1">
            <a:spLocks noChangeArrowheads="1"/>
          </p:cNvSpPr>
          <p:nvPr/>
        </p:nvSpPr>
        <p:spPr bwMode="auto">
          <a:xfrm>
            <a:off x="2343150" y="543953"/>
            <a:ext cx="4629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spcBef>
                <a:spcPct val="0"/>
              </a:spcBef>
              <a:buClrTx/>
              <a:buSzTx/>
              <a:buFontTx/>
              <a:buNone/>
            </a:pPr>
            <a:r>
              <a:rPr lang="en-US" altLang="en-US" sz="2800" b="1" dirty="0">
                <a:latin typeface="Times New Roman" panose="02020603050405020304" pitchFamily="18" charset="0"/>
                <a:cs typeface="Times New Roman" panose="02020603050405020304" pitchFamily="18" charset="0"/>
              </a:rPr>
              <a:t>Tin </a:t>
            </a:r>
            <a:r>
              <a:rPr lang="en-US" altLang="en-US" sz="2800" b="1" dirty="0" err="1">
                <a:latin typeface="Times New Roman" panose="02020603050405020304" pitchFamily="18" charset="0"/>
                <a:cs typeface="Times New Roman" panose="02020603050405020304" pitchFamily="18" charset="0"/>
              </a:rPr>
              <a:t>học</a:t>
            </a:r>
            <a:endParaRPr lang="en-US" altLang="en-US" sz="28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34325E99-8D03-402E-8158-E4682241AF5E}"/>
              </a:ext>
            </a:extLst>
          </p:cNvPr>
          <p:cNvSpPr/>
          <p:nvPr/>
        </p:nvSpPr>
        <p:spPr>
          <a:xfrm>
            <a:off x="1246010" y="955040"/>
            <a:ext cx="8229600" cy="523220"/>
          </a:xfrm>
          <a:prstGeom prst="rect">
            <a:avLst/>
          </a:prstGeom>
          <a:noFill/>
        </p:spPr>
        <p:txBody>
          <a:bodyPr wrap="square">
            <a:spAutoFit/>
          </a:bodyPr>
          <a:lstStyle/>
          <a:p>
            <a:pPr algn="ctr">
              <a:spcBef>
                <a:spcPct val="0"/>
              </a:spcBef>
            </a:pPr>
            <a:r>
              <a:rPr lang="en-US" altLang="en-US" sz="2800" b="1" u="sng" dirty="0" err="1">
                <a:solidFill>
                  <a:srgbClr val="00B050"/>
                </a:solidFill>
                <a:latin typeface="Times New Roman" panose="02020603050405020304" pitchFamily="18" charset="0"/>
                <a:cs typeface="Times New Roman" panose="02020603050405020304" pitchFamily="18" charset="0"/>
              </a:rPr>
              <a:t>Bài</a:t>
            </a:r>
            <a:r>
              <a:rPr lang="vi-VN" altLang="en-US" sz="2800" b="1" u="sng" dirty="0">
                <a:solidFill>
                  <a:srgbClr val="00B050"/>
                </a:solidFill>
                <a:latin typeface="Times New Roman" panose="02020603050405020304" pitchFamily="18" charset="0"/>
                <a:cs typeface="Times New Roman" panose="02020603050405020304" pitchFamily="18" charset="0"/>
              </a:rPr>
              <a:t> </a:t>
            </a:r>
            <a:r>
              <a:rPr lang="en-US" altLang="en-US" sz="2800" b="1" u="sng" dirty="0">
                <a:solidFill>
                  <a:srgbClr val="00B050"/>
                </a:solidFill>
                <a:latin typeface="Times New Roman" panose="02020603050405020304" pitchFamily="18" charset="0"/>
                <a:cs typeface="Times New Roman" panose="02020603050405020304" pitchFamily="18" charset="0"/>
              </a:rPr>
              <a:t>4</a:t>
            </a:r>
            <a:r>
              <a:rPr lang="vi-VN" altLang="en-US" sz="2800" b="1" dirty="0">
                <a:solidFill>
                  <a:srgbClr val="00B050"/>
                </a:solidFill>
                <a:latin typeface="Times New Roman" panose="02020603050405020304" pitchFamily="18" charset="0"/>
                <a:cs typeface="Times New Roman" panose="02020603050405020304" pitchFamily="18" charset="0"/>
              </a:rPr>
              <a:t>:</a:t>
            </a:r>
            <a:r>
              <a:rPr lang="en-US" altLang="en-US"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Tìm</a:t>
            </a:r>
            <a:r>
              <a:rPr lang="en-US" altLang="vi-VN"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kiếm</a:t>
            </a:r>
            <a:r>
              <a:rPr lang="en-US" altLang="vi-VN" sz="2800" b="1" dirty="0">
                <a:solidFill>
                  <a:srgbClr val="00B050"/>
                </a:solidFill>
                <a:latin typeface="Times New Roman" panose="02020603050405020304" pitchFamily="18" charset="0"/>
                <a:cs typeface="Times New Roman" panose="02020603050405020304" pitchFamily="18" charset="0"/>
              </a:rPr>
              <a:t> </a:t>
            </a:r>
            <a:r>
              <a:rPr lang="en-US" altLang="vi-VN" sz="2800" b="1" dirty="0" err="1">
                <a:solidFill>
                  <a:srgbClr val="00B050"/>
                </a:solidFill>
                <a:latin typeface="Times New Roman" panose="02020603050405020304" pitchFamily="18" charset="0"/>
                <a:cs typeface="Times New Roman" panose="02020603050405020304" pitchFamily="18" charset="0"/>
              </a:rPr>
              <a:t>thông</a:t>
            </a:r>
            <a:r>
              <a:rPr lang="en-US" altLang="vi-VN" sz="2800" b="1" dirty="0">
                <a:solidFill>
                  <a:srgbClr val="00B050"/>
                </a:solidFill>
                <a:latin typeface="Times New Roman" panose="02020603050405020304" pitchFamily="18" charset="0"/>
                <a:cs typeface="Times New Roman" panose="02020603050405020304" pitchFamily="18" charset="0"/>
              </a:rPr>
              <a:t> tin </a:t>
            </a:r>
            <a:r>
              <a:rPr lang="en-US" altLang="vi-VN" sz="2800" b="1" dirty="0" err="1">
                <a:solidFill>
                  <a:srgbClr val="00B050"/>
                </a:solidFill>
                <a:latin typeface="Times New Roman" panose="02020603050405020304" pitchFamily="18" charset="0"/>
                <a:cs typeface="Times New Roman" panose="02020603050405020304" pitchFamily="18" charset="0"/>
              </a:rPr>
              <a:t>trên</a:t>
            </a:r>
            <a:r>
              <a:rPr lang="en-US" altLang="vi-VN" sz="2800" b="1" dirty="0">
                <a:solidFill>
                  <a:srgbClr val="00B050"/>
                </a:solidFill>
                <a:latin typeface="Times New Roman" panose="02020603050405020304" pitchFamily="18" charset="0"/>
                <a:cs typeface="Times New Roman" panose="02020603050405020304" pitchFamily="18" charset="0"/>
              </a:rPr>
              <a:t> Internet </a:t>
            </a:r>
            <a:r>
              <a:rPr lang="en-US" altLang="en-US" sz="2800" b="1" dirty="0">
                <a:solidFill>
                  <a:srgbClr val="00B050"/>
                </a:solidFill>
                <a:latin typeface="Times New Roman" panose="02020603050405020304" pitchFamily="18" charset="0"/>
                <a:cs typeface="Times New Roman" panose="02020603050405020304" pitchFamily="18" charset="0"/>
              </a:rPr>
              <a:t>(</a:t>
            </a:r>
            <a:r>
              <a:rPr lang="en-US" altLang="en-US" sz="2800" b="1" dirty="0" err="1">
                <a:solidFill>
                  <a:srgbClr val="00B050"/>
                </a:solidFill>
                <a:latin typeface="Times New Roman" panose="02020603050405020304" pitchFamily="18" charset="0"/>
                <a:cs typeface="Times New Roman" panose="02020603050405020304" pitchFamily="18" charset="0"/>
              </a:rPr>
              <a:t>tiết</a:t>
            </a:r>
            <a:r>
              <a:rPr lang="en-US" altLang="en-US" sz="2800" b="1" dirty="0">
                <a:solidFill>
                  <a:srgbClr val="00B050"/>
                </a:solidFill>
                <a:latin typeface="Times New Roman" panose="02020603050405020304" pitchFamily="18" charset="0"/>
                <a:cs typeface="Times New Roman" panose="02020603050405020304" pitchFamily="18" charset="0"/>
              </a:rPr>
              <a:t> 2)</a:t>
            </a:r>
            <a:endParaRPr lang="en-US" altLang="en-US" sz="2800" b="1" i="1" dirty="0">
              <a:solidFill>
                <a:srgbClr val="00B05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261F1CB7-54A5-4C61-8EA4-F91FA566FBCC}"/>
              </a:ext>
            </a:extLst>
          </p:cNvPr>
          <p:cNvSpPr/>
          <p:nvPr/>
        </p:nvSpPr>
        <p:spPr>
          <a:xfrm>
            <a:off x="76200" y="1627419"/>
            <a:ext cx="4648199" cy="1889300"/>
          </a:xfrm>
          <a:prstGeom prst="rect">
            <a:avLst/>
          </a:prstGeom>
        </p:spPr>
        <p:txBody>
          <a:bodyPr wrap="square">
            <a:spAutoFit/>
          </a:bodyPr>
          <a:lstStyle/>
          <a:p>
            <a:pPr algn="just" defTabSz="342900">
              <a:lnSpc>
                <a:spcPct val="150000"/>
              </a:lnSpc>
            </a:pPr>
            <a:r>
              <a:rPr lang="vi-VN" sz="2000" dirty="0">
                <a:solidFill>
                  <a:schemeClr val="accent4">
                    <a:lumMod val="75000"/>
                  </a:schemeClr>
                </a:solidFill>
                <a:cs typeface="Times New Roman" panose="02020603050405020304" pitchFamily="18" charset="0"/>
              </a:rPr>
              <a:t>Bước 4: </a:t>
            </a:r>
            <a:r>
              <a:rPr lang="vi-VN" sz="2000" dirty="0">
                <a:cs typeface="Times New Roman" panose="02020603050405020304" pitchFamily="18" charset="0"/>
              </a:rPr>
              <a:t>Kết quả tìm kiếm là danh sách  các  trang web  có  chứa  từ khoá  tìm  kiếm. Em hãy quan sát trang  thông  tin kết quả.</a:t>
            </a:r>
            <a:endParaRPr lang="en-US" sz="2000" dirty="0">
              <a:cs typeface="Times New Roman" panose="02020603050405020304" pitchFamily="18" charset="0"/>
            </a:endParaRPr>
          </a:p>
        </p:txBody>
      </p:sp>
      <p:sp>
        <p:nvSpPr>
          <p:cNvPr id="9" name="Rectangle 8">
            <a:extLst>
              <a:ext uri="{FF2B5EF4-FFF2-40B4-BE49-F238E27FC236}">
                <a16:creationId xmlns:a16="http://schemas.microsoft.com/office/drawing/2014/main" xmlns="" id="{6196B936-D6BE-456D-8E01-FA3749B96C55}"/>
              </a:ext>
            </a:extLst>
          </p:cNvPr>
          <p:cNvSpPr/>
          <p:nvPr/>
        </p:nvSpPr>
        <p:spPr>
          <a:xfrm>
            <a:off x="94496" y="3516719"/>
            <a:ext cx="4349264" cy="1477328"/>
          </a:xfrm>
          <a:prstGeom prst="rect">
            <a:avLst/>
          </a:prstGeom>
        </p:spPr>
        <p:txBody>
          <a:bodyPr wrap="square">
            <a:spAutoFit/>
          </a:bodyPr>
          <a:lstStyle/>
          <a:p>
            <a:pPr algn="just" defTabSz="342900">
              <a:lnSpc>
                <a:spcPct val="150000"/>
              </a:lnSpc>
            </a:pPr>
            <a:r>
              <a:rPr lang="vi-VN" sz="2000" dirty="0">
                <a:solidFill>
                  <a:schemeClr val="accent4">
                    <a:lumMod val="75000"/>
                  </a:schemeClr>
                </a:solidFill>
                <a:cs typeface="Times New Roman" panose="02020603050405020304" pitchFamily="18" charset="0"/>
              </a:rPr>
              <a:t>Bước 5: </a:t>
            </a:r>
            <a:r>
              <a:rPr lang="vi-VN" sz="2000" dirty="0">
                <a:cs typeface="Times New Roman" panose="02020603050405020304" pitchFamily="18" charset="0"/>
              </a:rPr>
              <a:t>Nháy chuột vào một siêu liên kết để mở trang web  và xem thông tin chi tiết về </a:t>
            </a:r>
            <a:r>
              <a:rPr lang="vi-VN" sz="2000" dirty="0">
                <a:solidFill>
                  <a:schemeClr val="accent4">
                    <a:lumMod val="75000"/>
                  </a:schemeClr>
                </a:solidFill>
                <a:cs typeface="Times New Roman" panose="02020603050405020304" pitchFamily="18" charset="0"/>
              </a:rPr>
              <a:t>Hồ Gươm</a:t>
            </a:r>
            <a:r>
              <a:rPr lang="vi-VN" sz="2000" dirty="0">
                <a:cs typeface="Times New Roman" panose="02020603050405020304" pitchFamily="18" charset="0"/>
              </a:rPr>
              <a:t>. </a:t>
            </a:r>
            <a:endParaRPr lang="en-US" sz="2000" dirty="0">
              <a:cs typeface="Times New Roman" panose="02020603050405020304" pitchFamily="18" charset="0"/>
            </a:endParaRPr>
          </a:p>
        </p:txBody>
      </p:sp>
      <p:pic>
        <p:nvPicPr>
          <p:cNvPr id="10" name="Picture 9" descr="Graphical user interface, text, application, email&#10;&#10;Description automatically generated">
            <a:extLst>
              <a:ext uri="{FF2B5EF4-FFF2-40B4-BE49-F238E27FC236}">
                <a16:creationId xmlns:a16="http://schemas.microsoft.com/office/drawing/2014/main" xmlns="" id="{9801CC99-8DBC-4275-B9F0-FBAB73D86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040" y="1664445"/>
            <a:ext cx="3959495" cy="1647572"/>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xmlns="" id="{11A7A325-8C59-4224-95FA-B1F3648CAA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725" y="3312017"/>
            <a:ext cx="4398204" cy="1752971"/>
          </a:xfrm>
          <a:prstGeom prst="rect">
            <a:avLst/>
          </a:prstGeom>
        </p:spPr>
      </p:pic>
      <p:sp>
        <p:nvSpPr>
          <p:cNvPr id="12" name="TextBox 11">
            <a:extLst>
              <a:ext uri="{FF2B5EF4-FFF2-40B4-BE49-F238E27FC236}">
                <a16:creationId xmlns:a16="http://schemas.microsoft.com/office/drawing/2014/main" xmlns="" id="{8DB2BA37-17C4-4552-9FC4-5BF272E1495C}"/>
              </a:ext>
            </a:extLst>
          </p:cNvPr>
          <p:cNvSpPr txBox="1"/>
          <p:nvPr/>
        </p:nvSpPr>
        <p:spPr>
          <a:xfrm>
            <a:off x="457200" y="133350"/>
            <a:ext cx="8686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Thứ</a:t>
            </a:r>
            <a:r>
              <a:rPr kumimoji="0" lang="en-US" sz="24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2400" b="1" i="0" u="none" strike="noStrike" kern="1200" cap="none" spc="0" normalizeH="0" baseline="0" noProof="0" dirty="0" err="1"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vi-VN" sz="2400" b="1" i="0" u="none" strike="noStrike" kern="1200" cap="none" spc="0" normalizeH="0" baseline="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ngày</a:t>
            </a:r>
            <a:r>
              <a:rPr kumimoji="0" lang="vi-VN"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a:t>
            </a:r>
            <a:r>
              <a:rPr kumimoji="0" lang="en-US"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31 </a:t>
            </a:r>
            <a:r>
              <a:rPr kumimoji="0" lang="vi-VN"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tháng </a:t>
            </a:r>
            <a:r>
              <a:rPr kumimoji="0" lang="en-US"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10 </a:t>
            </a:r>
            <a:r>
              <a:rPr kumimoji="0" lang="vi-VN"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năm</a:t>
            </a:r>
            <a:r>
              <a:rPr kumimoji="0" lang="en-US" sz="2400" b="1" i="0" u="none" strike="noStrike" kern="1200" cap="none" spc="0" normalizeH="0" noProof="0" dirty="0" smtClean="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rPr>
              <a:t> 2024</a:t>
            </a:r>
            <a:endParaRPr kumimoji="0" lang="en-US" sz="2400" b="1" i="0" u="none" strike="noStrike" kern="1200" cap="none" spc="0" normalizeH="0" baseline="0" noProof="0" dirty="0">
              <a:ln>
                <a:noFill/>
              </a:ln>
              <a:solidFill>
                <a:schemeClr val="accent2">
                  <a:lumMod val="75000"/>
                </a:schemeClr>
              </a:solidFill>
              <a:effectLst/>
              <a:uLnTx/>
              <a:uFillTx/>
              <a:latin typeface="+mj-lt"/>
              <a:ea typeface="#9Slide02 Noi dung rat dai"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687635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TotalTime>
  <Words>1191</Words>
  <Application>Microsoft Office PowerPoint</Application>
  <PresentationFormat>On-screen Show (16:9)</PresentationFormat>
  <Paragraphs>188</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CMS</dc:creator>
  <cp:lastModifiedBy>CMS</cp:lastModifiedBy>
  <cp:revision>68</cp:revision>
  <dcterms:created xsi:type="dcterms:W3CDTF">2024-10-23T01:53:20Z</dcterms:created>
  <dcterms:modified xsi:type="dcterms:W3CDTF">2024-10-31T01:37:11Z</dcterms:modified>
</cp:coreProperties>
</file>