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3"/>
  </p:notesMasterIdLst>
  <p:sldIdLst>
    <p:sldId id="312" r:id="rId2"/>
    <p:sldId id="311" r:id="rId3"/>
    <p:sldId id="274" r:id="rId4"/>
    <p:sldId id="315" r:id="rId5"/>
    <p:sldId id="275" r:id="rId6"/>
    <p:sldId id="316" r:id="rId7"/>
    <p:sldId id="292" r:id="rId8"/>
    <p:sldId id="259" r:id="rId9"/>
    <p:sldId id="313" r:id="rId10"/>
    <p:sldId id="267" r:id="rId11"/>
    <p:sldId id="262" r:id="rId12"/>
    <p:sldId id="263" r:id="rId13"/>
    <p:sldId id="294" r:id="rId14"/>
    <p:sldId id="295" r:id="rId15"/>
    <p:sldId id="265" r:id="rId16"/>
    <p:sldId id="280" r:id="rId17"/>
    <p:sldId id="297" r:id="rId18"/>
    <p:sldId id="299" r:id="rId19"/>
    <p:sldId id="300" r:id="rId20"/>
    <p:sldId id="303" r:id="rId21"/>
    <p:sldId id="302" r:id="rId22"/>
    <p:sldId id="305" r:id="rId23"/>
    <p:sldId id="306" r:id="rId24"/>
    <p:sldId id="307" r:id="rId25"/>
    <p:sldId id="308" r:id="rId26"/>
    <p:sldId id="309" r:id="rId27"/>
    <p:sldId id="310" r:id="rId28"/>
    <p:sldId id="260" r:id="rId29"/>
    <p:sldId id="278" r:id="rId30"/>
    <p:sldId id="269"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0283" autoAdjust="0"/>
  </p:normalViewPr>
  <p:slideViewPr>
    <p:cSldViewPr snapToGrid="0">
      <p:cViewPr varScale="1">
        <p:scale>
          <a:sx n="69" d="100"/>
          <a:sy n="69" d="100"/>
        </p:scale>
        <p:origin x="4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27/11/2024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52444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0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32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8</a:t>
            </a:fld>
            <a:endParaRPr lang="en-US"/>
          </a:p>
        </p:txBody>
      </p:sp>
    </p:spTree>
    <p:extLst>
      <p:ext uri="{BB962C8B-B14F-4D97-AF65-F5344CB8AC3E}">
        <p14:creationId xmlns:p14="http://schemas.microsoft.com/office/powerpoint/2010/main" val="3707180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17</a:t>
            </a:fld>
            <a:endParaRPr lang="en-US"/>
          </a:p>
        </p:txBody>
      </p:sp>
    </p:spTree>
    <p:extLst>
      <p:ext uri="{BB962C8B-B14F-4D97-AF65-F5344CB8AC3E}">
        <p14:creationId xmlns:p14="http://schemas.microsoft.com/office/powerpoint/2010/main" val="2102953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8218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50069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3249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529571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550326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828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2210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018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240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012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578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05636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939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146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490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593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932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27/11/2024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115767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5853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1865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63475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0856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19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7688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63001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B8BBFFE8-EACA-2980-4575-71B770F105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534203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3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0.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38.png"/><Relationship Id="rId4" Type="http://schemas.microsoft.com/office/2007/relationships/hdphoto" Target="../media/hdphoto3.wdp"/><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2.png"/><Relationship Id="rId5" Type="http://schemas.openxmlformats.org/officeDocument/2006/relationships/slide" Target="slide27.xml"/><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2.png"/><Relationship Id="rId5" Type="http://schemas.openxmlformats.org/officeDocument/2006/relationships/slide" Target="slide27.xml"/><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microsoft.com/office/2007/relationships/media" Target="../media/media2.mp3"/><Relationship Id="rId7" Type="http://schemas.openxmlformats.org/officeDocument/2006/relationships/image" Target="../media/image3.png"/><Relationship Id="rId12" Type="http://schemas.openxmlformats.org/officeDocument/2006/relationships/image" Target="../media/image8.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7.svg"/><Relationship Id="rId5" Type="http://schemas.openxmlformats.org/officeDocument/2006/relationships/slideLayout" Target="../slideLayouts/slideLayout25.xml"/><Relationship Id="rId1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5.svg"/><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2.png"/><Relationship Id="rId5" Type="http://schemas.openxmlformats.org/officeDocument/2006/relationships/slide" Target="slide27.xml"/><Relationship Id="rId4"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4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3.png"/><Relationship Id="rId12" Type="http://schemas.openxmlformats.org/officeDocument/2006/relationships/image" Target="../media/image12.png"/><Relationship Id="rId17" Type="http://schemas.openxmlformats.org/officeDocument/2006/relationships/image" Target="../media/image16.sv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4.svg"/><Relationship Id="rId5" Type="http://schemas.openxmlformats.org/officeDocument/2006/relationships/slideLayout" Target="../slideLayouts/slideLayout25.xml"/><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13.sv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svg"/><Relationship Id="rId3" Type="http://schemas.microsoft.com/office/2007/relationships/media" Target="../media/media2.mp3"/><Relationship Id="rId7" Type="http://schemas.openxmlformats.org/officeDocument/2006/relationships/image" Target="../media/image3.png"/><Relationship Id="rId12" Type="http://schemas.openxmlformats.org/officeDocument/2006/relationships/image" Target="../media/image8.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14.svg"/><Relationship Id="rId5" Type="http://schemas.openxmlformats.org/officeDocument/2006/relationships/slideLayout" Target="../slideLayouts/slideLayout25.xml"/><Relationship Id="rId15" Type="http://schemas.openxmlformats.org/officeDocument/2006/relationships/image" Target="../media/image16.svg"/><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13.sv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EC0C31-06DB-1852-0B7B-64B8A1E46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BE9EF63-9A42-955E-1165-49E3499E118E}"/>
              </a:ext>
            </a:extLst>
          </p:cNvPr>
          <p:cNvSpPr/>
          <p:nvPr/>
        </p:nvSpPr>
        <p:spPr>
          <a:xfrm>
            <a:off x="2239748" y="1982597"/>
            <a:ext cx="8303363" cy="1754326"/>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CHÀO MỪNG QUÝ THẦY CÔ </a:t>
            </a:r>
          </a:p>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VỀ DỰ GIỜ THĂM LỚP</a:t>
            </a:r>
          </a:p>
        </p:txBody>
      </p:sp>
      <p:sp>
        <p:nvSpPr>
          <p:cNvPr id="7" name="TextBox 6">
            <a:extLst>
              <a:ext uri="{FF2B5EF4-FFF2-40B4-BE49-F238E27FC236}">
                <a16:creationId xmlns:a16="http://schemas.microsoft.com/office/drawing/2014/main" id="{5427FB34-96D2-A392-B3B0-3F98AA09B21E}"/>
              </a:ext>
            </a:extLst>
          </p:cNvPr>
          <p:cNvSpPr txBox="1"/>
          <p:nvPr/>
        </p:nvSpPr>
        <p:spPr>
          <a:xfrm>
            <a:off x="3117273" y="3896751"/>
            <a:ext cx="6858000" cy="2246769"/>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Môn : Lịch sử và địa lí</a:t>
            </a:r>
          </a:p>
          <a:p>
            <a:r>
              <a:rPr lang="en-US" sz="2800" b="1">
                <a:solidFill>
                  <a:srgbClr val="FF0000"/>
                </a:solidFill>
                <a:latin typeface="Times New Roman" panose="02020603050405020304" pitchFamily="18" charset="0"/>
                <a:cs typeface="Times New Roman" panose="02020603050405020304" pitchFamily="18" charset="0"/>
              </a:rPr>
              <a:t>Bài 11: SÔNG HỒNG VÀ VĂN MINH SÔNG HỒNG (T1)</a:t>
            </a:r>
          </a:p>
          <a:p>
            <a:r>
              <a:rPr lang="en-US" sz="2800" b="1">
                <a:solidFill>
                  <a:srgbClr val="FF0000"/>
                </a:solidFill>
                <a:latin typeface="Times New Roman" panose="02020603050405020304" pitchFamily="18" charset="0"/>
                <a:cs typeface="Times New Roman" panose="02020603050405020304" pitchFamily="18" charset="0"/>
              </a:rPr>
              <a:t>Lớp : 4C</a:t>
            </a:r>
          </a:p>
          <a:p>
            <a:r>
              <a:rPr lang="en-US" sz="2800" b="1">
                <a:solidFill>
                  <a:srgbClr val="FF0000"/>
                </a:solidFill>
                <a:latin typeface="Times New Roman" panose="02020603050405020304" pitchFamily="18" charset="0"/>
                <a:cs typeface="Times New Roman" panose="02020603050405020304" pitchFamily="18" charset="0"/>
              </a:rPr>
              <a:t>GV : Nguyễn Thị Lục</a:t>
            </a:r>
          </a:p>
        </p:txBody>
      </p:sp>
    </p:spTree>
    <p:extLst>
      <p:ext uri="{BB962C8B-B14F-4D97-AF65-F5344CB8AC3E}">
        <p14:creationId xmlns:p14="http://schemas.microsoft.com/office/powerpoint/2010/main" val="2732517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712304"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B5DDB7-4C8B-4E92-A13A-2169504DA803}"/>
              </a:ext>
            </a:extLst>
          </p:cNvPr>
          <p:cNvSpPr/>
          <p:nvPr/>
        </p:nvSpPr>
        <p:spPr>
          <a:xfrm>
            <a:off x="485775" y="303551"/>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866775" y="91775"/>
            <a:ext cx="10839450" cy="1477328"/>
          </a:xfrm>
          <a:prstGeom prst="rect">
            <a:avLst/>
          </a:prstGeom>
          <a:noFill/>
        </p:spPr>
        <p:txBody>
          <a:bodyPr wrap="square" lIns="0" tIns="0" rIns="0" bIns="0" rtlCol="0">
            <a:spAutoFit/>
          </a:bodyPr>
          <a:lstStyle/>
          <a:p>
            <a:pPr lvl="0" algn="just"/>
            <a:r>
              <a:rPr lang="vi-VN" sz="3200" b="1" dirty="0">
                <a:solidFill>
                  <a:srgbClr val="002060"/>
                </a:solidFill>
                <a:latin typeface="Times New Roman" panose="02020603050405020304" pitchFamily="18" charset="0"/>
                <a:cs typeface="Times New Roman" panose="02020603050405020304" pitchFamily="18"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3200" dirty="0">
                <a:solidFill>
                  <a:srgbClr val="002060"/>
                </a:solidFill>
                <a:latin typeface="Times New Roman" panose="02020603050405020304" pitchFamily="18" charset="0"/>
                <a:cs typeface="Times New Roman" panose="02020603050405020304" pitchFamily="18" charset="0"/>
              </a:rPr>
              <a:t>Xác định vị trí sông Hồng trên bản đồ.</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B7298CB-274C-FC27-F705-A5A5A2704C30}"/>
              </a:ext>
            </a:extLst>
          </p:cNvPr>
          <p:cNvPicPr>
            <a:picLocks noChangeAspect="1"/>
          </p:cNvPicPr>
          <p:nvPr/>
        </p:nvPicPr>
        <p:blipFill>
          <a:blip r:embed="rId3"/>
          <a:stretch>
            <a:fillRect/>
          </a:stretch>
        </p:blipFill>
        <p:spPr>
          <a:xfrm>
            <a:off x="2964874" y="1488154"/>
            <a:ext cx="6331526" cy="5369846"/>
          </a:xfrm>
          <a:prstGeom prst="rect">
            <a:avLst/>
          </a:prstGeom>
        </p:spPr>
      </p:pic>
    </p:spTree>
    <p:extLst>
      <p:ext uri="{BB962C8B-B14F-4D97-AF65-F5344CB8AC3E}">
        <p14:creationId xmlns:p14="http://schemas.microsoft.com/office/powerpoint/2010/main" val="3957801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B5DDB7-4C8B-4E92-A13A-2169504DA803}"/>
              </a:ext>
            </a:extLst>
          </p:cNvPr>
          <p:cNvSpPr/>
          <p:nvPr/>
        </p:nvSpPr>
        <p:spPr>
          <a:xfrm>
            <a:off x="5871311" y="344774"/>
            <a:ext cx="5955927"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F4D2C6-09A4-7D45-C085-06A45E4A31BA}"/>
              </a:ext>
            </a:extLst>
          </p:cNvPr>
          <p:cNvPicPr>
            <a:picLocks noChangeAspect="1"/>
          </p:cNvPicPr>
          <p:nvPr/>
        </p:nvPicPr>
        <p:blipFill>
          <a:blip r:embed="rId3"/>
          <a:stretch>
            <a:fillRect/>
          </a:stretch>
        </p:blipFill>
        <p:spPr>
          <a:xfrm>
            <a:off x="5871312" y="871537"/>
            <a:ext cx="5200650" cy="5343525"/>
          </a:xfrm>
          <a:prstGeom prst="rect">
            <a:avLst/>
          </a:prstGeom>
        </p:spPr>
      </p:pic>
      <p:sp>
        <p:nvSpPr>
          <p:cNvPr id="7" name="Freeform: Shape 6">
            <a:extLst>
              <a:ext uri="{FF2B5EF4-FFF2-40B4-BE49-F238E27FC236}">
                <a16:creationId xmlns:a16="http://schemas.microsoft.com/office/drawing/2014/main" id="{F2C36C83-E79E-DC05-7E11-844E11FDD428}"/>
              </a:ext>
            </a:extLst>
          </p:cNvPr>
          <p:cNvSpPr/>
          <p:nvPr/>
        </p:nvSpPr>
        <p:spPr>
          <a:xfrm>
            <a:off x="7675592"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9132037" y="85178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
        <p:nvSpPr>
          <p:cNvPr id="2" name="TextBox 1">
            <a:extLst>
              <a:ext uri="{FF2B5EF4-FFF2-40B4-BE49-F238E27FC236}">
                <a16:creationId xmlns:a16="http://schemas.microsoft.com/office/drawing/2014/main" id="{7F26E1A5-BFC6-5097-FAAB-9022F6B28CB1}"/>
              </a:ext>
            </a:extLst>
          </p:cNvPr>
          <p:cNvSpPr txBox="1"/>
          <p:nvPr/>
        </p:nvSpPr>
        <p:spPr>
          <a:xfrm>
            <a:off x="117820" y="1056876"/>
            <a:ext cx="6655632"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-Giới thiệu hệ thống sông Hồng trên bản đồ:</a:t>
            </a:r>
          </a:p>
          <a:p>
            <a:endParaRPr lang="en-US" sz="32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F8DB0B8-6707-B277-8075-BBE17CB077BB}"/>
              </a:ext>
            </a:extLst>
          </p:cNvPr>
          <p:cNvSpPr txBox="1"/>
          <p:nvPr/>
        </p:nvSpPr>
        <p:spPr>
          <a:xfrm>
            <a:off x="81813" y="463654"/>
            <a:ext cx="6768692" cy="584775"/>
          </a:xfrm>
          <a:prstGeom prst="rect">
            <a:avLst/>
          </a:prstGeom>
          <a:noFill/>
        </p:spPr>
        <p:txBody>
          <a:bodyPr wrap="square">
            <a:spAutoFit/>
          </a:bodyPr>
          <a:lstStyle/>
          <a:p>
            <a:pPr lvl="0" algn="just"/>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Xác định vị trí sông Hồng trên bản đồ.</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2F8ACB0-0495-501A-E8CC-4B2FA0221980}"/>
              </a:ext>
            </a:extLst>
          </p:cNvPr>
          <p:cNvSpPr txBox="1"/>
          <p:nvPr/>
        </p:nvSpPr>
        <p:spPr>
          <a:xfrm>
            <a:off x="63715" y="2069429"/>
            <a:ext cx="5902378" cy="3444789"/>
          </a:xfrm>
          <a:prstGeom prst="rect">
            <a:avLst/>
          </a:prstGeom>
          <a:noFill/>
        </p:spPr>
        <p:txBody>
          <a:bodyPr wrap="square">
            <a:spAutoFit/>
          </a:bodyPr>
          <a:lstStyle/>
          <a:p>
            <a:pPr algn="just">
              <a:lnSpc>
                <a:spcPct val="115000"/>
              </a:lnSpc>
              <a:tabLst>
                <a:tab pos="255270" algn="l"/>
              </a:tabLst>
            </a:pPr>
            <a:r>
              <a:rPr lang="pt-BR" sz="3200" kern="100">
                <a:latin typeface="Times New Roman" panose="02020603050405020304" pitchFamily="18" charset="0"/>
                <a:ea typeface="Times New Roman" panose="02020603050405020304" pitchFamily="18" charset="0"/>
                <a:cs typeface="Times New Roman" panose="02020603050405020304" pitchFamily="18" charset="0"/>
              </a:rPr>
              <a:t>    +</a:t>
            </a:r>
            <a:r>
              <a:rPr lang="pt-BR" sz="3200" kern="100">
                <a:effectLst/>
                <a:latin typeface="Times New Roman" panose="02020603050405020304" pitchFamily="18" charset="0"/>
                <a:ea typeface="Times New Roman" panose="02020603050405020304" pitchFamily="18" charset="0"/>
                <a:cs typeface="Times New Roman" panose="02020603050405020304" pitchFamily="18" charset="0"/>
              </a:rPr>
              <a:t>Sông Hồng bắt nguồn từ Trung Quốc, phần chảy trên lãnh thổ Việt Nam dài khoảng 556km, từ huyện Bát Xát, tỉnh Lào Cai và đổ ra biển ở cửa Ba Lạt- ranh giới giữa tỉnh Thái Bình và tỉnh Nam Định.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1669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mj-lt"/>
                <a:ea typeface="Cambria" panose="02040503050406030204" pitchFamily="18" charset="0"/>
              </a:rPr>
              <a:t>Một số tên gọi khác của sông Hồng: Nhị Hà, Hồng Hà, sông Xích Đằng, sông Kẻ Chợ, sông Cái, ...</a:t>
            </a:r>
            <a:endParaRPr kumimoji="0" lang="en-US" sz="4400" i="0" u="none" strike="noStrike" kern="1200" cap="none" spc="0" normalizeH="0" baseline="0" noProof="0" dirty="0">
              <a:ln>
                <a:noFill/>
              </a:ln>
              <a:solidFill>
                <a:srgbClr val="C00000"/>
              </a:solidFill>
              <a:effectLst/>
              <a:uLnTx/>
              <a:uFillTx/>
              <a:latin typeface="+mj-lt"/>
              <a:ea typeface="Cambria" panose="02040503050406030204" pitchFamily="18" charset="0"/>
            </a:endParaRPr>
          </a:p>
        </p:txBody>
      </p:sp>
    </p:spTree>
    <p:extLst>
      <p:ext uri="{BB962C8B-B14F-4D97-AF65-F5344CB8AC3E}">
        <p14:creationId xmlns:p14="http://schemas.microsoft.com/office/powerpoint/2010/main" val="1898462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1569660"/>
          </a:xfrm>
          <a:prstGeom prst="rect">
            <a:avLst/>
          </a:prstGeom>
          <a:noFill/>
        </p:spPr>
        <p:txBody>
          <a:bodyPr wrap="square" rtlCol="0">
            <a:spAutoFit/>
          </a:bodyPr>
          <a:lstStyle/>
          <a:p>
            <a:pPr lvl="0" algn="ctr">
              <a:defRPr/>
            </a:pPr>
            <a:r>
              <a:rPr lang="en-US" sz="4800" b="1" dirty="0">
                <a:solidFill>
                  <a:srgbClr val="FF0000"/>
                </a:solidFill>
                <a:latin typeface="Times New Roman" panose="02020603050405020304" pitchFamily="18" charset="0"/>
                <a:cs typeface="Times New Roman" panose="02020603050405020304" pitchFamily="18" charset="0"/>
              </a:rPr>
              <a:t>a) </a:t>
            </a:r>
            <a:r>
              <a:rPr lang="vi-VN" sz="4800" b="1" dirty="0">
                <a:solidFill>
                  <a:srgbClr val="FF0000"/>
                </a:solidFill>
                <a:latin typeface="Times New Roman" panose="02020603050405020304" pitchFamily="18" charset="0"/>
                <a:cs typeface="Times New Roman" panose="02020603050405020304" pitchFamily="18" charset="0"/>
              </a:rPr>
              <a:t>Thành tựu tiêu biểu của văn minh sông Hồng</a:t>
            </a:r>
            <a:endParaRPr kumimoji="0" lang="vi-VN" sz="4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879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D7A1C4-208C-4E44-A0D7-9D2DDDF86E58}"/>
              </a:ext>
            </a:extLst>
          </p:cNvPr>
          <p:cNvSpPr/>
          <p:nvPr/>
        </p:nvSpPr>
        <p:spPr>
          <a:xfrm>
            <a:off x="0" y="72693"/>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a:solidFill>
                  <a:srgbClr val="7030A0"/>
                </a:solidFill>
                <a:latin typeface="Cambria" panose="02040503050406030204" pitchFamily="18" charset="0"/>
                <a:ea typeface="Cambria" panose="02040503050406030204" pitchFamily="18" charset="0"/>
              </a:rPr>
              <a:t>2. </a:t>
            </a:r>
            <a:r>
              <a:rPr lang="vi-VN" sz="3200" b="1" dirty="0">
                <a:solidFill>
                  <a:srgbClr val="7030A0"/>
                </a:solidFill>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659E013-7A9D-97B3-C7AC-618420D94B7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9802" y="2521447"/>
            <a:ext cx="6186376" cy="3890911"/>
          </a:xfrm>
          <a:prstGeom prst="rect">
            <a:avLst/>
          </a:prstGeom>
        </p:spPr>
      </p:pic>
      <p:pic>
        <p:nvPicPr>
          <p:cNvPr id="6" name="Picture 5">
            <a:extLst>
              <a:ext uri="{FF2B5EF4-FFF2-40B4-BE49-F238E27FC236}">
                <a16:creationId xmlns:a16="http://schemas.microsoft.com/office/drawing/2014/main" id="{3927E8E4-6302-5AB9-A1B1-3560D7E36850}"/>
              </a:ext>
            </a:extLst>
          </p:cNvPr>
          <p:cNvPicPr>
            <a:picLocks noChangeAspect="1"/>
          </p:cNvPicPr>
          <p:nvPr/>
        </p:nvPicPr>
        <p:blipFill>
          <a:blip r:embed="rId4"/>
          <a:stretch>
            <a:fillRect/>
          </a:stretch>
        </p:blipFill>
        <p:spPr>
          <a:xfrm>
            <a:off x="6276109" y="2495594"/>
            <a:ext cx="5616089" cy="4105911"/>
          </a:xfrm>
          <a:prstGeom prst="rect">
            <a:avLst/>
          </a:prstGeom>
        </p:spPr>
      </p:pic>
      <p:sp>
        <p:nvSpPr>
          <p:cNvPr id="2" name="Rectangle: Rounded Corners 1">
            <a:extLst>
              <a:ext uri="{FF2B5EF4-FFF2-40B4-BE49-F238E27FC236}">
                <a16:creationId xmlns:a16="http://schemas.microsoft.com/office/drawing/2014/main" id="{2067DEFA-C18D-5AA1-0DEE-600EA50BFF40}"/>
              </a:ext>
            </a:extLst>
          </p:cNvPr>
          <p:cNvSpPr/>
          <p:nvPr/>
        </p:nvSpPr>
        <p:spPr>
          <a:xfrm>
            <a:off x="786810" y="1444229"/>
            <a:ext cx="10227554" cy="1077218"/>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srgbClr val="C00000"/>
                </a:solidFill>
                <a:latin typeface="Cambria" panose="02040503050406030204" pitchFamily="18" charset="0"/>
                <a:ea typeface="Cambria" panose="02040503050406030204" pitchFamily="18" charset="0"/>
              </a:rPr>
              <a:t>S</a:t>
            </a:r>
            <a:r>
              <a:rPr lang="vi-VN" sz="32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0628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a:extLst>
              <a:ext uri="{FF2B5EF4-FFF2-40B4-BE49-F238E27FC236}">
                <a16:creationId xmlns:a16="http://schemas.microsoft.com/office/drawing/2014/main" id="{EAB9A76A-AFB5-90A9-417F-F9CADEB291FF}"/>
              </a:ext>
            </a:extLst>
          </p:cNvPr>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a:extLst>
              <a:ext uri="{FF2B5EF4-FFF2-40B4-BE49-F238E27FC236}">
                <a16:creationId xmlns:a16="http://schemas.microsoft.com/office/drawing/2014/main" id="{E1DEB27B-A1F0-7DFD-6C08-58E80711F1E0}"/>
              </a:ext>
            </a:extLst>
          </p:cNvPr>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1" name="TextBox 10">
            <a:extLst>
              <a:ext uri="{FF2B5EF4-FFF2-40B4-BE49-F238E27FC236}">
                <a16:creationId xmlns:a16="http://schemas.microsoft.com/office/drawing/2014/main" id="{5F5113FC-5984-169E-96E4-4218CABC5D06}"/>
              </a:ext>
            </a:extLst>
          </p:cNvPr>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a:extLst>
              <a:ext uri="{FF2B5EF4-FFF2-40B4-BE49-F238E27FC236}">
                <a16:creationId xmlns:a16="http://schemas.microsoft.com/office/drawing/2014/main" id="{555D9B7A-8EE7-25F6-6927-183FF80C16EC}"/>
              </a:ext>
            </a:extLst>
          </p:cNvPr>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a:extLst>
              <a:ext uri="{FF2B5EF4-FFF2-40B4-BE49-F238E27FC236}">
                <a16:creationId xmlns:a16="http://schemas.microsoft.com/office/drawing/2014/main" id="{121F8542-BE0C-B8EE-AFA6-5FCEC4E63C17}"/>
              </a:ext>
            </a:extLst>
          </p:cNvPr>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6" name="TextBox 15">
            <a:extLst>
              <a:ext uri="{FF2B5EF4-FFF2-40B4-BE49-F238E27FC236}">
                <a16:creationId xmlns:a16="http://schemas.microsoft.com/office/drawing/2014/main" id="{40F2B526-CF30-F3C2-9C6A-89241D6AA959}"/>
              </a:ext>
            </a:extLst>
          </p:cNvPr>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a:extLst>
              <a:ext uri="{FF2B5EF4-FFF2-40B4-BE49-F238E27FC236}">
                <a16:creationId xmlns:a16="http://schemas.microsoft.com/office/drawing/2014/main" id="{D7B5F1FD-D41A-64FF-DC80-356E8670604C}"/>
              </a:ext>
            </a:extLst>
          </p:cNvPr>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a:extLst>
              <a:ext uri="{FF2B5EF4-FFF2-40B4-BE49-F238E27FC236}">
                <a16:creationId xmlns:a16="http://schemas.microsoft.com/office/drawing/2014/main" id="{250EBFF3-AD2A-DCC8-DABD-DD1548066B23}"/>
              </a:ext>
            </a:extLst>
          </p:cNvPr>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94054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461366"/>
            <a:ext cx="7010400" cy="1938992"/>
          </a:xfrm>
          <a:prstGeom prst="rect">
            <a:avLst/>
          </a:prstGeom>
          <a:noFill/>
        </p:spPr>
        <p:txBody>
          <a:bodyPr wrap="square" rtlCol="0">
            <a:spAutoFit/>
          </a:bodyPr>
          <a:lstStyle/>
          <a:p>
            <a:pPr lvl="0" algn="ctr">
              <a:defRPr/>
            </a:pPr>
            <a:r>
              <a:rPr lang="en-US" sz="6000" b="1" dirty="0">
                <a:solidFill>
                  <a:srgbClr val="FF0000"/>
                </a:solidFill>
                <a:latin typeface="Calibri" panose="020F0502020204030204" pitchFamily="34" charset="0"/>
                <a:cs typeface="Calibri" panose="020F0502020204030204" pitchFamily="34" charset="0"/>
              </a:rPr>
              <a:t>b) </a:t>
            </a:r>
            <a:r>
              <a:rPr lang="vi-VN" sz="6000" b="1" dirty="0">
                <a:solidFill>
                  <a:srgbClr val="FF0000"/>
                </a:solidFill>
                <a:latin typeface="Calibri" panose="020F0502020204030204" pitchFamily="34" charset="0"/>
                <a:cs typeface="Calibri" panose="020F0502020204030204" pitchFamily="34" charset="0"/>
              </a:rPr>
              <a:t>Đời sống của người Việt cổ</a:t>
            </a:r>
            <a:endParaRPr kumimoji="0" lang="vi-VN" sz="6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3155423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9CCF4F18-7438-C649-67EC-EED904145C2A}"/>
              </a:ext>
            </a:extLst>
          </p:cNvPr>
          <p:cNvSpPr txBox="1"/>
          <p:nvPr/>
        </p:nvSpPr>
        <p:spPr>
          <a:xfrm>
            <a:off x="226827" y="2021195"/>
            <a:ext cx="6049281"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6049281"/>
                      <a:gd name="connsiteY0" fmla="*/ 0 h 4524315"/>
                      <a:gd name="connsiteX1" fmla="*/ 6049281 w 6049281"/>
                      <a:gd name="connsiteY1" fmla="*/ 0 h 4524315"/>
                      <a:gd name="connsiteX2" fmla="*/ 6049281 w 6049281"/>
                      <a:gd name="connsiteY2" fmla="*/ 4524315 h 4524315"/>
                      <a:gd name="connsiteX3" fmla="*/ 0 w 6049281"/>
                      <a:gd name="connsiteY3" fmla="*/ 4524315 h 4524315"/>
                      <a:gd name="connsiteX4" fmla="*/ 0 w 6049281"/>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9281" h="4524315" fill="none" extrusionOk="0">
                        <a:moveTo>
                          <a:pt x="0" y="0"/>
                        </a:moveTo>
                        <a:cubicBezTo>
                          <a:pt x="2862004" y="5222"/>
                          <a:pt x="3082338" y="24918"/>
                          <a:pt x="6049281" y="0"/>
                        </a:cubicBezTo>
                        <a:cubicBezTo>
                          <a:pt x="5888036" y="998803"/>
                          <a:pt x="6005521" y="2959617"/>
                          <a:pt x="6049281" y="4524315"/>
                        </a:cubicBezTo>
                        <a:cubicBezTo>
                          <a:pt x="4624721" y="4359554"/>
                          <a:pt x="2911373" y="4642465"/>
                          <a:pt x="0" y="4524315"/>
                        </a:cubicBezTo>
                        <a:cubicBezTo>
                          <a:pt x="-55725" y="2523541"/>
                          <a:pt x="17072" y="572160"/>
                          <a:pt x="0" y="0"/>
                        </a:cubicBezTo>
                        <a:close/>
                      </a:path>
                      <a:path w="6049281" h="4524315" stroke="0" extrusionOk="0">
                        <a:moveTo>
                          <a:pt x="0" y="0"/>
                        </a:moveTo>
                        <a:cubicBezTo>
                          <a:pt x="2189222" y="11849"/>
                          <a:pt x="3790618" y="-161459"/>
                          <a:pt x="6049281" y="0"/>
                        </a:cubicBezTo>
                        <a:cubicBezTo>
                          <a:pt x="6052411" y="1438314"/>
                          <a:pt x="5948105" y="3436851"/>
                          <a:pt x="6049281" y="4524315"/>
                        </a:cubicBezTo>
                        <a:cubicBezTo>
                          <a:pt x="3233246" y="4378455"/>
                          <a:pt x="1444827" y="4445991"/>
                          <a:pt x="0" y="4524315"/>
                        </a:cubicBezTo>
                        <a:cubicBezTo>
                          <a:pt x="74291" y="3833545"/>
                          <a:pt x="168006" y="1851361"/>
                          <a:pt x="0" y="0"/>
                        </a:cubicBezTo>
                        <a:close/>
                      </a:path>
                    </a:pathLst>
                  </a:custGeom>
                  <ask:type>
                    <ask:lineSketchCurved/>
                  </ask:type>
                </ask:lineSketchStyleProps>
              </a:ext>
            </a:extLst>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28A9BF96-A14C-EB8C-E7F0-7D998A035AC3}"/>
              </a:ext>
            </a:extLst>
          </p:cNvPr>
          <p:cNvPicPr>
            <a:picLocks noChangeAspect="1"/>
          </p:cNvPicPr>
          <p:nvPr/>
        </p:nvPicPr>
        <p:blipFill>
          <a:blip r:embed="rId2"/>
          <a:stretch>
            <a:fillRect/>
          </a:stretch>
        </p:blipFill>
        <p:spPr>
          <a:xfrm>
            <a:off x="6349083" y="2021195"/>
            <a:ext cx="5247171" cy="4524315"/>
          </a:xfrm>
          <a:prstGeom prst="rect">
            <a:avLst/>
          </a:prstGeom>
        </p:spPr>
      </p:pic>
    </p:spTree>
    <p:extLst>
      <p:ext uri="{BB962C8B-B14F-4D97-AF65-F5344CB8AC3E}">
        <p14:creationId xmlns:p14="http://schemas.microsoft.com/office/powerpoint/2010/main" val="2701214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1EE997-80D6-099E-E8FE-8FAFF5DF60F7}"/>
              </a:ext>
            </a:extLst>
          </p:cNvPr>
          <p:cNvSpPr txBox="1"/>
          <p:nvPr/>
        </p:nvSpPr>
        <p:spPr>
          <a:xfrm>
            <a:off x="3360873" y="127791"/>
            <a:ext cx="544754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Thứ tư ngày 27 tháng 11 năm 2024</a:t>
            </a:r>
          </a:p>
        </p:txBody>
      </p:sp>
      <p:sp>
        <p:nvSpPr>
          <p:cNvPr id="3" name="Rectangle 2">
            <a:extLst>
              <a:ext uri="{FF2B5EF4-FFF2-40B4-BE49-F238E27FC236}">
                <a16:creationId xmlns:a16="http://schemas.microsoft.com/office/drawing/2014/main" id="{227812A8-EE4C-F600-430F-F6ED0621DC37}"/>
              </a:ext>
            </a:extLst>
          </p:cNvPr>
          <p:cNvSpPr/>
          <p:nvPr/>
        </p:nvSpPr>
        <p:spPr>
          <a:xfrm>
            <a:off x="-37947" y="708608"/>
            <a:ext cx="3149429"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i="0" u="sng" strike="noStrike" kern="1200" cap="none" spc="0" normalizeH="0" baseline="0" noProof="0">
                <a:ln>
                  <a:noFill/>
                </a:ln>
                <a:effectLst/>
                <a:uLnTx/>
                <a:uFillTx/>
                <a:latin typeface="Times New Roman" panose="02020603050405020304" pitchFamily="18" charset="0"/>
                <a:cs typeface="Times New Roman" panose="02020603050405020304" pitchFamily="18" charset="0"/>
              </a:rPr>
              <a:t>Lịch sử và địa lí:</a:t>
            </a:r>
            <a:endParaRPr kumimoji="0" lang="en-US" sz="2800" i="0"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43F8435-B10A-CB1D-B32D-23F35211E5BE}"/>
              </a:ext>
            </a:extLst>
          </p:cNvPr>
          <p:cNvPicPr>
            <a:picLocks noChangeAspect="1"/>
          </p:cNvPicPr>
          <p:nvPr/>
        </p:nvPicPr>
        <p:blipFill>
          <a:blip r:embed="rId2"/>
          <a:stretch>
            <a:fillRect/>
          </a:stretch>
        </p:blipFill>
        <p:spPr>
          <a:xfrm>
            <a:off x="2320037" y="1108364"/>
            <a:ext cx="7529213" cy="2671685"/>
          </a:xfrm>
          <a:prstGeom prst="rect">
            <a:avLst/>
          </a:prstGeom>
        </p:spPr>
      </p:pic>
      <p:sp>
        <p:nvSpPr>
          <p:cNvPr id="5" name="TextBox 4">
            <a:extLst>
              <a:ext uri="{FF2B5EF4-FFF2-40B4-BE49-F238E27FC236}">
                <a16:creationId xmlns:a16="http://schemas.microsoft.com/office/drawing/2014/main" id="{8277E829-39A8-0B06-7E9E-C60ACD57CA43}"/>
              </a:ext>
            </a:extLst>
          </p:cNvPr>
          <p:cNvSpPr txBox="1"/>
          <p:nvPr/>
        </p:nvSpPr>
        <p:spPr>
          <a:xfrm>
            <a:off x="2660073" y="3429000"/>
            <a:ext cx="6511636" cy="2195945"/>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036DF5F0-0A83-2789-1999-6FF57530A9A3}"/>
              </a:ext>
            </a:extLst>
          </p:cNvPr>
          <p:cNvSpPr txBox="1"/>
          <p:nvPr/>
        </p:nvSpPr>
        <p:spPr>
          <a:xfrm>
            <a:off x="2320037" y="3780049"/>
            <a:ext cx="2903127" cy="708824"/>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03C7F875-3855-F0CD-0CF7-86B5561D080E}"/>
              </a:ext>
            </a:extLst>
          </p:cNvPr>
          <p:cNvSpPr txBox="1"/>
          <p:nvPr/>
        </p:nvSpPr>
        <p:spPr>
          <a:xfrm>
            <a:off x="2549234" y="3780049"/>
            <a:ext cx="6851672"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4000" b="1">
                <a:solidFill>
                  <a:srgbClr val="0070C0"/>
                </a:solidFill>
                <a:latin typeface="Times New Roman" panose="02020603050405020304" pitchFamily="18" charset="0"/>
                <a:cs typeface="Times New Roman" panose="02020603050405020304" pitchFamily="18" charset="0"/>
              </a:rPr>
              <a:t>              TRÒ CHƠI:</a:t>
            </a:r>
          </a:p>
          <a:p>
            <a:r>
              <a:rPr lang="en-US" sz="4000" b="1">
                <a:solidFill>
                  <a:srgbClr val="0070C0"/>
                </a:solidFill>
                <a:latin typeface="Times New Roman" panose="02020603050405020304" pitchFamily="18" charset="0"/>
                <a:cs typeface="Times New Roman" panose="02020603050405020304" pitchFamily="18" charset="0"/>
              </a:rPr>
              <a:t> GIẢI CỨU CÔNG CHÚA</a:t>
            </a:r>
          </a:p>
        </p:txBody>
      </p:sp>
    </p:spTree>
    <p:extLst>
      <p:ext uri="{BB962C8B-B14F-4D97-AF65-F5344CB8AC3E}">
        <p14:creationId xmlns:p14="http://schemas.microsoft.com/office/powerpoint/2010/main" val="307088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a:extLst>
              <a:ext uri="{FF2B5EF4-FFF2-40B4-BE49-F238E27FC236}">
                <a16:creationId xmlns:a16="http://schemas.microsoft.com/office/drawing/2014/main" id="{98EAC014-3741-929A-D430-9D74C6DB6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a:extLst>
              <a:ext uri="{FF2B5EF4-FFF2-40B4-BE49-F238E27FC236}">
                <a16:creationId xmlns:a16="http://schemas.microsoft.com/office/drawing/2014/main" id="{A19055B8-3C8E-8C70-8B77-4D5142A2B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486940" y="382772"/>
            <a:ext cx="5995563" cy="2964745"/>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770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52894" y="819406"/>
            <a:ext cx="11344939" cy="1200329"/>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 Bánh chưng bánh giầy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a:extLst>
              <a:ext uri="{FF2B5EF4-FFF2-40B4-BE49-F238E27FC236}">
                <a16:creationId xmlns:a16="http://schemas.microsoft.com/office/drawing/2014/main" id="{33E409C8-B10F-59F0-A991-36C3B9ABF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44" y="2298446"/>
            <a:ext cx="5784112" cy="3290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Bánh Chưng Bánh Dày ❤️️ Nội Dung Sự Tích, Ý Nghĩa, Giá Trị">
            <a:extLst>
              <a:ext uri="{FF2B5EF4-FFF2-40B4-BE49-F238E27FC236}">
                <a16:creationId xmlns:a16="http://schemas.microsoft.com/office/drawing/2014/main" id="{CC2313D3-AA60-349B-CA04-4ABDB5459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527" y="2307264"/>
            <a:ext cx="5323568" cy="32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a:extLst>
              <a:ext uri="{FF2B5EF4-FFF2-40B4-BE49-F238E27FC236}">
                <a16:creationId xmlns:a16="http://schemas.microsoft.com/office/drawing/2014/main" id="{FCDAB6AA-7497-68E2-9D7C-5093FE78B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22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1754326"/>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solidFill>
                  <a:prstClr val="black"/>
                </a:solidFill>
                <a:cs typeface="Arial" panose="020B0604020202020204" pitchFamily="34" charset="0"/>
              </a:rPr>
              <a:t>Qua những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B9A76A-AFB5-90A9-417F-F9CADEB291FF}"/>
              </a:ext>
            </a:extLst>
          </p:cNvPr>
          <p:cNvSpPr txBox="1"/>
          <p:nvPr/>
        </p:nvSpPr>
        <p:spPr>
          <a:xfrm>
            <a:off x="3046429" y="2939812"/>
            <a:ext cx="8489896" cy="2862322"/>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8489896"/>
                      <a:gd name="connsiteY0" fmla="*/ 0 h 2862322"/>
                      <a:gd name="connsiteX1" fmla="*/ 8489896 w 8489896"/>
                      <a:gd name="connsiteY1" fmla="*/ 0 h 2862322"/>
                      <a:gd name="connsiteX2" fmla="*/ 8489896 w 8489896"/>
                      <a:gd name="connsiteY2" fmla="*/ 2862322 h 2862322"/>
                      <a:gd name="connsiteX3" fmla="*/ 0 w 8489896"/>
                      <a:gd name="connsiteY3" fmla="*/ 2862322 h 2862322"/>
                      <a:gd name="connsiteX4" fmla="*/ 0 w 8489896"/>
                      <a:gd name="connsiteY4" fmla="*/ 0 h 2862322"/>
                      <a:gd name="connsiteX0" fmla="*/ 0 w 8489896"/>
                      <a:gd name="connsiteY0" fmla="*/ 0 h 2862322"/>
                      <a:gd name="connsiteX1" fmla="*/ 8489896 w 8489896"/>
                      <a:gd name="connsiteY1" fmla="*/ 0 h 2862322"/>
                      <a:gd name="connsiteX2" fmla="*/ 8489896 w 8489896"/>
                      <a:gd name="connsiteY2" fmla="*/ 2862322 h 2862322"/>
                      <a:gd name="connsiteX3" fmla="*/ 0 w 8489896"/>
                      <a:gd name="connsiteY3" fmla="*/ 2862322 h 2862322"/>
                      <a:gd name="connsiteX4" fmla="*/ 0 w 848989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2862322" fill="none" extrusionOk="0">
                        <a:moveTo>
                          <a:pt x="0" y="0"/>
                        </a:moveTo>
                        <a:cubicBezTo>
                          <a:pt x="1854484" y="5222"/>
                          <a:pt x="6122497" y="24918"/>
                          <a:pt x="8489896" y="0"/>
                        </a:cubicBezTo>
                        <a:cubicBezTo>
                          <a:pt x="8543234" y="361229"/>
                          <a:pt x="8368597" y="2398869"/>
                          <a:pt x="8489896" y="2862322"/>
                        </a:cubicBezTo>
                        <a:cubicBezTo>
                          <a:pt x="6022519" y="2652692"/>
                          <a:pt x="1160834" y="3066846"/>
                          <a:pt x="0" y="2862322"/>
                        </a:cubicBezTo>
                        <a:cubicBezTo>
                          <a:pt x="59072" y="2047068"/>
                          <a:pt x="-70150" y="1076074"/>
                          <a:pt x="0" y="0"/>
                        </a:cubicBezTo>
                        <a:close/>
                      </a:path>
                      <a:path w="8489896" h="2862322" stroke="0" extrusionOk="0">
                        <a:moveTo>
                          <a:pt x="0" y="0"/>
                        </a:moveTo>
                        <a:cubicBezTo>
                          <a:pt x="1525713" y="15961"/>
                          <a:pt x="6219718" y="-385419"/>
                          <a:pt x="8489896" y="0"/>
                        </a:cubicBezTo>
                        <a:cubicBezTo>
                          <a:pt x="8442056" y="969804"/>
                          <a:pt x="8372913" y="2552252"/>
                          <a:pt x="8489896" y="2862322"/>
                        </a:cubicBezTo>
                        <a:cubicBezTo>
                          <a:pt x="5027695" y="2833567"/>
                          <a:pt x="2077978" y="2527545"/>
                          <a:pt x="0" y="2862322"/>
                        </a:cubicBezTo>
                        <a:cubicBezTo>
                          <a:pt x="-172998" y="2084707"/>
                          <a:pt x="-89187" y="1349008"/>
                          <a:pt x="0" y="0"/>
                        </a:cubicBezTo>
                        <a:close/>
                      </a:path>
                      <a:path w="8489896" h="2862322" fill="none" stroke="0" extrusionOk="0">
                        <a:moveTo>
                          <a:pt x="0" y="0"/>
                        </a:moveTo>
                        <a:cubicBezTo>
                          <a:pt x="1297210" y="11849"/>
                          <a:pt x="5770925" y="-161459"/>
                          <a:pt x="8489896" y="0"/>
                        </a:cubicBezTo>
                        <a:cubicBezTo>
                          <a:pt x="8575320" y="407606"/>
                          <a:pt x="8374106" y="2475981"/>
                          <a:pt x="8489896" y="2862322"/>
                        </a:cubicBezTo>
                        <a:cubicBezTo>
                          <a:pt x="6129074" y="2614909"/>
                          <a:pt x="1165105" y="3167684"/>
                          <a:pt x="0" y="2862322"/>
                        </a:cubicBezTo>
                        <a:cubicBezTo>
                          <a:pt x="-32239" y="2000412"/>
                          <a:pt x="-68960" y="1039854"/>
                          <a:pt x="0" y="0"/>
                        </a:cubicBezTo>
                        <a:close/>
                      </a:path>
                    </a:pathLst>
                  </a:cu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a:t>
            </a:r>
            <a:r>
              <a:rPr lang="vi-VN" sz="3600" b="1">
                <a:solidFill>
                  <a:prstClr val="black"/>
                </a:solidFill>
                <a:latin typeface="Calibri" panose="020F0502020204030204" pitchFamily="34" charset="0"/>
                <a:cs typeface="Calibri" panose="020F0502020204030204" pitchFamily="34" charset="0"/>
              </a:rPr>
              <a:t>ăn trầu</a:t>
            </a:r>
            <a:r>
              <a:rPr lang="en-US" sz="3600" b="1">
                <a:solidFill>
                  <a:prstClr val="black"/>
                </a:solidFill>
                <a:latin typeface="Calibri" panose="020F0502020204030204" pitchFamily="34" charset="0"/>
                <a:cs typeface="Calibri" panose="020F0502020204030204" pitchFamily="34" charset="0"/>
              </a:rPr>
              <a:t>…Vào những ngày hội, mọi người thường hóa trang, vui chơi, nhảy múa…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a:extLst>
              <a:ext uri="{FF2B5EF4-FFF2-40B4-BE49-F238E27FC236}">
                <a16:creationId xmlns:a16="http://schemas.microsoft.com/office/drawing/2014/main" id="{E1DEB27B-A1F0-7DFD-6C08-58E80711F1E0}"/>
              </a:ext>
            </a:extLst>
          </p:cNvPr>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200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257C585-635D-F6FF-46A3-BF239A25C792}"/>
              </a:ext>
            </a:extLst>
          </p:cNvPr>
          <p:cNvSpPr txBox="1"/>
          <p:nvPr/>
        </p:nvSpPr>
        <p:spPr>
          <a:xfrm>
            <a:off x="1329291" y="2234146"/>
            <a:ext cx="9292634" cy="403187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a:t>
            </a:r>
            <a:r>
              <a:rPr lang="vi-VN" sz="3200" b="1">
                <a:solidFill>
                  <a:srgbClr val="002060"/>
                </a:solidFill>
                <a:latin typeface="Cambria" panose="02040503050406030204" pitchFamily="18" charset="0"/>
                <a:ea typeface="Cambria" panose="02040503050406030204" pitchFamily="18" charset="0"/>
              </a:rPr>
              <a:t>Sông </a:t>
            </a:r>
            <a:r>
              <a:rPr lang="vi-VN" sz="3200" b="1" dirty="0">
                <a:solidFill>
                  <a:srgbClr val="002060"/>
                </a:solidFill>
                <a:latin typeface="Cambria" panose="02040503050406030204" pitchFamily="18" charset="0"/>
                <a:ea typeface="Cambria" panose="02040503050406030204" pitchFamily="18" charset="0"/>
              </a:rPr>
              <a:t>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9FD2A54E-8818-5547-C127-689433905CDD}"/>
              </a:ext>
            </a:extLst>
          </p:cNvPr>
          <p:cNvSpPr txBox="1"/>
          <p:nvPr/>
        </p:nvSpPr>
        <p:spPr>
          <a:xfrm>
            <a:off x="1246902" y="900545"/>
            <a:ext cx="7245927"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rPr>
              <a:t>- Sông Hồng là con sông dài hay ngắn?</a:t>
            </a:r>
          </a:p>
        </p:txBody>
      </p:sp>
      <p:sp>
        <p:nvSpPr>
          <p:cNvPr id="3" name="TextBox 2">
            <a:extLst>
              <a:ext uri="{FF2B5EF4-FFF2-40B4-BE49-F238E27FC236}">
                <a16:creationId xmlns:a16="http://schemas.microsoft.com/office/drawing/2014/main" id="{876C050E-A32A-5AB6-ABCF-E3EA380373D1}"/>
              </a:ext>
            </a:extLst>
          </p:cNvPr>
          <p:cNvSpPr txBox="1"/>
          <p:nvPr/>
        </p:nvSpPr>
        <p:spPr>
          <a:xfrm>
            <a:off x="1246902" y="1578082"/>
            <a:ext cx="8617528"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rPr>
              <a:t>- Đời sống vật chất và tinh thần như thế nào?</a:t>
            </a:r>
          </a:p>
        </p:txBody>
      </p:sp>
    </p:spTree>
    <p:extLst>
      <p:ext uri="{BB962C8B-B14F-4D97-AF65-F5344CB8AC3E}">
        <p14:creationId xmlns:p14="http://schemas.microsoft.com/office/powerpoint/2010/main" val="4254188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867"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tx1"/>
                  </a:solidFill>
                  <a:effectLst/>
                  <a:uLnTx/>
                  <a:uFillTx/>
                  <a:latin typeface="Calibri" panose="020F0502020204030204"/>
                  <a:ea typeface="+mn-ea"/>
                  <a:cs typeface="+mn-cs"/>
                </a:rPr>
                <a:t>  </a:t>
              </a:r>
              <a:r>
                <a:rPr lang="en-US" sz="5400" b="1">
                  <a:solidFill>
                    <a:schemeClr val="tx1"/>
                  </a:solidFill>
                  <a:latin typeface="Calibri" panose="020F0502020204030204"/>
                </a:rPr>
                <a:t>Cây mít</a:t>
              </a:r>
              <a:endParaRPr kumimoji="0" lang="en-US" sz="5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tx1"/>
                  </a:solidFill>
                  <a:effectLst/>
                  <a:uLnTx/>
                  <a:uFillTx/>
                  <a:latin typeface="Calibri" panose="020F0502020204030204"/>
                  <a:ea typeface="+mn-ea"/>
                  <a:cs typeface="+mn-cs"/>
                </a:rPr>
                <a:t>     Hồ sen</a:t>
              </a:r>
              <a:endParaRPr kumimoji="0" lang="en-US" sz="5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tx1"/>
                  </a:solidFill>
                  <a:effectLst/>
                  <a:uLnTx/>
                  <a:uFillTx/>
                  <a:latin typeface="Calibri" panose="020F0502020204030204"/>
                  <a:ea typeface="+mn-ea"/>
                  <a:cs typeface="+mn-cs"/>
                </a:rPr>
                <a:t>  Nh</a:t>
              </a:r>
              <a:r>
                <a:rPr lang="en-US" sz="5400" b="1">
                  <a:solidFill>
                    <a:schemeClr val="tx1"/>
                  </a:solidFill>
                  <a:latin typeface="Calibri" panose="020F0502020204030204"/>
                </a:rPr>
                <a:t>à thờ</a:t>
              </a:r>
              <a:endParaRPr kumimoji="0" lang="en-US" sz="5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tx1"/>
                  </a:solidFill>
                  <a:effectLst/>
                  <a:uLnTx/>
                  <a:uFillTx/>
                  <a:latin typeface="Calibri" panose="020F0502020204030204"/>
                  <a:ea typeface="+mn-ea"/>
                  <a:cs typeface="+mn-cs"/>
                </a:rPr>
                <a:t>    C</a:t>
              </a:r>
              <a:r>
                <a:rPr lang="en-US" sz="5400" b="1">
                  <a:solidFill>
                    <a:schemeClr val="tx1"/>
                  </a:solidFill>
                  <a:latin typeface="Calibri" panose="020F0502020204030204"/>
                </a:rPr>
                <a:t>ây đ</a:t>
              </a:r>
              <a:r>
                <a:rPr lang="en-US" sz="5400" b="1" dirty="0">
                  <a:solidFill>
                    <a:schemeClr val="tx1"/>
                  </a:solidFill>
                  <a:latin typeface="Calibri" panose="020F0502020204030204"/>
                </a:rPr>
                <a:t>a</a:t>
              </a:r>
              <a:endParaRPr kumimoji="0" lang="en-US" sz="5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289825" y="4953040"/>
            <a:ext cx="1486303" cy="1189041"/>
          </a:xfrm>
          <a:prstGeom prst="rect">
            <a:avLst/>
          </a:prstGeom>
        </p:spPr>
      </p:pic>
      <p:sp>
        <p:nvSpPr>
          <p:cNvPr id="2" name="TextBox 1">
            <a:extLst>
              <a:ext uri="{FF2B5EF4-FFF2-40B4-BE49-F238E27FC236}">
                <a16:creationId xmlns:a16="http://schemas.microsoft.com/office/drawing/2014/main" id="{5F853FFB-A12E-2F85-6EB7-44D01D6F6117}"/>
              </a:ext>
            </a:extLst>
          </p:cNvPr>
          <p:cNvSpPr txBox="1"/>
          <p:nvPr/>
        </p:nvSpPr>
        <p:spPr>
          <a:xfrm>
            <a:off x="1274618" y="639495"/>
            <a:ext cx="9545781" cy="1323439"/>
          </a:xfrm>
          <a:prstGeom prst="rect">
            <a:avLst/>
          </a:prstGeom>
          <a:noFill/>
        </p:spPr>
        <p:txBody>
          <a:bodyPr wrap="square">
            <a:spAutoFit/>
          </a:bodyPr>
          <a:lstStyle/>
          <a:p>
            <a:r>
              <a:rPr lang="vi-VN" sz="4000" b="1" i="0">
                <a:solidFill>
                  <a:srgbClr val="000000"/>
                </a:solidFill>
                <a:effectLst/>
                <a:latin typeface="+mj-lt"/>
              </a:rPr>
              <a:t>Làng quê truyền thống vùng Đồng bằng Bắc Bộ thường có gì</a:t>
            </a:r>
            <a:r>
              <a:rPr lang="en-US" sz="4000" b="1" i="0">
                <a:solidFill>
                  <a:srgbClr val="000000"/>
                </a:solidFill>
                <a:effectLst/>
                <a:latin typeface="+mj-lt"/>
              </a:rPr>
              <a:t> ?</a:t>
            </a:r>
            <a:endParaRPr lang="en-US" sz="4000" b="1">
              <a:latin typeface="+mj-lt"/>
            </a:endParaRPr>
          </a:p>
        </p:txBody>
      </p:sp>
    </p:spTree>
    <p:extLst>
      <p:ext uri="{BB962C8B-B14F-4D97-AF65-F5344CB8AC3E}">
        <p14:creationId xmlns:p14="http://schemas.microsoft.com/office/powerpoint/2010/main" val="146125438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par>
                                    <p:cTn id="67" presetID="1" presetClass="mediacall" presetSubtype="0" fill="hold" nodeType="withEffect">
                                      <p:stCondLst>
                                        <p:cond delay="0"/>
                                      </p:stCondLst>
                                      <p:childTnLst>
                                        <p:cmd type="call" cmd="playFrom(0.0)">
                                          <p:cBhvr>
                                            <p:cTn id="68"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par>
                                    <p:cTn id="67" presetID="1" presetClass="mediacall" presetSubtype="0" fill="hold" nodeType="withEffect">
                                      <p:stCondLst>
                                        <p:cond delay="0"/>
                                      </p:stCondLst>
                                      <p:childTnLst>
                                        <p:cmd type="call" cmd="playFrom(0.0)">
                                          <p:cBhvr>
                                            <p:cTn id="68"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pic>
        <p:nvPicPr>
          <p:cNvPr id="3" name="Picture 2">
            <a:extLst>
              <a:ext uri="{FF2B5EF4-FFF2-40B4-BE49-F238E27FC236}">
                <a16:creationId xmlns:a16="http://schemas.microsoft.com/office/drawing/2014/main" id="{B715D338-0FC9-2120-343E-1BCE75EA0C90}"/>
              </a:ext>
            </a:extLst>
          </p:cNvPr>
          <p:cNvPicPr>
            <a:picLocks noChangeAspect="1"/>
          </p:cNvPicPr>
          <p:nvPr/>
        </p:nvPicPr>
        <p:blipFill>
          <a:blip r:embed="rId7"/>
          <a:stretch>
            <a:fillRect/>
          </a:stretch>
        </p:blipFill>
        <p:spPr>
          <a:xfrm>
            <a:off x="955326" y="1327011"/>
            <a:ext cx="10150720" cy="4029805"/>
          </a:xfrm>
          <a:prstGeom prst="rect">
            <a:avLst/>
          </a:prstGeom>
        </p:spPr>
      </p:pic>
    </p:spTree>
    <p:extLst>
      <p:ext uri="{BB962C8B-B14F-4D97-AF65-F5344CB8AC3E}">
        <p14:creationId xmlns:p14="http://schemas.microsoft.com/office/powerpoint/2010/main" val="1658515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867"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05900" y="4442090"/>
              <a:ext cx="1968090" cy="2189808"/>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96000" y="2986879"/>
            <a:ext cx="1486303" cy="1189041"/>
          </a:xfrm>
          <a:prstGeom prst="rect">
            <a:avLst/>
          </a:prstGeom>
        </p:spPr>
      </p:pic>
      <p:grpSp>
        <p:nvGrpSpPr>
          <p:cNvPr id="24" name="Group 23">
            <a:extLst>
              <a:ext uri="{FF2B5EF4-FFF2-40B4-BE49-F238E27FC236}">
                <a16:creationId xmlns:a16="http://schemas.microsoft.com/office/drawing/2014/main" id="{8F3B9162-783E-4BCC-1BC5-A7955DD08F99}"/>
              </a:ext>
            </a:extLst>
          </p:cNvPr>
          <p:cNvGrpSpPr/>
          <p:nvPr/>
        </p:nvGrpSpPr>
        <p:grpSpPr>
          <a:xfrm>
            <a:off x="248760" y="4892040"/>
            <a:ext cx="5491883" cy="1548808"/>
            <a:chOff x="144171" y="7338060"/>
            <a:chExt cx="8237829"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4171" y="7338060"/>
              <a:ext cx="2128644"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023498" y="7402261"/>
              <a:ext cx="2010918" cy="2209800"/>
            </a:xfrm>
            <a:prstGeom prst="rect">
              <a:avLst/>
            </a:prstGeom>
          </p:spPr>
        </p:pic>
      </p:grpSp>
      <p:sp>
        <p:nvSpPr>
          <p:cNvPr id="5" name="TextBox 4">
            <a:extLst>
              <a:ext uri="{FF2B5EF4-FFF2-40B4-BE49-F238E27FC236}">
                <a16:creationId xmlns:a16="http://schemas.microsoft.com/office/drawing/2014/main" id="{718BCF86-00C1-7FD1-BAB0-56DBE1555EC3}"/>
              </a:ext>
            </a:extLst>
          </p:cNvPr>
          <p:cNvSpPr txBox="1"/>
          <p:nvPr/>
        </p:nvSpPr>
        <p:spPr>
          <a:xfrm>
            <a:off x="1452214" y="732952"/>
            <a:ext cx="945571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a:solidFill>
                  <a:srgbClr val="000000"/>
                </a:solidFill>
                <a:effectLst/>
                <a:latin typeface="Times New Roman" panose="02020603050405020304" pitchFamily="18" charset="0"/>
                <a:cs typeface="Times New Roman" panose="02020603050405020304" pitchFamily="18" charset="0"/>
              </a:rPr>
              <a:t>Một số lễ hội nổi tiếng ở vùng </a:t>
            </a:r>
            <a:r>
              <a:rPr lang="en-US" sz="3600" b="1" i="0">
                <a:solidFill>
                  <a:srgbClr val="000000"/>
                </a:solidFill>
                <a:effectLst/>
                <a:latin typeface="Times New Roman" panose="02020603050405020304" pitchFamily="18" charset="0"/>
                <a:cs typeface="Times New Roman" panose="02020603050405020304" pitchFamily="18" charset="0"/>
              </a:rPr>
              <a:t>Đồng</a:t>
            </a:r>
            <a:r>
              <a:rPr lang="en-US" sz="4000" b="1" i="0">
                <a:solidFill>
                  <a:srgbClr val="000000"/>
                </a:solidFill>
                <a:effectLst/>
                <a:latin typeface="Times New Roman" panose="02020603050405020304" pitchFamily="18" charset="0"/>
                <a:cs typeface="Times New Roman" panose="02020603050405020304" pitchFamily="18" charset="0"/>
              </a:rPr>
              <a:t> bằng Bắc Bộ là gì?</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953D94D-4345-0AA3-AEAC-36BDCE49125F}"/>
              </a:ext>
            </a:extLst>
          </p:cNvPr>
          <p:cNvSpPr txBox="1"/>
          <p:nvPr/>
        </p:nvSpPr>
        <p:spPr>
          <a:xfrm>
            <a:off x="1836136" y="3293727"/>
            <a:ext cx="3676190" cy="707886"/>
          </a:xfrm>
          <a:prstGeom prst="rect">
            <a:avLst/>
          </a:prstGeom>
          <a:noFill/>
        </p:spPr>
        <p:txBody>
          <a:bodyPr wrap="square">
            <a:spAutoFit/>
          </a:bodyPr>
          <a:lstStyle/>
          <a:p>
            <a:r>
              <a:rPr lang="en-US" sz="4000" b="1">
                <a:latin typeface="Times New Roman" panose="02020603050405020304" pitchFamily="18" charset="0"/>
                <a:cs typeface="Times New Roman" panose="02020603050405020304" pitchFamily="18" charset="0"/>
              </a:rPr>
              <a:t>Lễ hội Gầu Tào</a:t>
            </a:r>
            <a:endParaRPr lang="en-US" sz="40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7D3310-4356-D156-CE74-7A4F8B17D764}"/>
              </a:ext>
            </a:extLst>
          </p:cNvPr>
          <p:cNvSpPr txBox="1"/>
          <p:nvPr/>
        </p:nvSpPr>
        <p:spPr>
          <a:xfrm>
            <a:off x="1597604" y="5212520"/>
            <a:ext cx="4143039" cy="707886"/>
          </a:xfrm>
          <a:prstGeom prst="rect">
            <a:avLst/>
          </a:prstGeom>
          <a:noFill/>
        </p:spPr>
        <p:txBody>
          <a:bodyPr wrap="square">
            <a:spAutoFit/>
          </a:bodyPr>
          <a:lstStyle/>
          <a:p>
            <a:r>
              <a:rPr lang="en-US" sz="4000" b="1">
                <a:latin typeface="Times New Roman" panose="02020603050405020304" pitchFamily="18" charset="0"/>
                <a:cs typeface="Times New Roman" panose="02020603050405020304" pitchFamily="18" charset="0"/>
              </a:rPr>
              <a:t>Lễ hội Lồng Tồng</a:t>
            </a:r>
            <a:endParaRPr lang="en-US" sz="40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4086B48C-44AA-1E3F-A3D8-ECCAFBE8C6BA}"/>
              </a:ext>
            </a:extLst>
          </p:cNvPr>
          <p:cNvSpPr txBox="1"/>
          <p:nvPr/>
        </p:nvSpPr>
        <p:spPr>
          <a:xfrm>
            <a:off x="8005443" y="3236809"/>
            <a:ext cx="2433066" cy="707886"/>
          </a:xfrm>
          <a:prstGeom prst="rect">
            <a:avLst/>
          </a:prstGeom>
          <a:noFill/>
        </p:spPr>
        <p:txBody>
          <a:bodyPr wrap="square">
            <a:spAutoFit/>
          </a:bodyPr>
          <a:lstStyle/>
          <a:p>
            <a:r>
              <a:rPr lang="en-US" sz="4000" b="1">
                <a:latin typeface="Times New Roman" panose="02020603050405020304" pitchFamily="18" charset="0"/>
                <a:cs typeface="Times New Roman" panose="02020603050405020304" pitchFamily="18" charset="0"/>
              </a:rPr>
              <a:t>Hội Lim</a:t>
            </a:r>
            <a:endParaRPr lang="en-US" sz="400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115C8FD9-0655-2EA6-F261-FD2EFBC3C0D5}"/>
              </a:ext>
            </a:extLst>
          </p:cNvPr>
          <p:cNvSpPr txBox="1"/>
          <p:nvPr/>
        </p:nvSpPr>
        <p:spPr>
          <a:xfrm>
            <a:off x="7724284" y="5212520"/>
            <a:ext cx="2988599" cy="707886"/>
          </a:xfrm>
          <a:prstGeom prst="rect">
            <a:avLst/>
          </a:prstGeom>
          <a:noFill/>
        </p:spPr>
        <p:txBody>
          <a:bodyPr wrap="square">
            <a:spAutoFit/>
          </a:bodyPr>
          <a:lstStyle/>
          <a:p>
            <a:r>
              <a:rPr lang="en-US" sz="4000" b="1">
                <a:latin typeface="Times New Roman" panose="02020603050405020304" pitchFamily="18" charset="0"/>
                <a:cs typeface="Times New Roman" panose="02020603050405020304" pitchFamily="18" charset="0"/>
              </a:rPr>
              <a:t>Lễ hội Ka-tê</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44250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20"/>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792" y="969689"/>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8792" y="96968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792" y="96968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792" y="969689"/>
            <a:ext cx="487363" cy="487363"/>
          </a:xfrm>
          <a:prstGeom prst="rect">
            <a:avLst/>
          </a:prstGeom>
        </p:spPr>
      </p:pic>
      <p:grpSp>
        <p:nvGrpSpPr>
          <p:cNvPr id="19" name="Group 18">
            <a:extLst>
              <a:ext uri="{FF2B5EF4-FFF2-40B4-BE49-F238E27FC236}">
                <a16:creationId xmlns:a16="http://schemas.microsoft.com/office/drawing/2014/main" id="{78336612-F495-ED65-75A8-0F467FCAC213}"/>
              </a:ext>
            </a:extLst>
          </p:cNvPr>
          <p:cNvGrpSpPr/>
          <p:nvPr/>
        </p:nvGrpSpPr>
        <p:grpSpPr>
          <a:xfrm>
            <a:off x="365674" y="3043290"/>
            <a:ext cx="5374969" cy="1306782"/>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Mùa đông  </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3109919"/>
            <a:ext cx="5308221" cy="1223028"/>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Mùa hạ     </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16595"/>
            <a:ext cx="5381043" cy="1297536"/>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Mùa xuân </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814489"/>
            <a:ext cx="5363154" cy="1234194"/>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Mùa thu  </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342993" y="5108914"/>
            <a:ext cx="1486303" cy="1189041"/>
          </a:xfrm>
          <a:prstGeom prst="rect">
            <a:avLst/>
          </a:prstGeom>
        </p:spPr>
      </p:pic>
      <p:sp>
        <p:nvSpPr>
          <p:cNvPr id="5" name="Rectangle: Beveled 4">
            <a:extLst>
              <a:ext uri="{FF2B5EF4-FFF2-40B4-BE49-F238E27FC236}">
                <a16:creationId xmlns:a16="http://schemas.microsoft.com/office/drawing/2014/main" id="{2EF4B83B-0A34-5E39-A615-A467917DC759}"/>
              </a:ext>
            </a:extLst>
          </p:cNvPr>
          <p:cNvSpPr/>
          <p:nvPr/>
        </p:nvSpPr>
        <p:spPr>
          <a:xfrm>
            <a:off x="787400" y="731144"/>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867"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8AC9717-8D5D-BB79-607A-29FDACEA3746}"/>
              </a:ext>
            </a:extLst>
          </p:cNvPr>
          <p:cNvSpPr txBox="1"/>
          <p:nvPr/>
        </p:nvSpPr>
        <p:spPr>
          <a:xfrm>
            <a:off x="1191491" y="931308"/>
            <a:ext cx="9781309" cy="1446550"/>
          </a:xfrm>
          <a:prstGeom prst="rect">
            <a:avLst/>
          </a:prstGeom>
          <a:noFill/>
        </p:spPr>
        <p:txBody>
          <a:bodyPr wrap="square">
            <a:spAutoFit/>
          </a:bodyPr>
          <a:lstStyle/>
          <a:p>
            <a:pPr algn="ctr" defTabSz="914446">
              <a:defRPr/>
            </a:pPr>
            <a:r>
              <a:rPr lang="vi-VN" sz="4400" b="1">
                <a:latin typeface="Times New Roman" panose="02020603050405020304" pitchFamily="18" charset="0"/>
                <a:cs typeface="Times New Roman" panose="02020603050405020304" pitchFamily="18" charset="0"/>
              </a:rPr>
              <a:t>Các lễ hội thường </a:t>
            </a:r>
            <a:r>
              <a:rPr lang="en-US" sz="4400" b="1">
                <a:latin typeface="Times New Roman" panose="02020603050405020304" pitchFamily="18" charset="0"/>
                <a:cs typeface="Times New Roman" panose="02020603050405020304" pitchFamily="18" charset="0"/>
              </a:rPr>
              <a:t>tổ chức </a:t>
            </a:r>
            <a:r>
              <a:rPr lang="vi-VN" sz="4400" b="1">
                <a:latin typeface="Times New Roman" panose="02020603050405020304" pitchFamily="18" charset="0"/>
                <a:cs typeface="Times New Roman" panose="02020603050405020304" pitchFamily="18" charset="0"/>
              </a:rPr>
              <a:t> vào</a:t>
            </a:r>
            <a:r>
              <a:rPr lang="en-US" sz="4400" b="1">
                <a:latin typeface="Times New Roman" panose="02020603050405020304" pitchFamily="18" charset="0"/>
                <a:cs typeface="Times New Roman" panose="02020603050405020304" pitchFamily="18" charset="0"/>
              </a:rPr>
              <a:t> mùa nào trong năm?</a:t>
            </a:r>
          </a:p>
        </p:txBody>
      </p:sp>
    </p:spTree>
    <p:extLst>
      <p:ext uri="{BB962C8B-B14F-4D97-AF65-F5344CB8AC3E}">
        <p14:creationId xmlns:p14="http://schemas.microsoft.com/office/powerpoint/2010/main" val="35851838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5120" fill="hold"/>
                                            <p:tgtEl>
                                              <p:spTgt spid="9"/>
                                            </p:tgtEl>
                                          </p:cBhvr>
                                        </p:cmd>
                                      </p:childTnLst>
                                    </p:cTn>
                                  </p:par>
                                  <p:par>
                                    <p:cTn id="58" presetID="26" presetClass="emph" presetSubtype="0" fill="hold" nodeType="withEffect">
                                      <p:stCondLst>
                                        <p:cond delay="0"/>
                                      </p:stCondLst>
                                      <p:childTnLst>
                                        <p:animEffect transition="out" filter="fade">
                                          <p:cBhvr>
                                            <p:cTn id="59" dur="500" tmFilter="0, 0; .2, .5; .8, .5; 1, 0"/>
                                            <p:tgtEl>
                                              <p:spTgt spid="23"/>
                                            </p:tgtEl>
                                          </p:cBhvr>
                                        </p:animEffect>
                                        <p:animScale>
                                          <p:cBhvr>
                                            <p:cTn id="60"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par>
                                    <p:cTn id="67" presetID="1" presetClass="mediacall" presetSubtype="0" fill="hold" nodeType="withEffect">
                                      <p:stCondLst>
                                        <p:cond delay="0"/>
                                      </p:stCondLst>
                                      <p:childTnLst>
                                        <p:cmd type="call" cmd="playFrom(0.0)">
                                          <p:cBhvr>
                                            <p:cTn id="68"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5120" fill="hold"/>
                                            <p:tgtEl>
                                              <p:spTgt spid="9"/>
                                            </p:tgtEl>
                                          </p:cBhvr>
                                        </p:cmd>
                                      </p:childTnLst>
                                    </p:cTn>
                                  </p:par>
                                  <p:par>
                                    <p:cTn id="58" presetID="26" presetClass="emph" presetSubtype="0" fill="hold" nodeType="withEffect">
                                      <p:stCondLst>
                                        <p:cond delay="0"/>
                                      </p:stCondLst>
                                      <p:childTnLst>
                                        <p:animEffect transition="out" filter="fade">
                                          <p:cBhvr>
                                            <p:cTn id="59" dur="500" tmFilter="0, 0; .2, .5; .8, .5; 1, 0"/>
                                            <p:tgtEl>
                                              <p:spTgt spid="23"/>
                                            </p:tgtEl>
                                          </p:cBhvr>
                                        </p:animEffect>
                                        <p:animScale>
                                          <p:cBhvr>
                                            <p:cTn id="60"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par>
                                    <p:cTn id="67" presetID="1" presetClass="mediacall" presetSubtype="0" fill="hold" nodeType="withEffect">
                                      <p:stCondLst>
                                        <p:cond delay="0"/>
                                      </p:stCondLst>
                                      <p:childTnLst>
                                        <p:cmd type="call" cmd="playFrom(0.0)">
                                          <p:cBhvr>
                                            <p:cTn id="68"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766451-29CB-B953-D222-9D0794239D7B}"/>
              </a:ext>
            </a:extLst>
          </p:cNvPr>
          <p:cNvSpPr txBox="1"/>
          <p:nvPr/>
        </p:nvSpPr>
        <p:spPr>
          <a:xfrm>
            <a:off x="2320636" y="1759527"/>
            <a:ext cx="7917873"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5400"/>
              <a:t>Nào, chúng ta cùng đón công chúa về các bạn ơi!</a:t>
            </a:r>
          </a:p>
        </p:txBody>
      </p:sp>
    </p:spTree>
    <p:extLst>
      <p:ext uri="{BB962C8B-B14F-4D97-AF65-F5344CB8AC3E}">
        <p14:creationId xmlns:p14="http://schemas.microsoft.com/office/powerpoint/2010/main" val="1190918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hồng 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B8A70DA1-E22A-4F31-C91B-E8273E441199}"/>
              </a:ext>
            </a:extLst>
          </p:cNvPr>
          <p:cNvGrpSpPr/>
          <p:nvPr/>
        </p:nvGrpSpPr>
        <p:grpSpPr>
          <a:xfrm>
            <a:off x="2121989" y="2714624"/>
            <a:ext cx="5485736" cy="2640452"/>
            <a:chOff x="4745449" y="668253"/>
            <a:chExt cx="5485736" cy="2299301"/>
          </a:xfrm>
        </p:grpSpPr>
        <p:pic>
          <p:nvPicPr>
            <p:cNvPr id="12" name="Picture 5">
              <a:extLst>
                <a:ext uri="{FF2B5EF4-FFF2-40B4-BE49-F238E27FC236}">
                  <a16:creationId xmlns:a16="http://schemas.microsoft.com/office/drawing/2014/main" id="{5BCE87B7-B2D4-34E6-CA38-25344F3AF0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5" name="TextBox 14">
              <a:extLst>
                <a:ext uri="{FF2B5EF4-FFF2-40B4-BE49-F238E27FC236}">
                  <a16:creationId xmlns:a16="http://schemas.microsoft.com/office/drawing/2014/main" id="{C788AC03-F268-1625-C3D8-D6545F8D37AB}"/>
                </a:ext>
              </a:extLst>
            </p:cNvPr>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5807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FF948-EA6B-132B-92AA-409FFCD58456}"/>
              </a:ext>
            </a:extLst>
          </p:cNvPr>
          <p:cNvSpPr txBox="1"/>
          <p:nvPr/>
        </p:nvSpPr>
        <p:spPr>
          <a:xfrm>
            <a:off x="3360873" y="127791"/>
            <a:ext cx="544754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Thứ tư ngày 27 tháng 11 năm 2024</a:t>
            </a:r>
          </a:p>
        </p:txBody>
      </p:sp>
      <p:sp>
        <p:nvSpPr>
          <p:cNvPr id="3" name="Rectangle 2">
            <a:extLst>
              <a:ext uri="{FF2B5EF4-FFF2-40B4-BE49-F238E27FC236}">
                <a16:creationId xmlns:a16="http://schemas.microsoft.com/office/drawing/2014/main" id="{A243BB22-3E6C-A6EC-AC80-A47C790010B8}"/>
              </a:ext>
            </a:extLst>
          </p:cNvPr>
          <p:cNvSpPr/>
          <p:nvPr/>
        </p:nvSpPr>
        <p:spPr>
          <a:xfrm>
            <a:off x="-96992" y="708608"/>
            <a:ext cx="2792824"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i="0" u="sng" strike="noStrike" kern="1200" cap="none" spc="0" normalizeH="0" baseline="0" noProof="0">
                <a:ln>
                  <a:noFill/>
                </a:ln>
                <a:effectLst/>
                <a:uLnTx/>
                <a:uFillTx/>
                <a:latin typeface="Times New Roman" panose="02020603050405020304" pitchFamily="18" charset="0"/>
                <a:cs typeface="Times New Roman" panose="02020603050405020304" pitchFamily="18" charset="0"/>
              </a:rPr>
              <a:t>Lịch sử và địa lí:</a:t>
            </a:r>
            <a:endParaRPr kumimoji="0" lang="en-US" sz="2800" i="0"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AE8C547-CB95-958C-B86D-FD425B613FCA}"/>
              </a:ext>
            </a:extLst>
          </p:cNvPr>
          <p:cNvSpPr txBox="1"/>
          <p:nvPr/>
        </p:nvSpPr>
        <p:spPr>
          <a:xfrm>
            <a:off x="2848242" y="737388"/>
            <a:ext cx="7999855"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SÔNG HỒNG VÀ VĂN MINH SÔNG HỒNG (T1)</a:t>
            </a:r>
          </a:p>
        </p:txBody>
      </p:sp>
      <p:sp>
        <p:nvSpPr>
          <p:cNvPr id="5" name="TextBox 4">
            <a:extLst>
              <a:ext uri="{FF2B5EF4-FFF2-40B4-BE49-F238E27FC236}">
                <a16:creationId xmlns:a16="http://schemas.microsoft.com/office/drawing/2014/main" id="{55D576DE-40D2-9179-5105-D244364E1E85}"/>
              </a:ext>
            </a:extLst>
          </p:cNvPr>
          <p:cNvSpPr txBox="1"/>
          <p:nvPr/>
        </p:nvSpPr>
        <p:spPr>
          <a:xfrm>
            <a:off x="387927" y="2162663"/>
            <a:ext cx="11457709" cy="4431983"/>
          </a:xfrm>
          <a:prstGeom prst="rect">
            <a:avLst/>
          </a:prstGeom>
          <a:noFill/>
        </p:spPr>
        <p:txBody>
          <a:bodyPr wrap="square" lIns="0" tIns="0" rIns="0" bIns="0" rtlCol="0">
            <a:spAutoFit/>
          </a:bodyPr>
          <a:lstStyle/>
          <a:p>
            <a:pPr marL="342900" lvl="0" indent="-342900" algn="just">
              <a:buFont typeface="Wingdings" panose="05000000000000000000" pitchFamily="2" charset="2"/>
              <a:buChar char="q"/>
            </a:pPr>
            <a:r>
              <a:rPr lang="vi-VN" sz="3200" dirty="0">
                <a:latin typeface="Times New Roman" panose="02020603050405020304" pitchFamily="18" charset="0"/>
                <a:ea typeface="AvantGarde" panose="00000400000000000000" pitchFamily="2" charset="0"/>
                <a:cs typeface="Times New Roman" panose="02020603050405020304" pitchFamily="18" charset="0"/>
              </a:rPr>
              <a:t>Xác định được hệ thống sông Hồng trên bản đồ hoặc lược đồ.</a:t>
            </a:r>
          </a:p>
          <a:p>
            <a:pPr marL="342900" lvl="0" indent="-342900" algn="just">
              <a:buFont typeface="Wingdings" panose="05000000000000000000" pitchFamily="2" charset="2"/>
              <a:buChar char="q"/>
            </a:pPr>
            <a:r>
              <a:rPr lang="vi-VN" sz="3200" dirty="0">
                <a:latin typeface="Times New Roman" panose="02020603050405020304" pitchFamily="18" charset="0"/>
                <a:ea typeface="AvantGarde" panose="00000400000000000000" pitchFamily="2" charset="0"/>
                <a:cs typeface="Times New Roman" panose="02020603050405020304" pitchFamily="18" charset="0"/>
              </a:rPr>
              <a:t>Kể được một số tên gọi khác của sông Hồng.</a:t>
            </a:r>
          </a:p>
          <a:p>
            <a:pPr marL="342900" lvl="0" indent="-342900" algn="just">
              <a:buFont typeface="Wingdings" panose="05000000000000000000" pitchFamily="2" charset="2"/>
              <a:buChar char="q"/>
            </a:pPr>
            <a:r>
              <a:rPr lang="vi-VN" sz="3200" dirty="0">
                <a:latin typeface="Times New Roman" panose="02020603050405020304" pitchFamily="18" charset="0"/>
                <a:ea typeface="AvantGarde" panose="00000400000000000000" pitchFamily="2" charset="0"/>
                <a:cs typeface="Times New Roman" panose="02020603050405020304" pitchFamily="18" charset="0"/>
              </a:rPr>
              <a:t>Sưu tầm, sử dụng tư liệu lịch sử (tranh, ảnh, đoạn trích tư liệu,… ), trình bày được một số thành tựu tiêu biểu của văn minh sông Hồng.</a:t>
            </a:r>
          </a:p>
          <a:p>
            <a:pPr marL="342900" lvl="0" indent="-342900" algn="just">
              <a:buFont typeface="Wingdings" panose="05000000000000000000" pitchFamily="2" charset="2"/>
              <a:buChar char="q"/>
            </a:pPr>
            <a:r>
              <a:rPr lang="vi-VN" sz="3200" dirty="0">
                <a:latin typeface="Times New Roman" panose="02020603050405020304" pitchFamily="18" charset="0"/>
                <a:ea typeface="AvantGarde" panose="00000400000000000000" pitchFamily="2" charset="0"/>
                <a:cs typeface="Times New Roman" panose="02020603050405020304" pitchFamily="18" charset="0"/>
              </a:rPr>
              <a:t>Mô tả được một số nét cơ bản về đời sống vật chất và tinh thần của người Việt cổ thông qua quan sát một số hình ảnh về cuộc sống của người Việt cổ trong hoa văn trên trống đồng Đông Sơn, kết hợp với một số truyền thuyết (ví dụ: Sơn Tinh, Thủy Tinh, sự tích Bánh chưng, bánh giầy, …)</a:t>
            </a:r>
          </a:p>
        </p:txBody>
      </p:sp>
      <p:pic>
        <p:nvPicPr>
          <p:cNvPr id="6" name="Picture 5">
            <a:extLst>
              <a:ext uri="{FF2B5EF4-FFF2-40B4-BE49-F238E27FC236}">
                <a16:creationId xmlns:a16="http://schemas.microsoft.com/office/drawing/2014/main" id="{8EE0D729-509D-4E4F-434D-F2DED42C53F2}"/>
              </a:ext>
            </a:extLst>
          </p:cNvPr>
          <p:cNvPicPr>
            <a:picLocks noChangeAspect="1"/>
          </p:cNvPicPr>
          <p:nvPr/>
        </p:nvPicPr>
        <p:blipFill>
          <a:blip r:embed="rId2"/>
          <a:stretch>
            <a:fillRect/>
          </a:stretch>
        </p:blipFill>
        <p:spPr>
          <a:xfrm>
            <a:off x="543791" y="1403751"/>
            <a:ext cx="3495711" cy="758912"/>
          </a:xfrm>
          <a:prstGeom prst="rect">
            <a:avLst/>
          </a:prstGeom>
        </p:spPr>
      </p:pic>
    </p:spTree>
    <p:extLst>
      <p:ext uri="{BB962C8B-B14F-4D97-AF65-F5344CB8AC3E}">
        <p14:creationId xmlns:p14="http://schemas.microsoft.com/office/powerpoint/2010/main" val="386764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325</TotalTime>
  <Words>1097</Words>
  <Application>Microsoft Office PowerPoint</Application>
  <PresentationFormat>Widescreen</PresentationFormat>
  <Paragraphs>88</Paragraphs>
  <Slides>31</Slides>
  <Notes>11</Notes>
  <HiddenSlides>0</HiddenSlides>
  <MMClips>17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微软雅黑</vt:lpstr>
      <vt:lpstr>Arial</vt:lpstr>
      <vt:lpstr>Calibri</vt:lpstr>
      <vt:lpstr>Cambria</vt:lpstr>
      <vt:lpstr>Lato</vt:lpstr>
      <vt:lpstr>Patrick Hand</vt:lpstr>
      <vt:lpstr>Roboto Condensed Light</vt:lpstr>
      <vt:lpstr>Times New Roman</vt:lpstr>
      <vt:lpstr>Wingdings</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lục nguyễn</cp:lastModifiedBy>
  <cp:revision>74</cp:revision>
  <dcterms:created xsi:type="dcterms:W3CDTF">2023-09-26T05:35:06Z</dcterms:created>
  <dcterms:modified xsi:type="dcterms:W3CDTF">2024-11-27T05:33:53Z</dcterms:modified>
  <cp:category>9Slide.vn</cp:category>
</cp:coreProperties>
</file>