
<file path=[Content_Types].xml><?xml version="1.0" encoding="utf-8"?>
<Types xmlns="http://schemas.openxmlformats.org/package/2006/content-types">
  <Default Extension="png" ContentType="image/png"/>
  <Default Extension="jfif" ContentType="image/jpeg"/>
  <Default Extension="mp3" ContentType="audio/mpe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1"/>
  </p:notesMasterIdLst>
  <p:sldIdLst>
    <p:sldId id="2641" r:id="rId3"/>
    <p:sldId id="2644" r:id="rId4"/>
    <p:sldId id="334" r:id="rId5"/>
    <p:sldId id="335" r:id="rId6"/>
    <p:sldId id="2634" r:id="rId7"/>
    <p:sldId id="2645" r:id="rId8"/>
    <p:sldId id="2654" r:id="rId9"/>
    <p:sldId id="338" r:id="rId10"/>
    <p:sldId id="344" r:id="rId11"/>
    <p:sldId id="347" r:id="rId12"/>
    <p:sldId id="2650" r:id="rId13"/>
    <p:sldId id="2649" r:id="rId14"/>
    <p:sldId id="352" r:id="rId15"/>
    <p:sldId id="353" r:id="rId16"/>
    <p:sldId id="354" r:id="rId17"/>
    <p:sldId id="360" r:id="rId18"/>
    <p:sldId id="361" r:id="rId19"/>
    <p:sldId id="358" r:id="rId20"/>
    <p:sldId id="2637" r:id="rId21"/>
    <p:sldId id="2638" r:id="rId22"/>
    <p:sldId id="2653" r:id="rId23"/>
    <p:sldId id="369" r:id="rId24"/>
    <p:sldId id="2655" r:id="rId25"/>
    <p:sldId id="374" r:id="rId26"/>
    <p:sldId id="370" r:id="rId27"/>
    <p:sldId id="371" r:id="rId28"/>
    <p:sldId id="290" r:id="rId29"/>
    <p:sldId id="29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12EE"/>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834" autoAdjust="0"/>
  </p:normalViewPr>
  <p:slideViewPr>
    <p:cSldViewPr snapToGrid="0">
      <p:cViewPr varScale="1">
        <p:scale>
          <a:sx n="64" d="100"/>
          <a:sy n="64" d="100"/>
        </p:scale>
        <p:origin x="188" y="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1F7D3A-EE43-4AD6-8F5E-DEF1C8465EFE}"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A51ACD-AC65-4C33-9BC4-6DDBEE6A5F0E}" type="slidenum">
              <a:rPr lang="en-US" smtClean="0"/>
              <a:t>‹#›</a:t>
            </a:fld>
            <a:endParaRPr lang="en-US"/>
          </a:p>
        </p:txBody>
      </p:sp>
    </p:spTree>
    <p:extLst>
      <p:ext uri="{BB962C8B-B14F-4D97-AF65-F5344CB8AC3E}">
        <p14:creationId xmlns:p14="http://schemas.microsoft.com/office/powerpoint/2010/main" val="633943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BB6FCD9-83E6-4EFE-9077-03383C6BA6DD}"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112744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06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469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465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243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635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BB6FCD9-83E6-4EFE-9077-03383C6BA6DD}"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871868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BB6FCD9-83E6-4EFE-9077-03383C6BA6DD}"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422457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98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51ACD-AC65-4C33-9BC4-6DDBEE6A5F0E}" type="slidenum">
              <a:rPr lang="en-US" smtClean="0"/>
              <a:t>27</a:t>
            </a:fld>
            <a:endParaRPr lang="en-US"/>
          </a:p>
        </p:txBody>
      </p:sp>
    </p:spTree>
    <p:extLst>
      <p:ext uri="{BB962C8B-B14F-4D97-AF65-F5344CB8AC3E}">
        <p14:creationId xmlns:p14="http://schemas.microsoft.com/office/powerpoint/2010/main" val="3489393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36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Tranh vẽ khu rừng với hình ảnh cây bàng thưa thớt lá, chen vào sắc vàng của lá có sắc xanh của chồi non. Một chú chim đậu trên cành bàng khẳng khiu. Ven bờ dòng suối nhỏ, có một chú thỏ đang nép mình bên một đám cỏ. Cảnh vật thật đẹp, giúp chúng ta cảm nhận được phần nào về cảnh sắc thiên nhiên trong bài thơ Mầm non của Võ Quảng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861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BB6FCD9-83E6-4EFE-9077-03383C6BA6DD}"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683084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BB6FCD9-83E6-4EFE-9077-03383C6BA6DD}"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52750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591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325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BB6FCD9-83E6-4EFE-9077-03383C6BA6DD}"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859290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BB6FCD9-83E6-4EFE-9077-03383C6BA6DD}"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342669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6BD6E6-2ABE-B81D-F710-EAA79B8254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A3E716CF-DB82-92F2-363F-4FF37D4CFB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121AB37-CAB9-1A57-D7DC-4377CDB339B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11/6/2024</a:t>
            </a:fld>
            <a:endParaRPr lang="en-US"/>
          </a:p>
        </p:txBody>
      </p:sp>
      <p:sp>
        <p:nvSpPr>
          <p:cNvPr id="5" name="Footer Placeholder 4">
            <a:extLst>
              <a:ext uri="{FF2B5EF4-FFF2-40B4-BE49-F238E27FC236}">
                <a16:creationId xmlns="" xmlns:a16="http://schemas.microsoft.com/office/drawing/2014/main" id="{7446019D-8832-0C5F-0ADA-B78B26F96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BECE94E-BA52-2803-F4CB-4C9923DF494A}"/>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525873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087462-A464-2E1E-2684-D660CED964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3AD86498-B9A6-97FC-19BA-971FFA8ED7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437557-372B-AD57-1680-0BD827DA58F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11/6/2024</a:t>
            </a:fld>
            <a:endParaRPr lang="en-US"/>
          </a:p>
        </p:txBody>
      </p:sp>
      <p:sp>
        <p:nvSpPr>
          <p:cNvPr id="5" name="Footer Placeholder 4">
            <a:extLst>
              <a:ext uri="{FF2B5EF4-FFF2-40B4-BE49-F238E27FC236}">
                <a16:creationId xmlns="" xmlns:a16="http://schemas.microsoft.com/office/drawing/2014/main" id="{BC792DB3-004B-21B7-79B9-8418A72DD2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3DEE211-B58C-628E-D8C4-08DBC6F96173}"/>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673331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110EAA0-C6F2-A67A-D691-F19F246C14A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F0A29B9-E201-8BE6-9549-40A0D7A3D6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A229887-EAF1-3281-7D01-825D06FDBBC1}"/>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11/6/2024</a:t>
            </a:fld>
            <a:endParaRPr lang="en-US"/>
          </a:p>
        </p:txBody>
      </p:sp>
      <p:sp>
        <p:nvSpPr>
          <p:cNvPr id="5" name="Footer Placeholder 4">
            <a:extLst>
              <a:ext uri="{FF2B5EF4-FFF2-40B4-BE49-F238E27FC236}">
                <a16:creationId xmlns="" xmlns:a16="http://schemas.microsoft.com/office/drawing/2014/main" id="{3C2F2161-6886-468B-FDA6-17AD8CA58A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D0E9355-1C99-597E-23A1-AC07D1A08CC9}"/>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966179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DAEFC3-E57A-4DBF-9F7D-59500BF48307}" type="datetimeFigureOut">
              <a:rPr lang="en-US">
                <a:solidFill>
                  <a:prstClr val="black">
                    <a:tint val="75000"/>
                  </a:prstClr>
                </a:solidFill>
              </a:rPr>
              <a:pPr/>
              <a:t>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BB5B5D-A490-49AA-8C31-D1D1ECC7C3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652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DAEFC3-E57A-4DBF-9F7D-59500BF48307}" type="datetimeFigureOut">
              <a:rPr lang="en-US">
                <a:solidFill>
                  <a:prstClr val="black">
                    <a:tint val="75000"/>
                  </a:prstClr>
                </a:solidFill>
              </a:rPr>
              <a:pPr/>
              <a:t>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BB5B5D-A490-49AA-8C31-D1D1ECC7C3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023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DAEFC3-E57A-4DBF-9F7D-59500BF48307}" type="datetimeFigureOut">
              <a:rPr lang="en-US">
                <a:solidFill>
                  <a:prstClr val="black">
                    <a:tint val="75000"/>
                  </a:prstClr>
                </a:solidFill>
              </a:rPr>
              <a:pPr/>
              <a:t>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BB5B5D-A490-49AA-8C31-D1D1ECC7C3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433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DAEFC3-E57A-4DBF-9F7D-59500BF48307}" type="datetimeFigureOut">
              <a:rPr lang="en-US">
                <a:solidFill>
                  <a:prstClr val="black">
                    <a:tint val="75000"/>
                  </a:prstClr>
                </a:solidFill>
              </a:rPr>
              <a:pPr/>
              <a:t>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BB5B5D-A490-49AA-8C31-D1D1ECC7C3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266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DAEFC3-E57A-4DBF-9F7D-59500BF48307}" type="datetimeFigureOut">
              <a:rPr lang="en-US">
                <a:solidFill>
                  <a:prstClr val="black">
                    <a:tint val="75000"/>
                  </a:prstClr>
                </a:solidFill>
              </a:rPr>
              <a:pPr/>
              <a:t>11/6/2024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BB5B5D-A490-49AA-8C31-D1D1ECC7C3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957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DAEFC3-E57A-4DBF-9F7D-59500BF48307}" type="datetimeFigureOut">
              <a:rPr lang="en-US">
                <a:solidFill>
                  <a:prstClr val="black">
                    <a:tint val="75000"/>
                  </a:prstClr>
                </a:solidFill>
              </a:rPr>
              <a:pPr/>
              <a:t>11/6/2024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BB5B5D-A490-49AA-8C31-D1D1ECC7C3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426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DAEFC3-E57A-4DBF-9F7D-59500BF48307}" type="datetimeFigureOut">
              <a:rPr lang="en-US">
                <a:solidFill>
                  <a:prstClr val="black">
                    <a:tint val="75000"/>
                  </a:prstClr>
                </a:solidFill>
              </a:rPr>
              <a:pPr/>
              <a:t>11/6/2024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BB5B5D-A490-49AA-8C31-D1D1ECC7C3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21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DAEFC3-E57A-4DBF-9F7D-59500BF48307}" type="datetimeFigureOut">
              <a:rPr lang="en-US">
                <a:solidFill>
                  <a:prstClr val="black">
                    <a:tint val="75000"/>
                  </a:prstClr>
                </a:solidFill>
              </a:rPr>
              <a:pPr/>
              <a:t>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BB5B5D-A490-49AA-8C31-D1D1ECC7C3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679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AE3DD6-D03C-041E-AF8C-A1043F43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25165E3-15FF-F2AF-0EA5-A18CE000DE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C9B836E-0429-7918-2699-E735D65794E0}"/>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11/6/2024</a:t>
            </a:fld>
            <a:endParaRPr lang="en-US"/>
          </a:p>
        </p:txBody>
      </p:sp>
      <p:sp>
        <p:nvSpPr>
          <p:cNvPr id="5" name="Footer Placeholder 4">
            <a:extLst>
              <a:ext uri="{FF2B5EF4-FFF2-40B4-BE49-F238E27FC236}">
                <a16:creationId xmlns="" xmlns:a16="http://schemas.microsoft.com/office/drawing/2014/main" id="{EC62A596-4448-FCF5-6146-51C91C760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035CB14-B3BE-EB9A-8265-BE766F4C536C}"/>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42214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DAEFC3-E57A-4DBF-9F7D-59500BF48307}" type="datetimeFigureOut">
              <a:rPr lang="en-US">
                <a:solidFill>
                  <a:prstClr val="black">
                    <a:tint val="75000"/>
                  </a:prstClr>
                </a:solidFill>
              </a:rPr>
              <a:pPr/>
              <a:t>11/6/2024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BB5B5D-A490-49AA-8C31-D1D1ECC7C3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398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DAEFC3-E57A-4DBF-9F7D-59500BF48307}" type="datetimeFigureOut">
              <a:rPr lang="en-US">
                <a:solidFill>
                  <a:prstClr val="black">
                    <a:tint val="75000"/>
                  </a:prstClr>
                </a:solidFill>
              </a:rPr>
              <a:pPr/>
              <a:t>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BB5B5D-A490-49AA-8C31-D1D1ECC7C3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747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DAEFC3-E57A-4DBF-9F7D-59500BF48307}" type="datetimeFigureOut">
              <a:rPr lang="en-US">
                <a:solidFill>
                  <a:prstClr val="black">
                    <a:tint val="75000"/>
                  </a:prstClr>
                </a:solidFill>
              </a:rPr>
              <a:pPr/>
              <a:t>11/6/2024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BB5B5D-A490-49AA-8C31-D1D1ECC7C3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000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73AE83-80D1-A0E9-C531-E682269A2CF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BAD5412-E2EB-ADB3-3A4C-C563E8CBC7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A0CA48F-7AE7-5660-D0D0-A86EA62DF60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11/6/2024</a:t>
            </a:fld>
            <a:endParaRPr lang="en-US"/>
          </a:p>
        </p:txBody>
      </p:sp>
      <p:sp>
        <p:nvSpPr>
          <p:cNvPr id="5" name="Footer Placeholder 4">
            <a:extLst>
              <a:ext uri="{FF2B5EF4-FFF2-40B4-BE49-F238E27FC236}">
                <a16:creationId xmlns="" xmlns:a16="http://schemas.microsoft.com/office/drawing/2014/main" id="{A4BB3956-F70F-FF15-39AD-404F35972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94040FB-4063-194A-2EDB-8080798124F4}"/>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788489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B68E8C-CD00-8831-48E2-736057D1B0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1872ABC-620E-47DB-749E-39E7F587BC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FE1FBEE-675B-39C9-A865-0CFE3761A3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C7B1ADA-7DFB-3284-AB40-C4494C61C74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11/6/2024</a:t>
            </a:fld>
            <a:endParaRPr lang="en-US"/>
          </a:p>
        </p:txBody>
      </p:sp>
      <p:sp>
        <p:nvSpPr>
          <p:cNvPr id="6" name="Footer Placeholder 5">
            <a:extLst>
              <a:ext uri="{FF2B5EF4-FFF2-40B4-BE49-F238E27FC236}">
                <a16:creationId xmlns="" xmlns:a16="http://schemas.microsoft.com/office/drawing/2014/main" id="{BC689EED-EF29-4D29-44F7-D038BF2C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741E1BC5-43FB-B140-DBD4-61A4DEEF887B}"/>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36445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13062-7910-3131-84DD-14418F4ED64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BA4A207-B4F3-E829-D347-5086D937F79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904B298-54D6-8D78-7564-909F5CBEEDB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37CFC36-123F-29DB-7C4A-C0BCF16D54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5D569AE-7DA9-B076-CD0E-F81C16D492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0815566-2F18-E691-5874-7F7400DEC6A5}"/>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11/6/2024</a:t>
            </a:fld>
            <a:endParaRPr lang="en-US"/>
          </a:p>
        </p:txBody>
      </p:sp>
      <p:sp>
        <p:nvSpPr>
          <p:cNvPr id="8" name="Footer Placeholder 7">
            <a:extLst>
              <a:ext uri="{FF2B5EF4-FFF2-40B4-BE49-F238E27FC236}">
                <a16:creationId xmlns="" xmlns:a16="http://schemas.microsoft.com/office/drawing/2014/main" id="{6EE76742-BF61-A69D-817C-B72C06FFB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25793EDA-9867-D0F3-02B7-05101BC53EE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328910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BBC606-2693-F702-419E-6AA0E9080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E8B958B5-D42E-6702-9FA3-E183EB969C7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11/6/2024</a:t>
            </a:fld>
            <a:endParaRPr lang="en-US"/>
          </a:p>
        </p:txBody>
      </p:sp>
      <p:sp>
        <p:nvSpPr>
          <p:cNvPr id="4" name="Footer Placeholder 3">
            <a:extLst>
              <a:ext uri="{FF2B5EF4-FFF2-40B4-BE49-F238E27FC236}">
                <a16:creationId xmlns="" xmlns:a16="http://schemas.microsoft.com/office/drawing/2014/main" id="{581E89C6-B68B-98BA-921F-326CBFEAA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5D248FCE-AF2E-6C69-3813-BD5720EB461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749230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DD17EC1-7301-47BB-EDB6-F75DB2579A9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11/6/2024</a:t>
            </a:fld>
            <a:endParaRPr lang="en-US"/>
          </a:p>
        </p:txBody>
      </p:sp>
      <p:sp>
        <p:nvSpPr>
          <p:cNvPr id="3" name="Footer Placeholder 2">
            <a:extLst>
              <a:ext uri="{FF2B5EF4-FFF2-40B4-BE49-F238E27FC236}">
                <a16:creationId xmlns="" xmlns:a16="http://schemas.microsoft.com/office/drawing/2014/main" id="{EAE8353E-8C52-9F7B-FB3D-296523CA5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4D28BDEC-1BC1-3DE6-61B3-C913AEC14A37}"/>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143729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DDD73E-6B56-5E01-E6C0-9F980D681A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D307DD0-38E0-4743-3E6F-60E9D58576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7224ADB-7966-E3B7-00E3-22BFC96EC8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9B21463-2AA7-86DB-0F7C-22B97B272EDB}"/>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11/6/2024</a:t>
            </a:fld>
            <a:endParaRPr lang="en-US"/>
          </a:p>
        </p:txBody>
      </p:sp>
      <p:sp>
        <p:nvSpPr>
          <p:cNvPr id="6" name="Footer Placeholder 5">
            <a:extLst>
              <a:ext uri="{FF2B5EF4-FFF2-40B4-BE49-F238E27FC236}">
                <a16:creationId xmlns="" xmlns:a16="http://schemas.microsoft.com/office/drawing/2014/main" id="{3F15F80E-ABFD-BE00-7A9B-190320D1A4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028B2192-F9D8-D4CF-8250-78B65CF05E60}"/>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586927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312233-6922-A90F-74F3-06FFC70AD4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DA5CE06-02DB-CECB-5FA7-C9740BC8FC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F7A51F6-C6DE-A110-45C5-3EAE36340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2F7D0CC-61EC-2299-EB3E-B1DCC0893443}"/>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11/6/2024</a:t>
            </a:fld>
            <a:endParaRPr lang="en-US"/>
          </a:p>
        </p:txBody>
      </p:sp>
      <p:sp>
        <p:nvSpPr>
          <p:cNvPr id="6" name="Footer Placeholder 5">
            <a:extLst>
              <a:ext uri="{FF2B5EF4-FFF2-40B4-BE49-F238E27FC236}">
                <a16:creationId xmlns="" xmlns:a16="http://schemas.microsoft.com/office/drawing/2014/main" id="{35125440-4FD5-0DCF-A654-592C9D4BF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716579E7-B0D9-23C6-B524-5FE8BD8B6FDD}"/>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423682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261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DAEFC3-E57A-4DBF-9F7D-59500BF48307}" type="datetimeFigureOut">
              <a:rPr lang="en-US" smtClean="0">
                <a:solidFill>
                  <a:prstClr val="black">
                    <a:tint val="75000"/>
                  </a:prstClr>
                </a:solidFill>
              </a:rPr>
              <a:pPr/>
              <a:t>11/6/2024</a:t>
            </a:fld>
            <a:endParaRPr lang="en-US" smtClean="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BB5B5D-A490-49AA-8C31-D1D1ECC7C324}"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4183664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7.jfif"/><Relationship Id="rId3" Type="http://schemas.openxmlformats.org/officeDocument/2006/relationships/image" Target="../media/image3.jpg"/><Relationship Id="rId7" Type="http://schemas.openxmlformats.org/officeDocument/2006/relationships/image" Target="../media/image16.jfi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jfif"/><Relationship Id="rId5" Type="http://schemas.openxmlformats.org/officeDocument/2006/relationships/image" Target="../media/image14.jfif"/><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2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50.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jpg"/><Relationship Id="rId7" Type="http://schemas.openxmlformats.org/officeDocument/2006/relationships/image" Target="../media/image53.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57.sv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55.sv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50.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50.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5.png"/><Relationship Id="rId2" Type="http://schemas.openxmlformats.org/officeDocument/2006/relationships/image" Target="../media/image31.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38.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0.sv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xml"/><Relationship Id="rId7" Type="http://schemas.openxmlformats.org/officeDocument/2006/relationships/image" Target="../media/image4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5.gif"/><Relationship Id="rId5" Type="http://schemas.openxmlformats.org/officeDocument/2006/relationships/image" Target="../media/image44.jpeg"/><Relationship Id="rId4" Type="http://schemas.openxmlformats.org/officeDocument/2006/relationships/image" Target="../media/image43.jpg"/><Relationship Id="rId9"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hoa s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9" y="22224"/>
            <a:ext cx="1578842" cy="17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569575" y="158750"/>
            <a:ext cx="178117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195688" y="160252"/>
            <a:ext cx="5750350" cy="461665"/>
          </a:xfrm>
          <a:prstGeom prst="rect">
            <a:avLst/>
          </a:prstGeom>
          <a:noFill/>
        </p:spPr>
        <p:txBody>
          <a:bodyPr wrap="square" rtlCol="0">
            <a:spAutoFit/>
          </a:bodyPr>
          <a:lstStyle/>
          <a:p>
            <a:pPr algn="ctr"/>
            <a:r>
              <a:rPr lang="vi-VN" sz="2400" b="1" dirty="0" smtClean="0">
                <a:solidFill>
                  <a:prstClr val="black"/>
                </a:solidFill>
                <a:latin typeface="Times New Roman" panose="02020603050405020304" pitchFamily="18" charset="0"/>
              </a:rPr>
              <a:t>TRƯỜNG TIỂU HỌC ĐOÀN NGHIÊN</a:t>
            </a:r>
            <a:endParaRPr lang="en-US" sz="2400" b="1" dirty="0" smtClean="0">
              <a:solidFill>
                <a:prstClr val="black"/>
              </a:solidFill>
              <a:latin typeface="Calibri Light" panose="020F0302020204030204"/>
            </a:endParaRPr>
          </a:p>
        </p:txBody>
      </p:sp>
      <p:sp>
        <p:nvSpPr>
          <p:cNvPr id="8" name="TextBox 7"/>
          <p:cNvSpPr txBox="1"/>
          <p:nvPr/>
        </p:nvSpPr>
        <p:spPr>
          <a:xfrm>
            <a:off x="3091992" y="1498862"/>
            <a:ext cx="6806152" cy="1200329"/>
          </a:xfrm>
          <a:prstGeom prst="rect">
            <a:avLst/>
          </a:prstGeom>
          <a:noFill/>
        </p:spPr>
        <p:txBody>
          <a:bodyPr wrap="square" rtlCol="0">
            <a:spAutoFit/>
          </a:bodyPr>
          <a:lstStyle/>
          <a:p>
            <a:pPr algn="ctr"/>
            <a:r>
              <a:rPr lang="vi-VN" sz="3600" b="1" smtClean="0">
                <a:solidFill>
                  <a:srgbClr val="FF0000"/>
                </a:solidFill>
                <a:latin typeface="Times New Roman" panose="02020603050405020304" pitchFamily="18" charset="0"/>
              </a:rPr>
              <a:t>CHÀO MỪNG QUÝ THẦY CÔ VỀ DỰ GIỜ THĂM LỚP</a:t>
            </a:r>
            <a:endParaRPr lang="en-US" sz="3600" b="1" dirty="0" smtClean="0">
              <a:solidFill>
                <a:srgbClr val="FF0000"/>
              </a:solidFill>
              <a:latin typeface="Calibri Light" panose="020F0302020204030204"/>
            </a:endParaRPr>
          </a:p>
        </p:txBody>
      </p:sp>
      <p:sp>
        <p:nvSpPr>
          <p:cNvPr id="9" name="TextBox 8"/>
          <p:cNvSpPr txBox="1"/>
          <p:nvPr/>
        </p:nvSpPr>
        <p:spPr>
          <a:xfrm>
            <a:off x="3563332" y="3214541"/>
            <a:ext cx="5184743" cy="1569660"/>
          </a:xfrm>
          <a:prstGeom prst="rect">
            <a:avLst/>
          </a:prstGeom>
          <a:noFill/>
        </p:spPr>
        <p:txBody>
          <a:bodyPr wrap="square" rtlCol="0">
            <a:spAutoFit/>
          </a:bodyPr>
          <a:lstStyle/>
          <a:p>
            <a:pPr algn="ctr"/>
            <a:r>
              <a:rPr lang="vi-VN" sz="3200" b="1" dirty="0" smtClean="0">
                <a:solidFill>
                  <a:srgbClr val="0000FF"/>
                </a:solidFill>
                <a:latin typeface="Times New Roman" panose="02020603050405020304" pitchFamily="18" charset="0"/>
              </a:rPr>
              <a:t>Môn: Tiếng Việt.</a:t>
            </a:r>
          </a:p>
          <a:p>
            <a:pPr algn="ctr"/>
            <a:r>
              <a:rPr lang="vi-VN" sz="3200" b="1" dirty="0" smtClean="0">
                <a:solidFill>
                  <a:srgbClr val="0000FF"/>
                </a:solidFill>
                <a:latin typeface="Times New Roman" panose="02020603050405020304" pitchFamily="18" charset="0"/>
              </a:rPr>
              <a:t>Lớp: 5B.</a:t>
            </a:r>
          </a:p>
          <a:p>
            <a:pPr algn="ctr"/>
            <a:r>
              <a:rPr lang="vi-VN" sz="3200" b="1" dirty="0" smtClean="0">
                <a:solidFill>
                  <a:srgbClr val="0000FF"/>
                </a:solidFill>
                <a:latin typeface="Times New Roman" panose="02020603050405020304" pitchFamily="18" charset="0"/>
              </a:rPr>
              <a:t>Giáo viên: Nguyễn Thị Trâm</a:t>
            </a:r>
            <a:endParaRPr lang="en-US" sz="3200" b="1" dirty="0" smtClean="0">
              <a:solidFill>
                <a:srgbClr val="0000FF"/>
              </a:solidFill>
              <a:latin typeface="Calibri Light" panose="020F0302020204030204"/>
            </a:endParaRPr>
          </a:p>
        </p:txBody>
      </p:sp>
    </p:spTree>
    <p:extLst>
      <p:ext uri="{BB962C8B-B14F-4D97-AF65-F5344CB8AC3E}">
        <p14:creationId xmlns:p14="http://schemas.microsoft.com/office/powerpoint/2010/main" val="2945875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CD4189A-C97C-4EE7-9597-92368EE62415}"/>
              </a:ext>
            </a:extLst>
          </p:cNvPr>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2325757" y="208722"/>
            <a:ext cx="7225748" cy="523220"/>
          </a:xfrm>
          <a:prstGeom prst="rect">
            <a:avLst/>
          </a:prstGeom>
          <a:noFill/>
        </p:spPr>
        <p:txBody>
          <a:bodyPr wrap="square" rtlCol="0">
            <a:spAutoFit/>
          </a:bodyPr>
          <a:lstStyle/>
          <a:p>
            <a:pPr algn="ctr"/>
            <a:r>
              <a:rPr lang="vi-VN" sz="2800" b="1" dirty="0" smtClean="0">
                <a:solidFill>
                  <a:prstClr val="black"/>
                </a:solidFill>
                <a:latin typeface="Times New Roman" panose="02020603050405020304" pitchFamily="18" charset="0"/>
              </a:rPr>
              <a:t>Thứ tư ngày 23 tháng 10 năm 2024</a:t>
            </a:r>
            <a:endParaRPr lang="en-US" sz="2800" b="1" dirty="0">
              <a:solidFill>
                <a:prstClr val="black"/>
              </a:solidFill>
              <a:latin typeface="Calibri Light" panose="020F0302020204030204"/>
            </a:endParaRPr>
          </a:p>
        </p:txBody>
      </p:sp>
      <p:sp>
        <p:nvSpPr>
          <p:cNvPr id="17" name="TextBox 16"/>
          <p:cNvSpPr txBox="1"/>
          <p:nvPr/>
        </p:nvSpPr>
        <p:spPr>
          <a:xfrm>
            <a:off x="566530" y="894522"/>
            <a:ext cx="2216426" cy="523220"/>
          </a:xfrm>
          <a:prstGeom prst="rect">
            <a:avLst/>
          </a:prstGeom>
          <a:noFill/>
        </p:spPr>
        <p:txBody>
          <a:bodyPr wrap="square" rtlCol="0">
            <a:spAutoFit/>
          </a:bodyPr>
          <a:lstStyle/>
          <a:p>
            <a:r>
              <a:rPr lang="vi-VN" sz="2800" b="1" dirty="0" smtClean="0">
                <a:solidFill>
                  <a:prstClr val="black"/>
                </a:solidFill>
                <a:latin typeface="Times New Roman" panose="02020603050405020304" pitchFamily="18" charset="0"/>
              </a:rPr>
              <a:t>Tiếng Việt: </a:t>
            </a:r>
            <a:endParaRPr lang="en-US" sz="2800" b="1" dirty="0">
              <a:solidFill>
                <a:prstClr val="black"/>
              </a:solidFill>
              <a:latin typeface="Freestyle Script" panose="030804020302050B0404" pitchFamily="66" charset="0"/>
            </a:endParaRPr>
          </a:p>
        </p:txBody>
      </p:sp>
      <p:sp>
        <p:nvSpPr>
          <p:cNvPr id="18" name="TextBox 17"/>
          <p:cNvSpPr txBox="1"/>
          <p:nvPr/>
        </p:nvSpPr>
        <p:spPr>
          <a:xfrm>
            <a:off x="4522304" y="815009"/>
            <a:ext cx="2435087" cy="584775"/>
          </a:xfrm>
          <a:prstGeom prst="rect">
            <a:avLst/>
          </a:prstGeom>
          <a:noFill/>
        </p:spPr>
        <p:txBody>
          <a:bodyPr wrap="square" rtlCol="0">
            <a:spAutoFit/>
          </a:bodyPr>
          <a:lstStyle/>
          <a:p>
            <a:pPr algn="ctr"/>
            <a:r>
              <a:rPr lang="vi-VN" sz="3200" b="1" dirty="0" smtClean="0">
                <a:solidFill>
                  <a:srgbClr val="FF0000"/>
                </a:solidFill>
                <a:latin typeface="+mj-lt"/>
              </a:rPr>
              <a:t>Mầm non</a:t>
            </a:r>
            <a:endParaRPr lang="en-US" sz="3200" b="1" dirty="0">
              <a:solidFill>
                <a:srgbClr val="FF0000"/>
              </a:solidFill>
              <a:latin typeface="+mj-lt"/>
            </a:endParaRPr>
          </a:p>
        </p:txBody>
      </p:sp>
      <p:sp>
        <p:nvSpPr>
          <p:cNvPr id="19" name="TextBox 18"/>
          <p:cNvSpPr txBox="1"/>
          <p:nvPr/>
        </p:nvSpPr>
        <p:spPr>
          <a:xfrm>
            <a:off x="6420678" y="1212576"/>
            <a:ext cx="2773018" cy="523220"/>
          </a:xfrm>
          <a:prstGeom prst="rect">
            <a:avLst/>
          </a:prstGeom>
          <a:noFill/>
        </p:spPr>
        <p:txBody>
          <a:bodyPr wrap="square" rtlCol="0">
            <a:spAutoFit/>
          </a:bodyPr>
          <a:lstStyle/>
          <a:p>
            <a:r>
              <a:rPr lang="vi-VN" sz="2800" dirty="0" smtClean="0">
                <a:latin typeface="+mj-lt"/>
              </a:rPr>
              <a:t>(Võ Quảng)</a:t>
            </a:r>
            <a:endParaRPr lang="en-US" sz="2800" dirty="0">
              <a:latin typeface="+mj-lt"/>
            </a:endParaRPr>
          </a:p>
        </p:txBody>
      </p:sp>
      <p:cxnSp>
        <p:nvCxnSpPr>
          <p:cNvPr id="30" name="Straight Connector 29"/>
          <p:cNvCxnSpPr/>
          <p:nvPr/>
        </p:nvCxnSpPr>
        <p:spPr>
          <a:xfrm>
            <a:off x="765313" y="1311966"/>
            <a:ext cx="1401418" cy="0"/>
          </a:xfrm>
          <a:prstGeom prst="line">
            <a:avLst/>
          </a:prstGeom>
        </p:spPr>
        <p:style>
          <a:lnRef idx="3">
            <a:schemeClr val="dk1"/>
          </a:lnRef>
          <a:fillRef idx="0">
            <a:schemeClr val="dk1"/>
          </a:fillRef>
          <a:effectRef idx="2">
            <a:schemeClr val="dk1"/>
          </a:effectRef>
          <a:fontRef idx="minor">
            <a:schemeClr val="tx1"/>
          </a:fontRef>
        </p:style>
      </p:cxnSp>
      <p:pic>
        <p:nvPicPr>
          <p:cNvPr id="21" name="Picture 19">
            <a:extLst>
              <a:ext uri="{FF2B5EF4-FFF2-40B4-BE49-F238E27FC236}">
                <a16:creationId xmlns="" xmlns:a16="http://schemas.microsoft.com/office/drawing/2014/main" id="{DF43827A-FC32-4F94-A1B8-D7C2155D2111}"/>
              </a:ext>
            </a:extLst>
          </p:cNvPr>
          <p:cNvPicPr>
            <a:picLocks noChangeAspect="1"/>
          </p:cNvPicPr>
          <p:nvPr/>
        </p:nvPicPr>
        <p:blipFill>
          <a:blip r:embed="rId4"/>
          <a:srcRect/>
          <a:stretch>
            <a:fillRect/>
          </a:stretch>
        </p:blipFill>
        <p:spPr>
          <a:xfrm>
            <a:off x="0" y="3091070"/>
            <a:ext cx="1858617" cy="3766930"/>
          </a:xfrm>
          <a:prstGeom prst="rect">
            <a:avLst/>
          </a:prstGeom>
        </p:spPr>
      </p:pic>
      <p:sp>
        <p:nvSpPr>
          <p:cNvPr id="3" name="Rounded Rectangle 2"/>
          <p:cNvSpPr/>
          <p:nvPr/>
        </p:nvSpPr>
        <p:spPr>
          <a:xfrm>
            <a:off x="3597965" y="3468757"/>
            <a:ext cx="2971800" cy="95415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mj-lt"/>
              </a:rPr>
              <a:t>k</a:t>
            </a:r>
            <a:r>
              <a:rPr lang="vi-VN" sz="3200" dirty="0" smtClean="0">
                <a:solidFill>
                  <a:schemeClr val="tx1"/>
                </a:solidFill>
                <a:latin typeface="+mj-lt"/>
              </a:rPr>
              <a:t>ẽ lá</a:t>
            </a:r>
            <a:endParaRPr lang="en-US" sz="3200" dirty="0">
              <a:solidFill>
                <a:schemeClr val="tx1"/>
              </a:solidFill>
              <a:latin typeface="+mj-lt"/>
            </a:endParaRPr>
          </a:p>
        </p:txBody>
      </p:sp>
      <p:sp>
        <p:nvSpPr>
          <p:cNvPr id="22" name="Rounded Rectangle 21"/>
          <p:cNvSpPr/>
          <p:nvPr/>
        </p:nvSpPr>
        <p:spPr>
          <a:xfrm>
            <a:off x="6950765" y="3462131"/>
            <a:ext cx="2971800" cy="95415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mj-lt"/>
              </a:rPr>
              <a:t>t</a:t>
            </a:r>
            <a:r>
              <a:rPr lang="vi-VN" sz="3200" dirty="0" smtClean="0">
                <a:solidFill>
                  <a:schemeClr val="tx1"/>
                </a:solidFill>
                <a:latin typeface="+mj-lt"/>
              </a:rPr>
              <a:t>hưa thớt</a:t>
            </a:r>
            <a:endParaRPr lang="en-US" sz="3200" dirty="0">
              <a:solidFill>
                <a:schemeClr val="tx1"/>
              </a:solidFill>
              <a:latin typeface="+mj-lt"/>
            </a:endParaRPr>
          </a:p>
        </p:txBody>
      </p:sp>
      <p:sp>
        <p:nvSpPr>
          <p:cNvPr id="23" name="Rounded Rectangle 22"/>
          <p:cNvSpPr/>
          <p:nvPr/>
        </p:nvSpPr>
        <p:spPr>
          <a:xfrm>
            <a:off x="3551583" y="4863549"/>
            <a:ext cx="2971800" cy="95415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mj-lt"/>
              </a:rPr>
              <a:t>l</a:t>
            </a:r>
            <a:r>
              <a:rPr lang="vi-VN" sz="3200" dirty="0" smtClean="0">
                <a:solidFill>
                  <a:schemeClr val="tx1"/>
                </a:solidFill>
                <a:latin typeface="+mj-lt"/>
              </a:rPr>
              <a:t>ất phất</a:t>
            </a:r>
            <a:endParaRPr lang="en-US" sz="3200" dirty="0">
              <a:solidFill>
                <a:schemeClr val="tx1"/>
              </a:solidFill>
              <a:latin typeface="+mj-lt"/>
            </a:endParaRPr>
          </a:p>
        </p:txBody>
      </p:sp>
      <p:sp>
        <p:nvSpPr>
          <p:cNvPr id="26" name="Rounded Rectangle 25"/>
          <p:cNvSpPr/>
          <p:nvPr/>
        </p:nvSpPr>
        <p:spPr>
          <a:xfrm>
            <a:off x="6911008" y="4933122"/>
            <a:ext cx="2971800" cy="95415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mj-lt"/>
              </a:rPr>
              <a:t>x</a:t>
            </a:r>
            <a:r>
              <a:rPr lang="vi-VN" sz="3200" dirty="0" smtClean="0">
                <a:solidFill>
                  <a:schemeClr val="tx1"/>
                </a:solidFill>
                <a:latin typeface="+mj-lt"/>
              </a:rPr>
              <a:t>anh biếc</a:t>
            </a:r>
            <a:endParaRPr lang="en-US" sz="3200" dirty="0">
              <a:solidFill>
                <a:schemeClr val="tx1"/>
              </a:solidFill>
              <a:latin typeface="+mj-lt"/>
            </a:endParaRPr>
          </a:p>
        </p:txBody>
      </p:sp>
      <p:pic>
        <p:nvPicPr>
          <p:cNvPr id="13" name="Picture 12">
            <a:extLst>
              <a:ext uri="{FF2B5EF4-FFF2-40B4-BE49-F238E27FC236}">
                <a16:creationId xmlns:a16="http://schemas.microsoft.com/office/drawing/2014/main" xmlns="" id="{0682044B-097B-DC29-2102-28EE9ECAEAB7}"/>
              </a:ext>
            </a:extLst>
          </p:cNvPr>
          <p:cNvPicPr>
            <a:picLocks noChangeAspect="1"/>
          </p:cNvPicPr>
          <p:nvPr/>
        </p:nvPicPr>
        <p:blipFill>
          <a:blip r:embed="rId5"/>
          <a:stretch>
            <a:fillRect/>
          </a:stretch>
        </p:blipFill>
        <p:spPr>
          <a:xfrm>
            <a:off x="1977158" y="1470991"/>
            <a:ext cx="8657070" cy="1480931"/>
          </a:xfrm>
          <a:prstGeom prst="rect">
            <a:avLst/>
          </a:prstGeom>
        </p:spPr>
      </p:pic>
    </p:spTree>
    <p:extLst>
      <p:ext uri="{BB962C8B-B14F-4D97-AF65-F5344CB8AC3E}">
        <p14:creationId xmlns:p14="http://schemas.microsoft.com/office/powerpoint/2010/main" val="11757890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P spid="23"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CD4189A-C97C-4EE7-9597-92368EE62415}"/>
              </a:ext>
            </a:extLst>
          </p:cNvPr>
          <p:cNvSpPr/>
          <p:nvPr/>
        </p:nvSpPr>
        <p:spPr>
          <a:xfrm>
            <a:off x="384642"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 name="TextBox 2">
            <a:extLst>
              <a:ext uri="{FF2B5EF4-FFF2-40B4-BE49-F238E27FC236}">
                <a16:creationId xmlns="" xmlns:a16="http://schemas.microsoft.com/office/drawing/2014/main" id="{700D6580-BBC4-56BD-3B81-BA5DE7CD5A43}"/>
              </a:ext>
            </a:extLst>
          </p:cNvPr>
          <p:cNvSpPr txBox="1"/>
          <p:nvPr/>
        </p:nvSpPr>
        <p:spPr>
          <a:xfrm>
            <a:off x="955497" y="556036"/>
            <a:ext cx="4109662" cy="1938992"/>
          </a:xfrm>
          <a:prstGeom prst="rect">
            <a:avLst/>
          </a:prstGeom>
          <a:noFill/>
        </p:spPr>
        <p:txBody>
          <a:bodyPr wrap="square" rtlCol="0">
            <a:spAutoFit/>
          </a:bodyPr>
          <a:lstStyle/>
          <a:p>
            <a:pPr algn="just"/>
            <a:r>
              <a:rPr lang="vi-VN" sz="2400" b="1" dirty="0">
                <a:solidFill>
                  <a:srgbClr val="000000"/>
                </a:solidFill>
                <a:latin typeface="Times New Roman" panose="02020603050405020304" pitchFamily="18" charset="0"/>
                <a:ea typeface="Cambria" panose="02040503050406030204" pitchFamily="18" charset="0"/>
              </a:rPr>
              <a:t>Dưới vỏ một cành bàng</a:t>
            </a:r>
          </a:p>
          <a:p>
            <a:pPr algn="just"/>
            <a:r>
              <a:rPr lang="vi-VN" sz="2400" b="1" dirty="0">
                <a:solidFill>
                  <a:srgbClr val="000000"/>
                </a:solidFill>
                <a:latin typeface="Times New Roman" panose="02020603050405020304" pitchFamily="18" charset="0"/>
                <a:ea typeface="Cambria" panose="02040503050406030204" pitchFamily="18" charset="0"/>
              </a:rPr>
              <a:t>Còn một vài lá đỏ</a:t>
            </a:r>
          </a:p>
          <a:p>
            <a:pPr algn="just"/>
            <a:r>
              <a:rPr lang="vi-VN" sz="2400" b="1" dirty="0">
                <a:solidFill>
                  <a:srgbClr val="000000"/>
                </a:solidFill>
                <a:latin typeface="Times New Roman" panose="02020603050405020304" pitchFamily="18" charset="0"/>
                <a:ea typeface="Cambria" panose="02040503050406030204" pitchFamily="18" charset="0"/>
              </a:rPr>
              <a:t>Một mầm non nho nhỏ</a:t>
            </a:r>
          </a:p>
          <a:p>
            <a:pPr algn="just"/>
            <a:r>
              <a:rPr lang="vi-VN" sz="2400" b="1" dirty="0">
                <a:solidFill>
                  <a:srgbClr val="000000"/>
                </a:solidFill>
                <a:latin typeface="Times New Roman" panose="02020603050405020304" pitchFamily="18" charset="0"/>
                <a:ea typeface="Cambria" panose="02040503050406030204" pitchFamily="18" charset="0"/>
              </a:rPr>
              <a:t>Còn nằm nép lặng im...</a:t>
            </a:r>
          </a:p>
          <a:p>
            <a:pPr algn="just"/>
            <a:endParaRPr lang="en-US" sz="2400" b="1" dirty="0">
              <a:solidFill>
                <a:prstClr val="black"/>
              </a:solidFill>
              <a:latin typeface="Calibri Light" panose="020F0302020204030204"/>
              <a:ea typeface="Cambria" panose="02040503050406030204" pitchFamily="18" charset="0"/>
            </a:endParaRPr>
          </a:p>
        </p:txBody>
      </p:sp>
      <p:sp>
        <p:nvSpPr>
          <p:cNvPr id="4" name="TextBox 3">
            <a:extLst>
              <a:ext uri="{FF2B5EF4-FFF2-40B4-BE49-F238E27FC236}">
                <a16:creationId xmlns="" xmlns:a16="http://schemas.microsoft.com/office/drawing/2014/main" id="{E2F62222-E8C5-AFD8-7AA7-A156C19442CC}"/>
              </a:ext>
            </a:extLst>
          </p:cNvPr>
          <p:cNvSpPr txBox="1"/>
          <p:nvPr/>
        </p:nvSpPr>
        <p:spPr>
          <a:xfrm>
            <a:off x="914400" y="2204258"/>
            <a:ext cx="4462669" cy="4524315"/>
          </a:xfrm>
          <a:prstGeom prst="rect">
            <a:avLst/>
          </a:prstGeom>
          <a:noFill/>
        </p:spPr>
        <p:txBody>
          <a:bodyPr wrap="square" rtlCol="0">
            <a:spAutoFit/>
          </a:bodyPr>
          <a:lstStyle/>
          <a:p>
            <a:pPr algn="just"/>
            <a:r>
              <a:rPr lang="vi-VN" sz="2400" b="1" dirty="0" smtClean="0">
                <a:solidFill>
                  <a:srgbClr val="000000"/>
                </a:solidFill>
                <a:latin typeface="Times New Roman" panose="02020603050405020304" pitchFamily="18" charset="0"/>
                <a:ea typeface="Cambria" panose="02040503050406030204" pitchFamily="18" charset="0"/>
              </a:rPr>
              <a:t>Mầm non mắt lim dim</a:t>
            </a:r>
          </a:p>
          <a:p>
            <a:pPr algn="just"/>
            <a:r>
              <a:rPr lang="vi-VN" sz="2400" b="1" dirty="0" smtClean="0">
                <a:solidFill>
                  <a:srgbClr val="000000"/>
                </a:solidFill>
                <a:latin typeface="Times New Roman" panose="02020603050405020304" pitchFamily="18" charset="0"/>
                <a:ea typeface="Cambria" panose="02040503050406030204" pitchFamily="18" charset="0"/>
              </a:rPr>
              <a:t>Cố nhìn qua kẽ lá</a:t>
            </a:r>
          </a:p>
          <a:p>
            <a:pPr algn="just"/>
            <a:r>
              <a:rPr lang="vi-VN" sz="2400" b="1" dirty="0" smtClean="0">
                <a:solidFill>
                  <a:srgbClr val="000000"/>
                </a:solidFill>
                <a:latin typeface="Times New Roman" panose="02020603050405020304" pitchFamily="18" charset="0"/>
                <a:ea typeface="Cambria" panose="02040503050406030204" pitchFamily="18" charset="0"/>
              </a:rPr>
              <a:t>Thấy </a:t>
            </a:r>
            <a:r>
              <a:rPr lang="vi-VN" sz="2400" b="1" dirty="0">
                <a:solidFill>
                  <a:srgbClr val="000000"/>
                </a:solidFill>
                <a:latin typeface="Times New Roman" panose="02020603050405020304" pitchFamily="18" charset="0"/>
                <a:ea typeface="Cambria" panose="02040503050406030204" pitchFamily="18" charset="0"/>
              </a:rPr>
              <a:t>mây bay hối hả</a:t>
            </a:r>
          </a:p>
          <a:p>
            <a:pPr algn="just"/>
            <a:r>
              <a:rPr lang="vi-VN" sz="2400" b="1" dirty="0">
                <a:solidFill>
                  <a:srgbClr val="000000"/>
                </a:solidFill>
                <a:latin typeface="Times New Roman" panose="02020603050405020304" pitchFamily="18" charset="0"/>
                <a:ea typeface="Cambria" panose="02040503050406030204" pitchFamily="18" charset="0"/>
              </a:rPr>
              <a:t>Thấy lất phất mưa phùn.</a:t>
            </a:r>
          </a:p>
          <a:p>
            <a:pPr algn="just"/>
            <a:r>
              <a:rPr lang="vi-VN" sz="2400" b="1" dirty="0">
                <a:solidFill>
                  <a:srgbClr val="000000"/>
                </a:solidFill>
                <a:latin typeface="Times New Roman" panose="02020603050405020304" pitchFamily="18" charset="0"/>
                <a:ea typeface="Cambria" panose="02040503050406030204" pitchFamily="18" charset="0"/>
              </a:rPr>
              <a:t>Rào rào trận lá tuôn</a:t>
            </a:r>
          </a:p>
          <a:p>
            <a:pPr algn="just"/>
            <a:r>
              <a:rPr lang="vi-VN" sz="2400" b="1" dirty="0">
                <a:solidFill>
                  <a:srgbClr val="000000"/>
                </a:solidFill>
                <a:latin typeface="Times New Roman" panose="02020603050405020304" pitchFamily="18" charset="0"/>
                <a:ea typeface="Cambria" panose="02040503050406030204" pitchFamily="18" charset="0"/>
              </a:rPr>
              <a:t>Rải vàng đầy mặt đất</a:t>
            </a:r>
          </a:p>
          <a:p>
            <a:pPr algn="just"/>
            <a:r>
              <a:rPr lang="vi-VN" sz="2400" b="1" dirty="0">
                <a:solidFill>
                  <a:srgbClr val="000000"/>
                </a:solidFill>
                <a:latin typeface="Times New Roman" panose="02020603050405020304" pitchFamily="18" charset="0"/>
                <a:ea typeface="Cambria" panose="02040503050406030204" pitchFamily="18" charset="0"/>
              </a:rPr>
              <a:t>Rừng cây trông thưa thớt</a:t>
            </a:r>
          </a:p>
          <a:p>
            <a:pPr algn="just"/>
            <a:r>
              <a:rPr lang="vi-VN" sz="2400" b="1" dirty="0">
                <a:solidFill>
                  <a:srgbClr val="000000"/>
                </a:solidFill>
                <a:latin typeface="Times New Roman" panose="02020603050405020304" pitchFamily="18" charset="0"/>
                <a:ea typeface="Cambria" panose="02040503050406030204" pitchFamily="18" charset="0"/>
              </a:rPr>
              <a:t>Thấy chỉ cội với cành.</a:t>
            </a:r>
          </a:p>
          <a:p>
            <a:pPr algn="just"/>
            <a:r>
              <a:rPr lang="vi-VN" sz="2400" b="1" dirty="0">
                <a:solidFill>
                  <a:srgbClr val="000000"/>
                </a:solidFill>
                <a:latin typeface="Times New Roman" panose="02020603050405020304" pitchFamily="18" charset="0"/>
                <a:ea typeface="Cambria" panose="02040503050406030204" pitchFamily="18" charset="0"/>
              </a:rPr>
              <a:t>Một chú thỏ phóng nhanh</a:t>
            </a:r>
          </a:p>
          <a:p>
            <a:pPr algn="just"/>
            <a:r>
              <a:rPr lang="vi-VN" sz="2400" b="1" dirty="0">
                <a:solidFill>
                  <a:srgbClr val="000000"/>
                </a:solidFill>
                <a:latin typeface="Times New Roman" panose="02020603050405020304" pitchFamily="18" charset="0"/>
                <a:ea typeface="Cambria" panose="02040503050406030204" pitchFamily="18" charset="0"/>
              </a:rPr>
              <a:t>Chạy nấp vào bụi vắng.</a:t>
            </a:r>
          </a:p>
          <a:p>
            <a:pPr algn="just"/>
            <a:r>
              <a:rPr lang="vi-VN" sz="2400" b="1" dirty="0">
                <a:solidFill>
                  <a:srgbClr val="000000"/>
                </a:solidFill>
                <a:latin typeface="Times New Roman" panose="02020603050405020304" pitchFamily="18" charset="0"/>
                <a:ea typeface="Cambria" panose="02040503050406030204" pitchFamily="18" charset="0"/>
              </a:rPr>
              <a:t>Và tất cả im ắng</a:t>
            </a:r>
          </a:p>
          <a:p>
            <a:pPr algn="just"/>
            <a:r>
              <a:rPr lang="vi-VN" sz="2400" b="1" dirty="0">
                <a:solidFill>
                  <a:srgbClr val="000000"/>
                </a:solidFill>
                <a:latin typeface="Times New Roman" panose="02020603050405020304" pitchFamily="18" charset="0"/>
                <a:ea typeface="Cambria" panose="02040503050406030204" pitchFamily="18" charset="0"/>
              </a:rPr>
              <a:t>Từ ngọn cỏ làn rêu...</a:t>
            </a:r>
          </a:p>
        </p:txBody>
      </p:sp>
      <p:sp>
        <p:nvSpPr>
          <p:cNvPr id="6" name="TextBox 5">
            <a:extLst>
              <a:ext uri="{FF2B5EF4-FFF2-40B4-BE49-F238E27FC236}">
                <a16:creationId xmlns="" xmlns:a16="http://schemas.microsoft.com/office/drawing/2014/main" id="{B234B95B-8EE4-C1DD-7677-1F5E662B959F}"/>
              </a:ext>
            </a:extLst>
          </p:cNvPr>
          <p:cNvSpPr txBox="1"/>
          <p:nvPr/>
        </p:nvSpPr>
        <p:spPr>
          <a:xfrm>
            <a:off x="6287784" y="995367"/>
            <a:ext cx="4913616" cy="2308324"/>
          </a:xfrm>
          <a:prstGeom prst="rect">
            <a:avLst/>
          </a:prstGeom>
          <a:noFill/>
        </p:spPr>
        <p:txBody>
          <a:bodyPr wrap="square" rtlCol="0">
            <a:spAutoFit/>
          </a:bodyPr>
          <a:lstStyle/>
          <a:p>
            <a:pPr algn="just"/>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Chợt</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một</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chim</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kêu</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Chíp</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chiu</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chiu</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Xuân </a:t>
            </a:r>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đến</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Tức</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thì</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trăm</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ngọn</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suối</a:t>
            </a:r>
            <a:endPar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Nổi</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róc</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rách</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reo</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mừng</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Tức</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thì</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ngàn</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chim</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muông</a:t>
            </a:r>
            <a:endPar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Nổi</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hát</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ca vang </a:t>
            </a:r>
            <a:r>
              <a:rPr lang="en-US" sz="24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dậy</a:t>
            </a:r>
            <a:r>
              <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7" name="TextBox 6">
            <a:extLst>
              <a:ext uri="{FF2B5EF4-FFF2-40B4-BE49-F238E27FC236}">
                <a16:creationId xmlns="" xmlns:a16="http://schemas.microsoft.com/office/drawing/2014/main" id="{03C547D2-AA30-8C86-00B9-3B78EDD2B927}"/>
              </a:ext>
            </a:extLst>
          </p:cNvPr>
          <p:cNvSpPr txBox="1"/>
          <p:nvPr/>
        </p:nvSpPr>
        <p:spPr>
          <a:xfrm>
            <a:off x="6380252" y="3727957"/>
            <a:ext cx="4109662" cy="1938992"/>
          </a:xfrm>
          <a:prstGeom prst="rect">
            <a:avLst/>
          </a:prstGeom>
          <a:noFill/>
        </p:spPr>
        <p:txBody>
          <a:bodyPr wrap="square" rtlCol="0">
            <a:spAutoFit/>
          </a:bodyPr>
          <a:lstStyle/>
          <a:p>
            <a:pPr algn="just"/>
            <a:r>
              <a:rPr lang="vi-VN" sz="2400" b="1" dirty="0">
                <a:solidFill>
                  <a:srgbClr val="000000"/>
                </a:solidFill>
                <a:latin typeface="Times New Roman" panose="02020603050405020304" pitchFamily="18" charset="0"/>
                <a:ea typeface="Cambria" panose="02040503050406030204" pitchFamily="18" charset="0"/>
              </a:rPr>
              <a:t>Mầm non vừa nghe thấy</a:t>
            </a:r>
          </a:p>
          <a:p>
            <a:pPr algn="just"/>
            <a:r>
              <a:rPr lang="vi-VN" sz="2400" b="1" dirty="0">
                <a:solidFill>
                  <a:srgbClr val="000000"/>
                </a:solidFill>
                <a:latin typeface="Times New Roman" panose="02020603050405020304" pitchFamily="18" charset="0"/>
                <a:ea typeface="Cambria" panose="02040503050406030204" pitchFamily="18" charset="0"/>
              </a:rPr>
              <a:t>Vội bật chiếc vỏ rơi</a:t>
            </a:r>
          </a:p>
          <a:p>
            <a:pPr algn="just"/>
            <a:r>
              <a:rPr lang="vi-VN" sz="2400" b="1" dirty="0">
                <a:solidFill>
                  <a:srgbClr val="000000"/>
                </a:solidFill>
                <a:latin typeface="Times New Roman" panose="02020603050405020304" pitchFamily="18" charset="0"/>
                <a:ea typeface="Cambria" panose="02040503050406030204" pitchFamily="18" charset="0"/>
              </a:rPr>
              <a:t>Nó đứng dậy giữa trời</a:t>
            </a:r>
          </a:p>
          <a:p>
            <a:pPr algn="just"/>
            <a:r>
              <a:rPr lang="vi-VN" sz="2400" b="1" dirty="0">
                <a:solidFill>
                  <a:srgbClr val="000000"/>
                </a:solidFill>
                <a:latin typeface="Times New Roman" panose="02020603050405020304" pitchFamily="18" charset="0"/>
                <a:ea typeface="Cambria" panose="02040503050406030204" pitchFamily="18" charset="0"/>
              </a:rPr>
              <a:t>Khoác áo màu xanh biếc.</a:t>
            </a:r>
          </a:p>
          <a:p>
            <a:pPr algn="r"/>
            <a:r>
              <a:rPr lang="vi-VN" sz="2400" b="1" dirty="0">
                <a:solidFill>
                  <a:srgbClr val="000000"/>
                </a:solidFill>
                <a:latin typeface="Times New Roman" panose="02020603050405020304" pitchFamily="18" charset="0"/>
                <a:ea typeface="Cambria" panose="02040503050406030204" pitchFamily="18" charset="0"/>
              </a:rPr>
              <a:t>(Võ Quảng)</a:t>
            </a:r>
          </a:p>
        </p:txBody>
      </p:sp>
      <p:sp>
        <p:nvSpPr>
          <p:cNvPr id="8" name="TextBox 7"/>
          <p:cNvSpPr txBox="1"/>
          <p:nvPr/>
        </p:nvSpPr>
        <p:spPr>
          <a:xfrm>
            <a:off x="4721087" y="168968"/>
            <a:ext cx="2663687" cy="707886"/>
          </a:xfrm>
          <a:prstGeom prst="rect">
            <a:avLst/>
          </a:prstGeom>
          <a:noFill/>
        </p:spPr>
        <p:txBody>
          <a:bodyPr wrap="square" rtlCol="0">
            <a:spAutoFit/>
          </a:bodyPr>
          <a:lstStyle/>
          <a:p>
            <a:r>
              <a:rPr lang="vi-VN" sz="4000" b="1" dirty="0" smtClean="0">
                <a:solidFill>
                  <a:srgbClr val="FF0000"/>
                </a:solidFill>
                <a:latin typeface="Times New Roman" panose="02020603050405020304" pitchFamily="18" charset="0"/>
              </a:rPr>
              <a:t>Mầm non</a:t>
            </a:r>
            <a:endParaRPr lang="en-US" sz="4000" b="1" dirty="0">
              <a:solidFill>
                <a:srgbClr val="FF0000"/>
              </a:solidFill>
              <a:latin typeface="Calibri Light" panose="020F0302020204030204"/>
            </a:endParaRPr>
          </a:p>
        </p:txBody>
      </p:sp>
      <p:sp>
        <p:nvSpPr>
          <p:cNvPr id="2" name="TextBox 1"/>
          <p:cNvSpPr txBox="1"/>
          <p:nvPr/>
        </p:nvSpPr>
        <p:spPr>
          <a:xfrm>
            <a:off x="914399" y="2922104"/>
            <a:ext cx="3995530" cy="461665"/>
          </a:xfrm>
          <a:prstGeom prst="rect">
            <a:avLst/>
          </a:prstGeom>
          <a:noFill/>
        </p:spPr>
        <p:txBody>
          <a:bodyPr wrap="square" rtlCol="0">
            <a:spAutoFit/>
          </a:bodyPr>
          <a:lstStyle/>
          <a:p>
            <a:r>
              <a:rPr lang="vi-VN" sz="2400" b="1" dirty="0" smtClean="0">
                <a:solidFill>
                  <a:srgbClr val="FF0000"/>
                </a:solidFill>
                <a:latin typeface="+mj-lt"/>
              </a:rPr>
              <a:t>Thấy mây bay hối hả</a:t>
            </a:r>
          </a:p>
        </p:txBody>
      </p:sp>
      <p:sp>
        <p:nvSpPr>
          <p:cNvPr id="9" name="TextBox 8"/>
          <p:cNvSpPr txBox="1"/>
          <p:nvPr/>
        </p:nvSpPr>
        <p:spPr>
          <a:xfrm>
            <a:off x="917712" y="3293165"/>
            <a:ext cx="3995530" cy="461665"/>
          </a:xfrm>
          <a:prstGeom prst="rect">
            <a:avLst/>
          </a:prstGeom>
          <a:noFill/>
        </p:spPr>
        <p:txBody>
          <a:bodyPr wrap="square" rtlCol="0">
            <a:spAutoFit/>
          </a:bodyPr>
          <a:lstStyle/>
          <a:p>
            <a:r>
              <a:rPr lang="vi-VN" sz="2400" b="1" dirty="0" smtClean="0">
                <a:solidFill>
                  <a:srgbClr val="FF0000"/>
                </a:solidFill>
                <a:latin typeface="+mj-lt"/>
              </a:rPr>
              <a:t>Thấy lất phất mưa phùn.</a:t>
            </a:r>
          </a:p>
        </p:txBody>
      </p:sp>
      <p:sp>
        <p:nvSpPr>
          <p:cNvPr id="10" name="TextBox 9"/>
          <p:cNvSpPr txBox="1"/>
          <p:nvPr/>
        </p:nvSpPr>
        <p:spPr>
          <a:xfrm>
            <a:off x="6291470" y="1729409"/>
            <a:ext cx="3419061" cy="461665"/>
          </a:xfrm>
          <a:prstGeom prst="rect">
            <a:avLst/>
          </a:prstGeom>
          <a:noFill/>
        </p:spPr>
        <p:txBody>
          <a:bodyPr wrap="square" rtlCol="0">
            <a:spAutoFit/>
          </a:bodyPr>
          <a:lstStyle/>
          <a:p>
            <a:r>
              <a:rPr lang="vi-VN" sz="2400" b="1" dirty="0" smtClean="0">
                <a:solidFill>
                  <a:srgbClr val="FF0000"/>
                </a:solidFill>
                <a:latin typeface="+mj-lt"/>
              </a:rPr>
              <a:t>Tức thì trăm ngọn suối</a:t>
            </a:r>
            <a:endParaRPr lang="en-US" sz="2400" b="1" dirty="0">
              <a:solidFill>
                <a:srgbClr val="FF0000"/>
              </a:solidFill>
              <a:latin typeface="+mj-lt"/>
            </a:endParaRPr>
          </a:p>
        </p:txBody>
      </p:sp>
      <p:sp>
        <p:nvSpPr>
          <p:cNvPr id="11" name="TextBox 10"/>
          <p:cNvSpPr txBox="1"/>
          <p:nvPr/>
        </p:nvSpPr>
        <p:spPr>
          <a:xfrm>
            <a:off x="6291474" y="2468217"/>
            <a:ext cx="3607904" cy="461665"/>
          </a:xfrm>
          <a:prstGeom prst="rect">
            <a:avLst/>
          </a:prstGeom>
          <a:noFill/>
        </p:spPr>
        <p:txBody>
          <a:bodyPr wrap="square" rtlCol="0">
            <a:spAutoFit/>
          </a:bodyPr>
          <a:lstStyle/>
          <a:p>
            <a:r>
              <a:rPr lang="vi-VN" sz="2400" b="1" dirty="0" smtClean="0">
                <a:solidFill>
                  <a:srgbClr val="FF0000"/>
                </a:solidFill>
                <a:latin typeface="+mj-lt"/>
              </a:rPr>
              <a:t>Tức thì ngàn chim muông</a:t>
            </a:r>
            <a:endParaRPr lang="en-US" sz="2400" b="1" dirty="0">
              <a:solidFill>
                <a:srgbClr val="FF0000"/>
              </a:solidFill>
              <a:latin typeface="+mj-lt"/>
            </a:endParaRPr>
          </a:p>
        </p:txBody>
      </p:sp>
      <p:cxnSp>
        <p:nvCxnSpPr>
          <p:cNvPr id="15" name="Straight Connector 14"/>
          <p:cNvCxnSpPr/>
          <p:nvPr/>
        </p:nvCxnSpPr>
        <p:spPr>
          <a:xfrm>
            <a:off x="3041374" y="1649896"/>
            <a:ext cx="914400" cy="9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945294" y="2587486"/>
            <a:ext cx="914400" cy="9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45296" y="3303103"/>
            <a:ext cx="914400" cy="9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570831" y="5211410"/>
            <a:ext cx="914400" cy="9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792355" y="3680787"/>
            <a:ext cx="914400" cy="99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49510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mph" presetSubtype="2" fill="hold" grpId="1" nodeType="clickEffect">
                                  <p:stCondLst>
                                    <p:cond delay="0"/>
                                  </p:stCondLst>
                                  <p:childTnLst>
                                    <p:animClr clrSpc="rgb" dir="cw">
                                      <p:cBhvr override="childStyle">
                                        <p:cTn id="36" dur="2000" fill="hold"/>
                                        <p:tgtEl>
                                          <p:spTgt spid="2"/>
                                        </p:tgtEl>
                                        <p:attrNameLst>
                                          <p:attrName>style.color</p:attrName>
                                        </p:attrNameLst>
                                      </p:cBhvr>
                                      <p:to>
                                        <a:schemeClr val="accent2"/>
                                      </p:to>
                                    </p:animClr>
                                  </p:childTnLst>
                                </p:cTn>
                              </p:par>
                              <p:par>
                                <p:cTn id="37" presetID="3" presetClass="emph" presetSubtype="2" fill="hold" grpId="1" nodeType="withEffect">
                                  <p:stCondLst>
                                    <p:cond delay="0"/>
                                  </p:stCondLst>
                                  <p:childTnLst>
                                    <p:animClr clrSpc="rgb" dir="cw">
                                      <p:cBhvr override="childStyle">
                                        <p:cTn id="38" dur="2000" fill="hold"/>
                                        <p:tgtEl>
                                          <p:spTgt spid="9"/>
                                        </p:tgtEl>
                                        <p:attrNameLst>
                                          <p:attrName>style.color</p:attrName>
                                        </p:attrNameLst>
                                      </p:cBhvr>
                                      <p:to>
                                        <a:schemeClr val="accent2"/>
                                      </p:to>
                                    </p:animClr>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arn(inVertic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xit" presetSubtype="10" fill="hold" grpId="1" nodeType="clickEffect">
                                  <p:stCondLst>
                                    <p:cond delay="0"/>
                                  </p:stCondLst>
                                  <p:childTnLst>
                                    <p:animEffect transition="out" filter="blinds(horizontal)">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par>
                                <p:cTn id="52" presetID="3" presetClass="exit" presetSubtype="10" fill="hold" grpId="1" nodeType="withEffect">
                                  <p:stCondLst>
                                    <p:cond delay="0"/>
                                  </p:stCondLst>
                                  <p:childTnLst>
                                    <p:animEffect transition="out" filter="blinds(horizontal)">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3" presetClass="exit" presetSubtype="10" fill="hold" grpId="2" nodeType="clickEffect">
                                  <p:stCondLst>
                                    <p:cond delay="0"/>
                                  </p:stCondLst>
                                  <p:childTnLst>
                                    <p:animEffect transition="out" filter="blinds(horizontal)">
                                      <p:cBhvr>
                                        <p:cTn id="58" dur="500"/>
                                        <p:tgtEl>
                                          <p:spTgt spid="2"/>
                                        </p:tgtEl>
                                      </p:cBhvr>
                                    </p:animEffect>
                                    <p:set>
                                      <p:cBhvr>
                                        <p:cTn id="59" dur="1" fill="hold">
                                          <p:stCondLst>
                                            <p:cond delay="499"/>
                                          </p:stCondLst>
                                        </p:cTn>
                                        <p:tgtEl>
                                          <p:spTgt spid="2"/>
                                        </p:tgtEl>
                                        <p:attrNameLst>
                                          <p:attrName>style.visibility</p:attrName>
                                        </p:attrNameLst>
                                      </p:cBhvr>
                                      <p:to>
                                        <p:strVal val="hidden"/>
                                      </p:to>
                                    </p:set>
                                  </p:childTnLst>
                                </p:cTn>
                              </p:par>
                              <p:par>
                                <p:cTn id="60" presetID="3" presetClass="exit" presetSubtype="10" fill="hold" grpId="2" nodeType="withEffect">
                                  <p:stCondLst>
                                    <p:cond delay="0"/>
                                  </p:stCondLst>
                                  <p:childTnLst>
                                    <p:animEffect transition="out" filter="blinds(horizontal)">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par>
                                <p:cTn id="63" presetID="3" presetClass="exit" presetSubtype="10" fill="hold" grpId="2" nodeType="withEffect">
                                  <p:stCondLst>
                                    <p:cond delay="0"/>
                                  </p:stCondLst>
                                  <p:childTnLst>
                                    <p:animEffect transition="out" filter="blinds(horizontal)">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3" presetClass="exit" presetSubtype="10" fill="hold" grpId="2" nodeType="withEffect">
                                  <p:stCondLst>
                                    <p:cond delay="0"/>
                                  </p:stCondLst>
                                  <p:childTnLst>
                                    <p:animEffect transition="out" filter="blinds(horizontal)">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barn(inVertical)">
                                      <p:cBhvr>
                                        <p:cTn id="73" dur="500"/>
                                        <p:tgtEl>
                                          <p:spTgt spid="15"/>
                                        </p:tgtEl>
                                      </p:cBhvr>
                                    </p:animEffect>
                                  </p:childTnLst>
                                </p:cTn>
                              </p:par>
                              <p:par>
                                <p:cTn id="74" presetID="16" presetClass="entr" presetSubtype="21" fill="hold"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barn(inVertical)">
                                      <p:cBhvr>
                                        <p:cTn id="76" dur="500"/>
                                        <p:tgtEl>
                                          <p:spTgt spid="16"/>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barn(inVertical)">
                                      <p:cBhvr>
                                        <p:cTn id="81" dur="500"/>
                                        <p:tgtEl>
                                          <p:spTgt spid="18"/>
                                        </p:tgtEl>
                                      </p:cBhvr>
                                    </p:animEffect>
                                  </p:childTnLst>
                                </p:cTn>
                              </p:par>
                              <p:par>
                                <p:cTn id="82" presetID="16" presetClass="entr" presetSubtype="21" fill="hold"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barn(inVertical)">
                                      <p:cBhvr>
                                        <p:cTn id="84" dur="500"/>
                                        <p:tgtEl>
                                          <p:spTgt spid="19"/>
                                        </p:tgtEl>
                                      </p:cBhvr>
                                    </p:animEffect>
                                  </p:childTnLst>
                                </p:cTn>
                              </p:par>
                              <p:par>
                                <p:cTn id="85" presetID="16" presetClass="entr" presetSubtype="21" fill="hold" nodeType="with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barn(inVertical)">
                                      <p:cBhvr>
                                        <p:cTn id="8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2" grpId="0"/>
      <p:bldP spid="2" grpId="1"/>
      <p:bldP spid="2" grpId="2"/>
      <p:bldP spid="9" grpId="0"/>
      <p:bldP spid="9" grpId="1"/>
      <p:bldP spid="9" grpId="2"/>
      <p:bldP spid="10" grpId="0"/>
      <p:bldP spid="10" grpId="1"/>
      <p:bldP spid="10" grpId="2"/>
      <p:bldP spid="11" grpId="0"/>
      <p:bldP spid="11" grpId="1"/>
      <p:bldP spid="11"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CD4189A-C97C-4EE7-9597-92368EE62415}"/>
              </a:ext>
            </a:extLst>
          </p:cNvPr>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TextBox 15"/>
          <p:cNvSpPr txBox="1"/>
          <p:nvPr/>
        </p:nvSpPr>
        <p:spPr>
          <a:xfrm>
            <a:off x="2325757" y="208722"/>
            <a:ext cx="7225748" cy="523220"/>
          </a:xfrm>
          <a:prstGeom prst="rect">
            <a:avLst/>
          </a:prstGeom>
          <a:noFill/>
        </p:spPr>
        <p:txBody>
          <a:bodyPr wrap="square" rtlCol="0">
            <a:spAutoFit/>
          </a:bodyPr>
          <a:lstStyle/>
          <a:p>
            <a:pPr algn="ctr"/>
            <a:r>
              <a:rPr lang="vi-VN" sz="2800" b="1" dirty="0" smtClean="0">
                <a:solidFill>
                  <a:prstClr val="black"/>
                </a:solidFill>
                <a:latin typeface="Times New Roman" panose="02020603050405020304" pitchFamily="18" charset="0"/>
              </a:rPr>
              <a:t>Thứ tư ngày 23 tháng 10 năm 2024</a:t>
            </a:r>
            <a:endParaRPr lang="en-US" sz="2800" b="1" dirty="0">
              <a:solidFill>
                <a:prstClr val="black"/>
              </a:solidFill>
              <a:latin typeface="Calibri Light" panose="020F0302020204030204"/>
            </a:endParaRPr>
          </a:p>
        </p:txBody>
      </p:sp>
      <p:sp>
        <p:nvSpPr>
          <p:cNvPr id="17" name="TextBox 16"/>
          <p:cNvSpPr txBox="1"/>
          <p:nvPr/>
        </p:nvSpPr>
        <p:spPr>
          <a:xfrm>
            <a:off x="566530" y="894522"/>
            <a:ext cx="2216426" cy="523220"/>
          </a:xfrm>
          <a:prstGeom prst="rect">
            <a:avLst/>
          </a:prstGeom>
          <a:noFill/>
        </p:spPr>
        <p:txBody>
          <a:bodyPr wrap="square" rtlCol="0">
            <a:spAutoFit/>
          </a:bodyPr>
          <a:lstStyle/>
          <a:p>
            <a:r>
              <a:rPr lang="vi-VN" sz="2800" b="1" dirty="0" smtClean="0">
                <a:solidFill>
                  <a:prstClr val="black"/>
                </a:solidFill>
                <a:latin typeface="Times New Roman" panose="02020603050405020304" pitchFamily="18" charset="0"/>
              </a:rPr>
              <a:t>Tiếng Việt: </a:t>
            </a:r>
            <a:endParaRPr lang="en-US" sz="2800" b="1" dirty="0">
              <a:solidFill>
                <a:prstClr val="black"/>
              </a:solidFill>
              <a:latin typeface="Freestyle Script" panose="030804020302050B0404" pitchFamily="66" charset="0"/>
            </a:endParaRPr>
          </a:p>
        </p:txBody>
      </p:sp>
      <p:sp>
        <p:nvSpPr>
          <p:cNvPr id="18" name="TextBox 17"/>
          <p:cNvSpPr txBox="1"/>
          <p:nvPr/>
        </p:nvSpPr>
        <p:spPr>
          <a:xfrm>
            <a:off x="4522304" y="815009"/>
            <a:ext cx="2435087" cy="584775"/>
          </a:xfrm>
          <a:prstGeom prst="rect">
            <a:avLst/>
          </a:prstGeom>
          <a:noFill/>
        </p:spPr>
        <p:txBody>
          <a:bodyPr wrap="square" rtlCol="0">
            <a:spAutoFit/>
          </a:bodyPr>
          <a:lstStyle/>
          <a:p>
            <a:pPr algn="ctr"/>
            <a:r>
              <a:rPr lang="vi-VN" sz="3200" b="1" dirty="0" smtClean="0">
                <a:solidFill>
                  <a:srgbClr val="FF0000"/>
                </a:solidFill>
                <a:latin typeface="Times New Roman" panose="02020603050405020304" pitchFamily="18" charset="0"/>
              </a:rPr>
              <a:t>Mầm non</a:t>
            </a:r>
            <a:endParaRPr lang="en-US" sz="3200" b="1" dirty="0">
              <a:solidFill>
                <a:srgbClr val="FF0000"/>
              </a:solidFill>
              <a:latin typeface="Calibri Light" panose="020F0302020204030204"/>
            </a:endParaRPr>
          </a:p>
        </p:txBody>
      </p:sp>
      <p:sp>
        <p:nvSpPr>
          <p:cNvPr id="19" name="TextBox 18"/>
          <p:cNvSpPr txBox="1"/>
          <p:nvPr/>
        </p:nvSpPr>
        <p:spPr>
          <a:xfrm>
            <a:off x="6420678" y="1212576"/>
            <a:ext cx="2773018" cy="523220"/>
          </a:xfrm>
          <a:prstGeom prst="rect">
            <a:avLst/>
          </a:prstGeom>
          <a:noFill/>
        </p:spPr>
        <p:txBody>
          <a:bodyPr wrap="square" rtlCol="0">
            <a:spAutoFit/>
          </a:bodyPr>
          <a:lstStyle/>
          <a:p>
            <a:r>
              <a:rPr lang="vi-VN" sz="2800" dirty="0" smtClean="0">
                <a:solidFill>
                  <a:prstClr val="black"/>
                </a:solidFill>
                <a:latin typeface="Times New Roman" panose="02020603050405020304" pitchFamily="18" charset="0"/>
              </a:rPr>
              <a:t>(Võ Quảng)</a:t>
            </a:r>
            <a:endParaRPr lang="en-US" sz="2800" dirty="0">
              <a:solidFill>
                <a:prstClr val="black"/>
              </a:solidFill>
              <a:latin typeface="Calibri Light" panose="020F0302020204030204"/>
            </a:endParaRPr>
          </a:p>
        </p:txBody>
      </p:sp>
      <p:cxnSp>
        <p:nvCxnSpPr>
          <p:cNvPr id="30" name="Straight Connector 29"/>
          <p:cNvCxnSpPr/>
          <p:nvPr/>
        </p:nvCxnSpPr>
        <p:spPr>
          <a:xfrm>
            <a:off x="765313" y="1311966"/>
            <a:ext cx="1401418" cy="0"/>
          </a:xfrm>
          <a:prstGeom prst="line">
            <a:avLst/>
          </a:prstGeom>
        </p:spPr>
        <p:style>
          <a:lnRef idx="3">
            <a:schemeClr val="dk1"/>
          </a:lnRef>
          <a:fillRef idx="0">
            <a:schemeClr val="dk1"/>
          </a:fillRef>
          <a:effectRef idx="2">
            <a:schemeClr val="dk1"/>
          </a:effectRef>
          <a:fontRef idx="minor">
            <a:schemeClr val="tx1"/>
          </a:fontRef>
        </p:style>
      </p:cxnSp>
      <p:pic>
        <p:nvPicPr>
          <p:cNvPr id="21" name="Picture 19">
            <a:extLst>
              <a:ext uri="{FF2B5EF4-FFF2-40B4-BE49-F238E27FC236}">
                <a16:creationId xmlns="" xmlns:a16="http://schemas.microsoft.com/office/drawing/2014/main" id="{DF43827A-FC32-4F94-A1B8-D7C2155D2111}"/>
              </a:ext>
            </a:extLst>
          </p:cNvPr>
          <p:cNvPicPr>
            <a:picLocks noChangeAspect="1"/>
          </p:cNvPicPr>
          <p:nvPr/>
        </p:nvPicPr>
        <p:blipFill>
          <a:blip r:embed="rId4"/>
          <a:srcRect/>
          <a:stretch>
            <a:fillRect/>
          </a:stretch>
        </p:blipFill>
        <p:spPr>
          <a:xfrm>
            <a:off x="0" y="3091070"/>
            <a:ext cx="1789043" cy="3766930"/>
          </a:xfrm>
          <a:prstGeom prst="rect">
            <a:avLst/>
          </a:prstGeom>
        </p:spPr>
      </p:pic>
      <p:sp>
        <p:nvSpPr>
          <p:cNvPr id="2" name="Rounded Rectangle 1"/>
          <p:cNvSpPr/>
          <p:nvPr/>
        </p:nvSpPr>
        <p:spPr>
          <a:xfrm>
            <a:off x="2126975" y="1828800"/>
            <a:ext cx="9730408" cy="1858617"/>
          </a:xfrm>
          <a:prstGeom prst="roundRect">
            <a:avLst/>
          </a:prstGeom>
          <a:solidFill>
            <a:srgbClr val="5112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mj-lt"/>
              </a:rPr>
              <a:t>m</a:t>
            </a:r>
            <a:r>
              <a:rPr lang="vi-VN" sz="3200" dirty="0" smtClean="0">
                <a:latin typeface="+mj-lt"/>
              </a:rPr>
              <a:t>ưa phùn: </a:t>
            </a:r>
            <a:r>
              <a:rPr lang="vi-VN" sz="3200" dirty="0">
                <a:latin typeface="+mj-lt"/>
              </a:rPr>
              <a:t>là một hiện tượng ngưng tụ nước thành những hạt nhỏ hơn giọt </a:t>
            </a:r>
            <a:r>
              <a:rPr lang="vi-VN" sz="3200" dirty="0" smtClean="0">
                <a:latin typeface="+mj-lt"/>
              </a:rPr>
              <a:t>mưa, có kích thước rất nhỏ và lượng mưa không lớn, nhưng có đặc điểm kéo dài dai dẳng. .</a:t>
            </a:r>
            <a:r>
              <a:rPr lang="vi-VN" sz="3200" dirty="0">
                <a:latin typeface="+mj-lt"/>
              </a:rPr>
              <a:t> </a:t>
            </a:r>
            <a:r>
              <a:rPr lang="vi-VN" sz="3200" dirty="0" smtClean="0">
                <a:latin typeface="+mj-lt"/>
              </a:rPr>
              <a:t> </a:t>
            </a:r>
            <a:endParaRPr lang="en-US" sz="3200" dirty="0">
              <a:latin typeface="+mj-lt"/>
            </a:endParaRPr>
          </a:p>
        </p:txBody>
      </p:sp>
      <p:sp>
        <p:nvSpPr>
          <p:cNvPr id="14" name="Rounded Rectangle 13"/>
          <p:cNvSpPr/>
          <p:nvPr/>
        </p:nvSpPr>
        <p:spPr>
          <a:xfrm>
            <a:off x="3201183" y="2351852"/>
            <a:ext cx="6907695" cy="834887"/>
          </a:xfrm>
          <a:prstGeom prst="roundRect">
            <a:avLst/>
          </a:prstGeom>
          <a:solidFill>
            <a:srgbClr val="5112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mj-lt"/>
              </a:rPr>
              <a:t>m</a:t>
            </a:r>
            <a:r>
              <a:rPr lang="vi-VN" sz="3200" dirty="0" smtClean="0">
                <a:latin typeface="+mj-lt"/>
              </a:rPr>
              <a:t>ầm non: những chồi non của cây</a:t>
            </a:r>
            <a:endParaRPr lang="en-US" sz="3200" dirty="0">
              <a:latin typeface="+mj-lt"/>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1262" y="3935281"/>
            <a:ext cx="3790950" cy="2201517"/>
          </a:xfrm>
          <a:prstGeom prst="rect">
            <a:avLst/>
          </a:prstGeom>
          <a:ln w="19050">
            <a:solidFill>
              <a:srgbClr val="FF0000"/>
            </a:solidFill>
          </a:ln>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2020" y="3954545"/>
            <a:ext cx="3974203" cy="2185366"/>
          </a:xfrm>
          <a:prstGeom prst="rect">
            <a:avLst/>
          </a:prstGeom>
          <a:ln w="19050">
            <a:solidFill>
              <a:srgbClr val="FF0000"/>
            </a:solidFill>
          </a:ln>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3930" y="3836594"/>
            <a:ext cx="4025347" cy="2481677"/>
          </a:xfrm>
          <a:prstGeom prst="rect">
            <a:avLst/>
          </a:prstGeom>
          <a:ln w="28575">
            <a:solidFill>
              <a:srgbClr val="FF0000"/>
            </a:solidFill>
          </a:ln>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7690" y="3834607"/>
            <a:ext cx="4304551" cy="2486345"/>
          </a:xfrm>
          <a:prstGeom prst="rect">
            <a:avLst/>
          </a:prstGeom>
          <a:ln w="28575">
            <a:solidFill>
              <a:srgbClr val="FF0000"/>
            </a:solidFill>
          </a:ln>
        </p:spPr>
      </p:pic>
    </p:spTree>
    <p:extLst>
      <p:ext uri="{BB962C8B-B14F-4D97-AF65-F5344CB8AC3E}">
        <p14:creationId xmlns:p14="http://schemas.microsoft.com/office/powerpoint/2010/main" val="15882249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par>
                                <p:cTn id="39" presetID="22" presetClass="entr" presetSubtype="4"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grpId="1" nodeType="clickEffect">
                                  <p:stCondLst>
                                    <p:cond delay="0"/>
                                  </p:stCondLst>
                                  <p:childTnLst>
                                    <p:animEffect transition="out" filter="blinds(horizontal)">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par>
                                <p:cTn id="47" presetID="3" presetClass="exit" presetSubtype="10" fill="hold" nodeType="withEffect">
                                  <p:stCondLst>
                                    <p:cond delay="0"/>
                                  </p:stCondLst>
                                  <p:childTnLst>
                                    <p:animEffect transition="out" filter="blinds(horizontal)">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par>
                                <p:cTn id="50" presetID="3" presetClass="exit" presetSubtype="10" fill="hold" nodeType="withEffect">
                                  <p:stCondLst>
                                    <p:cond delay="0"/>
                                  </p:stCondLst>
                                  <p:childTnLst>
                                    <p:animEffect transition="out" filter="blinds(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4" grpId="0" animBg="1"/>
      <p:bldP spid="1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BCA48BB-E1D8-A9BE-FB11-3F9414C1DC3C}"/>
              </a:ext>
            </a:extLst>
          </p:cNvPr>
          <p:cNvPicPr>
            <a:picLocks noChangeAspect="1"/>
          </p:cNvPicPr>
          <p:nvPr/>
        </p:nvPicPr>
        <p:blipFill>
          <a:blip r:embed="rId3"/>
          <a:stretch>
            <a:fillRect/>
          </a:stretch>
        </p:blipFill>
        <p:spPr>
          <a:xfrm>
            <a:off x="-393951" y="-300614"/>
            <a:ext cx="6376969" cy="2780017"/>
          </a:xfrm>
          <a:prstGeom prst="rect">
            <a:avLst/>
          </a:prstGeom>
        </p:spPr>
      </p:pic>
      <p:pic>
        <p:nvPicPr>
          <p:cNvPr id="39" name="Picture 4" descr="TRÒ CHƠI KHOA HỌC | Science - Quizizz">
            <a:extLst>
              <a:ext uri="{FF2B5EF4-FFF2-40B4-BE49-F238E27FC236}">
                <a16:creationId xmlns="" xmlns:a16="http://schemas.microsoft.com/office/drawing/2014/main" id="{08723D1F-57F3-419B-AA9B-8CDBB8DBCD40}"/>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2103"/>
          <a:stretch/>
        </p:blipFill>
        <p:spPr bwMode="auto">
          <a:xfrm>
            <a:off x="5174713" y="783293"/>
            <a:ext cx="6785301" cy="4687906"/>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6BCA48BB-E1D8-A9BE-FB11-3F9414C1DC3C}"/>
              </a:ext>
            </a:extLst>
          </p:cNvPr>
          <p:cNvPicPr>
            <a:picLocks noChangeAspect="1"/>
          </p:cNvPicPr>
          <p:nvPr/>
        </p:nvPicPr>
        <p:blipFill>
          <a:blip r:embed="rId3"/>
          <a:stretch>
            <a:fillRect/>
          </a:stretch>
        </p:blipFill>
        <p:spPr>
          <a:xfrm>
            <a:off x="-393951" y="-260857"/>
            <a:ext cx="6376969" cy="2780017"/>
          </a:xfrm>
          <a:prstGeom prst="rect">
            <a:avLst/>
          </a:prstGeom>
        </p:spPr>
      </p:pic>
      <p:pic>
        <p:nvPicPr>
          <p:cNvPr id="5" name="Picture 4" descr="TRÒ CHƠI KHOA HỌC | Science - Quizizz">
            <a:extLst>
              <a:ext uri="{FF2B5EF4-FFF2-40B4-BE49-F238E27FC236}">
                <a16:creationId xmlns="" xmlns:a16="http://schemas.microsoft.com/office/drawing/2014/main" id="{08723D1F-57F3-419B-AA9B-8CDBB8DBCD40}"/>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2103"/>
          <a:stretch/>
        </p:blipFill>
        <p:spPr bwMode="auto">
          <a:xfrm>
            <a:off x="5174713" y="823050"/>
            <a:ext cx="6785301" cy="4687906"/>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195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53" name="Picture 20">
            <a:extLst>
              <a:ext uri="{FF2B5EF4-FFF2-40B4-BE49-F238E27FC236}">
                <a16:creationId xmlns="" xmlns:a16="http://schemas.microsoft.com/office/drawing/2014/main" id="{CF78FDE3-EC5E-4F69-8DE4-133727DD6CC1}"/>
              </a:ext>
            </a:extLst>
          </p:cNvPr>
          <p:cNvPicPr>
            <a:picLocks noChangeAspect="1"/>
          </p:cNvPicPr>
          <p:nvPr/>
        </p:nvPicPr>
        <p:blipFill>
          <a:blip r:embed="rId3"/>
          <a:srcRect/>
          <a:stretch>
            <a:fillRect/>
          </a:stretch>
        </p:blipFill>
        <p:spPr>
          <a:xfrm>
            <a:off x="52341" y="1493627"/>
            <a:ext cx="2048776" cy="5219812"/>
          </a:xfrm>
          <a:prstGeom prst="rect">
            <a:avLst/>
          </a:prstGeom>
        </p:spPr>
      </p:pic>
      <p:pic>
        <p:nvPicPr>
          <p:cNvPr id="54" name="Picture 19">
            <a:extLst>
              <a:ext uri="{FF2B5EF4-FFF2-40B4-BE49-F238E27FC236}">
                <a16:creationId xmlns="" xmlns:a16="http://schemas.microsoft.com/office/drawing/2014/main" id="{DF43827A-FC32-4F94-A1B8-D7C2155D2111}"/>
              </a:ext>
            </a:extLst>
          </p:cNvPr>
          <p:cNvPicPr>
            <a:picLocks noChangeAspect="1"/>
          </p:cNvPicPr>
          <p:nvPr/>
        </p:nvPicPr>
        <p:blipFill>
          <a:blip r:embed="rId4"/>
          <a:srcRect/>
          <a:stretch>
            <a:fillRect/>
          </a:stretch>
        </p:blipFill>
        <p:spPr>
          <a:xfrm>
            <a:off x="9697676" y="1553706"/>
            <a:ext cx="2437974" cy="5159733"/>
          </a:xfrm>
          <a:prstGeom prst="rect">
            <a:avLst/>
          </a:prstGeom>
        </p:spPr>
      </p:pic>
      <p:pic>
        <p:nvPicPr>
          <p:cNvPr id="2" name="Picture 1">
            <a:extLst>
              <a:ext uri="{FF2B5EF4-FFF2-40B4-BE49-F238E27FC236}">
                <a16:creationId xmlns="" xmlns:a16="http://schemas.microsoft.com/office/drawing/2014/main" id="{AB1EEE53-6C2C-75A0-DE4F-42CBCBB92C71}"/>
              </a:ext>
            </a:extLst>
          </p:cNvPr>
          <p:cNvPicPr>
            <a:picLocks noChangeAspect="1"/>
          </p:cNvPicPr>
          <p:nvPr/>
        </p:nvPicPr>
        <p:blipFill>
          <a:blip r:embed="rId5"/>
          <a:stretch>
            <a:fillRect/>
          </a:stretch>
        </p:blipFill>
        <p:spPr>
          <a:xfrm>
            <a:off x="2781177" y="0"/>
            <a:ext cx="6383065" cy="2780017"/>
          </a:xfrm>
          <a:prstGeom prst="rect">
            <a:avLst/>
          </a:prstGeom>
        </p:spPr>
      </p:pic>
    </p:spTree>
    <p:extLst>
      <p:ext uri="{BB962C8B-B14F-4D97-AF65-F5344CB8AC3E}">
        <p14:creationId xmlns:p14="http://schemas.microsoft.com/office/powerpoint/2010/main" val="1264342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pic>
        <p:nvPicPr>
          <p:cNvPr id="23" name="Picture 2" descr="Vector boy and girl holding magnifying glas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120217" y="2768305"/>
            <a:ext cx="491412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0E05313-F43D-21B0-2BFE-37B8714003F3}"/>
              </a:ext>
            </a:extLst>
          </p:cNvPr>
          <p:cNvPicPr>
            <a:picLocks noChangeAspect="1"/>
          </p:cNvPicPr>
          <p:nvPr/>
        </p:nvPicPr>
        <p:blipFill>
          <a:blip r:embed="rId5"/>
          <a:stretch>
            <a:fillRect/>
          </a:stretch>
        </p:blipFill>
        <p:spPr>
          <a:xfrm>
            <a:off x="4548552" y="667121"/>
            <a:ext cx="6053853" cy="3468925"/>
          </a:xfrm>
          <a:prstGeom prst="rect">
            <a:avLst/>
          </a:prstGeom>
        </p:spPr>
      </p:pic>
    </p:spTree>
    <p:extLst>
      <p:ext uri="{BB962C8B-B14F-4D97-AF65-F5344CB8AC3E}">
        <p14:creationId xmlns:p14="http://schemas.microsoft.com/office/powerpoint/2010/main" val="20020774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CD4189A-C97C-4EE7-9597-92368EE62415}"/>
              </a:ext>
            </a:extLst>
          </p:cNvPr>
          <p:cNvSpPr/>
          <p:nvPr/>
        </p:nvSpPr>
        <p:spPr>
          <a:xfrm>
            <a:off x="180653" y="236304"/>
            <a:ext cx="11748499" cy="616424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 xmlns:a16="http://schemas.microsoft.com/office/drawing/2014/main" id="{E185DABD-08D2-4051-BDF0-9A1AEB685093}"/>
              </a:ext>
            </a:extLst>
          </p:cNvPr>
          <p:cNvGrpSpPr/>
          <p:nvPr/>
        </p:nvGrpSpPr>
        <p:grpSpPr>
          <a:xfrm>
            <a:off x="446688" y="979160"/>
            <a:ext cx="10598031" cy="1472393"/>
            <a:chOff x="302849" y="375387"/>
            <a:chExt cx="10598031" cy="1472393"/>
          </a:xfrm>
        </p:grpSpPr>
        <p:pic>
          <p:nvPicPr>
            <p:cNvPr id="1026" name="Picture 2" descr="Preguntas Frecuentes – Cooperativa Alto Verde y Algarrobo Grande Ltda">
              <a:extLst>
                <a:ext uri="{FF2B5EF4-FFF2-40B4-BE49-F238E27FC236}">
                  <a16:creationId xmlns=""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302849" y="37538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23C3BE93-BC24-4569-8B6E-8798CCFCF2DA}"/>
                </a:ext>
              </a:extLst>
            </p:cNvPr>
            <p:cNvSpPr txBox="1"/>
            <p:nvPr/>
          </p:nvSpPr>
          <p:spPr>
            <a:xfrm>
              <a:off x="1598970" y="770562"/>
              <a:ext cx="9301910" cy="1077218"/>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1. Trong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hai khổ thơ đầu, mầm non được miêu tả như thế nào? Cách miêu tả đó có gì thú vị</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0" name="Group 9">
            <a:extLst>
              <a:ext uri="{FF2B5EF4-FFF2-40B4-BE49-F238E27FC236}">
                <a16:creationId xmlns="" xmlns:a16="http://schemas.microsoft.com/office/drawing/2014/main" id="{9F8365E3-28D7-4EF9-95B8-9D2EC13C489A}"/>
              </a:ext>
            </a:extLst>
          </p:cNvPr>
          <p:cNvGrpSpPr/>
          <p:nvPr/>
        </p:nvGrpSpPr>
        <p:grpSpPr>
          <a:xfrm>
            <a:off x="3200953" y="2817190"/>
            <a:ext cx="8295830" cy="1107536"/>
            <a:chOff x="3951073" y="3659963"/>
            <a:chExt cx="6826518" cy="1667354"/>
          </a:xfrm>
        </p:grpSpPr>
        <p:sp>
          <p:nvSpPr>
            <p:cNvPr id="8" name="Rectangle: Rounded Corners 7">
              <a:extLst>
                <a:ext uri="{FF2B5EF4-FFF2-40B4-BE49-F238E27FC236}">
                  <a16:creationId xmlns="" xmlns:a16="http://schemas.microsoft.com/office/drawing/2014/main" id="{9740FAB7-41DD-4C86-9183-7B74CBE1E54C}"/>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B02C171E-8566-4EAC-AB55-8E46E9DC4E81}"/>
                </a:ext>
              </a:extLst>
            </p:cNvPr>
            <p:cNvSpPr txBox="1"/>
            <p:nvPr/>
          </p:nvSpPr>
          <p:spPr>
            <a:xfrm>
              <a:off x="4089115" y="3723965"/>
              <a:ext cx="6688476" cy="1211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rPr>
                <a:t>Một mầm non nho nhỏ, nằm nép lặng im, mắt lim dim, cố nhìn qua kẽ lá. </a:t>
              </a:r>
              <a:endParaRPr kumimoji="0" lang="en-US" sz="280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 xmlns:a16="http://schemas.microsoft.com/office/drawing/2014/main" id="{B3A79F00-11CF-CB4C-3B6C-AE36340D878E}"/>
              </a:ext>
            </a:extLst>
          </p:cNvPr>
          <p:cNvPicPr>
            <a:picLocks noChangeAspect="1"/>
          </p:cNvPicPr>
          <p:nvPr/>
        </p:nvPicPr>
        <p:blipFill>
          <a:blip r:embed="rId5"/>
          <a:stretch>
            <a:fillRect/>
          </a:stretch>
        </p:blipFill>
        <p:spPr>
          <a:xfrm>
            <a:off x="4010074" y="350471"/>
            <a:ext cx="5060119" cy="859611"/>
          </a:xfrm>
          <a:prstGeom prst="rect">
            <a:avLst/>
          </a:prstGeom>
        </p:spPr>
      </p:pic>
      <p:sp>
        <p:nvSpPr>
          <p:cNvPr id="6" name="Freeform 2">
            <a:extLst>
              <a:ext uri="{FF2B5EF4-FFF2-40B4-BE49-F238E27FC236}">
                <a16:creationId xmlns="" xmlns:a16="http://schemas.microsoft.com/office/drawing/2014/main" id="{EA079120-C7DE-1205-A642-6337537FDDF8}"/>
              </a:ext>
            </a:extLst>
          </p:cNvPr>
          <p:cNvSpPr/>
          <p:nvPr/>
        </p:nvSpPr>
        <p:spPr>
          <a:xfrm>
            <a:off x="0" y="2239096"/>
            <a:ext cx="2011371" cy="3724382"/>
          </a:xfrm>
          <a:custGeom>
            <a:avLst/>
            <a:gdLst/>
            <a:ahLst/>
            <a:cxnLst/>
            <a:rect l="l" t="t" r="r" b="b"/>
            <a:pathLst>
              <a:path w="2386584" h="4114800">
                <a:moveTo>
                  <a:pt x="0" y="0"/>
                </a:moveTo>
                <a:lnTo>
                  <a:pt x="2386584" y="0"/>
                </a:lnTo>
                <a:lnTo>
                  <a:pt x="238658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2" name="Group 11">
            <a:extLst>
              <a:ext uri="{FF2B5EF4-FFF2-40B4-BE49-F238E27FC236}">
                <a16:creationId xmlns="" xmlns:a16="http://schemas.microsoft.com/office/drawing/2014/main" id="{9F8365E3-28D7-4EF9-95B8-9D2EC13C489A}"/>
              </a:ext>
            </a:extLst>
          </p:cNvPr>
          <p:cNvGrpSpPr/>
          <p:nvPr/>
        </p:nvGrpSpPr>
        <p:grpSpPr>
          <a:xfrm>
            <a:off x="3353353" y="4321312"/>
            <a:ext cx="8295830" cy="1427508"/>
            <a:chOff x="3951073" y="3659963"/>
            <a:chExt cx="6826518" cy="2149060"/>
          </a:xfrm>
        </p:grpSpPr>
        <p:sp>
          <p:nvSpPr>
            <p:cNvPr id="13" name="Rectangle: Rounded Corners 7">
              <a:extLst>
                <a:ext uri="{FF2B5EF4-FFF2-40B4-BE49-F238E27FC236}">
                  <a16:creationId xmlns="" xmlns:a16="http://schemas.microsoft.com/office/drawing/2014/main" id="{9740FAB7-41DD-4C86-9183-7B74CBE1E54C}"/>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 xmlns:a16="http://schemas.microsoft.com/office/drawing/2014/main" id="{B02C171E-8566-4EAC-AB55-8E46E9DC4E81}"/>
                </a:ext>
              </a:extLst>
            </p:cNvPr>
            <p:cNvSpPr txBox="1"/>
            <p:nvPr/>
          </p:nvSpPr>
          <p:spPr>
            <a:xfrm>
              <a:off x="4089115" y="3723965"/>
              <a:ext cx="6688476" cy="2085058"/>
            </a:xfrm>
            <a:prstGeom prst="rect">
              <a:avLst/>
            </a:prstGeom>
            <a:noFill/>
          </p:spPr>
          <p:txBody>
            <a:bodyPr wrap="square" rtlCol="0">
              <a:spAutoFit/>
            </a:bodyPr>
            <a:lstStyle/>
            <a:p>
              <a:pPr>
                <a:defRPr/>
              </a:pPr>
              <a:r>
                <a:rPr lang="vi-VN" sz="2800" dirty="0" smtClean="0">
                  <a:solidFill>
                    <a:srgbClr val="FF3399"/>
                  </a:solidFill>
                  <a:latin typeface="Cambria" panose="02040503050406030204" pitchFamily="18" charset="0"/>
                  <a:ea typeface="Cambria" panose="02040503050406030204" pitchFamily="18" charset="0"/>
                </a:rPr>
                <a:t>Cách miêu tả </a:t>
              </a:r>
              <a:r>
                <a:rPr lang="nl-NL" sz="2800" dirty="0">
                  <a:solidFill>
                    <a:srgbClr val="FF3399"/>
                  </a:solidFill>
                </a:rPr>
                <a:t>đó khiến cho ta thấy mầm non hiện lên rất sinh động, và ngộ nghĩnh, đáng yêu.</a:t>
              </a:r>
              <a:endParaRPr lang="en-US" sz="2800" dirty="0">
                <a:solidFill>
                  <a:srgbClr val="FF339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smtClean="0">
                  <a:ln>
                    <a:noFill/>
                  </a:ln>
                  <a:solidFill>
                    <a:srgbClr val="FF3399"/>
                  </a:solidFill>
                  <a:effectLst/>
                  <a:uLnTx/>
                  <a:uFillTx/>
                  <a:latin typeface="Cambria" panose="02040503050406030204" pitchFamily="18" charset="0"/>
                  <a:ea typeface="Cambria" panose="02040503050406030204" pitchFamily="18" charset="0"/>
                </a:rPr>
                <a:t>. </a:t>
              </a:r>
              <a:endParaRPr kumimoji="0" lang="en-US" sz="280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304187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CD4189A-C97C-4EE7-9597-92368EE62415}"/>
              </a:ext>
            </a:extLst>
          </p:cNvPr>
          <p:cNvSpPr/>
          <p:nvPr/>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 xmlns:a16="http://schemas.microsoft.com/office/drawing/2014/main" id="{E185DABD-08D2-4051-BDF0-9A1AEB685093}"/>
              </a:ext>
            </a:extLst>
          </p:cNvPr>
          <p:cNvGrpSpPr/>
          <p:nvPr/>
        </p:nvGrpSpPr>
        <p:grpSpPr>
          <a:xfrm>
            <a:off x="762771" y="280191"/>
            <a:ext cx="10812694" cy="1984973"/>
            <a:chOff x="1005473" y="112607"/>
            <a:chExt cx="10812694" cy="1984973"/>
          </a:xfrm>
        </p:grpSpPr>
        <p:pic>
          <p:nvPicPr>
            <p:cNvPr id="1026" name="Picture 2" descr="Preguntas Frecuentes – Cooperativa Alto Verde y Algarrobo Grande Ltda">
              <a:extLst>
                <a:ext uri="{FF2B5EF4-FFF2-40B4-BE49-F238E27FC236}">
                  <a16:creationId xmlns=""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1005473" y="11260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23C3BE93-BC24-4569-8B6E-8798CCFCF2DA}"/>
                </a:ext>
              </a:extLst>
            </p:cNvPr>
            <p:cNvSpPr txBox="1"/>
            <p:nvPr/>
          </p:nvSpPr>
          <p:spPr>
            <a:xfrm>
              <a:off x="1768001" y="1020362"/>
              <a:ext cx="10050166" cy="1077218"/>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2.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Cảnh vật mùa đông hiện ra như thế nào qua cảm nhận của mầm non?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 xmlns:a16="http://schemas.microsoft.com/office/drawing/2014/main" id="{D7D9B92A-6FE1-0ED7-4602-08ABD9E9A2A9}"/>
              </a:ext>
            </a:extLst>
          </p:cNvPr>
          <p:cNvGrpSpPr/>
          <p:nvPr/>
        </p:nvGrpSpPr>
        <p:grpSpPr>
          <a:xfrm>
            <a:off x="1664415" y="2570610"/>
            <a:ext cx="1448656" cy="573282"/>
            <a:chOff x="3951073" y="3659963"/>
            <a:chExt cx="6826518" cy="1667354"/>
          </a:xfrm>
        </p:grpSpPr>
        <p:sp>
          <p:nvSpPr>
            <p:cNvPr id="19" name="Rectangle: Rounded Corners 18">
              <a:extLst>
                <a:ext uri="{FF2B5EF4-FFF2-40B4-BE49-F238E27FC236}">
                  <a16:creationId xmlns="" xmlns:a16="http://schemas.microsoft.com/office/drawing/2014/main" id="{8148CF47-2764-CB19-9AB4-C272D9CF281F}"/>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 xmlns:a16="http://schemas.microsoft.com/office/drawing/2014/main" id="{6906B68C-D9A6-9A64-0D8A-59561C36174A}"/>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24" name="Group 1023">
            <a:extLst>
              <a:ext uri="{FF2B5EF4-FFF2-40B4-BE49-F238E27FC236}">
                <a16:creationId xmlns="" xmlns:a16="http://schemas.microsoft.com/office/drawing/2014/main" id="{815ADB00-83CF-8E35-AF5C-B5DE9B47277D}"/>
              </a:ext>
            </a:extLst>
          </p:cNvPr>
          <p:cNvGrpSpPr/>
          <p:nvPr/>
        </p:nvGrpSpPr>
        <p:grpSpPr>
          <a:xfrm>
            <a:off x="5024064" y="2529513"/>
            <a:ext cx="1448656" cy="573282"/>
            <a:chOff x="3951073" y="3659963"/>
            <a:chExt cx="6826518" cy="1667354"/>
          </a:xfrm>
        </p:grpSpPr>
        <p:sp>
          <p:nvSpPr>
            <p:cNvPr id="1025" name="Rectangle: Rounded Corners 1024">
              <a:extLst>
                <a:ext uri="{FF2B5EF4-FFF2-40B4-BE49-F238E27FC236}">
                  <a16:creationId xmlns="" xmlns:a16="http://schemas.microsoft.com/office/drawing/2014/main" id="{6CE37289-A3B4-78D7-1ABD-DB9144D1EF7E}"/>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7" name="TextBox 1026">
              <a:extLst>
                <a:ext uri="{FF2B5EF4-FFF2-40B4-BE49-F238E27FC236}">
                  <a16:creationId xmlns="" xmlns:a16="http://schemas.microsoft.com/office/drawing/2014/main" id="{E74AB3EE-EFB5-1F2F-2EBB-949324778FA8}"/>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Mưa</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36" name="Group 1035">
            <a:extLst>
              <a:ext uri="{FF2B5EF4-FFF2-40B4-BE49-F238E27FC236}">
                <a16:creationId xmlns="" xmlns:a16="http://schemas.microsoft.com/office/drawing/2014/main" id="{482F272B-864D-3C00-1762-E76C5241C31C}"/>
              </a:ext>
            </a:extLst>
          </p:cNvPr>
          <p:cNvGrpSpPr/>
          <p:nvPr/>
        </p:nvGrpSpPr>
        <p:grpSpPr>
          <a:xfrm>
            <a:off x="8772419" y="2466155"/>
            <a:ext cx="1448656" cy="573282"/>
            <a:chOff x="3951073" y="3659963"/>
            <a:chExt cx="6826518" cy="1667354"/>
          </a:xfrm>
        </p:grpSpPr>
        <p:sp>
          <p:nvSpPr>
            <p:cNvPr id="1037" name="Rectangle: Rounded Corners 1036">
              <a:extLst>
                <a:ext uri="{FF2B5EF4-FFF2-40B4-BE49-F238E27FC236}">
                  <a16:creationId xmlns="" xmlns:a16="http://schemas.microsoft.com/office/drawing/2014/main" id="{38625CDE-274E-916C-3CA2-A05E9C2EA9EE}"/>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8" name="TextBox 1037">
              <a:extLst>
                <a:ext uri="{FF2B5EF4-FFF2-40B4-BE49-F238E27FC236}">
                  <a16:creationId xmlns="" xmlns:a16="http://schemas.microsoft.com/office/drawing/2014/main" id="{29E95756-B89F-76AC-E1FA-10987E50016D}"/>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Cambria" panose="02040503050406030204" pitchFamily="18" charset="0"/>
                  <a:ea typeface="Cambria" panose="02040503050406030204" pitchFamily="18" charset="0"/>
                </a:rPr>
                <a:t>Gió</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46" name="Group 1045">
            <a:extLst>
              <a:ext uri="{FF2B5EF4-FFF2-40B4-BE49-F238E27FC236}">
                <a16:creationId xmlns="" xmlns:a16="http://schemas.microsoft.com/office/drawing/2014/main" id="{11E60C41-B7F5-36D6-3798-67B9D4AAC67E}"/>
              </a:ext>
            </a:extLst>
          </p:cNvPr>
          <p:cNvGrpSpPr/>
          <p:nvPr/>
        </p:nvGrpSpPr>
        <p:grpSpPr>
          <a:xfrm>
            <a:off x="1683250" y="4449068"/>
            <a:ext cx="2005171" cy="573282"/>
            <a:chOff x="3951073" y="3659963"/>
            <a:chExt cx="6826518" cy="1667354"/>
          </a:xfrm>
        </p:grpSpPr>
        <p:sp>
          <p:nvSpPr>
            <p:cNvPr id="1047" name="Rectangle: Rounded Corners 1046">
              <a:extLst>
                <a:ext uri="{FF2B5EF4-FFF2-40B4-BE49-F238E27FC236}">
                  <a16:creationId xmlns="" xmlns:a16="http://schemas.microsoft.com/office/drawing/2014/main" id="{4C4089AA-547D-1C10-4AC8-C8E41F6C8A38}"/>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8" name="TextBox 1047">
              <a:extLst>
                <a:ext uri="{FF2B5EF4-FFF2-40B4-BE49-F238E27FC236}">
                  <a16:creationId xmlns="" xmlns:a16="http://schemas.microsoft.com/office/drawing/2014/main" id="{10610DCA-B6C6-A08F-073C-788C1E5EE070}"/>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Rừng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49" name="Group 1048">
            <a:extLst>
              <a:ext uri="{FF2B5EF4-FFF2-40B4-BE49-F238E27FC236}">
                <a16:creationId xmlns="" xmlns:a16="http://schemas.microsoft.com/office/drawing/2014/main" id="{FBD99B5C-747E-840B-57A3-5227248EA16F}"/>
              </a:ext>
            </a:extLst>
          </p:cNvPr>
          <p:cNvGrpSpPr/>
          <p:nvPr/>
        </p:nvGrpSpPr>
        <p:grpSpPr>
          <a:xfrm>
            <a:off x="5042899" y="4407971"/>
            <a:ext cx="2333945" cy="573282"/>
            <a:chOff x="3951073" y="3659963"/>
            <a:chExt cx="6826518" cy="1667354"/>
          </a:xfrm>
        </p:grpSpPr>
        <p:sp>
          <p:nvSpPr>
            <p:cNvPr id="1050" name="Rectangle: Rounded Corners 1049">
              <a:extLst>
                <a:ext uri="{FF2B5EF4-FFF2-40B4-BE49-F238E27FC236}">
                  <a16:creationId xmlns="" xmlns:a16="http://schemas.microsoft.com/office/drawing/2014/main" id="{BB90C646-58B9-A147-951A-D6B01B82FB6D}"/>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1" name="TextBox 1050">
              <a:extLst>
                <a:ext uri="{FF2B5EF4-FFF2-40B4-BE49-F238E27FC236}">
                  <a16:creationId xmlns="" xmlns:a16="http://schemas.microsoft.com/office/drawing/2014/main" id="{84AB651F-3C37-CC05-07CA-7492E5D3C08C}"/>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loài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thú</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52" name="Group 1051">
            <a:extLst>
              <a:ext uri="{FF2B5EF4-FFF2-40B4-BE49-F238E27FC236}">
                <a16:creationId xmlns="" xmlns:a16="http://schemas.microsoft.com/office/drawing/2014/main" id="{048C0FCF-AB41-1FB4-B8F0-561C03C44A80}"/>
              </a:ext>
            </a:extLst>
          </p:cNvPr>
          <p:cNvGrpSpPr/>
          <p:nvPr/>
        </p:nvGrpSpPr>
        <p:grpSpPr>
          <a:xfrm>
            <a:off x="8791254" y="4344613"/>
            <a:ext cx="2058255" cy="573282"/>
            <a:chOff x="3951073" y="3659963"/>
            <a:chExt cx="6826518" cy="1667354"/>
          </a:xfrm>
        </p:grpSpPr>
        <p:sp>
          <p:nvSpPr>
            <p:cNvPr id="1053" name="Rectangle: Rounded Corners 1052">
              <a:extLst>
                <a:ext uri="{FF2B5EF4-FFF2-40B4-BE49-F238E27FC236}">
                  <a16:creationId xmlns="" xmlns:a16="http://schemas.microsoft.com/office/drawing/2014/main" id="{25B6BBA9-E0C7-A1F8-2CCB-240B6FA37550}"/>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4" name="TextBox 1053">
              <a:extLst>
                <a:ext uri="{FF2B5EF4-FFF2-40B4-BE49-F238E27FC236}">
                  <a16:creationId xmlns="" xmlns:a16="http://schemas.microsoft.com/office/drawing/2014/main" id="{BAA3A1DC-02F8-C9C1-3712-C770EF3DADF6}"/>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Cambria" panose="02040503050406030204" pitchFamily="18" charset="0"/>
                  <a:ea typeface="Cambria" panose="02040503050406030204" pitchFamily="18" charset="0"/>
                </a:rPr>
                <a:t>Không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gian</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1055" name="TextBox 1054">
            <a:extLst>
              <a:ext uri="{FF2B5EF4-FFF2-40B4-BE49-F238E27FC236}">
                <a16:creationId xmlns="" xmlns:a16="http://schemas.microsoft.com/office/drawing/2014/main" id="{22D7A1F4-B33B-C00F-F2D9-0D676AB8B54C}"/>
              </a:ext>
            </a:extLst>
          </p:cNvPr>
          <p:cNvSpPr txBox="1"/>
          <p:nvPr/>
        </p:nvSpPr>
        <p:spPr>
          <a:xfrm>
            <a:off x="606175" y="3441843"/>
            <a:ext cx="3606229" cy="584775"/>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rPr>
              <a:t>Bay </a:t>
            </a:r>
            <a:r>
              <a:rPr lang="en-US" sz="3200" dirty="0" err="1">
                <a:latin typeface="Cambria" panose="02040503050406030204" pitchFamily="18" charset="0"/>
                <a:ea typeface="Cambria" panose="02040503050406030204" pitchFamily="18" charset="0"/>
              </a:rPr>
              <a:t>hối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hả</a:t>
            </a:r>
            <a:endParaRPr lang="en-US" sz="3200" dirty="0">
              <a:latin typeface="Cambria" panose="02040503050406030204" pitchFamily="18" charset="0"/>
              <a:ea typeface="Cambria" panose="02040503050406030204" pitchFamily="18" charset="0"/>
            </a:endParaRPr>
          </a:p>
        </p:txBody>
      </p:sp>
      <p:sp>
        <p:nvSpPr>
          <p:cNvPr id="1056" name="TextBox 1055">
            <a:extLst>
              <a:ext uri="{FF2B5EF4-FFF2-40B4-BE49-F238E27FC236}">
                <a16:creationId xmlns="" xmlns:a16="http://schemas.microsoft.com/office/drawing/2014/main" id="{7ACE0DE5-214A-08B2-8103-D0E22F6552AB}"/>
              </a:ext>
            </a:extLst>
          </p:cNvPr>
          <p:cNvSpPr txBox="1"/>
          <p:nvPr/>
        </p:nvSpPr>
        <p:spPr>
          <a:xfrm>
            <a:off x="3821986" y="3452115"/>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Lất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mưa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phùn</a:t>
            </a:r>
            <a:endParaRPr lang="en-US" sz="3200" dirty="0">
              <a:latin typeface="Cambria" panose="02040503050406030204" pitchFamily="18" charset="0"/>
              <a:ea typeface="Cambria" panose="02040503050406030204" pitchFamily="18" charset="0"/>
            </a:endParaRPr>
          </a:p>
        </p:txBody>
      </p:sp>
      <p:sp>
        <p:nvSpPr>
          <p:cNvPr id="1058" name="TextBox 1057">
            <a:extLst>
              <a:ext uri="{FF2B5EF4-FFF2-40B4-BE49-F238E27FC236}">
                <a16:creationId xmlns="" xmlns:a16="http://schemas.microsoft.com/office/drawing/2014/main" id="{CC5308DA-278D-A568-FDE7-1077A95A262E}"/>
              </a:ext>
            </a:extLst>
          </p:cNvPr>
          <p:cNvSpPr txBox="1"/>
          <p:nvPr/>
        </p:nvSpPr>
        <p:spPr>
          <a:xfrm>
            <a:off x="7880278" y="3400744"/>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Thổi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ào</a:t>
            </a:r>
            <a:endParaRPr lang="en-US" sz="3200" dirty="0">
              <a:latin typeface="Cambria" panose="02040503050406030204" pitchFamily="18" charset="0"/>
              <a:ea typeface="Cambria" panose="02040503050406030204" pitchFamily="18" charset="0"/>
            </a:endParaRPr>
          </a:p>
        </p:txBody>
      </p:sp>
      <p:sp>
        <p:nvSpPr>
          <p:cNvPr id="1059" name="TextBox 1058">
            <a:extLst>
              <a:ext uri="{FF2B5EF4-FFF2-40B4-BE49-F238E27FC236}">
                <a16:creationId xmlns="" xmlns:a16="http://schemas.microsoft.com/office/drawing/2014/main" id="{3ED3A140-5536-D013-2455-5EE41C6D6DB2}"/>
              </a:ext>
            </a:extLst>
          </p:cNvPr>
          <p:cNvSpPr txBox="1"/>
          <p:nvPr/>
        </p:nvSpPr>
        <p:spPr>
          <a:xfrm>
            <a:off x="678094" y="5291191"/>
            <a:ext cx="3606229" cy="584775"/>
          </a:xfrm>
          <a:prstGeom prst="rect">
            <a:avLst/>
          </a:prstGeom>
          <a:noFill/>
        </p:spPr>
        <p:txBody>
          <a:bodyPr wrap="square" rtlCol="0">
            <a:spAutoFit/>
          </a:bodyPr>
          <a:lstStyle/>
          <a:p>
            <a:pPr algn="ctr"/>
            <a:r>
              <a:rPr lang="en-US" sz="3200" dirty="0" err="1">
                <a:latin typeface="Times New Roman" panose="02020603050405020304" pitchFamily="18" charset="0"/>
                <a:ea typeface="Cambria" panose="02040503050406030204" pitchFamily="18" charset="0"/>
                <a:cs typeface="Times New Roman" panose="02020603050405020304" pitchFamily="18" charset="0"/>
              </a:rPr>
              <a:t>Thưa</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thớt</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lá</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cành</a:t>
            </a:r>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60" name="TextBox 1059">
            <a:extLst>
              <a:ext uri="{FF2B5EF4-FFF2-40B4-BE49-F238E27FC236}">
                <a16:creationId xmlns="" xmlns:a16="http://schemas.microsoft.com/office/drawing/2014/main" id="{BBCA5E94-19CC-46DE-271C-CC858A76CC37}"/>
              </a:ext>
            </a:extLst>
          </p:cNvPr>
          <p:cNvSpPr txBox="1"/>
          <p:nvPr/>
        </p:nvSpPr>
        <p:spPr>
          <a:xfrm>
            <a:off x="4520629" y="5260366"/>
            <a:ext cx="3606229" cy="584775"/>
          </a:xfrm>
          <a:prstGeom prst="rect">
            <a:avLst/>
          </a:prstGeom>
          <a:noFill/>
        </p:spPr>
        <p:txBody>
          <a:bodyPr wrap="square" rtlCol="0">
            <a:spAutoFit/>
          </a:bodyPr>
          <a:lstStyle/>
          <a:p>
            <a:pPr algn="ctr"/>
            <a:r>
              <a:rPr lang="en-US" sz="3200" dirty="0" err="1">
                <a:latin typeface="Times New Roman" panose="02020603050405020304" pitchFamily="18" charset="0"/>
                <a:ea typeface="Cambria" panose="02040503050406030204" pitchFamily="18" charset="0"/>
                <a:cs typeface="Times New Roman" panose="02020603050405020304" pitchFamily="18" charset="0"/>
              </a:rPr>
              <a:t>Vắng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bóng</a:t>
            </a:r>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61" name="TextBox 1060">
            <a:extLst>
              <a:ext uri="{FF2B5EF4-FFF2-40B4-BE49-F238E27FC236}">
                <a16:creationId xmlns="" xmlns:a16="http://schemas.microsoft.com/office/drawing/2014/main" id="{081DAE58-9871-6111-1FE9-5ABCE4C836E2}"/>
              </a:ext>
            </a:extLst>
          </p:cNvPr>
          <p:cNvSpPr txBox="1"/>
          <p:nvPr/>
        </p:nvSpPr>
        <p:spPr>
          <a:xfrm>
            <a:off x="8116583" y="5239818"/>
            <a:ext cx="3606229" cy="584775"/>
          </a:xfrm>
          <a:prstGeom prst="rect">
            <a:avLst/>
          </a:prstGeom>
          <a:noFill/>
        </p:spPr>
        <p:txBody>
          <a:bodyPr wrap="square" rtlCol="0">
            <a:spAutoFit/>
          </a:bodyPr>
          <a:lstStyle/>
          <a:p>
            <a:pPr algn="ctr"/>
            <a:r>
              <a:rPr lang="en-US" sz="3200" dirty="0" err="1">
                <a:latin typeface="Times New Roman" panose="02020603050405020304" pitchFamily="18" charset="0"/>
                <a:ea typeface="Cambria" panose="02040503050406030204" pitchFamily="18" charset="0"/>
                <a:cs typeface="Times New Roman" panose="02020603050405020304" pitchFamily="18" charset="0"/>
              </a:rPr>
              <a:t>Yên</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ắng</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tĩnh</a:t>
            </a:r>
            <a:r>
              <a:rPr lang="en-US" sz="3200" dirty="0">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latin typeface="Times New Roman" panose="02020603050405020304" pitchFamily="18" charset="0"/>
                <a:ea typeface="Cambria" panose="02040503050406030204" pitchFamily="18" charset="0"/>
                <a:cs typeface="Times New Roman" panose="02020603050405020304" pitchFamily="18" charset="0"/>
              </a:rPr>
              <a:t>mịch</a:t>
            </a:r>
            <a:endParaRPr lang="en-US" sz="32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62" name="Picture 1061">
            <a:extLst>
              <a:ext uri="{FF2B5EF4-FFF2-40B4-BE49-F238E27FC236}">
                <a16:creationId xmlns="" xmlns:a16="http://schemas.microsoft.com/office/drawing/2014/main" id="{C921C8A1-1BB4-353B-EF3E-10DF6727436E}"/>
              </a:ext>
            </a:extLst>
          </p:cNvPr>
          <p:cNvPicPr>
            <a:picLocks noChangeAspect="1"/>
          </p:cNvPicPr>
          <p:nvPr/>
        </p:nvPicPr>
        <p:blipFill>
          <a:blip r:embed="rId5"/>
          <a:stretch>
            <a:fillRect/>
          </a:stretch>
        </p:blipFill>
        <p:spPr>
          <a:xfrm>
            <a:off x="4223487" y="142977"/>
            <a:ext cx="5060119" cy="859611"/>
          </a:xfrm>
          <a:prstGeom prst="rect">
            <a:avLst/>
          </a:prstGeom>
        </p:spPr>
      </p:pic>
    </p:spTree>
    <p:extLst>
      <p:ext uri="{BB962C8B-B14F-4D97-AF65-F5344CB8AC3E}">
        <p14:creationId xmlns:p14="http://schemas.microsoft.com/office/powerpoint/2010/main" val="39487748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24"/>
                                        </p:tgtEl>
                                        <p:attrNameLst>
                                          <p:attrName>style.visibility</p:attrName>
                                        </p:attrNameLst>
                                      </p:cBhvr>
                                      <p:to>
                                        <p:strVal val="visible"/>
                                      </p:to>
                                    </p:set>
                                    <p:animEffect transition="in" filter="barn(inVertical)">
                                      <p:cBhvr>
                                        <p:cTn id="15" dur="500"/>
                                        <p:tgtEl>
                                          <p:spTgt spid="1024"/>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barn(inVertical)">
                                      <p:cBhvr>
                                        <p:cTn id="19" dur="500"/>
                                        <p:tgtEl>
                                          <p:spTgt spid="1036"/>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046"/>
                                        </p:tgtEl>
                                        <p:attrNameLst>
                                          <p:attrName>style.visibility</p:attrName>
                                        </p:attrNameLst>
                                      </p:cBhvr>
                                      <p:to>
                                        <p:strVal val="visible"/>
                                      </p:to>
                                    </p:set>
                                    <p:animEffect transition="in" filter="barn(inVertical)">
                                      <p:cBhvr>
                                        <p:cTn id="23" dur="500"/>
                                        <p:tgtEl>
                                          <p:spTgt spid="1046"/>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1049"/>
                                        </p:tgtEl>
                                        <p:attrNameLst>
                                          <p:attrName>style.visibility</p:attrName>
                                        </p:attrNameLst>
                                      </p:cBhvr>
                                      <p:to>
                                        <p:strVal val="visible"/>
                                      </p:to>
                                    </p:set>
                                    <p:animEffect transition="in" filter="barn(inVertical)">
                                      <p:cBhvr>
                                        <p:cTn id="27" dur="500"/>
                                        <p:tgtEl>
                                          <p:spTgt spid="1049"/>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1052"/>
                                        </p:tgtEl>
                                        <p:attrNameLst>
                                          <p:attrName>style.visibility</p:attrName>
                                        </p:attrNameLst>
                                      </p:cBhvr>
                                      <p:to>
                                        <p:strVal val="visible"/>
                                      </p:to>
                                    </p:set>
                                    <p:animEffect transition="in" filter="barn(inVertical)">
                                      <p:cBhvr>
                                        <p:cTn id="31" dur="500"/>
                                        <p:tgtEl>
                                          <p:spTgt spid="105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55"/>
                                        </p:tgtEl>
                                        <p:attrNameLst>
                                          <p:attrName>style.visibility</p:attrName>
                                        </p:attrNameLst>
                                      </p:cBhvr>
                                      <p:to>
                                        <p:strVal val="visible"/>
                                      </p:to>
                                    </p:set>
                                    <p:animEffect transition="in" filter="barn(inVertical)">
                                      <p:cBhvr>
                                        <p:cTn id="36" dur="500"/>
                                        <p:tgtEl>
                                          <p:spTgt spid="105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56"/>
                                        </p:tgtEl>
                                        <p:attrNameLst>
                                          <p:attrName>style.visibility</p:attrName>
                                        </p:attrNameLst>
                                      </p:cBhvr>
                                      <p:to>
                                        <p:strVal val="visible"/>
                                      </p:to>
                                    </p:set>
                                    <p:animEffect transition="in" filter="barn(inVertical)">
                                      <p:cBhvr>
                                        <p:cTn id="41" dur="500"/>
                                        <p:tgtEl>
                                          <p:spTgt spid="105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58"/>
                                        </p:tgtEl>
                                        <p:attrNameLst>
                                          <p:attrName>style.visibility</p:attrName>
                                        </p:attrNameLst>
                                      </p:cBhvr>
                                      <p:to>
                                        <p:strVal val="visible"/>
                                      </p:to>
                                    </p:set>
                                    <p:animEffect transition="in" filter="barn(inVertical)">
                                      <p:cBhvr>
                                        <p:cTn id="46" dur="500"/>
                                        <p:tgtEl>
                                          <p:spTgt spid="105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59"/>
                                        </p:tgtEl>
                                        <p:attrNameLst>
                                          <p:attrName>style.visibility</p:attrName>
                                        </p:attrNameLst>
                                      </p:cBhvr>
                                      <p:to>
                                        <p:strVal val="visible"/>
                                      </p:to>
                                    </p:set>
                                    <p:animEffect transition="in" filter="barn(inVertical)">
                                      <p:cBhvr>
                                        <p:cTn id="51" dur="500"/>
                                        <p:tgtEl>
                                          <p:spTgt spid="105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060"/>
                                        </p:tgtEl>
                                        <p:attrNameLst>
                                          <p:attrName>style.visibility</p:attrName>
                                        </p:attrNameLst>
                                      </p:cBhvr>
                                      <p:to>
                                        <p:strVal val="visible"/>
                                      </p:to>
                                    </p:set>
                                    <p:animEffect transition="in" filter="barn(inVertical)">
                                      <p:cBhvr>
                                        <p:cTn id="56" dur="500"/>
                                        <p:tgtEl>
                                          <p:spTgt spid="106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61"/>
                                        </p:tgtEl>
                                        <p:attrNameLst>
                                          <p:attrName>style.visibility</p:attrName>
                                        </p:attrNameLst>
                                      </p:cBhvr>
                                      <p:to>
                                        <p:strVal val="visible"/>
                                      </p:to>
                                    </p:set>
                                    <p:animEffect transition="in" filter="barn(inVertical)">
                                      <p:cBhvr>
                                        <p:cTn id="61" dur="500"/>
                                        <p:tgtEl>
                                          <p:spTgt spid="1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 grpId="0"/>
      <p:bldP spid="1056" grpId="0"/>
      <p:bldP spid="1058" grpId="0"/>
      <p:bldP spid="1059" grpId="0"/>
      <p:bldP spid="1060" grpId="0"/>
      <p:bldP spid="106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CD4189A-C97C-4EE7-9597-92368EE62415}"/>
              </a:ext>
            </a:extLst>
          </p:cNvPr>
          <p:cNvSpPr/>
          <p:nvPr/>
        </p:nvSpPr>
        <p:spPr>
          <a:xfrm>
            <a:off x="221750" y="264559"/>
            <a:ext cx="11748499" cy="6328881"/>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 xmlns:a16="http://schemas.microsoft.com/office/drawing/2014/main" id="{E185DABD-08D2-4051-BDF0-9A1AEB685093}"/>
              </a:ext>
            </a:extLst>
          </p:cNvPr>
          <p:cNvGrpSpPr/>
          <p:nvPr/>
        </p:nvGrpSpPr>
        <p:grpSpPr>
          <a:xfrm>
            <a:off x="474474" y="758414"/>
            <a:ext cx="11101464" cy="1460965"/>
            <a:chOff x="867928" y="313742"/>
            <a:chExt cx="11101464" cy="1460965"/>
          </a:xfrm>
        </p:grpSpPr>
        <p:pic>
          <p:nvPicPr>
            <p:cNvPr id="1026" name="Picture 2" descr="Preguntas Frecuentes – Cooperativa Alto Verde y Algarrobo Grande Ltda">
              <a:extLst>
                <a:ext uri="{FF2B5EF4-FFF2-40B4-BE49-F238E27FC236}">
                  <a16:creationId xmlns=""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867928" y="313742"/>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23C3BE93-BC24-4569-8B6E-8798CCFCF2DA}"/>
                </a:ext>
              </a:extLst>
            </p:cNvPr>
            <p:cNvSpPr txBox="1"/>
            <p:nvPr/>
          </p:nvSpPr>
          <p:spPr>
            <a:xfrm>
              <a:off x="1794179" y="1189932"/>
              <a:ext cx="10175213" cy="58477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Nhờ đâu mầm non nhận ra mùa xuân đến?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 xmlns:a16="http://schemas.microsoft.com/office/drawing/2014/main" id="{05B0F928-DF60-A2C1-8612-9C3CC340FD15}"/>
              </a:ext>
            </a:extLst>
          </p:cNvPr>
          <p:cNvPicPr>
            <a:picLocks noChangeAspect="1"/>
          </p:cNvPicPr>
          <p:nvPr/>
        </p:nvPicPr>
        <p:blipFill>
          <a:blip r:embed="rId5"/>
          <a:stretch>
            <a:fillRect/>
          </a:stretch>
        </p:blipFill>
        <p:spPr>
          <a:xfrm>
            <a:off x="4244035" y="482025"/>
            <a:ext cx="5060119" cy="859611"/>
          </a:xfrm>
          <a:prstGeom prst="rect">
            <a:avLst/>
          </a:prstGeom>
        </p:spPr>
      </p:pic>
      <p:sp>
        <p:nvSpPr>
          <p:cNvPr id="6" name="Freeform 2">
            <a:extLst>
              <a:ext uri="{FF2B5EF4-FFF2-40B4-BE49-F238E27FC236}">
                <a16:creationId xmlns="" xmlns:a16="http://schemas.microsoft.com/office/drawing/2014/main" id="{73C523B4-3B6C-765D-F785-AAE6C569477E}"/>
              </a:ext>
            </a:extLst>
          </p:cNvPr>
          <p:cNvSpPr/>
          <p:nvPr/>
        </p:nvSpPr>
        <p:spPr>
          <a:xfrm>
            <a:off x="1571946" y="2578814"/>
            <a:ext cx="2363056" cy="1985806"/>
          </a:xfrm>
          <a:custGeom>
            <a:avLst/>
            <a:gdLst/>
            <a:ahLst/>
            <a:cxnLst/>
            <a:rect l="l" t="t" r="r" b="b"/>
            <a:pathLst>
              <a:path w="4114800" h="4032504">
                <a:moveTo>
                  <a:pt x="0" y="0"/>
                </a:moveTo>
                <a:lnTo>
                  <a:pt x="4114800" y="0"/>
                </a:lnTo>
                <a:lnTo>
                  <a:pt x="4114800" y="4032504"/>
                </a:lnTo>
                <a:lnTo>
                  <a:pt x="0" y="40325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TextBox 6">
            <a:extLst>
              <a:ext uri="{FF2B5EF4-FFF2-40B4-BE49-F238E27FC236}">
                <a16:creationId xmlns="" xmlns:a16="http://schemas.microsoft.com/office/drawing/2014/main" id="{E017BC5A-D45D-0C9E-46E3-15FC447D6AA4}"/>
              </a:ext>
            </a:extLst>
          </p:cNvPr>
          <p:cNvSpPr txBox="1"/>
          <p:nvPr/>
        </p:nvSpPr>
        <p:spPr>
          <a:xfrm>
            <a:off x="986319" y="4921321"/>
            <a:ext cx="340074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chim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kêu</a:t>
            </a:r>
            <a:endParaRPr lang="en-US" sz="2400" dirty="0">
              <a:latin typeface="Cambria" panose="02040503050406030204" pitchFamily="18" charset="0"/>
              <a:ea typeface="Cambria" panose="02040503050406030204" pitchFamily="18" charset="0"/>
            </a:endParaRPr>
          </a:p>
        </p:txBody>
      </p:sp>
      <p:sp>
        <p:nvSpPr>
          <p:cNvPr id="11" name="Freeform 3">
            <a:extLst>
              <a:ext uri="{FF2B5EF4-FFF2-40B4-BE49-F238E27FC236}">
                <a16:creationId xmlns="" xmlns:a16="http://schemas.microsoft.com/office/drawing/2014/main" id="{76E94C94-AB5F-CCC0-7B26-3054B6EEF59B}"/>
              </a:ext>
            </a:extLst>
          </p:cNvPr>
          <p:cNvSpPr/>
          <p:nvPr/>
        </p:nvSpPr>
        <p:spPr>
          <a:xfrm>
            <a:off x="5106255" y="2414428"/>
            <a:ext cx="2407111" cy="2404152"/>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TextBox 11">
            <a:extLst>
              <a:ext uri="{FF2B5EF4-FFF2-40B4-BE49-F238E27FC236}">
                <a16:creationId xmlns="" xmlns:a16="http://schemas.microsoft.com/office/drawing/2014/main" id="{2C41377F-9D88-842B-D9C4-71BC3B709D1E}"/>
              </a:ext>
            </a:extLst>
          </p:cNvPr>
          <p:cNvSpPr txBox="1"/>
          <p:nvPr/>
        </p:nvSpPr>
        <p:spPr>
          <a:xfrm>
            <a:off x="4592548" y="4952144"/>
            <a:ext cx="340074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róc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trăm</a:t>
            </a:r>
            <a:r>
              <a:rPr lang="en-US" sz="2400" dirty="0">
                <a:latin typeface="Cambria" panose="02040503050406030204" pitchFamily="18" charset="0"/>
                <a:ea typeface="Cambria" panose="02040503050406030204" pitchFamily="18" charset="0"/>
              </a:rPr>
              <a:t> con </a:t>
            </a:r>
            <a:r>
              <a:rPr lang="en-US" sz="2400" dirty="0" err="1">
                <a:latin typeface="Cambria" panose="02040503050406030204" pitchFamily="18" charset="0"/>
                <a:ea typeface="Cambria" panose="02040503050406030204" pitchFamily="18" charset="0"/>
              </a:rPr>
              <a:t>suối</a:t>
            </a:r>
            <a:endParaRPr lang="en-US" sz="2400" dirty="0">
              <a:latin typeface="Cambria" panose="02040503050406030204" pitchFamily="18" charset="0"/>
              <a:ea typeface="Cambria" panose="02040503050406030204" pitchFamily="18" charset="0"/>
            </a:endParaRPr>
          </a:p>
        </p:txBody>
      </p:sp>
      <p:sp>
        <p:nvSpPr>
          <p:cNvPr id="13" name="Freeform 4">
            <a:extLst>
              <a:ext uri="{FF2B5EF4-FFF2-40B4-BE49-F238E27FC236}">
                <a16:creationId xmlns="" xmlns:a16="http://schemas.microsoft.com/office/drawing/2014/main" id="{0C7ACA70-6487-EF86-9EFF-C5EB029B91FD}"/>
              </a:ext>
            </a:extLst>
          </p:cNvPr>
          <p:cNvSpPr/>
          <p:nvPr/>
        </p:nvSpPr>
        <p:spPr>
          <a:xfrm>
            <a:off x="8876872" y="2244476"/>
            <a:ext cx="2237568" cy="2255605"/>
          </a:xfrm>
          <a:custGeom>
            <a:avLst/>
            <a:gdLst/>
            <a:ahLst/>
            <a:cxnLst/>
            <a:rect l="l" t="t" r="r" b="b"/>
            <a:pathLst>
              <a:path w="4068509" h="4114800">
                <a:moveTo>
                  <a:pt x="0" y="0"/>
                </a:moveTo>
                <a:lnTo>
                  <a:pt x="4068508" y="0"/>
                </a:lnTo>
                <a:lnTo>
                  <a:pt x="4068508"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5" name="TextBox 14">
            <a:extLst>
              <a:ext uri="{FF2B5EF4-FFF2-40B4-BE49-F238E27FC236}">
                <a16:creationId xmlns="" xmlns:a16="http://schemas.microsoft.com/office/drawing/2014/main" id="{E9BB4D34-5EAE-8671-BDCD-16CFB60E4D6E}"/>
              </a:ext>
            </a:extLst>
          </p:cNvPr>
          <p:cNvSpPr txBox="1"/>
          <p:nvPr/>
        </p:nvSpPr>
        <p:spPr>
          <a:xfrm>
            <a:off x="8352889" y="4808305"/>
            <a:ext cx="340074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ca vang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chim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muông</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15388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animBg="1"/>
      <p:bldP spid="12" grpId="0"/>
      <p:bldP spid="13"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CD4189A-C97C-4EE7-9597-92368EE62415}"/>
              </a:ext>
            </a:extLst>
          </p:cNvPr>
          <p:cNvSpPr/>
          <p:nvPr/>
        </p:nvSpPr>
        <p:spPr>
          <a:xfrm>
            <a:off x="180653" y="236304"/>
            <a:ext cx="11748499" cy="616424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 xmlns:a16="http://schemas.microsoft.com/office/drawing/2014/main" id="{E185DABD-08D2-4051-BDF0-9A1AEB685093}"/>
              </a:ext>
            </a:extLst>
          </p:cNvPr>
          <p:cNvGrpSpPr/>
          <p:nvPr/>
        </p:nvGrpSpPr>
        <p:grpSpPr>
          <a:xfrm>
            <a:off x="446688" y="979160"/>
            <a:ext cx="10598031" cy="1472393"/>
            <a:chOff x="302849" y="375387"/>
            <a:chExt cx="10598031" cy="1472393"/>
          </a:xfrm>
        </p:grpSpPr>
        <p:pic>
          <p:nvPicPr>
            <p:cNvPr id="1026" name="Picture 2" descr="Preguntas Frecuentes – Cooperativa Alto Verde y Algarrobo Grande Ltda">
              <a:extLst>
                <a:ext uri="{FF2B5EF4-FFF2-40B4-BE49-F238E27FC236}">
                  <a16:creationId xmlns=""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302849" y="37538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23C3BE93-BC24-4569-8B6E-8798CCFCF2DA}"/>
                </a:ext>
              </a:extLst>
            </p:cNvPr>
            <p:cNvSpPr txBox="1"/>
            <p:nvPr/>
          </p:nvSpPr>
          <p:spPr>
            <a:xfrm>
              <a:off x="1598970" y="770562"/>
              <a:ext cx="9301910" cy="1077218"/>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4.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Nêu nhận xét của em về hình ảnh của mầm non trong khổ thơ cuối?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0" name="Group 9">
            <a:extLst>
              <a:ext uri="{FF2B5EF4-FFF2-40B4-BE49-F238E27FC236}">
                <a16:creationId xmlns="" xmlns:a16="http://schemas.microsoft.com/office/drawing/2014/main" id="{9F8365E3-28D7-4EF9-95B8-9D2EC13C489A}"/>
              </a:ext>
            </a:extLst>
          </p:cNvPr>
          <p:cNvGrpSpPr/>
          <p:nvPr/>
        </p:nvGrpSpPr>
        <p:grpSpPr>
          <a:xfrm>
            <a:off x="3200952" y="2817189"/>
            <a:ext cx="8583505" cy="3388401"/>
            <a:chOff x="3951073" y="3659963"/>
            <a:chExt cx="6826518" cy="1667354"/>
          </a:xfrm>
        </p:grpSpPr>
        <p:sp>
          <p:nvSpPr>
            <p:cNvPr id="8" name="Rectangle: Rounded Corners 7">
              <a:extLst>
                <a:ext uri="{FF2B5EF4-FFF2-40B4-BE49-F238E27FC236}">
                  <a16:creationId xmlns="" xmlns:a16="http://schemas.microsoft.com/office/drawing/2014/main" id="{9740FAB7-41DD-4C86-9183-7B74CBE1E54C}"/>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B02C171E-8566-4EAC-AB55-8E46E9DC4E81}"/>
                </a:ext>
              </a:extLst>
            </p:cNvPr>
            <p:cNvSpPr txBox="1"/>
            <p:nvPr/>
          </p:nvSpPr>
          <p:spPr>
            <a:xfrm>
              <a:off x="4033782" y="3919598"/>
              <a:ext cx="6688476" cy="1135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srgbClr val="FF3399"/>
                  </a:solidFill>
                  <a:effectLst/>
                  <a:uLnTx/>
                  <a:uFillTx/>
                  <a:latin typeface="Cambria" panose="02040503050406030204" pitchFamily="18" charset="0"/>
                  <a:ea typeface="Cambria" panose="02040503050406030204" pitchFamily="18" charset="0"/>
                  <a:cs typeface="+mn-cs"/>
                </a:rPr>
                <a:t>Tác giả sử </a:t>
              </a:r>
              <a:r>
                <a:rPr kumimoji="0" lang="vi-VN"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dụng những từ ngữ chỉ hoạt động của con người: nghe thấy, vội, đứng dậy, khoác áo để miêu tả mầm non, nhà thơ đã làm cho người đọc như nhìn thấy được sự trỗi dậy, vươn lên, bung nở đầy sức sống của mầm non. Mầm non cũng giống con người, phấn chấn, hào hứng trước vẻ đẹp của đất trời. Mầm non cũng tự hào, hãnh diện chào đón cuộc sống mới. </a:t>
              </a:r>
              <a:endParaRPr kumimoji="0" lang="en-US"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 xmlns:a16="http://schemas.microsoft.com/office/drawing/2014/main" id="{B3A79F00-11CF-CB4C-3B6C-AE36340D878E}"/>
              </a:ext>
            </a:extLst>
          </p:cNvPr>
          <p:cNvPicPr>
            <a:picLocks noChangeAspect="1"/>
          </p:cNvPicPr>
          <p:nvPr/>
        </p:nvPicPr>
        <p:blipFill>
          <a:blip r:embed="rId5"/>
          <a:stretch>
            <a:fillRect/>
          </a:stretch>
        </p:blipFill>
        <p:spPr>
          <a:xfrm>
            <a:off x="4079648" y="410106"/>
            <a:ext cx="5060119" cy="859611"/>
          </a:xfrm>
          <a:prstGeom prst="rect">
            <a:avLst/>
          </a:prstGeom>
        </p:spPr>
      </p:pic>
      <p:sp>
        <p:nvSpPr>
          <p:cNvPr id="6" name="Freeform 2">
            <a:extLst>
              <a:ext uri="{FF2B5EF4-FFF2-40B4-BE49-F238E27FC236}">
                <a16:creationId xmlns="" xmlns:a16="http://schemas.microsoft.com/office/drawing/2014/main" id="{EA079120-C7DE-1205-A642-6337537FDDF8}"/>
              </a:ext>
            </a:extLst>
          </p:cNvPr>
          <p:cNvSpPr/>
          <p:nvPr/>
        </p:nvSpPr>
        <p:spPr>
          <a:xfrm>
            <a:off x="821932" y="3133618"/>
            <a:ext cx="2011371" cy="3724382"/>
          </a:xfrm>
          <a:custGeom>
            <a:avLst/>
            <a:gdLst/>
            <a:ahLst/>
            <a:cxnLst/>
            <a:rect l="l" t="t" r="r" b="b"/>
            <a:pathLst>
              <a:path w="2386584" h="4114800">
                <a:moveTo>
                  <a:pt x="0" y="0"/>
                </a:moveTo>
                <a:lnTo>
                  <a:pt x="2386584" y="0"/>
                </a:lnTo>
                <a:lnTo>
                  <a:pt x="238658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3673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CD4189A-C97C-4EE7-9597-92368EE62415}"/>
              </a:ext>
            </a:extLst>
          </p:cNvPr>
          <p:cNvSpPr/>
          <p:nvPr/>
        </p:nvSpPr>
        <p:spPr>
          <a:xfrm>
            <a:off x="201872" y="188509"/>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dirty="0">
                <a:solidFill>
                  <a:prstClr val="white"/>
                </a:solidFill>
              </a:rPr>
              <a:t>Khi mùa đông chuyển sang mùa xuân, thời tiết chuyển từ lạnh buốt sang se se lạnh và đôi khi nóng bức; cỏ cây chuyển từ rụng lá, không có lá, cây bị đóng băng thành cây cỏ phát triển, đâm chồi nảy lộc, lá non mọc nhiều hơn.</a:t>
            </a:r>
            <a:endParaRPr lang="en-US" dirty="0">
              <a:solidFill>
                <a:prstClr val="white"/>
              </a:solidFill>
            </a:endParaRPr>
          </a:p>
        </p:txBody>
      </p:sp>
      <p:sp>
        <p:nvSpPr>
          <p:cNvPr id="3" name="AutoShape 2" descr="Đặc điểm khí hậu các mùa ở Việt Nam như thế nào? - Tin tức">
            <a:extLst>
              <a:ext uri="{FF2B5EF4-FFF2-40B4-BE49-F238E27FC236}">
                <a16:creationId xmlns="" xmlns:a16="http://schemas.microsoft.com/office/drawing/2014/main" id="{3EB59159-BBB6-2921-1705-DABF1AD7D9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extBox 1"/>
          <p:cNvSpPr txBox="1"/>
          <p:nvPr/>
        </p:nvSpPr>
        <p:spPr>
          <a:xfrm>
            <a:off x="2325757" y="208722"/>
            <a:ext cx="7225748" cy="523220"/>
          </a:xfrm>
          <a:prstGeom prst="rect">
            <a:avLst/>
          </a:prstGeom>
          <a:noFill/>
        </p:spPr>
        <p:txBody>
          <a:bodyPr wrap="square" rtlCol="0">
            <a:spAutoFit/>
          </a:bodyPr>
          <a:lstStyle/>
          <a:p>
            <a:pPr algn="ctr"/>
            <a:r>
              <a:rPr lang="vi-VN" sz="2800" b="1" dirty="0" smtClean="0">
                <a:latin typeface="+mj-lt"/>
              </a:rPr>
              <a:t>Thứ tư ngày 23 tháng 10 năm 2024</a:t>
            </a:r>
            <a:endParaRPr lang="en-US" sz="2800" b="1" dirty="0">
              <a:latin typeface="+mj-lt"/>
            </a:endParaRPr>
          </a:p>
        </p:txBody>
      </p:sp>
      <p:sp>
        <p:nvSpPr>
          <p:cNvPr id="4" name="TextBox 3"/>
          <p:cNvSpPr txBox="1"/>
          <p:nvPr/>
        </p:nvSpPr>
        <p:spPr>
          <a:xfrm>
            <a:off x="566530" y="1202634"/>
            <a:ext cx="2216426" cy="523220"/>
          </a:xfrm>
          <a:prstGeom prst="rect">
            <a:avLst/>
          </a:prstGeom>
          <a:noFill/>
        </p:spPr>
        <p:txBody>
          <a:bodyPr wrap="square" rtlCol="0">
            <a:spAutoFit/>
          </a:bodyPr>
          <a:lstStyle/>
          <a:p>
            <a:r>
              <a:rPr lang="vi-VN" sz="2800" dirty="0" smtClean="0">
                <a:latin typeface="+mj-lt"/>
              </a:rPr>
              <a:t>Tiếng Việt: </a:t>
            </a:r>
            <a:endParaRPr lang="en-US" sz="2800" dirty="0">
              <a:latin typeface="Freestyle Script" panose="030804020302050B0404" pitchFamily="66" charset="0"/>
            </a:endParaRPr>
          </a:p>
        </p:txBody>
      </p:sp>
      <p:cxnSp>
        <p:nvCxnSpPr>
          <p:cNvPr id="7" name="Straight Connector 6"/>
          <p:cNvCxnSpPr/>
          <p:nvPr/>
        </p:nvCxnSpPr>
        <p:spPr>
          <a:xfrm>
            <a:off x="775253" y="1610140"/>
            <a:ext cx="1292087" cy="0"/>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2301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CD4189A-C97C-4EE7-9597-92368EE62415}"/>
              </a:ext>
            </a:extLst>
          </p:cNvPr>
          <p:cNvSpPr/>
          <p:nvPr/>
        </p:nvSpPr>
        <p:spPr>
          <a:xfrm>
            <a:off x="180653" y="236304"/>
            <a:ext cx="11748499" cy="616424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 xmlns:a16="http://schemas.microsoft.com/office/drawing/2014/main" id="{E185DABD-08D2-4051-BDF0-9A1AEB685093}"/>
              </a:ext>
            </a:extLst>
          </p:cNvPr>
          <p:cNvGrpSpPr/>
          <p:nvPr/>
        </p:nvGrpSpPr>
        <p:grpSpPr>
          <a:xfrm>
            <a:off x="446688" y="979160"/>
            <a:ext cx="10598031" cy="999301"/>
            <a:chOff x="302849" y="375387"/>
            <a:chExt cx="10598031" cy="999301"/>
          </a:xfrm>
        </p:grpSpPr>
        <p:pic>
          <p:nvPicPr>
            <p:cNvPr id="1026" name="Picture 2" descr="Preguntas Frecuentes – Cooperativa Alto Verde y Algarrobo Grande Ltda">
              <a:extLst>
                <a:ext uri="{FF2B5EF4-FFF2-40B4-BE49-F238E27FC236}">
                  <a16:creationId xmlns=""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302849" y="37538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23C3BE93-BC24-4569-8B6E-8798CCFCF2DA}"/>
                </a:ext>
              </a:extLst>
            </p:cNvPr>
            <p:cNvSpPr txBox="1"/>
            <p:nvPr/>
          </p:nvSpPr>
          <p:spPr>
            <a:xfrm>
              <a:off x="1598970" y="770562"/>
              <a:ext cx="9301910" cy="58477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5.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Nội dung chính của bài thơ là gì?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0" name="Group 9">
            <a:extLst>
              <a:ext uri="{FF2B5EF4-FFF2-40B4-BE49-F238E27FC236}">
                <a16:creationId xmlns="" xmlns:a16="http://schemas.microsoft.com/office/drawing/2014/main" id="{9F8365E3-28D7-4EF9-95B8-9D2EC13C489A}"/>
              </a:ext>
            </a:extLst>
          </p:cNvPr>
          <p:cNvGrpSpPr/>
          <p:nvPr/>
        </p:nvGrpSpPr>
        <p:grpSpPr>
          <a:xfrm>
            <a:off x="3200952" y="2817189"/>
            <a:ext cx="8583505" cy="2813049"/>
            <a:chOff x="3951073" y="3659963"/>
            <a:chExt cx="6826518" cy="1667354"/>
          </a:xfrm>
        </p:grpSpPr>
        <p:sp>
          <p:nvSpPr>
            <p:cNvPr id="8" name="Rectangle: Rounded Corners 7">
              <a:extLst>
                <a:ext uri="{FF2B5EF4-FFF2-40B4-BE49-F238E27FC236}">
                  <a16:creationId xmlns="" xmlns:a16="http://schemas.microsoft.com/office/drawing/2014/main" id="{9740FAB7-41DD-4C86-9183-7B74CBE1E54C}"/>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B02C171E-8566-4EAC-AB55-8E46E9DC4E81}"/>
                </a:ext>
              </a:extLst>
            </p:cNvPr>
            <p:cNvSpPr txBox="1"/>
            <p:nvPr/>
          </p:nvSpPr>
          <p:spPr>
            <a:xfrm>
              <a:off x="4089115" y="3723965"/>
              <a:ext cx="6688476" cy="1135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Bài thơ miêu tả vẻ đẹp giao mùa của thiên nhiên từ mùa đông chuyển sang mùa xuân, miêu tả sự chuyển mình, thay đổi của vạn vật khi mùa xuân về</a:t>
              </a:r>
            </a:p>
          </p:txBody>
        </p:sp>
      </p:grpSp>
      <p:pic>
        <p:nvPicPr>
          <p:cNvPr id="4" name="Picture 3">
            <a:extLst>
              <a:ext uri="{FF2B5EF4-FFF2-40B4-BE49-F238E27FC236}">
                <a16:creationId xmlns="" xmlns:a16="http://schemas.microsoft.com/office/drawing/2014/main" id="{B3A79F00-11CF-CB4C-3B6C-AE36340D878E}"/>
              </a:ext>
            </a:extLst>
          </p:cNvPr>
          <p:cNvPicPr>
            <a:picLocks noChangeAspect="1"/>
          </p:cNvPicPr>
          <p:nvPr/>
        </p:nvPicPr>
        <p:blipFill>
          <a:blip r:embed="rId5"/>
          <a:stretch>
            <a:fillRect/>
          </a:stretch>
        </p:blipFill>
        <p:spPr>
          <a:xfrm>
            <a:off x="4079648" y="410106"/>
            <a:ext cx="5060119" cy="859611"/>
          </a:xfrm>
          <a:prstGeom prst="rect">
            <a:avLst/>
          </a:prstGeom>
        </p:spPr>
      </p:pic>
      <p:sp>
        <p:nvSpPr>
          <p:cNvPr id="6" name="Freeform 2">
            <a:extLst>
              <a:ext uri="{FF2B5EF4-FFF2-40B4-BE49-F238E27FC236}">
                <a16:creationId xmlns="" xmlns:a16="http://schemas.microsoft.com/office/drawing/2014/main" id="{EA079120-C7DE-1205-A642-6337537FDDF8}"/>
              </a:ext>
            </a:extLst>
          </p:cNvPr>
          <p:cNvSpPr/>
          <p:nvPr/>
        </p:nvSpPr>
        <p:spPr>
          <a:xfrm>
            <a:off x="821932" y="3133618"/>
            <a:ext cx="2011371" cy="3724382"/>
          </a:xfrm>
          <a:custGeom>
            <a:avLst/>
            <a:gdLst/>
            <a:ahLst/>
            <a:cxnLst/>
            <a:rect l="l" t="t" r="r" b="b"/>
            <a:pathLst>
              <a:path w="2386584" h="4114800">
                <a:moveTo>
                  <a:pt x="0" y="0"/>
                </a:moveTo>
                <a:lnTo>
                  <a:pt x="2386584" y="0"/>
                </a:lnTo>
                <a:lnTo>
                  <a:pt x="238658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8803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CD4189A-C97C-4EE7-9597-92368EE62415}"/>
              </a:ext>
            </a:extLst>
          </p:cNvPr>
          <p:cNvSpPr/>
          <p:nvPr/>
        </p:nvSpPr>
        <p:spPr>
          <a:xfrm>
            <a:off x="130957" y="186609"/>
            <a:ext cx="11748499" cy="616424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grpSp>
        <p:nvGrpSpPr>
          <p:cNvPr id="10" name="Group 9">
            <a:extLst>
              <a:ext uri="{FF2B5EF4-FFF2-40B4-BE49-F238E27FC236}">
                <a16:creationId xmlns="" xmlns:a16="http://schemas.microsoft.com/office/drawing/2014/main" id="{9F8365E3-28D7-4EF9-95B8-9D2EC13C489A}"/>
              </a:ext>
            </a:extLst>
          </p:cNvPr>
          <p:cNvGrpSpPr/>
          <p:nvPr/>
        </p:nvGrpSpPr>
        <p:grpSpPr>
          <a:xfrm>
            <a:off x="1232452" y="1863032"/>
            <a:ext cx="9768793" cy="2813049"/>
            <a:chOff x="2860230" y="3094414"/>
            <a:chExt cx="6826518" cy="1667354"/>
          </a:xfrm>
        </p:grpSpPr>
        <p:sp>
          <p:nvSpPr>
            <p:cNvPr id="8" name="Rectangle: Rounded Corners 7">
              <a:extLst>
                <a:ext uri="{FF2B5EF4-FFF2-40B4-BE49-F238E27FC236}">
                  <a16:creationId xmlns="" xmlns:a16="http://schemas.microsoft.com/office/drawing/2014/main" id="{9740FAB7-41DD-4C86-9183-7B74CBE1E54C}"/>
                </a:ext>
              </a:extLst>
            </p:cNvPr>
            <p:cNvSpPr/>
            <p:nvPr/>
          </p:nvSpPr>
          <p:spPr>
            <a:xfrm>
              <a:off x="2860230" y="3094414"/>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9" name="TextBox 8">
              <a:extLst>
                <a:ext uri="{FF2B5EF4-FFF2-40B4-BE49-F238E27FC236}">
                  <a16:creationId xmlns="" xmlns:a16="http://schemas.microsoft.com/office/drawing/2014/main" id="{B02C171E-8566-4EAC-AB55-8E46E9DC4E81}"/>
                </a:ext>
              </a:extLst>
            </p:cNvPr>
            <p:cNvSpPr txBox="1"/>
            <p:nvPr/>
          </p:nvSpPr>
          <p:spPr>
            <a:xfrm>
              <a:off x="2943666" y="3193763"/>
              <a:ext cx="6688476" cy="1368193"/>
            </a:xfrm>
            <a:prstGeom prst="rect">
              <a:avLst/>
            </a:prstGeom>
            <a:noFill/>
          </p:spPr>
          <p:txBody>
            <a:bodyPr wrap="square" rtlCol="0">
              <a:spAutoFit/>
            </a:bodyPr>
            <a:lstStyle/>
            <a:p>
              <a:pPr algn="just">
                <a:defRPr/>
              </a:pPr>
              <a:r>
                <a:rPr lang="vi-VN" sz="3600" dirty="0">
                  <a:solidFill>
                    <a:srgbClr val="FF3399"/>
                  </a:solidFill>
                  <a:latin typeface="Cambria" panose="02040503050406030204" pitchFamily="18" charset="0"/>
                  <a:ea typeface="Cambria" panose="02040503050406030204" pitchFamily="18" charset="0"/>
                </a:rPr>
                <a:t>Bài thơ miêu tả vẻ đẹp giao mùa của thiên nhiên từ mùa đông chuyển sang mùa xuân, miêu tả sự chuyển mình, thay đổi của vạn vật khi mùa xuân </a:t>
              </a:r>
              <a:r>
                <a:rPr lang="vi-VN" sz="3600" dirty="0" smtClean="0">
                  <a:solidFill>
                    <a:srgbClr val="FF3399"/>
                  </a:solidFill>
                  <a:latin typeface="Cambria" panose="02040503050406030204" pitchFamily="18" charset="0"/>
                  <a:ea typeface="Cambria" panose="02040503050406030204" pitchFamily="18" charset="0"/>
                </a:rPr>
                <a:t>về.</a:t>
              </a:r>
              <a:endParaRPr lang="vi-VN" sz="3600" dirty="0">
                <a:solidFill>
                  <a:srgbClr val="FF3399"/>
                </a:solidFill>
                <a:latin typeface="Cambria" panose="02040503050406030204" pitchFamily="18" charset="0"/>
                <a:ea typeface="Cambria" panose="02040503050406030204" pitchFamily="18" charset="0"/>
              </a:endParaRPr>
            </a:p>
          </p:txBody>
        </p:sp>
      </p:grpSp>
      <p:sp>
        <p:nvSpPr>
          <p:cNvPr id="7" name="TextBox 6"/>
          <p:cNvSpPr txBox="1"/>
          <p:nvPr/>
        </p:nvSpPr>
        <p:spPr>
          <a:xfrm>
            <a:off x="4939749" y="1103244"/>
            <a:ext cx="1938130" cy="584775"/>
          </a:xfrm>
          <a:prstGeom prst="rect">
            <a:avLst/>
          </a:prstGeom>
          <a:noFill/>
        </p:spPr>
        <p:txBody>
          <a:bodyPr wrap="square" rtlCol="0">
            <a:spAutoFit/>
          </a:bodyPr>
          <a:lstStyle/>
          <a:p>
            <a:r>
              <a:rPr lang="vi-VN" sz="3200" b="1" dirty="0" smtClean="0">
                <a:solidFill>
                  <a:srgbClr val="FF0000"/>
                </a:solidFill>
                <a:latin typeface="+mj-lt"/>
              </a:rPr>
              <a:t>Nội dung:</a:t>
            </a:r>
            <a:endParaRPr lang="en-US" sz="3200" b="1" dirty="0">
              <a:solidFill>
                <a:srgbClr val="FF0000"/>
              </a:solidFill>
              <a:latin typeface="+mj-lt"/>
            </a:endParaRPr>
          </a:p>
        </p:txBody>
      </p:sp>
    </p:spTree>
    <p:extLst>
      <p:ext uri="{BB962C8B-B14F-4D97-AF65-F5344CB8AC3E}">
        <p14:creationId xmlns:p14="http://schemas.microsoft.com/office/powerpoint/2010/main" val="9200053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87528" y="1062332"/>
            <a:ext cx="9416944" cy="5145261"/>
            <a:chOff x="1454651" y="571272"/>
            <a:chExt cx="9416944" cy="5145261"/>
          </a:xfrm>
        </p:grpSpPr>
        <p:sp>
          <p:nvSpPr>
            <p:cNvPr id="2" name="Rectangle 1"/>
            <p:cNvSpPr/>
            <p:nvPr/>
          </p:nvSpPr>
          <p:spPr>
            <a:xfrm>
              <a:off x="2404151" y="5199258"/>
              <a:ext cx="21180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Hoàng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Đăng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图片 59">
              <a:extLst>
                <a:ext uri="{FF2B5EF4-FFF2-40B4-BE49-F238E27FC236}">
                  <a16:creationId xmlns="" xmlns:a16="http://schemas.microsoft.com/office/drawing/2014/main" id="{0D2EF722-AC9E-4C65-A690-2FDDAAAD6CF9}"/>
                </a:ext>
              </a:extLst>
            </p:cNvPr>
            <p:cNvPicPr>
              <a:picLocks noChangeAspect="1"/>
            </p:cNvPicPr>
            <p:nvPr/>
          </p:nvPicPr>
          <p:blipFill>
            <a:blip r:embed="rId3"/>
            <a:stretch>
              <a:fillRect/>
            </a:stretch>
          </p:blipFill>
          <p:spPr>
            <a:xfrm>
              <a:off x="1454651" y="571272"/>
              <a:ext cx="9416944" cy="5145261"/>
            </a:xfrm>
            <a:prstGeom prst="rect">
              <a:avLst/>
            </a:prstGeom>
            <a:effectLst>
              <a:glow rad="228600">
                <a:schemeClr val="accent2">
                  <a:satMod val="175000"/>
                  <a:alpha val="40000"/>
                </a:schemeClr>
              </a:glow>
            </a:effectLst>
          </p:spPr>
        </p:pic>
      </p:grpSp>
      <p:pic>
        <p:nvPicPr>
          <p:cNvPr id="10" name="Picture 2" descr="Butterfly Cute Green - Free vector graphic on Pixabay">
            <a:extLst>
              <a:ext uri="{FF2B5EF4-FFF2-40B4-BE49-F238E27FC236}">
                <a16:creationId xmlns="" xmlns:a16="http://schemas.microsoft.com/office/drawing/2014/main" id="{DBD032DB-CBD8-4742-891E-4EBB63731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4772" y="172695"/>
            <a:ext cx="684531" cy="7184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Kháng chiến có nghĩa là gì ? Đọc bài Thư Trung thu Mỗi năm,">
            <a:extLst>
              <a:ext uri="{FF2B5EF4-FFF2-40B4-BE49-F238E27FC236}">
                <a16:creationId xmlns="" xmlns:a16="http://schemas.microsoft.com/office/drawing/2014/main" id="{C662E5D6-7453-C2CC-85D1-96CE96AE20B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654" l="9944" r="92871">
                        <a14:foregroundMark x1="16323" y1="19038" x2="28330" y2="33846"/>
                        <a14:foregroundMark x1="31520" y1="38077" x2="34709" y2="42500"/>
                        <a14:foregroundMark x1="11632" y1="21731" x2="28518" y2="37115"/>
                        <a14:foregroundMark x1="11445" y1="25192" x2="11632" y2="27692"/>
                        <a14:foregroundMark x1="24390" y1="36346" x2="26266" y2="36923"/>
                        <a14:foregroundMark x1="27580" y1="67115" x2="38462" y2="73462"/>
                        <a14:foregroundMark x1="38462" y1="60577" x2="37148" y2="71923"/>
                        <a14:foregroundMark x1="37148" y1="73654" x2="37148" y2="73654"/>
                        <a14:foregroundMark x1="51220" y1="59423" x2="57036" y2="71731"/>
                        <a14:foregroundMark x1="66792" y1="58269" x2="70544" y2="80192"/>
                        <a14:foregroundMark x1="87617" y1="65962" x2="92871" y2="76731"/>
                        <a14:foregroundMark x1="57036" y1="84423" x2="57598" y2="98269"/>
                        <a14:foregroundMark x1="57598" y1="98269" x2="58161" y2="98654"/>
                      </a14:backgroundRemoval>
                    </a14:imgEffect>
                  </a14:imgLayer>
                </a14:imgProps>
              </a:ext>
              <a:ext uri="{28A0092B-C50C-407E-A947-70E740481C1C}">
                <a14:useLocalDpi xmlns:a14="http://schemas.microsoft.com/office/drawing/2010/main" val="0"/>
              </a:ext>
            </a:extLst>
          </a:blip>
          <a:srcRect/>
          <a:stretch>
            <a:fillRect/>
          </a:stretch>
        </p:blipFill>
        <p:spPr bwMode="auto">
          <a:xfrm>
            <a:off x="8852328" y="3482766"/>
            <a:ext cx="3542557" cy="34561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7F998CFE-1C1A-2FA7-3F3B-806E8BA1573D}"/>
              </a:ext>
            </a:extLst>
          </p:cNvPr>
          <p:cNvPicPr>
            <a:picLocks noChangeAspect="1"/>
          </p:cNvPicPr>
          <p:nvPr/>
        </p:nvPicPr>
        <p:blipFill>
          <a:blip r:embed="rId7"/>
          <a:stretch>
            <a:fillRect/>
          </a:stretch>
        </p:blipFill>
        <p:spPr>
          <a:xfrm>
            <a:off x="2458400" y="1951041"/>
            <a:ext cx="7090263" cy="2853175"/>
          </a:xfrm>
          <a:prstGeom prst="rect">
            <a:avLst/>
          </a:prstGeom>
        </p:spPr>
      </p:pic>
    </p:spTree>
    <p:extLst>
      <p:ext uri="{BB962C8B-B14F-4D97-AF65-F5344CB8AC3E}">
        <p14:creationId xmlns:p14="http://schemas.microsoft.com/office/powerpoint/2010/main" val="28538854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CD4189A-C97C-4EE7-9597-92368EE62415}"/>
              </a:ext>
            </a:extLst>
          </p:cNvPr>
          <p:cNvSpPr/>
          <p:nvPr/>
        </p:nvSpPr>
        <p:spPr>
          <a:xfrm>
            <a:off x="0" y="0"/>
            <a:ext cx="12192000" cy="6639674"/>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 name="TextBox 2">
            <a:extLst>
              <a:ext uri="{FF2B5EF4-FFF2-40B4-BE49-F238E27FC236}">
                <a16:creationId xmlns="" xmlns:a16="http://schemas.microsoft.com/office/drawing/2014/main" id="{700D6580-BBC4-56BD-3B81-BA5DE7CD5A43}"/>
              </a:ext>
            </a:extLst>
          </p:cNvPr>
          <p:cNvSpPr txBox="1"/>
          <p:nvPr/>
        </p:nvSpPr>
        <p:spPr>
          <a:xfrm>
            <a:off x="928625" y="430874"/>
            <a:ext cx="4573236" cy="1569660"/>
          </a:xfrm>
          <a:prstGeom prst="rect">
            <a:avLst/>
          </a:prstGeom>
          <a:noFill/>
        </p:spPr>
        <p:txBody>
          <a:bodyPr wrap="square" rtlCol="0">
            <a:spAutoFit/>
          </a:bodyPr>
          <a:lstStyle/>
          <a:p>
            <a:pPr algn="just"/>
            <a:endParaRPr lang="vi-VN"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E2F62222-E8C5-AFD8-7AA7-A156C19442CC}"/>
              </a:ext>
            </a:extLst>
          </p:cNvPr>
          <p:cNvSpPr txBox="1"/>
          <p:nvPr/>
        </p:nvSpPr>
        <p:spPr>
          <a:xfrm>
            <a:off x="894521" y="2124373"/>
            <a:ext cx="5079999" cy="4524315"/>
          </a:xfrm>
          <a:prstGeom prst="rect">
            <a:avLst/>
          </a:prstGeom>
          <a:noFill/>
        </p:spPr>
        <p:txBody>
          <a:bodyPr wrap="square" rtlCol="0">
            <a:spAutoFit/>
          </a:bodyPr>
          <a:lstStyle/>
          <a:p>
            <a:pPr algn="just"/>
            <a:endParaRPr lang="vi-VN" sz="2400" b="1"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2400" b="1"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2400" b="1"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B234B95B-8EE4-C1DD-7677-1F5E662B959F}"/>
              </a:ext>
            </a:extLst>
          </p:cNvPr>
          <p:cNvSpPr txBox="1"/>
          <p:nvPr/>
        </p:nvSpPr>
        <p:spPr>
          <a:xfrm>
            <a:off x="6337480" y="697191"/>
            <a:ext cx="4862816" cy="2308324"/>
          </a:xfrm>
          <a:prstGeom prst="rect">
            <a:avLst/>
          </a:prstGeom>
          <a:noFill/>
        </p:spPr>
        <p:txBody>
          <a:bodyPr wrap="square" rtlCol="0">
            <a:spAutoFit/>
          </a:bodyPr>
          <a:lstStyle/>
          <a:p>
            <a:pPr algn="just"/>
            <a:endPar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en-US"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03C547D2-AA30-8C86-00B9-3B78EDD2B927}"/>
              </a:ext>
            </a:extLst>
          </p:cNvPr>
          <p:cNvSpPr txBox="1"/>
          <p:nvPr/>
        </p:nvSpPr>
        <p:spPr>
          <a:xfrm>
            <a:off x="6459765" y="3290634"/>
            <a:ext cx="4862816" cy="1569660"/>
          </a:xfrm>
          <a:prstGeom prst="rect">
            <a:avLst/>
          </a:prstGeom>
          <a:noFill/>
        </p:spPr>
        <p:txBody>
          <a:bodyPr wrap="square" rtlCol="0">
            <a:spAutoFit/>
          </a:bodyPr>
          <a:lstStyle/>
          <a:p>
            <a:pPr algn="just"/>
            <a:endParaRPr lang="vi-VN"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24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endParaRPr lang="vi-VN" sz="2400" b="1"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7"/>
          <p:cNvSpPr txBox="1"/>
          <p:nvPr/>
        </p:nvSpPr>
        <p:spPr>
          <a:xfrm>
            <a:off x="4899992" y="0"/>
            <a:ext cx="2037522" cy="584775"/>
          </a:xfrm>
          <a:prstGeom prst="rect">
            <a:avLst/>
          </a:prstGeom>
          <a:noFill/>
        </p:spPr>
        <p:txBody>
          <a:bodyPr wrap="square" rtlCol="0">
            <a:spAutoFit/>
          </a:bodyPr>
          <a:lstStyle/>
          <a:p>
            <a:r>
              <a:rPr lang="vi-VN" sz="3200" b="1" dirty="0" smtClean="0">
                <a:solidFill>
                  <a:srgbClr val="FF0000"/>
                </a:solidFill>
                <a:latin typeface="Times New Roman" panose="02020603050405020304" pitchFamily="18" charset="0"/>
                <a:cs typeface="Times New Roman" panose="02020603050405020304" pitchFamily="18" charset="0"/>
              </a:rPr>
              <a:t>Mầm non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601818" y="944217"/>
            <a:ext cx="1252330" cy="367748"/>
          </a:xfrm>
          <a:prstGeom prst="rect">
            <a:avLst/>
          </a:prstGeom>
          <a:noFill/>
        </p:spPr>
        <p:txBody>
          <a:bodyPr wrap="square" rtlCol="0">
            <a:spAutoFit/>
          </a:bodyPr>
          <a:lstStyle/>
          <a:p>
            <a:endParaRPr lang="en-US" dirty="0">
              <a:solidFill>
                <a:prstClr val="black"/>
              </a:solidFill>
            </a:endParaRPr>
          </a:p>
        </p:txBody>
      </p:sp>
      <p:sp>
        <p:nvSpPr>
          <p:cNvPr id="16" name="TextBox 15"/>
          <p:cNvSpPr txBox="1"/>
          <p:nvPr/>
        </p:nvSpPr>
        <p:spPr>
          <a:xfrm>
            <a:off x="934278" y="765313"/>
            <a:ext cx="2991678"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Còn một vài lá đỏ</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927657" y="1156253"/>
            <a:ext cx="3405810"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Một mầm non nho </a:t>
            </a:r>
            <a:r>
              <a:rPr lang="vi-VN" sz="2400" b="1" dirty="0" smtClean="0">
                <a:solidFill>
                  <a:prstClr val="black"/>
                </a:solidFill>
                <a:latin typeface="Times New Roman" panose="02020603050405020304" pitchFamily="18" charset="0"/>
                <a:cs typeface="Times New Roman" panose="02020603050405020304" pitchFamily="18" charset="0"/>
              </a:rPr>
              <a:t>nhỏ</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894522" y="2484782"/>
            <a:ext cx="3091070"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Cố nhìn qua kẽ lá</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897837" y="2835962"/>
            <a:ext cx="3091070"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Thấy mây bay hối hả</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897836" y="3591338"/>
            <a:ext cx="3091070"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Rào rào </a:t>
            </a:r>
            <a:r>
              <a:rPr lang="vi-VN" sz="2400" b="1" dirty="0" smtClean="0">
                <a:solidFill>
                  <a:prstClr val="black"/>
                </a:solidFill>
                <a:latin typeface="Times New Roman" panose="02020603050405020304" pitchFamily="18" charset="0"/>
                <a:cs typeface="Times New Roman" panose="02020603050405020304" pitchFamily="18" charset="0"/>
              </a:rPr>
              <a:t>trận </a:t>
            </a:r>
            <a:r>
              <a:rPr lang="vi-VN" sz="2400" b="1" dirty="0" smtClean="0">
                <a:solidFill>
                  <a:prstClr val="black"/>
                </a:solidFill>
                <a:latin typeface="Times New Roman" panose="02020603050405020304" pitchFamily="18" charset="0"/>
                <a:cs typeface="Times New Roman" panose="02020603050405020304" pitchFamily="18" charset="0"/>
              </a:rPr>
              <a:t>lá tuôn</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897839" y="3959085"/>
            <a:ext cx="3385931"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Rải vàng đầy mặt đất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887898" y="4674706"/>
            <a:ext cx="3091070"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Thấy chỉ cội với cành.</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897836" y="5410195"/>
            <a:ext cx="3485324"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Chạy nấp vào bụi vắng</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897835" y="5777942"/>
            <a:ext cx="3091070"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Và tất cả im ắng</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6341166" y="1063487"/>
            <a:ext cx="4363278"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 Chíp chiu chiu! Xuân đến.</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6334540" y="1414667"/>
            <a:ext cx="4363278"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Tức thì trăm ngọn suối</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6334541" y="1792355"/>
            <a:ext cx="4363278"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Nổi róc rách reo mừng,</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6334540" y="2160106"/>
            <a:ext cx="4363278"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Tức thì ngàn chim muông</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6453809" y="3660904"/>
            <a:ext cx="4363278"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Vội bật chiếc vỏ rơi</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6457122" y="4022025"/>
            <a:ext cx="4363278"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Nó đứng dậy giữa trời</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944217" y="1520686"/>
            <a:ext cx="3379305"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Còn nằm nép lặng im...</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897835" y="3213643"/>
            <a:ext cx="4363278"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Thấy lất phất mưa phùn</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901148" y="4320200"/>
            <a:ext cx="4363278"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Rừng cây trông thưa thớt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907774" y="5042443"/>
            <a:ext cx="4363278"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Một chú thỏ phóng nhanh</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6341166" y="2534481"/>
            <a:ext cx="3518452"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Nổi hát ca vang dậy.</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6463749" y="4376524"/>
            <a:ext cx="4363278"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Khoác áo màu xanh biếc.</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967410" y="430687"/>
            <a:ext cx="4363278"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Dưới vỏ một cành bàng</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937591" y="2130279"/>
            <a:ext cx="4363278"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Mầm non mắt lim dim</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868016" y="6135748"/>
            <a:ext cx="4369905"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Từ ngọn cỏ làn rêu...</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40" name="TextBox 39"/>
          <p:cNvSpPr txBox="1"/>
          <p:nvPr/>
        </p:nvSpPr>
        <p:spPr>
          <a:xfrm>
            <a:off x="6334541" y="708983"/>
            <a:ext cx="4363278"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Chợt một tiếng chim kêu:</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41" name="TextBox 40"/>
          <p:cNvSpPr txBox="1"/>
          <p:nvPr/>
        </p:nvSpPr>
        <p:spPr>
          <a:xfrm>
            <a:off x="6433932" y="3283218"/>
            <a:ext cx="4363278" cy="461665"/>
          </a:xfrm>
          <a:prstGeom prst="rect">
            <a:avLst/>
          </a:prstGeom>
          <a:noFill/>
        </p:spPr>
        <p:txBody>
          <a:bodyPr wrap="square" rtlCol="0">
            <a:spAutoFit/>
          </a:bodyPr>
          <a:lstStyle/>
          <a:p>
            <a:r>
              <a:rPr lang="vi-VN" sz="2400" b="1" dirty="0" smtClean="0">
                <a:solidFill>
                  <a:prstClr val="black"/>
                </a:solidFill>
                <a:latin typeface="Times New Roman" panose="02020603050405020304" pitchFamily="18" charset="0"/>
                <a:cs typeface="Times New Roman" panose="02020603050405020304" pitchFamily="18" charset="0"/>
              </a:rPr>
              <a:t>Mầm non vừa nghe thấy</a:t>
            </a: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69257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par>
                                <p:cTn id="14" presetID="3" presetClass="exit" presetSubtype="10" fill="hold" grpId="0" nodeType="withEffect">
                                  <p:stCondLst>
                                    <p:cond delay="0"/>
                                  </p:stCondLst>
                                  <p:childTnLst>
                                    <p:animEffect transition="out" filter="blinds(horizontal)">
                                      <p:cBhvr>
                                        <p:cTn id="15" dur="500"/>
                                        <p:tgtEl>
                                          <p:spTgt spid="32"/>
                                        </p:tgtEl>
                                      </p:cBhvr>
                                    </p:animEffect>
                                    <p:set>
                                      <p:cBhvr>
                                        <p:cTn id="16" dur="1" fill="hold">
                                          <p:stCondLst>
                                            <p:cond delay="499"/>
                                          </p:stCondLst>
                                        </p:cTn>
                                        <p:tgtEl>
                                          <p:spTgt spid="32"/>
                                        </p:tgtEl>
                                        <p:attrNameLst>
                                          <p:attrName>style.visibility</p:attrName>
                                        </p:attrNameLst>
                                      </p:cBhvr>
                                      <p:to>
                                        <p:strVal val="hidden"/>
                                      </p:to>
                                    </p:set>
                                  </p:childTnLst>
                                </p:cTn>
                              </p:par>
                              <p:par>
                                <p:cTn id="17" presetID="3" presetClass="exit" presetSubtype="10" fill="hold" grpId="0" nodeType="withEffect">
                                  <p:stCondLst>
                                    <p:cond delay="0"/>
                                  </p:stCondLst>
                                  <p:childTnLst>
                                    <p:animEffect transition="out" filter="blinds(horizontal)">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par>
                                <p:cTn id="20" presetID="3" presetClass="exit" presetSubtype="10" fill="hold" grpId="0" nodeType="withEffect">
                                  <p:stCondLst>
                                    <p:cond delay="0"/>
                                  </p:stCondLst>
                                  <p:childTnLst>
                                    <p:animEffect transition="out" filter="blinds(horizontal)">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par>
                                <p:cTn id="23" presetID="3" presetClass="exit" presetSubtype="10" fill="hold" grpId="0" nodeType="withEffect">
                                  <p:stCondLst>
                                    <p:cond delay="0"/>
                                  </p:stCondLst>
                                  <p:childTnLst>
                                    <p:animEffect transition="out" filter="blinds(horizontal)">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par>
                                <p:cTn id="26" presetID="3" presetClass="exit" presetSubtype="10" fill="hold" grpId="0" nodeType="withEffect">
                                  <p:stCondLst>
                                    <p:cond delay="0"/>
                                  </p:stCondLst>
                                  <p:childTnLst>
                                    <p:animEffect transition="out" filter="blinds(horizontal)">
                                      <p:cBhvr>
                                        <p:cTn id="27" dur="500"/>
                                        <p:tgtEl>
                                          <p:spTgt spid="39"/>
                                        </p:tgtEl>
                                      </p:cBhvr>
                                    </p:animEffect>
                                    <p:set>
                                      <p:cBhvr>
                                        <p:cTn id="28" dur="1" fill="hold">
                                          <p:stCondLst>
                                            <p:cond delay="499"/>
                                          </p:stCondLst>
                                        </p:cTn>
                                        <p:tgtEl>
                                          <p:spTgt spid="39"/>
                                        </p:tgtEl>
                                        <p:attrNameLst>
                                          <p:attrName>style.visibility</p:attrName>
                                        </p:attrNameLst>
                                      </p:cBhvr>
                                      <p:to>
                                        <p:strVal val="hidden"/>
                                      </p:to>
                                    </p:set>
                                  </p:childTnLst>
                                </p:cTn>
                              </p:par>
                              <p:par>
                                <p:cTn id="29" presetID="3" presetClass="exit" presetSubtype="10" fill="hold" grpId="0" nodeType="withEffect">
                                  <p:stCondLst>
                                    <p:cond delay="0"/>
                                  </p:stCondLst>
                                  <p:childTnLst>
                                    <p:animEffect transition="out" filter="blinds(horizontal)">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par>
                                <p:cTn id="32" presetID="3" presetClass="exit" presetSubtype="10" fill="hold" grpId="0" nodeType="withEffect">
                                  <p:stCondLst>
                                    <p:cond delay="0"/>
                                  </p:stCondLst>
                                  <p:childTnLst>
                                    <p:animEffect transition="out" filter="blinds(horizontal)">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par>
                                <p:cTn id="35" presetID="3" presetClass="exit" presetSubtype="10" fill="hold" grpId="0" nodeType="withEffect">
                                  <p:stCondLst>
                                    <p:cond delay="0"/>
                                  </p:stCondLst>
                                  <p:childTnLst>
                                    <p:animEffect transition="out" filter="blinds(horizontal)">
                                      <p:cBhvr>
                                        <p:cTn id="36" dur="500"/>
                                        <p:tgtEl>
                                          <p:spTgt spid="35"/>
                                        </p:tgtEl>
                                      </p:cBhvr>
                                    </p:animEffect>
                                    <p:set>
                                      <p:cBhvr>
                                        <p:cTn id="37" dur="1" fill="hold">
                                          <p:stCondLst>
                                            <p:cond delay="499"/>
                                          </p:stCondLst>
                                        </p:cTn>
                                        <p:tgtEl>
                                          <p:spTgt spid="35"/>
                                        </p:tgtEl>
                                        <p:attrNameLst>
                                          <p:attrName>style.visibility</p:attrName>
                                        </p:attrNameLst>
                                      </p:cBhvr>
                                      <p:to>
                                        <p:strVal val="hidden"/>
                                      </p:to>
                                    </p:set>
                                  </p:childTnLst>
                                </p:cTn>
                              </p:par>
                              <p:par>
                                <p:cTn id="38" presetID="3" presetClass="exit" presetSubtype="10" fill="hold" grpId="0" nodeType="withEffect">
                                  <p:stCondLst>
                                    <p:cond delay="0"/>
                                  </p:stCondLst>
                                  <p:childTnLst>
                                    <p:animEffect transition="out" filter="blinds(horizontal)">
                                      <p:cBhvr>
                                        <p:cTn id="39" dur="500"/>
                                        <p:tgtEl>
                                          <p:spTgt spid="29"/>
                                        </p:tgtEl>
                                      </p:cBhvr>
                                    </p:animEffect>
                                    <p:set>
                                      <p:cBhvr>
                                        <p:cTn id="40" dur="1" fill="hold">
                                          <p:stCondLst>
                                            <p:cond delay="499"/>
                                          </p:stCondLst>
                                        </p:cTn>
                                        <p:tgtEl>
                                          <p:spTgt spid="29"/>
                                        </p:tgtEl>
                                        <p:attrNameLst>
                                          <p:attrName>style.visibility</p:attrName>
                                        </p:attrNameLst>
                                      </p:cBhvr>
                                      <p:to>
                                        <p:strVal val="hidden"/>
                                      </p:to>
                                    </p:set>
                                  </p:childTnLst>
                                </p:cTn>
                              </p:par>
                              <p:par>
                                <p:cTn id="41" presetID="3" presetClass="exit" presetSubtype="10" fill="hold" grpId="0" nodeType="withEffect">
                                  <p:stCondLst>
                                    <p:cond delay="0"/>
                                  </p:stCondLst>
                                  <p:childTnLst>
                                    <p:animEffect transition="out" filter="blinds(horizontal)">
                                      <p:cBhvr>
                                        <p:cTn id="42" dur="500"/>
                                        <p:tgtEl>
                                          <p:spTgt spid="36"/>
                                        </p:tgtEl>
                                      </p:cBhvr>
                                    </p:animEffect>
                                    <p:set>
                                      <p:cBhvr>
                                        <p:cTn id="43" dur="1" fill="hold">
                                          <p:stCondLst>
                                            <p:cond delay="499"/>
                                          </p:stCondLst>
                                        </p:cTn>
                                        <p:tgtEl>
                                          <p:spTgt spid="3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1"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barn(inVertical)">
                                      <p:cBhvr>
                                        <p:cTn id="48" dur="500"/>
                                        <p:tgtEl>
                                          <p:spTgt spid="31"/>
                                        </p:tgtEl>
                                      </p:cBhvr>
                                    </p:animEffect>
                                  </p:childTnLst>
                                </p:cTn>
                              </p:par>
                              <p:par>
                                <p:cTn id="49" presetID="3" presetClass="exit" presetSubtype="10" fill="hold" grpId="1" nodeType="withEffect">
                                  <p:stCondLst>
                                    <p:cond delay="0"/>
                                  </p:stCondLst>
                                  <p:childTnLst>
                                    <p:animEffect transition="out" filter="blinds(horizontal)">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par>
                                <p:cTn id="52" presetID="3" presetClass="exit" presetSubtype="10" fill="hold" grpId="0" nodeType="withEffect">
                                  <p:stCondLst>
                                    <p:cond delay="0"/>
                                  </p:stCondLst>
                                  <p:childTnLst>
                                    <p:animEffect transition="out" filter="blinds(horizontal)">
                                      <p:cBhvr>
                                        <p:cTn id="53" dur="500"/>
                                        <p:tgtEl>
                                          <p:spTgt spid="17"/>
                                        </p:tgtEl>
                                      </p:cBhvr>
                                    </p:animEffect>
                                    <p:set>
                                      <p:cBhvr>
                                        <p:cTn id="54" dur="1" fill="hold">
                                          <p:stCondLst>
                                            <p:cond delay="499"/>
                                          </p:stCondLst>
                                        </p:cTn>
                                        <p:tgtEl>
                                          <p:spTgt spid="1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1"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arn(inVertical)">
                                      <p:cBhvr>
                                        <p:cTn id="59" dur="500"/>
                                        <p:tgtEl>
                                          <p:spTgt spid="32"/>
                                        </p:tgtEl>
                                      </p:cBhvr>
                                    </p:animEffect>
                                  </p:childTnLst>
                                </p:cTn>
                              </p:par>
                              <p:par>
                                <p:cTn id="60" presetID="3" presetClass="exit" presetSubtype="10" fill="hold" grpId="1" nodeType="withEffect">
                                  <p:stCondLst>
                                    <p:cond delay="0"/>
                                  </p:stCondLst>
                                  <p:childTnLst>
                                    <p:animEffect transition="out" filter="blinds(horizontal)">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par>
                                <p:cTn id="63" presetID="3" presetClass="exit" presetSubtype="10" fill="hold" grpId="0" nodeType="withEffect">
                                  <p:stCondLst>
                                    <p:cond delay="0"/>
                                  </p:stCondLst>
                                  <p:childTnLst>
                                    <p:animEffect transition="out" filter="blinds(horizontal)">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1"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arn(inVertical)">
                                      <p:cBhvr>
                                        <p:cTn id="70" dur="500"/>
                                        <p:tgtEl>
                                          <p:spTgt spid="22"/>
                                        </p:tgtEl>
                                      </p:cBhvr>
                                    </p:animEffect>
                                  </p:childTnLst>
                                </p:cTn>
                              </p:par>
                              <p:par>
                                <p:cTn id="71" presetID="3" presetClass="exit" presetSubtype="10" fill="hold" grpId="1" nodeType="withEffect">
                                  <p:stCondLst>
                                    <p:cond delay="0"/>
                                  </p:stCondLst>
                                  <p:childTnLst>
                                    <p:animEffect transition="out" filter="blinds(horizontal)">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par>
                                <p:cTn id="74" presetID="3" presetClass="exit" presetSubtype="10" fill="hold" grpId="0" nodeType="withEffect">
                                  <p:stCondLst>
                                    <p:cond delay="0"/>
                                  </p:stCondLst>
                                  <p:childTnLst>
                                    <p:animEffect transition="out" filter="blinds(horizontal)">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1" nodeType="click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barn(inVertical)">
                                      <p:cBhvr>
                                        <p:cTn id="81" dur="500"/>
                                        <p:tgtEl>
                                          <p:spTgt spid="39"/>
                                        </p:tgtEl>
                                      </p:cBhvr>
                                    </p:animEffect>
                                  </p:childTnLst>
                                </p:cTn>
                              </p:par>
                              <p:par>
                                <p:cTn id="82" presetID="3" presetClass="exit" presetSubtype="10" fill="hold" grpId="1" nodeType="withEffect">
                                  <p:stCondLst>
                                    <p:cond delay="0"/>
                                  </p:stCondLst>
                                  <p:childTnLst>
                                    <p:animEffect transition="out" filter="blinds(horizontal)">
                                      <p:cBhvr>
                                        <p:cTn id="83" dur="500"/>
                                        <p:tgtEl>
                                          <p:spTgt spid="23"/>
                                        </p:tgtEl>
                                      </p:cBhvr>
                                    </p:animEffect>
                                    <p:set>
                                      <p:cBhvr>
                                        <p:cTn id="84" dur="1" fill="hold">
                                          <p:stCondLst>
                                            <p:cond delay="499"/>
                                          </p:stCondLst>
                                        </p:cTn>
                                        <p:tgtEl>
                                          <p:spTgt spid="23"/>
                                        </p:tgtEl>
                                        <p:attrNameLst>
                                          <p:attrName>style.visibility</p:attrName>
                                        </p:attrNameLst>
                                      </p:cBhvr>
                                      <p:to>
                                        <p:strVal val="hidden"/>
                                      </p:to>
                                    </p:set>
                                  </p:childTnLst>
                                </p:cTn>
                              </p:par>
                              <p:par>
                                <p:cTn id="85" presetID="3" presetClass="exit" presetSubtype="10" fill="hold" grpId="0" nodeType="withEffect">
                                  <p:stCondLst>
                                    <p:cond delay="0"/>
                                  </p:stCondLst>
                                  <p:childTnLst>
                                    <p:animEffect transition="out" filter="blinds(horizontal)">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1" nodeType="click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barn(inVertical)">
                                      <p:cBhvr>
                                        <p:cTn id="92" dur="500"/>
                                        <p:tgtEl>
                                          <p:spTgt spid="35"/>
                                        </p:tgtEl>
                                      </p:cBhvr>
                                    </p:animEffect>
                                  </p:childTnLst>
                                </p:cTn>
                              </p:par>
                              <p:par>
                                <p:cTn id="93" presetID="3" presetClass="exit" presetSubtype="10" fill="hold" grpId="0" nodeType="withEffect">
                                  <p:stCondLst>
                                    <p:cond delay="0"/>
                                  </p:stCondLst>
                                  <p:childTnLst>
                                    <p:animEffect transition="out" filter="blinds(horizontal)">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par>
                                <p:cTn id="96" presetID="3" presetClass="exit" presetSubtype="10" fill="hold" grpId="0" nodeType="withEffect">
                                  <p:stCondLst>
                                    <p:cond delay="0"/>
                                  </p:stCondLst>
                                  <p:childTnLst>
                                    <p:animEffect transition="out" filter="blinds(horizontal)">
                                      <p:cBhvr>
                                        <p:cTn id="97" dur="500"/>
                                        <p:tgtEl>
                                          <p:spTgt spid="28"/>
                                        </p:tgtEl>
                                      </p:cBhvr>
                                    </p:animEffect>
                                    <p:set>
                                      <p:cBhvr>
                                        <p:cTn id="98" dur="1" fill="hold">
                                          <p:stCondLst>
                                            <p:cond delay="499"/>
                                          </p:stCondLst>
                                        </p:cTn>
                                        <p:tgtEl>
                                          <p:spTgt spid="2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1" nodeType="click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barn(inVertical)">
                                      <p:cBhvr>
                                        <p:cTn id="103" dur="500"/>
                                        <p:tgtEl>
                                          <p:spTgt spid="36"/>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xit" presetSubtype="10" fill="hold" grpId="1" nodeType="clickEffect">
                                  <p:stCondLst>
                                    <p:cond delay="0"/>
                                  </p:stCondLst>
                                  <p:childTnLst>
                                    <p:animEffect transition="out" filter="blinds(horizontal)">
                                      <p:cBhvr>
                                        <p:cTn id="107" dur="500"/>
                                        <p:tgtEl>
                                          <p:spTgt spid="25"/>
                                        </p:tgtEl>
                                      </p:cBhvr>
                                    </p:animEffect>
                                    <p:set>
                                      <p:cBhvr>
                                        <p:cTn id="108" dur="1" fill="hold">
                                          <p:stCondLst>
                                            <p:cond delay="499"/>
                                          </p:stCondLst>
                                        </p:cTn>
                                        <p:tgtEl>
                                          <p:spTgt spid="25"/>
                                        </p:tgtEl>
                                        <p:attrNameLst>
                                          <p:attrName>style.visibility</p:attrName>
                                        </p:attrNameLst>
                                      </p:cBhvr>
                                      <p:to>
                                        <p:strVal val="hidden"/>
                                      </p:to>
                                    </p:set>
                                  </p:childTnLst>
                                </p:cTn>
                              </p:par>
                              <p:par>
                                <p:cTn id="109" presetID="3" presetClass="exit" presetSubtype="10" fill="hold" grpId="1" nodeType="withEffect">
                                  <p:stCondLst>
                                    <p:cond delay="0"/>
                                  </p:stCondLst>
                                  <p:childTnLst>
                                    <p:animEffect transition="out" filter="blinds(horizontal)">
                                      <p:cBhvr>
                                        <p:cTn id="110" dur="500"/>
                                        <p:tgtEl>
                                          <p:spTgt spid="27"/>
                                        </p:tgtEl>
                                      </p:cBhvr>
                                    </p:animEffect>
                                    <p:set>
                                      <p:cBhvr>
                                        <p:cTn id="111" dur="1" fill="hold">
                                          <p:stCondLst>
                                            <p:cond delay="499"/>
                                          </p:stCondLst>
                                        </p:cTn>
                                        <p:tgtEl>
                                          <p:spTgt spid="27"/>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grpId="2" nodeType="clickEffect">
                                  <p:stCondLst>
                                    <p:cond delay="0"/>
                                  </p:stCondLst>
                                  <p:childTnLst>
                                    <p:set>
                                      <p:cBhvr>
                                        <p:cTn id="115" dur="1" fill="hold">
                                          <p:stCondLst>
                                            <p:cond delay="0"/>
                                          </p:stCondLst>
                                        </p:cTn>
                                        <p:tgtEl>
                                          <p:spTgt spid="36"/>
                                        </p:tgtEl>
                                        <p:attrNameLst>
                                          <p:attrName>style.visibility</p:attrName>
                                        </p:attrNameLst>
                                      </p:cBhvr>
                                      <p:to>
                                        <p:strVal val="visible"/>
                                      </p:to>
                                    </p:set>
                                    <p:animEffect transition="in" filter="barn(inVertical)">
                                      <p:cBhvr>
                                        <p:cTn id="116" dur="500"/>
                                        <p:tgtEl>
                                          <p:spTgt spid="36"/>
                                        </p:tgtEl>
                                      </p:cBhvr>
                                    </p:animEffect>
                                  </p:childTnLst>
                                </p:cTn>
                              </p:par>
                            </p:childTnLst>
                          </p:cTn>
                        </p:par>
                      </p:childTnLst>
                    </p:cTn>
                  </p:par>
                  <p:par>
                    <p:cTn id="117" fill="hold">
                      <p:stCondLst>
                        <p:cond delay="indefinite"/>
                      </p:stCondLst>
                      <p:childTnLst>
                        <p:par>
                          <p:cTn id="118" fill="hold">
                            <p:stCondLst>
                              <p:cond delay="0"/>
                            </p:stCondLst>
                            <p:childTnLst>
                              <p:par>
                                <p:cTn id="119" presetID="3" presetClass="exit" presetSubtype="10" fill="hold" grpId="1" nodeType="clickEffect">
                                  <p:stCondLst>
                                    <p:cond delay="0"/>
                                  </p:stCondLst>
                                  <p:childTnLst>
                                    <p:animEffect transition="out" filter="blinds(horizontal)">
                                      <p:cBhvr>
                                        <p:cTn id="120" dur="500"/>
                                        <p:tgtEl>
                                          <p:spTgt spid="29"/>
                                        </p:tgtEl>
                                      </p:cBhvr>
                                    </p:animEffect>
                                    <p:set>
                                      <p:cBhvr>
                                        <p:cTn id="121" dur="1" fill="hold">
                                          <p:stCondLst>
                                            <p:cond delay="499"/>
                                          </p:stCondLst>
                                        </p:cTn>
                                        <p:tgtEl>
                                          <p:spTgt spid="29"/>
                                        </p:tgtEl>
                                        <p:attrNameLst>
                                          <p:attrName>style.visibility</p:attrName>
                                        </p:attrNameLst>
                                      </p:cBhvr>
                                      <p:to>
                                        <p:strVal val="hidden"/>
                                      </p:to>
                                    </p:set>
                                  </p:childTnLst>
                                </p:cTn>
                              </p:par>
                              <p:par>
                                <p:cTn id="122" presetID="3" presetClass="exit" presetSubtype="10" fill="hold" grpId="0" nodeType="withEffect">
                                  <p:stCondLst>
                                    <p:cond delay="0"/>
                                  </p:stCondLst>
                                  <p:childTnLst>
                                    <p:animEffect transition="out" filter="blinds(horizontal)">
                                      <p:cBhvr>
                                        <p:cTn id="123" dur="500"/>
                                        <p:tgtEl>
                                          <p:spTgt spid="30"/>
                                        </p:tgtEl>
                                      </p:cBhvr>
                                    </p:animEffect>
                                    <p:set>
                                      <p:cBhvr>
                                        <p:cTn id="124" dur="1" fill="hold">
                                          <p:stCondLst>
                                            <p:cond delay="499"/>
                                          </p:stCondLst>
                                        </p:cTn>
                                        <p:tgtEl>
                                          <p:spTgt spid="30"/>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3" presetClass="exit" presetSubtype="10" fill="hold" grpId="2" nodeType="clickEffect">
                                  <p:stCondLst>
                                    <p:cond delay="0"/>
                                  </p:stCondLst>
                                  <p:childTnLst>
                                    <p:animEffect transition="out" filter="blinds(horizontal)">
                                      <p:cBhvr>
                                        <p:cTn id="128" dur="500"/>
                                        <p:tgtEl>
                                          <p:spTgt spid="16"/>
                                        </p:tgtEl>
                                      </p:cBhvr>
                                    </p:animEffect>
                                    <p:set>
                                      <p:cBhvr>
                                        <p:cTn id="129" dur="1" fill="hold">
                                          <p:stCondLst>
                                            <p:cond delay="499"/>
                                          </p:stCondLst>
                                        </p:cTn>
                                        <p:tgtEl>
                                          <p:spTgt spid="16"/>
                                        </p:tgtEl>
                                        <p:attrNameLst>
                                          <p:attrName>style.visibility</p:attrName>
                                        </p:attrNameLst>
                                      </p:cBhvr>
                                      <p:to>
                                        <p:strVal val="hidden"/>
                                      </p:to>
                                    </p:set>
                                  </p:childTnLst>
                                </p:cTn>
                              </p:par>
                              <p:par>
                                <p:cTn id="130" presetID="3" presetClass="exit" presetSubtype="10" fill="hold" grpId="2" nodeType="withEffect">
                                  <p:stCondLst>
                                    <p:cond delay="0"/>
                                  </p:stCondLst>
                                  <p:childTnLst>
                                    <p:animEffect transition="out" filter="blinds(horizontal)">
                                      <p:cBhvr>
                                        <p:cTn id="131" dur="500"/>
                                        <p:tgtEl>
                                          <p:spTgt spid="31"/>
                                        </p:tgtEl>
                                      </p:cBhvr>
                                    </p:animEffect>
                                    <p:set>
                                      <p:cBhvr>
                                        <p:cTn id="132" dur="1" fill="hold">
                                          <p:stCondLst>
                                            <p:cond delay="499"/>
                                          </p:stCondLst>
                                        </p:cTn>
                                        <p:tgtEl>
                                          <p:spTgt spid="31"/>
                                        </p:tgtEl>
                                        <p:attrNameLst>
                                          <p:attrName>style.visibility</p:attrName>
                                        </p:attrNameLst>
                                      </p:cBhvr>
                                      <p:to>
                                        <p:strVal val="hidden"/>
                                      </p:to>
                                    </p:set>
                                  </p:childTnLst>
                                </p:cTn>
                              </p:par>
                              <p:par>
                                <p:cTn id="133" presetID="3" presetClass="exit" presetSubtype="10" fill="hold" grpId="1" nodeType="withEffect">
                                  <p:stCondLst>
                                    <p:cond delay="0"/>
                                  </p:stCondLst>
                                  <p:childTnLst>
                                    <p:animEffect transition="out" filter="blinds(horizontal)">
                                      <p:cBhvr>
                                        <p:cTn id="134" dur="500"/>
                                        <p:tgtEl>
                                          <p:spTgt spid="17"/>
                                        </p:tgtEl>
                                      </p:cBhvr>
                                    </p:animEffect>
                                    <p:set>
                                      <p:cBhvr>
                                        <p:cTn id="135" dur="1" fill="hold">
                                          <p:stCondLst>
                                            <p:cond delay="499"/>
                                          </p:stCondLst>
                                        </p:cTn>
                                        <p:tgtEl>
                                          <p:spTgt spid="17"/>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3" presetClass="exit" presetSubtype="10" fill="hold" grpId="2" nodeType="clickEffect">
                                  <p:stCondLst>
                                    <p:cond delay="0"/>
                                  </p:stCondLst>
                                  <p:childTnLst>
                                    <p:animEffect transition="out" filter="blinds(horizontal)">
                                      <p:cBhvr>
                                        <p:cTn id="139" dur="500"/>
                                        <p:tgtEl>
                                          <p:spTgt spid="18"/>
                                        </p:tgtEl>
                                      </p:cBhvr>
                                    </p:animEffect>
                                    <p:set>
                                      <p:cBhvr>
                                        <p:cTn id="140" dur="1" fill="hold">
                                          <p:stCondLst>
                                            <p:cond delay="499"/>
                                          </p:stCondLst>
                                        </p:cTn>
                                        <p:tgtEl>
                                          <p:spTgt spid="18"/>
                                        </p:tgtEl>
                                        <p:attrNameLst>
                                          <p:attrName>style.visibility</p:attrName>
                                        </p:attrNameLst>
                                      </p:cBhvr>
                                      <p:to>
                                        <p:strVal val="hidden"/>
                                      </p:to>
                                    </p:set>
                                  </p:childTnLst>
                                </p:cTn>
                              </p:par>
                              <p:par>
                                <p:cTn id="141" presetID="3" presetClass="exit" presetSubtype="10" fill="hold" grpId="2" nodeType="withEffect">
                                  <p:stCondLst>
                                    <p:cond delay="0"/>
                                  </p:stCondLst>
                                  <p:childTnLst>
                                    <p:animEffect transition="out" filter="blinds(horizontal)">
                                      <p:cBhvr>
                                        <p:cTn id="142" dur="500"/>
                                        <p:tgtEl>
                                          <p:spTgt spid="32"/>
                                        </p:tgtEl>
                                      </p:cBhvr>
                                    </p:animEffect>
                                    <p:set>
                                      <p:cBhvr>
                                        <p:cTn id="143" dur="1" fill="hold">
                                          <p:stCondLst>
                                            <p:cond delay="499"/>
                                          </p:stCondLst>
                                        </p:cTn>
                                        <p:tgtEl>
                                          <p:spTgt spid="32"/>
                                        </p:tgtEl>
                                        <p:attrNameLst>
                                          <p:attrName>style.visibility</p:attrName>
                                        </p:attrNameLst>
                                      </p:cBhvr>
                                      <p:to>
                                        <p:strVal val="hidden"/>
                                      </p:to>
                                    </p:set>
                                  </p:childTnLst>
                                </p:cTn>
                              </p:par>
                              <p:par>
                                <p:cTn id="144" presetID="3" presetClass="exit" presetSubtype="10" fill="hold" grpId="1" nodeType="withEffect">
                                  <p:stCondLst>
                                    <p:cond delay="0"/>
                                  </p:stCondLst>
                                  <p:childTnLst>
                                    <p:animEffect transition="out" filter="blinds(horizontal)">
                                      <p:cBhvr>
                                        <p:cTn id="145" dur="500"/>
                                        <p:tgtEl>
                                          <p:spTgt spid="19"/>
                                        </p:tgtEl>
                                      </p:cBhvr>
                                    </p:animEffect>
                                    <p:set>
                                      <p:cBhvr>
                                        <p:cTn id="146" dur="1" fill="hold">
                                          <p:stCondLst>
                                            <p:cond delay="499"/>
                                          </p:stCondLst>
                                        </p:cTn>
                                        <p:tgtEl>
                                          <p:spTgt spid="19"/>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3" presetClass="exit" presetSubtype="10" fill="hold" grpId="2" nodeType="clickEffect">
                                  <p:stCondLst>
                                    <p:cond delay="0"/>
                                  </p:stCondLst>
                                  <p:childTnLst>
                                    <p:animEffect transition="out" filter="blinds(horizontal)">
                                      <p:cBhvr>
                                        <p:cTn id="150" dur="500"/>
                                        <p:tgtEl>
                                          <p:spTgt spid="21"/>
                                        </p:tgtEl>
                                      </p:cBhvr>
                                    </p:animEffect>
                                    <p:set>
                                      <p:cBhvr>
                                        <p:cTn id="151" dur="1" fill="hold">
                                          <p:stCondLst>
                                            <p:cond delay="499"/>
                                          </p:stCondLst>
                                        </p:cTn>
                                        <p:tgtEl>
                                          <p:spTgt spid="21"/>
                                        </p:tgtEl>
                                        <p:attrNameLst>
                                          <p:attrName>style.visibility</p:attrName>
                                        </p:attrNameLst>
                                      </p:cBhvr>
                                      <p:to>
                                        <p:strVal val="hidden"/>
                                      </p:to>
                                    </p:set>
                                  </p:childTnLst>
                                </p:cTn>
                              </p:par>
                              <p:par>
                                <p:cTn id="152" presetID="3" presetClass="exit" presetSubtype="10" fill="hold" grpId="2" nodeType="withEffect">
                                  <p:stCondLst>
                                    <p:cond delay="0"/>
                                  </p:stCondLst>
                                  <p:childTnLst>
                                    <p:animEffect transition="out" filter="blinds(horizontal)">
                                      <p:cBhvr>
                                        <p:cTn id="153" dur="500"/>
                                        <p:tgtEl>
                                          <p:spTgt spid="22"/>
                                        </p:tgtEl>
                                      </p:cBhvr>
                                    </p:animEffect>
                                    <p:set>
                                      <p:cBhvr>
                                        <p:cTn id="154" dur="1" fill="hold">
                                          <p:stCondLst>
                                            <p:cond delay="499"/>
                                          </p:stCondLst>
                                        </p:cTn>
                                        <p:tgtEl>
                                          <p:spTgt spid="22"/>
                                        </p:tgtEl>
                                        <p:attrNameLst>
                                          <p:attrName>style.visibility</p:attrName>
                                        </p:attrNameLst>
                                      </p:cBhvr>
                                      <p:to>
                                        <p:strVal val="hidden"/>
                                      </p:to>
                                    </p:set>
                                  </p:childTnLst>
                                </p:cTn>
                              </p:par>
                              <p:par>
                                <p:cTn id="155" presetID="3" presetClass="exit" presetSubtype="10" fill="hold" grpId="1" nodeType="withEffect">
                                  <p:stCondLst>
                                    <p:cond delay="0"/>
                                  </p:stCondLst>
                                  <p:childTnLst>
                                    <p:animEffect transition="out" filter="blinds(horizontal)">
                                      <p:cBhvr>
                                        <p:cTn id="156" dur="500"/>
                                        <p:tgtEl>
                                          <p:spTgt spid="33"/>
                                        </p:tgtEl>
                                      </p:cBhvr>
                                    </p:animEffect>
                                    <p:set>
                                      <p:cBhvr>
                                        <p:cTn id="157" dur="1" fill="hold">
                                          <p:stCondLst>
                                            <p:cond delay="499"/>
                                          </p:stCondLst>
                                        </p:cTn>
                                        <p:tgtEl>
                                          <p:spTgt spid="33"/>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3" presetClass="exit" presetSubtype="10" fill="hold" grpId="2" nodeType="clickEffect">
                                  <p:stCondLst>
                                    <p:cond delay="0"/>
                                  </p:stCondLst>
                                  <p:childTnLst>
                                    <p:animEffect transition="out" filter="blinds(horizontal)">
                                      <p:cBhvr>
                                        <p:cTn id="161" dur="500"/>
                                        <p:tgtEl>
                                          <p:spTgt spid="23"/>
                                        </p:tgtEl>
                                      </p:cBhvr>
                                    </p:animEffect>
                                    <p:set>
                                      <p:cBhvr>
                                        <p:cTn id="162" dur="1" fill="hold">
                                          <p:stCondLst>
                                            <p:cond delay="499"/>
                                          </p:stCondLst>
                                        </p:cTn>
                                        <p:tgtEl>
                                          <p:spTgt spid="23"/>
                                        </p:tgtEl>
                                        <p:attrNameLst>
                                          <p:attrName>style.visibility</p:attrName>
                                        </p:attrNameLst>
                                      </p:cBhvr>
                                      <p:to>
                                        <p:strVal val="hidden"/>
                                      </p:to>
                                    </p:set>
                                  </p:childTnLst>
                                </p:cTn>
                              </p:par>
                              <p:par>
                                <p:cTn id="163" presetID="3" presetClass="exit" presetSubtype="10" fill="hold" grpId="2" nodeType="withEffect">
                                  <p:stCondLst>
                                    <p:cond delay="0"/>
                                  </p:stCondLst>
                                  <p:childTnLst>
                                    <p:animEffect transition="out" filter="blinds(horizontal)">
                                      <p:cBhvr>
                                        <p:cTn id="164" dur="500"/>
                                        <p:tgtEl>
                                          <p:spTgt spid="39"/>
                                        </p:tgtEl>
                                      </p:cBhvr>
                                    </p:animEffect>
                                    <p:set>
                                      <p:cBhvr>
                                        <p:cTn id="165" dur="1" fill="hold">
                                          <p:stCondLst>
                                            <p:cond delay="499"/>
                                          </p:stCondLst>
                                        </p:cTn>
                                        <p:tgtEl>
                                          <p:spTgt spid="39"/>
                                        </p:tgtEl>
                                        <p:attrNameLst>
                                          <p:attrName>style.visibility</p:attrName>
                                        </p:attrNameLst>
                                      </p:cBhvr>
                                      <p:to>
                                        <p:strVal val="hidden"/>
                                      </p:to>
                                    </p:set>
                                  </p:childTnLst>
                                </p:cTn>
                              </p:par>
                              <p:par>
                                <p:cTn id="166" presetID="3" presetClass="exit" presetSubtype="10" fill="hold" grpId="1" nodeType="withEffect">
                                  <p:stCondLst>
                                    <p:cond delay="0"/>
                                  </p:stCondLst>
                                  <p:childTnLst>
                                    <p:animEffect transition="out" filter="blinds(horizontal)">
                                      <p:cBhvr>
                                        <p:cTn id="167" dur="500"/>
                                        <p:tgtEl>
                                          <p:spTgt spid="24"/>
                                        </p:tgtEl>
                                      </p:cBhvr>
                                    </p:animEffect>
                                    <p:set>
                                      <p:cBhvr>
                                        <p:cTn id="168" dur="1" fill="hold">
                                          <p:stCondLst>
                                            <p:cond delay="499"/>
                                          </p:stCondLst>
                                        </p:cTn>
                                        <p:tgtEl>
                                          <p:spTgt spid="24"/>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3" presetClass="exit" presetSubtype="10" fill="hold" grpId="2" nodeType="clickEffect">
                                  <p:stCondLst>
                                    <p:cond delay="0"/>
                                  </p:stCondLst>
                                  <p:childTnLst>
                                    <p:animEffect transition="out" filter="blinds(horizontal)">
                                      <p:cBhvr>
                                        <p:cTn id="172" dur="500"/>
                                        <p:tgtEl>
                                          <p:spTgt spid="25"/>
                                        </p:tgtEl>
                                      </p:cBhvr>
                                    </p:animEffect>
                                    <p:set>
                                      <p:cBhvr>
                                        <p:cTn id="173" dur="1" fill="hold">
                                          <p:stCondLst>
                                            <p:cond delay="499"/>
                                          </p:stCondLst>
                                        </p:cTn>
                                        <p:tgtEl>
                                          <p:spTgt spid="25"/>
                                        </p:tgtEl>
                                        <p:attrNameLst>
                                          <p:attrName>style.visibility</p:attrName>
                                        </p:attrNameLst>
                                      </p:cBhvr>
                                      <p:to>
                                        <p:strVal val="hidden"/>
                                      </p:to>
                                    </p:set>
                                  </p:childTnLst>
                                </p:cTn>
                              </p:par>
                              <p:par>
                                <p:cTn id="174" presetID="3" presetClass="exit" presetSubtype="10" fill="hold" grpId="2" nodeType="withEffect">
                                  <p:stCondLst>
                                    <p:cond delay="0"/>
                                  </p:stCondLst>
                                  <p:childTnLst>
                                    <p:animEffect transition="out" filter="blinds(horizontal)">
                                      <p:cBhvr>
                                        <p:cTn id="175" dur="500"/>
                                        <p:tgtEl>
                                          <p:spTgt spid="27"/>
                                        </p:tgtEl>
                                      </p:cBhvr>
                                    </p:animEffect>
                                    <p:set>
                                      <p:cBhvr>
                                        <p:cTn id="176" dur="1" fill="hold">
                                          <p:stCondLst>
                                            <p:cond delay="499"/>
                                          </p:stCondLst>
                                        </p:cTn>
                                        <p:tgtEl>
                                          <p:spTgt spid="27"/>
                                        </p:tgtEl>
                                        <p:attrNameLst>
                                          <p:attrName>style.visibility</p:attrName>
                                        </p:attrNameLst>
                                      </p:cBhvr>
                                      <p:to>
                                        <p:strVal val="hidden"/>
                                      </p:to>
                                    </p:set>
                                  </p:childTnLst>
                                </p:cTn>
                              </p:par>
                              <p:par>
                                <p:cTn id="177" presetID="3" presetClass="exit" presetSubtype="10" fill="hold" grpId="2" nodeType="withEffect">
                                  <p:stCondLst>
                                    <p:cond delay="0"/>
                                  </p:stCondLst>
                                  <p:childTnLst>
                                    <p:animEffect transition="out" filter="blinds(horizontal)">
                                      <p:cBhvr>
                                        <p:cTn id="178" dur="500"/>
                                        <p:tgtEl>
                                          <p:spTgt spid="35"/>
                                        </p:tgtEl>
                                      </p:cBhvr>
                                    </p:animEffect>
                                    <p:set>
                                      <p:cBhvr>
                                        <p:cTn id="179" dur="1" fill="hold">
                                          <p:stCondLst>
                                            <p:cond delay="499"/>
                                          </p:stCondLst>
                                        </p:cTn>
                                        <p:tgtEl>
                                          <p:spTgt spid="35"/>
                                        </p:tgtEl>
                                        <p:attrNameLst>
                                          <p:attrName>style.visibility</p:attrName>
                                        </p:attrNameLst>
                                      </p:cBhvr>
                                      <p:to>
                                        <p:strVal val="hidden"/>
                                      </p:to>
                                    </p:set>
                                  </p:childTnLst>
                                </p:cTn>
                              </p:par>
                              <p:par>
                                <p:cTn id="180" presetID="3" presetClass="exit" presetSubtype="10" fill="hold" grpId="1" nodeType="withEffect">
                                  <p:stCondLst>
                                    <p:cond delay="0"/>
                                  </p:stCondLst>
                                  <p:childTnLst>
                                    <p:animEffect transition="out" filter="blinds(horizontal)">
                                      <p:cBhvr>
                                        <p:cTn id="181" dur="500"/>
                                        <p:tgtEl>
                                          <p:spTgt spid="26"/>
                                        </p:tgtEl>
                                      </p:cBhvr>
                                    </p:animEffect>
                                    <p:set>
                                      <p:cBhvr>
                                        <p:cTn id="182" dur="1" fill="hold">
                                          <p:stCondLst>
                                            <p:cond delay="499"/>
                                          </p:stCondLst>
                                        </p:cTn>
                                        <p:tgtEl>
                                          <p:spTgt spid="26"/>
                                        </p:tgtEl>
                                        <p:attrNameLst>
                                          <p:attrName>style.visibility</p:attrName>
                                        </p:attrNameLst>
                                      </p:cBhvr>
                                      <p:to>
                                        <p:strVal val="hidden"/>
                                      </p:to>
                                    </p:set>
                                  </p:childTnLst>
                                </p:cTn>
                              </p:par>
                              <p:par>
                                <p:cTn id="183" presetID="3" presetClass="exit" presetSubtype="10" fill="hold" grpId="1" nodeType="withEffect">
                                  <p:stCondLst>
                                    <p:cond delay="0"/>
                                  </p:stCondLst>
                                  <p:childTnLst>
                                    <p:animEffect transition="out" filter="blinds(horizontal)">
                                      <p:cBhvr>
                                        <p:cTn id="184" dur="500"/>
                                        <p:tgtEl>
                                          <p:spTgt spid="28"/>
                                        </p:tgtEl>
                                      </p:cBhvr>
                                    </p:animEffect>
                                    <p:set>
                                      <p:cBhvr>
                                        <p:cTn id="185" dur="1" fill="hold">
                                          <p:stCondLst>
                                            <p:cond delay="499"/>
                                          </p:stCondLst>
                                        </p:cTn>
                                        <p:tgtEl>
                                          <p:spTgt spid="28"/>
                                        </p:tgtEl>
                                        <p:attrNameLst>
                                          <p:attrName>style.visibility</p:attrName>
                                        </p:attrNameLst>
                                      </p:cBhvr>
                                      <p:to>
                                        <p:strVal val="hidden"/>
                                      </p:to>
                                    </p:set>
                                  </p:childTnLst>
                                </p:cTn>
                              </p:par>
                            </p:childTnLst>
                          </p:cTn>
                        </p:par>
                      </p:childTnLst>
                    </p:cTn>
                  </p:par>
                  <p:par>
                    <p:cTn id="186" fill="hold">
                      <p:stCondLst>
                        <p:cond delay="indefinite"/>
                      </p:stCondLst>
                      <p:childTnLst>
                        <p:par>
                          <p:cTn id="187" fill="hold">
                            <p:stCondLst>
                              <p:cond delay="0"/>
                            </p:stCondLst>
                            <p:childTnLst>
                              <p:par>
                                <p:cTn id="188" presetID="3" presetClass="exit" presetSubtype="10" fill="hold" grpId="2" nodeType="clickEffect">
                                  <p:stCondLst>
                                    <p:cond delay="0"/>
                                  </p:stCondLst>
                                  <p:childTnLst>
                                    <p:animEffect transition="out" filter="blinds(horizontal)">
                                      <p:cBhvr>
                                        <p:cTn id="189" dur="500"/>
                                        <p:tgtEl>
                                          <p:spTgt spid="29"/>
                                        </p:tgtEl>
                                      </p:cBhvr>
                                    </p:animEffect>
                                    <p:set>
                                      <p:cBhvr>
                                        <p:cTn id="190" dur="1" fill="hold">
                                          <p:stCondLst>
                                            <p:cond delay="499"/>
                                          </p:stCondLst>
                                        </p:cTn>
                                        <p:tgtEl>
                                          <p:spTgt spid="29"/>
                                        </p:tgtEl>
                                        <p:attrNameLst>
                                          <p:attrName>style.visibility</p:attrName>
                                        </p:attrNameLst>
                                      </p:cBhvr>
                                      <p:to>
                                        <p:strVal val="hidden"/>
                                      </p:to>
                                    </p:set>
                                  </p:childTnLst>
                                </p:cTn>
                              </p:par>
                              <p:par>
                                <p:cTn id="191" presetID="3" presetClass="exit" presetSubtype="10" fill="hold" grpId="3" nodeType="withEffect">
                                  <p:stCondLst>
                                    <p:cond delay="0"/>
                                  </p:stCondLst>
                                  <p:childTnLst>
                                    <p:animEffect transition="out" filter="blinds(horizontal)">
                                      <p:cBhvr>
                                        <p:cTn id="192" dur="500"/>
                                        <p:tgtEl>
                                          <p:spTgt spid="36"/>
                                        </p:tgtEl>
                                      </p:cBhvr>
                                    </p:animEffect>
                                    <p:set>
                                      <p:cBhvr>
                                        <p:cTn id="193" dur="1" fill="hold">
                                          <p:stCondLst>
                                            <p:cond delay="499"/>
                                          </p:stCondLst>
                                        </p:cTn>
                                        <p:tgtEl>
                                          <p:spTgt spid="36"/>
                                        </p:tgtEl>
                                        <p:attrNameLst>
                                          <p:attrName>style.visibility</p:attrName>
                                        </p:attrNameLst>
                                      </p:cBhvr>
                                      <p:to>
                                        <p:strVal val="hidden"/>
                                      </p:to>
                                    </p:set>
                                  </p:childTnLst>
                                </p:cTn>
                              </p:par>
                              <p:par>
                                <p:cTn id="194" presetID="3" presetClass="exit" presetSubtype="10" fill="hold" grpId="1" nodeType="withEffect">
                                  <p:stCondLst>
                                    <p:cond delay="0"/>
                                  </p:stCondLst>
                                  <p:childTnLst>
                                    <p:animEffect transition="out" filter="blinds(horizontal)">
                                      <p:cBhvr>
                                        <p:cTn id="195" dur="500"/>
                                        <p:tgtEl>
                                          <p:spTgt spid="30"/>
                                        </p:tgtEl>
                                      </p:cBhvr>
                                    </p:animEffect>
                                    <p:set>
                                      <p:cBhvr>
                                        <p:cTn id="196" dur="1" fill="hold">
                                          <p:stCondLst>
                                            <p:cond delay="499"/>
                                          </p:stCondLst>
                                        </p:cTn>
                                        <p:tgtEl>
                                          <p:spTgt spid="30"/>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3" presetClass="exit" presetSubtype="10" fill="hold" grpId="0" nodeType="clickEffect">
                                  <p:stCondLst>
                                    <p:cond delay="0"/>
                                  </p:stCondLst>
                                  <p:childTnLst>
                                    <p:animEffect transition="out" filter="blinds(horizontal)">
                                      <p:cBhvr>
                                        <p:cTn id="200" dur="500"/>
                                        <p:tgtEl>
                                          <p:spTgt spid="37"/>
                                        </p:tgtEl>
                                      </p:cBhvr>
                                    </p:animEffect>
                                    <p:set>
                                      <p:cBhvr>
                                        <p:cTn id="201" dur="1" fill="hold">
                                          <p:stCondLst>
                                            <p:cond delay="499"/>
                                          </p:stCondLst>
                                        </p:cTn>
                                        <p:tgtEl>
                                          <p:spTgt spid="37"/>
                                        </p:tgtEl>
                                        <p:attrNameLst>
                                          <p:attrName>style.visibility</p:attrName>
                                        </p:attrNameLst>
                                      </p:cBhvr>
                                      <p:to>
                                        <p:strVal val="hidden"/>
                                      </p:to>
                                    </p:set>
                                  </p:childTnLst>
                                </p:cTn>
                              </p:par>
                            </p:childTnLst>
                          </p:cTn>
                        </p:par>
                      </p:childTnLst>
                    </p:cTn>
                  </p:par>
                  <p:par>
                    <p:cTn id="202" fill="hold">
                      <p:stCondLst>
                        <p:cond delay="indefinite"/>
                      </p:stCondLst>
                      <p:childTnLst>
                        <p:par>
                          <p:cTn id="203" fill="hold">
                            <p:stCondLst>
                              <p:cond delay="0"/>
                            </p:stCondLst>
                            <p:childTnLst>
                              <p:par>
                                <p:cTn id="204" presetID="3" presetClass="exit" presetSubtype="10" fill="hold" grpId="0" nodeType="clickEffect">
                                  <p:stCondLst>
                                    <p:cond delay="0"/>
                                  </p:stCondLst>
                                  <p:childTnLst>
                                    <p:animEffect transition="out" filter="blinds(horizontal)">
                                      <p:cBhvr>
                                        <p:cTn id="205" dur="500"/>
                                        <p:tgtEl>
                                          <p:spTgt spid="38"/>
                                        </p:tgtEl>
                                      </p:cBhvr>
                                    </p:animEffect>
                                    <p:set>
                                      <p:cBhvr>
                                        <p:cTn id="206" dur="1" fill="hold">
                                          <p:stCondLst>
                                            <p:cond delay="499"/>
                                          </p:stCondLst>
                                        </p:cTn>
                                        <p:tgtEl>
                                          <p:spTgt spid="38"/>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3" presetClass="exit" presetSubtype="10" fill="hold" grpId="0" nodeType="clickEffect">
                                  <p:stCondLst>
                                    <p:cond delay="0"/>
                                  </p:stCondLst>
                                  <p:childTnLst>
                                    <p:animEffect transition="out" filter="blinds(horizontal)">
                                      <p:cBhvr>
                                        <p:cTn id="210" dur="500"/>
                                        <p:tgtEl>
                                          <p:spTgt spid="20"/>
                                        </p:tgtEl>
                                      </p:cBhvr>
                                    </p:animEffect>
                                    <p:set>
                                      <p:cBhvr>
                                        <p:cTn id="211" dur="1" fill="hold">
                                          <p:stCondLst>
                                            <p:cond delay="499"/>
                                          </p:stCondLst>
                                        </p:cTn>
                                        <p:tgtEl>
                                          <p:spTgt spid="20"/>
                                        </p:tgtEl>
                                        <p:attrNameLst>
                                          <p:attrName>style.visibility</p:attrName>
                                        </p:attrNameLst>
                                      </p:cBhvr>
                                      <p:to>
                                        <p:strVal val="hidden"/>
                                      </p:to>
                                    </p:set>
                                  </p:childTnLst>
                                </p:cTn>
                              </p:par>
                            </p:childTnLst>
                          </p:cTn>
                        </p:par>
                      </p:childTnLst>
                    </p:cTn>
                  </p:par>
                  <p:par>
                    <p:cTn id="212" fill="hold">
                      <p:stCondLst>
                        <p:cond delay="indefinite"/>
                      </p:stCondLst>
                      <p:childTnLst>
                        <p:par>
                          <p:cTn id="213" fill="hold">
                            <p:stCondLst>
                              <p:cond delay="0"/>
                            </p:stCondLst>
                            <p:childTnLst>
                              <p:par>
                                <p:cTn id="214" presetID="3" presetClass="exit" presetSubtype="10" fill="hold" grpId="0" nodeType="clickEffect">
                                  <p:stCondLst>
                                    <p:cond delay="0"/>
                                  </p:stCondLst>
                                  <p:childTnLst>
                                    <p:animEffect transition="out" filter="blinds(horizontal)">
                                      <p:cBhvr>
                                        <p:cTn id="215" dur="500"/>
                                        <p:tgtEl>
                                          <p:spTgt spid="34"/>
                                        </p:tgtEl>
                                      </p:cBhvr>
                                    </p:animEffect>
                                    <p:set>
                                      <p:cBhvr>
                                        <p:cTn id="216" dur="1" fill="hold">
                                          <p:stCondLst>
                                            <p:cond delay="499"/>
                                          </p:stCondLst>
                                        </p:cTn>
                                        <p:tgtEl>
                                          <p:spTgt spid="34"/>
                                        </p:tgtEl>
                                        <p:attrNameLst>
                                          <p:attrName>style.visibility</p:attrName>
                                        </p:attrNameLst>
                                      </p:cBhvr>
                                      <p:to>
                                        <p:strVal val="hidden"/>
                                      </p:to>
                                    </p:set>
                                  </p:childTnLst>
                                </p:cTn>
                              </p:par>
                            </p:childTnLst>
                          </p:cTn>
                        </p:par>
                      </p:childTnLst>
                    </p:cTn>
                  </p:par>
                  <p:par>
                    <p:cTn id="217" fill="hold">
                      <p:stCondLst>
                        <p:cond delay="indefinite"/>
                      </p:stCondLst>
                      <p:childTnLst>
                        <p:par>
                          <p:cTn id="218" fill="hold">
                            <p:stCondLst>
                              <p:cond delay="0"/>
                            </p:stCondLst>
                            <p:childTnLst>
                              <p:par>
                                <p:cTn id="219" presetID="3" presetClass="exit" presetSubtype="10" fill="hold" grpId="0" nodeType="clickEffect">
                                  <p:stCondLst>
                                    <p:cond delay="0"/>
                                  </p:stCondLst>
                                  <p:childTnLst>
                                    <p:animEffect transition="out" filter="blinds(horizontal)">
                                      <p:cBhvr>
                                        <p:cTn id="220" dur="500"/>
                                        <p:tgtEl>
                                          <p:spTgt spid="40"/>
                                        </p:tgtEl>
                                      </p:cBhvr>
                                    </p:animEffect>
                                    <p:set>
                                      <p:cBhvr>
                                        <p:cTn id="221" dur="1" fill="hold">
                                          <p:stCondLst>
                                            <p:cond delay="499"/>
                                          </p:stCondLst>
                                        </p:cTn>
                                        <p:tgtEl>
                                          <p:spTgt spid="40"/>
                                        </p:tgtEl>
                                        <p:attrNameLst>
                                          <p:attrName>style.visibility</p:attrName>
                                        </p:attrNameLst>
                                      </p:cBhvr>
                                      <p:to>
                                        <p:strVal val="hidden"/>
                                      </p:to>
                                    </p:set>
                                  </p:childTnLst>
                                </p:cTn>
                              </p:par>
                            </p:childTnLst>
                          </p:cTn>
                        </p:par>
                      </p:childTnLst>
                    </p:cTn>
                  </p:par>
                  <p:par>
                    <p:cTn id="222" fill="hold">
                      <p:stCondLst>
                        <p:cond delay="indefinite"/>
                      </p:stCondLst>
                      <p:childTnLst>
                        <p:par>
                          <p:cTn id="223" fill="hold">
                            <p:stCondLst>
                              <p:cond delay="0"/>
                            </p:stCondLst>
                            <p:childTnLst>
                              <p:par>
                                <p:cTn id="224" presetID="3" presetClass="exit" presetSubtype="10" fill="hold" grpId="0" nodeType="clickEffect">
                                  <p:stCondLst>
                                    <p:cond delay="0"/>
                                  </p:stCondLst>
                                  <p:childTnLst>
                                    <p:animEffect transition="out" filter="blinds(horizontal)">
                                      <p:cBhvr>
                                        <p:cTn id="225" dur="500"/>
                                        <p:tgtEl>
                                          <p:spTgt spid="41"/>
                                        </p:tgtEl>
                                      </p:cBhvr>
                                    </p:animEffect>
                                    <p:set>
                                      <p:cBhvr>
                                        <p:cTn id="226"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17" grpId="0"/>
      <p:bldP spid="17" grpId="1"/>
      <p:bldP spid="18" grpId="0"/>
      <p:bldP spid="18" grpId="1"/>
      <p:bldP spid="18" grpId="2"/>
      <p:bldP spid="19" grpId="0"/>
      <p:bldP spid="19" grpId="1"/>
      <p:bldP spid="20" grpId="0"/>
      <p:bldP spid="21" grpId="0"/>
      <p:bldP spid="21" grpId="1"/>
      <p:bldP spid="21" grpId="2"/>
      <p:bldP spid="22" grpId="0"/>
      <p:bldP spid="22" grpId="1"/>
      <p:bldP spid="22" grpId="2"/>
      <p:bldP spid="23" grpId="0"/>
      <p:bldP spid="23" grpId="1"/>
      <p:bldP spid="23" grpId="2"/>
      <p:bldP spid="24" grpId="0"/>
      <p:bldP spid="24" grpId="1"/>
      <p:bldP spid="25" grpId="0"/>
      <p:bldP spid="25" grpId="1"/>
      <p:bldP spid="25" grpId="2"/>
      <p:bldP spid="26" grpId="0"/>
      <p:bldP spid="26" grpId="1"/>
      <p:bldP spid="27" grpId="0"/>
      <p:bldP spid="27" grpId="1"/>
      <p:bldP spid="27" grpId="2"/>
      <p:bldP spid="28" grpId="0"/>
      <p:bldP spid="28" grpId="1"/>
      <p:bldP spid="29" grpId="0"/>
      <p:bldP spid="29" grpId="1"/>
      <p:bldP spid="29" grpId="2"/>
      <p:bldP spid="30" grpId="0"/>
      <p:bldP spid="30" grpId="1"/>
      <p:bldP spid="31" grpId="0"/>
      <p:bldP spid="31" grpId="1"/>
      <p:bldP spid="31" grpId="2"/>
      <p:bldP spid="32" grpId="0"/>
      <p:bldP spid="32" grpId="1"/>
      <p:bldP spid="32" grpId="2"/>
      <p:bldP spid="33" grpId="0"/>
      <p:bldP spid="33" grpId="1"/>
      <p:bldP spid="34" grpId="0"/>
      <p:bldP spid="35" grpId="0"/>
      <p:bldP spid="35" grpId="1"/>
      <p:bldP spid="35" grpId="2"/>
      <p:bldP spid="36" grpId="0"/>
      <p:bldP spid="36" grpId="1"/>
      <p:bldP spid="36" grpId="2"/>
      <p:bldP spid="36" grpId="3"/>
      <p:bldP spid="37" grpId="0"/>
      <p:bldP spid="38" grpId="0"/>
      <p:bldP spid="39" grpId="0"/>
      <p:bldP spid="39" grpId="1"/>
      <p:bldP spid="39" grpId="2"/>
      <p:bldP spid="40" grpId="0"/>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18" name="Picture 14">
            <a:extLst>
              <a:ext uri="{FF2B5EF4-FFF2-40B4-BE49-F238E27FC236}">
                <a16:creationId xmlns="" xmlns:a16="http://schemas.microsoft.com/office/drawing/2014/main" id="{5D92E6BD-B142-4426-84F0-64644A7681A4}"/>
              </a:ext>
            </a:extLst>
          </p:cNvPr>
          <p:cNvPicPr>
            <a:picLocks noChangeAspect="1"/>
          </p:cNvPicPr>
          <p:nvPr/>
        </p:nvPicPr>
        <p:blipFill>
          <a:blip r:embed="rId3"/>
          <a:srcRect/>
          <a:stretch>
            <a:fillRect/>
          </a:stretch>
        </p:blipFill>
        <p:spPr>
          <a:xfrm>
            <a:off x="4995108" y="1378853"/>
            <a:ext cx="6374190" cy="5479147"/>
          </a:xfrm>
          <a:prstGeom prst="rect">
            <a:avLst/>
          </a:prstGeom>
        </p:spPr>
      </p:pic>
      <p:pic>
        <p:nvPicPr>
          <p:cNvPr id="2" name="Picture 1">
            <a:extLst>
              <a:ext uri="{FF2B5EF4-FFF2-40B4-BE49-F238E27FC236}">
                <a16:creationId xmlns="" xmlns:a16="http://schemas.microsoft.com/office/drawing/2014/main" id="{CCBC15AF-AC72-2EAB-DF37-801D855B9DA1}"/>
              </a:ext>
            </a:extLst>
          </p:cNvPr>
          <p:cNvPicPr>
            <a:picLocks noChangeAspect="1"/>
          </p:cNvPicPr>
          <p:nvPr/>
        </p:nvPicPr>
        <p:blipFill>
          <a:blip r:embed="rId4"/>
          <a:stretch>
            <a:fillRect/>
          </a:stretch>
        </p:blipFill>
        <p:spPr>
          <a:xfrm>
            <a:off x="392927" y="162748"/>
            <a:ext cx="11632176" cy="1457070"/>
          </a:xfrm>
          <a:prstGeom prst="rect">
            <a:avLst/>
          </a:prstGeom>
        </p:spPr>
      </p:pic>
    </p:spTree>
    <p:extLst>
      <p:ext uri="{BB962C8B-B14F-4D97-AF65-F5344CB8AC3E}">
        <p14:creationId xmlns:p14="http://schemas.microsoft.com/office/powerpoint/2010/main" val="3848470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pic>
        <p:nvPicPr>
          <p:cNvPr id="23" name="Picture 2" descr="Vector boy and girl holding magnifying glas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25700" y="2768305"/>
            <a:ext cx="596265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09B721E0-42F1-6B9F-4CF7-6CBD924FDEB9}"/>
              </a:ext>
            </a:extLst>
          </p:cNvPr>
          <p:cNvPicPr>
            <a:picLocks noChangeAspect="1"/>
          </p:cNvPicPr>
          <p:nvPr/>
        </p:nvPicPr>
        <p:blipFill>
          <a:blip r:embed="rId5"/>
          <a:stretch>
            <a:fillRect/>
          </a:stretch>
        </p:blipFill>
        <p:spPr>
          <a:xfrm>
            <a:off x="4079329" y="1064735"/>
            <a:ext cx="6108721" cy="1810669"/>
          </a:xfrm>
          <a:prstGeom prst="rect">
            <a:avLst/>
          </a:prstGeom>
        </p:spPr>
      </p:pic>
    </p:spTree>
    <p:extLst>
      <p:ext uri="{BB962C8B-B14F-4D97-AF65-F5344CB8AC3E}">
        <p14:creationId xmlns:p14="http://schemas.microsoft.com/office/powerpoint/2010/main" val="32919785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CD4189A-C97C-4EE7-9597-92368EE62415}"/>
              </a:ext>
            </a:extLst>
          </p:cNvPr>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 xmlns:a16="http://schemas.microsoft.com/office/drawing/2014/main" id="{389FDCE2-05B3-4A18-862C-A8D64BBB0C58}"/>
              </a:ext>
            </a:extLst>
          </p:cNvPr>
          <p:cNvGrpSpPr/>
          <p:nvPr/>
        </p:nvGrpSpPr>
        <p:grpSpPr>
          <a:xfrm>
            <a:off x="2418086" y="2070627"/>
            <a:ext cx="7041040" cy="1812112"/>
            <a:chOff x="890246" y="386558"/>
            <a:chExt cx="7041040" cy="1812112"/>
          </a:xfrm>
        </p:grpSpPr>
        <p:sp>
          <p:nvSpPr>
            <p:cNvPr id="2" name="Speech Bubble: Rectangle with Corners Rounded 1">
              <a:extLst>
                <a:ext uri="{FF2B5EF4-FFF2-40B4-BE49-F238E27FC236}">
                  <a16:creationId xmlns="" xmlns:a16="http://schemas.microsoft.com/office/drawing/2014/main" id="{8965E531-2A35-40B5-A1D2-149C95BED229}"/>
                </a:ext>
              </a:extLst>
            </p:cNvPr>
            <p:cNvSpPr/>
            <p:nvPr/>
          </p:nvSpPr>
          <p:spPr>
            <a:xfrm>
              <a:off x="890246" y="386558"/>
              <a:ext cx="7041040" cy="1812112"/>
            </a:xfrm>
            <a:prstGeom prst="wedgeRoundRectCallout">
              <a:avLst>
                <a:gd name="adj1" fmla="val 62709"/>
                <a:gd name="adj2" fmla="val 43184"/>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 xmlns:a16="http://schemas.microsoft.com/office/drawing/2014/main" id="{3EEE3E88-4A0C-449F-B48E-FC00F23CF0C9}"/>
                </a:ext>
              </a:extLst>
            </p:cNvPr>
            <p:cNvSpPr txBox="1"/>
            <p:nvPr/>
          </p:nvSpPr>
          <p:spPr>
            <a:xfrm>
              <a:off x="1058868" y="567634"/>
              <a:ext cx="672434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ED7D31">
                      <a:lumMod val="75000"/>
                    </a:srgbClr>
                  </a:solidFill>
                  <a:latin typeface="Cambria" panose="02040503050406030204" pitchFamily="18" charset="0"/>
                  <a:ea typeface="Cambria" panose="02040503050406030204" pitchFamily="18" charset="0"/>
                </a:rPr>
                <a:t>N</a:t>
              </a:r>
              <a:r>
                <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êu cảm xúc, suy nghĩ của mình sau khi đọc bài thơ.</a:t>
              </a:r>
            </a:p>
          </p:txBody>
        </p:sp>
      </p:grpSp>
    </p:spTree>
    <p:extLst>
      <p:ext uri="{BB962C8B-B14F-4D97-AF65-F5344CB8AC3E}">
        <p14:creationId xmlns:p14="http://schemas.microsoft.com/office/powerpoint/2010/main" val="36518563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 xmlns:a16="http://schemas.microsoft.com/office/drawing/2014/main" id="{2EB8F735-6ADC-4220-BF8C-A7FF7450F6F7}"/>
              </a:ext>
            </a:extLst>
          </p:cNvPr>
          <p:cNvSpPr/>
          <p:nvPr/>
        </p:nvSpPr>
        <p:spPr>
          <a:xfrm>
            <a:off x="2090261" y="1954306"/>
            <a:ext cx="7729600" cy="3551974"/>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 xmlns:a16="http://schemas.microsoft.com/office/drawing/2014/main" id="{D730D18E-04EA-3EF6-360A-CFDF9B4CAE56}"/>
              </a:ext>
            </a:extLst>
          </p:cNvPr>
          <p:cNvSpPr txBox="1"/>
          <p:nvPr/>
        </p:nvSpPr>
        <p:spPr>
          <a:xfrm>
            <a:off x="3952470" y="2220600"/>
            <a:ext cx="9350029"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vi-VN" sz="3200" dirty="0" smtClean="0">
                <a:solidFill>
                  <a:prstClr val="black"/>
                </a:solidFill>
                <a:latin typeface="Times New Roman" panose="02020603050405020304" pitchFamily="18" charset="0"/>
                <a:cs typeface="Times New Roman" panose="02020603050405020304" pitchFamily="18" charset="0"/>
              </a:rPr>
              <a:t>Xem lại bài.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 xmlns:a16="http://schemas.microsoft.com/office/drawing/2014/main" id="{00C079C3-AF12-76E7-9DFE-C5D93B45FAAF}"/>
              </a:ext>
            </a:extLst>
          </p:cNvPr>
          <p:cNvPicPr>
            <a:picLocks noChangeAspect="1"/>
          </p:cNvPicPr>
          <p:nvPr/>
        </p:nvPicPr>
        <p:blipFill>
          <a:blip r:embed="rId4"/>
          <a:stretch>
            <a:fillRect/>
          </a:stretch>
        </p:blipFill>
        <p:spPr>
          <a:xfrm rot="737208" flipH="1">
            <a:off x="2760356" y="2137949"/>
            <a:ext cx="919996" cy="919996"/>
          </a:xfrm>
          <a:prstGeom prst="rect">
            <a:avLst/>
          </a:prstGeom>
        </p:spPr>
      </p:pic>
      <p:sp>
        <p:nvSpPr>
          <p:cNvPr id="16" name="TextBox 15">
            <a:extLst>
              <a:ext uri="{FF2B5EF4-FFF2-40B4-BE49-F238E27FC236}">
                <a16:creationId xmlns="" xmlns:a16="http://schemas.microsoft.com/office/drawing/2014/main" id="{81D1D172-EF51-3E67-C64A-C5E049D4E06E}"/>
              </a:ext>
            </a:extLst>
          </p:cNvPr>
          <p:cNvSpPr txBox="1"/>
          <p:nvPr/>
        </p:nvSpPr>
        <p:spPr>
          <a:xfrm>
            <a:off x="3952470" y="3201612"/>
            <a:ext cx="9350029"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vi-VN" sz="3200" dirty="0" smtClean="0">
                <a:solidFill>
                  <a:prstClr val="black"/>
                </a:solidFill>
                <a:latin typeface="Times New Roman" panose="02020603050405020304" pitchFamily="18" charset="0"/>
                <a:cs typeface="Times New Roman" panose="02020603050405020304" pitchFamily="18" charset="0"/>
              </a:rPr>
              <a:t>Học thuộc lòng bài đọc.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 xmlns:a16="http://schemas.microsoft.com/office/drawing/2014/main" id="{CABBB828-4F59-2112-6B58-FCB7FAFE9EC9}"/>
              </a:ext>
            </a:extLst>
          </p:cNvPr>
          <p:cNvPicPr>
            <a:picLocks noChangeAspect="1"/>
          </p:cNvPicPr>
          <p:nvPr/>
        </p:nvPicPr>
        <p:blipFill>
          <a:blip r:embed="rId4"/>
          <a:stretch>
            <a:fillRect/>
          </a:stretch>
        </p:blipFill>
        <p:spPr>
          <a:xfrm rot="737208" flipH="1">
            <a:off x="2760356" y="3118961"/>
            <a:ext cx="919996" cy="919996"/>
          </a:xfrm>
          <a:prstGeom prst="rect">
            <a:avLst/>
          </a:prstGeom>
        </p:spPr>
      </p:pic>
      <p:sp>
        <p:nvSpPr>
          <p:cNvPr id="18" name="TextBox 17">
            <a:extLst>
              <a:ext uri="{FF2B5EF4-FFF2-40B4-BE49-F238E27FC236}">
                <a16:creationId xmlns="" xmlns:a16="http://schemas.microsoft.com/office/drawing/2014/main" id="{F1EAF673-E0AB-44DA-DA2F-CB9836DF07E4}"/>
              </a:ext>
            </a:extLst>
          </p:cNvPr>
          <p:cNvSpPr txBox="1"/>
          <p:nvPr/>
        </p:nvSpPr>
        <p:spPr>
          <a:xfrm>
            <a:off x="3952470" y="4182624"/>
            <a:ext cx="9350029" cy="83099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vi-VN" sz="3200" dirty="0" smtClean="0">
                <a:solidFill>
                  <a:prstClr val="black"/>
                </a:solidFill>
                <a:latin typeface="Times New Roman" panose="02020603050405020304" pitchFamily="18" charset="0"/>
                <a:cs typeface="Times New Roman" panose="02020603050405020304" pitchFamily="18" charset="0"/>
              </a:rPr>
              <a:t>Chuẩn bị bài sau: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 xmlns:a16="http://schemas.microsoft.com/office/drawing/2014/main" id="{F0FBD1CE-E9FA-84BC-0DA0-DCB000FA8427}"/>
              </a:ext>
            </a:extLst>
          </p:cNvPr>
          <p:cNvPicPr>
            <a:picLocks noChangeAspect="1"/>
          </p:cNvPicPr>
          <p:nvPr/>
        </p:nvPicPr>
        <p:blipFill>
          <a:blip r:embed="rId4"/>
          <a:stretch>
            <a:fillRect/>
          </a:stretch>
        </p:blipFill>
        <p:spPr>
          <a:xfrm rot="737208" flipH="1">
            <a:off x="2760356" y="4099973"/>
            <a:ext cx="919996" cy="919996"/>
          </a:xfrm>
          <a:prstGeom prst="rect">
            <a:avLst/>
          </a:prstGeom>
        </p:spPr>
      </p:pic>
      <p:pic>
        <p:nvPicPr>
          <p:cNvPr id="25" name="Graphic 15">
            <a:extLst>
              <a:ext uri="{FF2B5EF4-FFF2-40B4-BE49-F238E27FC236}">
                <a16:creationId xmlns="" xmlns:a16="http://schemas.microsoft.com/office/drawing/2014/main" id="{055743BB-526E-310E-2112-B0E1EE4F02B2}"/>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367258" y="46681"/>
            <a:ext cx="1738467" cy="1857928"/>
          </a:xfrm>
          <a:prstGeom prst="rect">
            <a:avLst/>
          </a:prstGeom>
        </p:spPr>
      </p:pic>
      <p:pic>
        <p:nvPicPr>
          <p:cNvPr id="2" name="Picture 1">
            <a:extLst>
              <a:ext uri="{FF2B5EF4-FFF2-40B4-BE49-F238E27FC236}">
                <a16:creationId xmlns="" xmlns:a16="http://schemas.microsoft.com/office/drawing/2014/main" id="{B3196E90-FF38-30B8-93D9-935F716C2D71}"/>
              </a:ext>
            </a:extLst>
          </p:cNvPr>
          <p:cNvPicPr>
            <a:picLocks noChangeAspect="1"/>
          </p:cNvPicPr>
          <p:nvPr/>
        </p:nvPicPr>
        <p:blipFill>
          <a:blip r:embed="rId7"/>
          <a:stretch>
            <a:fillRect/>
          </a:stretch>
        </p:blipFill>
        <p:spPr>
          <a:xfrm>
            <a:off x="3886018" y="269667"/>
            <a:ext cx="4974767" cy="1469263"/>
          </a:xfrm>
          <a:prstGeom prst="rect">
            <a:avLst/>
          </a:prstGeom>
        </p:spPr>
      </p:pic>
    </p:spTree>
    <p:extLst>
      <p:ext uri="{BB962C8B-B14F-4D97-AF65-F5344CB8AC3E}">
        <p14:creationId xmlns:p14="http://schemas.microsoft.com/office/powerpoint/2010/main" val="417724099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left)">
                                      <p:cBhvr>
                                        <p:cTn id="17" dur="500"/>
                                        <p:tgtEl>
                                          <p:spTgt spid="14">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wipe(left)">
                                      <p:cBhvr>
                                        <p:cTn id="3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6" grpId="0" uiExpand="1" build="p"/>
      <p:bldP spid="18"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787" t="4932" r="66541" b="72268"/>
          <a:stretch/>
        </p:blipFill>
        <p:spPr>
          <a:xfrm>
            <a:off x="3566160" y="438912"/>
            <a:ext cx="4608576" cy="1563624"/>
          </a:xfrm>
          <a:prstGeom prst="rect">
            <a:avLst/>
          </a:prstGeom>
        </p:spPr>
      </p:pic>
      <p:pic>
        <p:nvPicPr>
          <p:cNvPr id="25" name="Picture 2" descr="Happy Flower Power Sticker for iOS &amp; Android | GIPHY | Happy flowers, Love  heart gif, Happy stickers">
            <a:extLst>
              <a:ext uri="{FF2B5EF4-FFF2-40B4-BE49-F238E27FC236}">
                <a16:creationId xmlns="" xmlns:a16="http://schemas.microsoft.com/office/drawing/2014/main"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353" y="438912"/>
            <a:ext cx="859380" cy="859380"/>
          </a:xfrm>
          <a:prstGeom prst="rect">
            <a:avLst/>
          </a:prstGeom>
          <a:noFill/>
          <a:effectLst>
            <a:glow rad="114300">
              <a:schemeClr val="bg1"/>
            </a:glow>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26" name="Am-thanh-nay-ra-y-tuong-www_tiengdong_com">
            <a:hlinkClick r:id="" action="ppaction://media"/>
          </p:cNvPr>
          <p:cNvPicPr>
            <a:picLocks noChangeAspect="1"/>
          </p:cNvPicPr>
          <p:nvPr>
            <a:audioFile r:link="rId1"/>
            <p:extLst>
              <p:ext uri="{DAA4B4D4-6D71-4841-9C94-3DE7FCFB9230}">
                <p14:media xmlns:p14="http://schemas.microsoft.com/office/powerpoint/2010/main" r:embed="rId2">
                  <p14:trim st="660" end="27134.1666"/>
                </p14:media>
              </p:ext>
            </p:extLst>
          </p:nvPr>
        </p:nvPicPr>
        <p:blipFill>
          <a:blip r:embed="rId7"/>
          <a:stretch>
            <a:fillRect/>
          </a:stretch>
        </p:blipFill>
        <p:spPr>
          <a:xfrm>
            <a:off x="-487363" y="4220845"/>
            <a:ext cx="487363" cy="487363"/>
          </a:xfrm>
          <a:prstGeom prst="rect">
            <a:avLst/>
          </a:prstGeom>
        </p:spPr>
      </p:pic>
      <p:pic>
        <p:nvPicPr>
          <p:cNvPr id="3" name="Picture 2">
            <a:extLst>
              <a:ext uri="{FF2B5EF4-FFF2-40B4-BE49-F238E27FC236}">
                <a16:creationId xmlns="" xmlns:a16="http://schemas.microsoft.com/office/drawing/2014/main" id="{79765FAC-C85E-F128-D8E3-F2854564A508}"/>
              </a:ext>
            </a:extLst>
          </p:cNvPr>
          <p:cNvPicPr>
            <a:picLocks noChangeAspect="1"/>
          </p:cNvPicPr>
          <p:nvPr/>
        </p:nvPicPr>
        <p:blipFill>
          <a:blip r:embed="rId8"/>
          <a:stretch>
            <a:fillRect/>
          </a:stretch>
        </p:blipFill>
        <p:spPr>
          <a:xfrm>
            <a:off x="396353" y="1322773"/>
            <a:ext cx="11723624" cy="1359526"/>
          </a:xfrm>
          <a:prstGeom prst="rect">
            <a:avLst/>
          </a:prstGeom>
        </p:spPr>
      </p:pic>
    </p:spTree>
    <p:extLst>
      <p:ext uri="{BB962C8B-B14F-4D97-AF65-F5344CB8AC3E}">
        <p14:creationId xmlns:p14="http://schemas.microsoft.com/office/powerpoint/2010/main" val="23960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250" fill="hold"/>
                                            <p:tgtEl>
                                              <p:spTgt spid="16"/>
                                            </p:tgtEl>
                                            <p:attrNameLst>
                                              <p:attrName>ppt_w</p:attrName>
                                            </p:attrNameLst>
                                          </p:cBhvr>
                                          <p:tavLst>
                                            <p:tav tm="0">
                                              <p:val>
                                                <p:fltVal val="0"/>
                                              </p:val>
                                            </p:tav>
                                            <p:tav tm="100000">
                                              <p:val>
                                                <p:strVal val="#ppt_w"/>
                                              </p:val>
                                            </p:tav>
                                          </p:tavLst>
                                        </p:anim>
                                        <p:anim calcmode="lin" valueType="num">
                                          <p:cBhvr>
                                            <p:cTn id="17" dur="250" fill="hold"/>
                                            <p:tgtEl>
                                              <p:spTgt spid="16"/>
                                            </p:tgtEl>
                                            <p:attrNameLst>
                                              <p:attrName>ppt_h</p:attrName>
                                            </p:attrNameLst>
                                          </p:cBhvr>
                                          <p:tavLst>
                                            <p:tav tm="0">
                                              <p:val>
                                                <p:fltVal val="0"/>
                                              </p:val>
                                            </p:tav>
                                            <p:tav tm="100000">
                                              <p:val>
                                                <p:strVal val="#ppt_h"/>
                                              </p:val>
                                            </p:tav>
                                          </p:tavLst>
                                        </p:anim>
                                        <p:animEffect transition="in" filter="fade">
                                          <p:cBhvr>
                                            <p:cTn id="18" dur="25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9" name="chimes.wav"/>
                                            </p:tgtEl>
                                          </p:cMediaNode>
                                        </p:audio>
                                      </p:subTnLst>
                                    </p:cTn>
                                  </p:par>
                                  <p:par>
                                    <p:cTn id="19" presetID="6" presetClass="emph" presetSubtype="0" fill="hold" nodeType="withEffect">
                                      <p:stCondLst>
                                        <p:cond delay="500"/>
                                      </p:stCondLst>
                                      <p:childTnLst>
                                        <p:animScale>
                                          <p:cBhvr>
                                            <p:cTn id="20" dur="2000" fill="hold"/>
                                            <p:tgtEl>
                                              <p:spTgt spid="16"/>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C9B62D8-151A-4954-8DDE-391EF463CA8F}"/>
              </a:ext>
            </a:extLst>
          </p:cNvPr>
          <p:cNvPicPr>
            <a:picLocks noChangeAspect="1"/>
          </p:cNvPicPr>
          <p:nvPr/>
        </p:nvPicPr>
        <p:blipFill>
          <a:blip r:embed="rId3"/>
          <a:stretch>
            <a:fillRect/>
          </a:stretch>
        </p:blipFill>
        <p:spPr>
          <a:xfrm>
            <a:off x="0" y="0"/>
            <a:ext cx="12192000" cy="6821424"/>
          </a:xfrm>
          <a:prstGeom prst="rect">
            <a:avLst/>
          </a:prstGeom>
        </p:spPr>
      </p:pic>
      <p:pic>
        <p:nvPicPr>
          <p:cNvPr id="12" name="Picture 2" descr="Vector boy and girl holding magnifying glass"/>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882853" y="3429000"/>
            <a:ext cx="4426293" cy="30899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0ACDA11E-B199-F514-8B20-E26F20783BB2}"/>
              </a:ext>
            </a:extLst>
          </p:cNvPr>
          <p:cNvPicPr>
            <a:picLocks noChangeAspect="1"/>
          </p:cNvPicPr>
          <p:nvPr/>
        </p:nvPicPr>
        <p:blipFill>
          <a:blip r:embed="rId6"/>
          <a:stretch>
            <a:fillRect/>
          </a:stretch>
        </p:blipFill>
        <p:spPr>
          <a:xfrm>
            <a:off x="2065342" y="1074418"/>
            <a:ext cx="10559187" cy="2072820"/>
          </a:xfrm>
          <a:prstGeom prst="rect">
            <a:avLst/>
          </a:prstGeom>
        </p:spPr>
      </p:pic>
    </p:spTree>
    <p:extLst>
      <p:ext uri="{BB962C8B-B14F-4D97-AF65-F5344CB8AC3E}">
        <p14:creationId xmlns:p14="http://schemas.microsoft.com/office/powerpoint/2010/main" val="4017547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CD4189A-C97C-4EE7-9597-92368EE62415}"/>
              </a:ext>
            </a:extLst>
          </p:cNvPr>
          <p:cNvSpPr/>
          <p:nvPr/>
        </p:nvSpPr>
        <p:spPr>
          <a:xfrm>
            <a:off x="210619" y="226031"/>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37BA4C15-BF4C-4985-B83E-AC9FD536B614}"/>
              </a:ext>
            </a:extLst>
          </p:cNvPr>
          <p:cNvSpPr txBox="1"/>
          <p:nvPr/>
        </p:nvSpPr>
        <p:spPr>
          <a:xfrm>
            <a:off x="722069" y="318498"/>
            <a:ext cx="10908276" cy="954107"/>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Em hãy nêu sự thay đổi của thời tiết, cỏ cây... khi mùa đông chuyển sang mùa xuân hoặc mùa khô chuyển sang mùa mưa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AutoShape 2" descr="TOP 10 Sự thay đổi của thời tiết, cỏ cây,... khi mùa đông chuyển sang mùa  xuân">
            <a:extLst>
              <a:ext uri="{FF2B5EF4-FFF2-40B4-BE49-F238E27FC236}">
                <a16:creationId xmlns="" xmlns:a16="http://schemas.microsoft.com/office/drawing/2014/main" id="{02F4CAF2-3DC9-5D34-2146-D2862B158A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Top 16 Đoạn văn viết về thời tiết yêu thích bằng tiếng Anh hay nhất -  Alltop.vn | All top">
            <a:extLst>
              <a:ext uri="{FF2B5EF4-FFF2-40B4-BE49-F238E27FC236}">
                <a16:creationId xmlns="" xmlns:a16="http://schemas.microsoft.com/office/drawing/2014/main" id="{FD8B6D90-3ED9-0A48-0261-89DB7868A15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A collage of different seasons&#10;&#10;Description automatically generated">
            <a:extLst>
              <a:ext uri="{FF2B5EF4-FFF2-40B4-BE49-F238E27FC236}">
                <a16:creationId xmlns="" xmlns:a16="http://schemas.microsoft.com/office/drawing/2014/main" id="{5764DD38-82A7-7E8B-257F-8DD70C76E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22" y="1461466"/>
            <a:ext cx="10893287" cy="4820063"/>
          </a:xfrm>
          <a:prstGeom prst="rect">
            <a:avLst/>
          </a:prstGeom>
        </p:spPr>
      </p:pic>
    </p:spTree>
    <p:extLst>
      <p:ext uri="{BB962C8B-B14F-4D97-AF65-F5344CB8AC3E}">
        <p14:creationId xmlns:p14="http://schemas.microsoft.com/office/powerpoint/2010/main" val="23830161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CD4189A-C97C-4EE7-9597-92368EE62415}"/>
              </a:ext>
            </a:extLst>
          </p:cNvPr>
          <p:cNvSpPr/>
          <p:nvPr/>
        </p:nvSpPr>
        <p:spPr>
          <a:xfrm>
            <a:off x="210619" y="226031"/>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 xmlns:a16="http://schemas.microsoft.com/office/drawing/2014/main" id="{DE6A3B85-10CE-59DF-8B8B-732B949BBFFC}"/>
              </a:ext>
            </a:extLst>
          </p:cNvPr>
          <p:cNvPicPr>
            <a:picLocks noChangeAspect="1"/>
          </p:cNvPicPr>
          <p:nvPr/>
        </p:nvPicPr>
        <p:blipFill>
          <a:blip r:embed="rId4"/>
          <a:stretch>
            <a:fillRect/>
          </a:stretch>
        </p:blipFill>
        <p:spPr>
          <a:xfrm>
            <a:off x="188843" y="248478"/>
            <a:ext cx="11777870" cy="6400800"/>
          </a:xfrm>
          <a:prstGeom prst="rect">
            <a:avLst/>
          </a:prstGeom>
        </p:spPr>
      </p:pic>
    </p:spTree>
    <p:extLst>
      <p:ext uri="{BB962C8B-B14F-4D97-AF65-F5344CB8AC3E}">
        <p14:creationId xmlns:p14="http://schemas.microsoft.com/office/powerpoint/2010/main" val="432661795"/>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CD4189A-C97C-4EE7-9597-92368EE62415}"/>
              </a:ext>
            </a:extLst>
          </p:cNvPr>
          <p:cNvSpPr/>
          <p:nvPr/>
        </p:nvSpPr>
        <p:spPr>
          <a:xfrm>
            <a:off x="201872" y="188509"/>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dirty="0">
                <a:solidFill>
                  <a:prstClr val="white"/>
                </a:solidFill>
              </a:rPr>
              <a:t>Khi mùa đông chuyển sang mùa xuân, thời tiết chuyển từ lạnh buốt sang se se lạnh và đôi khi nóng bức; cỏ cây chuyển từ rụng lá, không có lá, cây bị đóng băng thành cây cỏ phát triển, đâm chồi nảy lộc, lá non mọc nhiều hơn.</a:t>
            </a:r>
            <a:endParaRPr lang="en-US" dirty="0">
              <a:solidFill>
                <a:prstClr val="white"/>
              </a:solidFill>
            </a:endParaRPr>
          </a:p>
        </p:txBody>
      </p:sp>
      <p:sp>
        <p:nvSpPr>
          <p:cNvPr id="3" name="AutoShape 2" descr="Đặc điểm khí hậu các mùa ở Việt Nam như thế nào? - Tin tức">
            <a:extLst>
              <a:ext uri="{FF2B5EF4-FFF2-40B4-BE49-F238E27FC236}">
                <a16:creationId xmlns="" xmlns:a16="http://schemas.microsoft.com/office/drawing/2014/main" id="{3EB59159-BBB6-2921-1705-DABF1AD7D9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extBox 1"/>
          <p:cNvSpPr txBox="1"/>
          <p:nvPr/>
        </p:nvSpPr>
        <p:spPr>
          <a:xfrm>
            <a:off x="2325757" y="208722"/>
            <a:ext cx="7225748" cy="523220"/>
          </a:xfrm>
          <a:prstGeom prst="rect">
            <a:avLst/>
          </a:prstGeom>
          <a:noFill/>
        </p:spPr>
        <p:txBody>
          <a:bodyPr wrap="square" rtlCol="0">
            <a:spAutoFit/>
          </a:bodyPr>
          <a:lstStyle/>
          <a:p>
            <a:pPr algn="ctr"/>
            <a:r>
              <a:rPr lang="vi-VN" sz="2800" b="1" dirty="0" smtClean="0">
                <a:solidFill>
                  <a:prstClr val="black"/>
                </a:solidFill>
                <a:latin typeface="Times New Roman" panose="02020603050405020304" pitchFamily="18" charset="0"/>
              </a:rPr>
              <a:t>Thứ tư ngày 23 tháng 10 năm 2024</a:t>
            </a:r>
            <a:endParaRPr lang="en-US" sz="2800" b="1" dirty="0">
              <a:solidFill>
                <a:prstClr val="black"/>
              </a:solidFill>
              <a:latin typeface="Calibri Light" panose="020F0302020204030204"/>
            </a:endParaRPr>
          </a:p>
        </p:txBody>
      </p:sp>
      <p:sp>
        <p:nvSpPr>
          <p:cNvPr id="4" name="TextBox 3"/>
          <p:cNvSpPr txBox="1"/>
          <p:nvPr/>
        </p:nvSpPr>
        <p:spPr>
          <a:xfrm>
            <a:off x="566530" y="894522"/>
            <a:ext cx="2216426" cy="523220"/>
          </a:xfrm>
          <a:prstGeom prst="rect">
            <a:avLst/>
          </a:prstGeom>
          <a:noFill/>
        </p:spPr>
        <p:txBody>
          <a:bodyPr wrap="square" rtlCol="0">
            <a:spAutoFit/>
          </a:bodyPr>
          <a:lstStyle/>
          <a:p>
            <a:r>
              <a:rPr lang="vi-VN" sz="2800" b="1" dirty="0" smtClean="0">
                <a:solidFill>
                  <a:prstClr val="black"/>
                </a:solidFill>
                <a:latin typeface="Times New Roman" panose="02020603050405020304" pitchFamily="18" charset="0"/>
              </a:rPr>
              <a:t>Tiếng Việt: </a:t>
            </a:r>
            <a:endParaRPr lang="en-US" sz="2800" b="1" dirty="0">
              <a:solidFill>
                <a:prstClr val="black"/>
              </a:solidFill>
              <a:latin typeface="Freestyle Script" panose="030804020302050B0404" pitchFamily="66" charset="0"/>
            </a:endParaRPr>
          </a:p>
        </p:txBody>
      </p:sp>
      <p:cxnSp>
        <p:nvCxnSpPr>
          <p:cNvPr id="7" name="Straight Connector 6"/>
          <p:cNvCxnSpPr/>
          <p:nvPr/>
        </p:nvCxnSpPr>
        <p:spPr>
          <a:xfrm>
            <a:off x="775253" y="1331846"/>
            <a:ext cx="1292087" cy="0"/>
          </a:xfrm>
          <a:prstGeom prst="line">
            <a:avLst/>
          </a:prstGeom>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4522304" y="815009"/>
            <a:ext cx="2435087" cy="584775"/>
          </a:xfrm>
          <a:prstGeom prst="rect">
            <a:avLst/>
          </a:prstGeom>
          <a:noFill/>
        </p:spPr>
        <p:txBody>
          <a:bodyPr wrap="square" rtlCol="0">
            <a:spAutoFit/>
          </a:bodyPr>
          <a:lstStyle/>
          <a:p>
            <a:pPr algn="ctr"/>
            <a:r>
              <a:rPr lang="vi-VN" sz="3200" b="1" dirty="0" smtClean="0">
                <a:solidFill>
                  <a:srgbClr val="FF0000"/>
                </a:solidFill>
                <a:latin typeface="+mj-lt"/>
              </a:rPr>
              <a:t>Mầm non</a:t>
            </a:r>
            <a:endParaRPr lang="en-US" sz="3200" b="1" dirty="0">
              <a:solidFill>
                <a:srgbClr val="FF0000"/>
              </a:solidFill>
              <a:latin typeface="+mj-lt"/>
            </a:endParaRPr>
          </a:p>
        </p:txBody>
      </p:sp>
      <p:sp>
        <p:nvSpPr>
          <p:cNvPr id="10" name="TextBox 9"/>
          <p:cNvSpPr txBox="1"/>
          <p:nvPr/>
        </p:nvSpPr>
        <p:spPr>
          <a:xfrm>
            <a:off x="6420678" y="1212576"/>
            <a:ext cx="2773018" cy="523220"/>
          </a:xfrm>
          <a:prstGeom prst="rect">
            <a:avLst/>
          </a:prstGeom>
          <a:noFill/>
        </p:spPr>
        <p:txBody>
          <a:bodyPr wrap="square" rtlCol="0">
            <a:spAutoFit/>
          </a:bodyPr>
          <a:lstStyle/>
          <a:p>
            <a:r>
              <a:rPr lang="vi-VN" sz="2800" dirty="0" smtClean="0">
                <a:latin typeface="+mj-lt"/>
              </a:rPr>
              <a:t>(Võ Quảng)</a:t>
            </a:r>
            <a:endParaRPr lang="en-US" sz="2800" dirty="0">
              <a:latin typeface="+mj-lt"/>
            </a:endParaRPr>
          </a:p>
        </p:txBody>
      </p:sp>
      <p:sp>
        <p:nvSpPr>
          <p:cNvPr id="11" name="Rectangle: Rounded Corners 7">
            <a:extLst>
              <a:ext uri="{FF2B5EF4-FFF2-40B4-BE49-F238E27FC236}">
                <a16:creationId xmlns="" xmlns:a16="http://schemas.microsoft.com/office/drawing/2014/main" id="{1809E3FD-8962-EA40-E720-B1829635168D}"/>
              </a:ext>
            </a:extLst>
          </p:cNvPr>
          <p:cNvSpPr/>
          <p:nvPr/>
        </p:nvSpPr>
        <p:spPr>
          <a:xfrm>
            <a:off x="208722" y="2331966"/>
            <a:ext cx="11748052" cy="4327251"/>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2" name="TextBox 11"/>
          <p:cNvSpPr txBox="1"/>
          <p:nvPr/>
        </p:nvSpPr>
        <p:spPr>
          <a:xfrm>
            <a:off x="3866322" y="1749287"/>
            <a:ext cx="4094921" cy="646331"/>
          </a:xfrm>
          <a:prstGeom prst="rect">
            <a:avLst/>
          </a:prstGeom>
          <a:noFill/>
        </p:spPr>
        <p:txBody>
          <a:bodyPr wrap="square" rtlCol="0">
            <a:spAutoFit/>
          </a:bodyPr>
          <a:lstStyle/>
          <a:p>
            <a:pPr algn="ctr"/>
            <a:r>
              <a:rPr lang="vi-VN" sz="3600" b="1" dirty="0" smtClean="0">
                <a:solidFill>
                  <a:srgbClr val="5112EE"/>
                </a:solidFill>
                <a:latin typeface="+mj-lt"/>
              </a:rPr>
              <a:t>Yêu cầu cần đạt:</a:t>
            </a:r>
            <a:endParaRPr lang="en-US" sz="3600" b="1" dirty="0">
              <a:solidFill>
                <a:srgbClr val="5112EE"/>
              </a:solidFill>
              <a:latin typeface="+mj-lt"/>
            </a:endParaRPr>
          </a:p>
        </p:txBody>
      </p:sp>
      <p:sp>
        <p:nvSpPr>
          <p:cNvPr id="13" name="TextBox 12"/>
          <p:cNvSpPr txBox="1"/>
          <p:nvPr/>
        </p:nvSpPr>
        <p:spPr>
          <a:xfrm>
            <a:off x="228600" y="2355579"/>
            <a:ext cx="11718235" cy="1077218"/>
          </a:xfrm>
          <a:prstGeom prst="rect">
            <a:avLst/>
          </a:prstGeom>
          <a:noFill/>
        </p:spPr>
        <p:txBody>
          <a:bodyPr wrap="square" rtlCol="0">
            <a:spAutoFit/>
          </a:bodyPr>
          <a:lstStyle/>
          <a:p>
            <a:r>
              <a:rPr lang="vi-VN" sz="3200" dirty="0" smtClean="0">
                <a:latin typeface="+mj-lt"/>
              </a:rPr>
              <a:t>- Đọc đúng từ ngữ, câu, đoạn và toàn bộ văn bản Mầm non. Biết đọc diễn cảm phù hợp với lời kể, tả giàu hình ảnh, giàu cảm xúc trong bài.</a:t>
            </a:r>
            <a:endParaRPr lang="en-US" sz="3200" dirty="0">
              <a:latin typeface="+mj-lt"/>
            </a:endParaRPr>
          </a:p>
        </p:txBody>
      </p:sp>
      <p:sp>
        <p:nvSpPr>
          <p:cNvPr id="14" name="TextBox 13"/>
          <p:cNvSpPr txBox="1"/>
          <p:nvPr/>
        </p:nvSpPr>
        <p:spPr>
          <a:xfrm>
            <a:off x="218661" y="3462138"/>
            <a:ext cx="11698356" cy="3046988"/>
          </a:xfrm>
          <a:prstGeom prst="rect">
            <a:avLst/>
          </a:prstGeom>
          <a:noFill/>
        </p:spPr>
        <p:txBody>
          <a:bodyPr wrap="square" rtlCol="0">
            <a:spAutoFit/>
          </a:bodyPr>
          <a:lstStyle/>
          <a:p>
            <a:r>
              <a:rPr lang="vi-VN" sz="3200" dirty="0" smtClean="0">
                <a:latin typeface="+mj-lt"/>
              </a:rPr>
              <a:t>- Hiểu nghĩa của từ ngữ, hình ảnh miêu tả sự chuyển mùa của thiên nhiên qua hình ảnh thơ, biện pháp tu từ nhân hóa của tác giả. Hiểu được điều bài đọc muốn nói thông qua hình ảnh Mầm non: Vẻ đẹp của thiên nhiên vào thời khắc chuyển từ mùa đông sang xuân. Cảm nhận được tình yêu của tác giả đối với vẻ đẹp bình dị của thiên nhiên, đất nước.</a:t>
            </a:r>
            <a:endParaRPr lang="en-US" sz="3200" dirty="0">
              <a:latin typeface="+mj-lt"/>
            </a:endParaRPr>
          </a:p>
        </p:txBody>
      </p:sp>
    </p:spTree>
    <p:extLst>
      <p:ext uri="{BB962C8B-B14F-4D97-AF65-F5344CB8AC3E}">
        <p14:creationId xmlns:p14="http://schemas.microsoft.com/office/powerpoint/2010/main" val="41944733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Vertical)">
                                      <p:cBhvr>
                                        <p:cTn id="19" dur="500"/>
                                        <p:tgtEl>
                                          <p:spTgt spid="12"/>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200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par>
                          <p:cTn id="29" fill="hold">
                            <p:stCondLst>
                              <p:cond delay="3500"/>
                            </p:stCondLst>
                            <p:childTnLst>
                              <p:par>
                                <p:cTn id="30" presetID="22" presetClass="entr" presetSubtype="8" fill="hold" grpId="0" nodeType="afterEffect">
                                  <p:stCondLst>
                                    <p:cond delay="500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CD4189A-C97C-4EE7-9597-92368EE62415}"/>
              </a:ext>
            </a:extLst>
          </p:cNvPr>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8" name="TextBox 17"/>
          <p:cNvSpPr txBox="1"/>
          <p:nvPr/>
        </p:nvSpPr>
        <p:spPr>
          <a:xfrm>
            <a:off x="4522304" y="208724"/>
            <a:ext cx="2435087" cy="584775"/>
          </a:xfrm>
          <a:prstGeom prst="rect">
            <a:avLst/>
          </a:prstGeom>
          <a:noFill/>
        </p:spPr>
        <p:txBody>
          <a:bodyPr wrap="square" rtlCol="0">
            <a:spAutoFit/>
          </a:bodyPr>
          <a:lstStyle/>
          <a:p>
            <a:pPr algn="ctr"/>
            <a:r>
              <a:rPr lang="vi-VN" sz="3200" b="1" dirty="0" smtClean="0">
                <a:solidFill>
                  <a:srgbClr val="FF0000"/>
                </a:solidFill>
                <a:latin typeface="Times New Roman" panose="02020603050405020304" pitchFamily="18" charset="0"/>
              </a:rPr>
              <a:t>Mầm non</a:t>
            </a:r>
            <a:endParaRPr lang="en-US" sz="3200" b="1" dirty="0">
              <a:solidFill>
                <a:srgbClr val="FF0000"/>
              </a:solidFill>
              <a:latin typeface="Calibri Light" panose="020F0302020204030204"/>
            </a:endParaRPr>
          </a:p>
        </p:txBody>
      </p:sp>
      <p:sp>
        <p:nvSpPr>
          <p:cNvPr id="14" name="TextBox 13">
            <a:extLst>
              <a:ext uri="{FF2B5EF4-FFF2-40B4-BE49-F238E27FC236}">
                <a16:creationId xmlns="" xmlns:a16="http://schemas.microsoft.com/office/drawing/2014/main" id="{700D6580-BBC4-56BD-3B81-BA5DE7CD5A43}"/>
              </a:ext>
            </a:extLst>
          </p:cNvPr>
          <p:cNvSpPr txBox="1"/>
          <p:nvPr/>
        </p:nvSpPr>
        <p:spPr>
          <a:xfrm>
            <a:off x="955497" y="556036"/>
            <a:ext cx="4109662" cy="1938992"/>
          </a:xfrm>
          <a:prstGeom prst="rect">
            <a:avLst/>
          </a:prstGeom>
          <a:noFill/>
        </p:spPr>
        <p:txBody>
          <a:bodyPr wrap="square" rtlCol="0">
            <a:spAutoFit/>
          </a:bodyPr>
          <a:lstStyle/>
          <a:p>
            <a:pPr algn="just"/>
            <a:r>
              <a:rPr lang="vi-VN" sz="2400" b="1" i="0" dirty="0">
                <a:solidFill>
                  <a:srgbClr val="000000"/>
                </a:solidFill>
                <a:effectLst/>
                <a:latin typeface="+mj-lt"/>
                <a:ea typeface="Cambria" panose="02040503050406030204" pitchFamily="18" charset="0"/>
              </a:rPr>
              <a:t>Dưới vỏ một cành bàng</a:t>
            </a:r>
          </a:p>
          <a:p>
            <a:pPr algn="just"/>
            <a:r>
              <a:rPr lang="vi-VN" sz="2400" b="1" i="0" dirty="0">
                <a:solidFill>
                  <a:srgbClr val="000000"/>
                </a:solidFill>
                <a:effectLst/>
                <a:latin typeface="+mj-lt"/>
                <a:ea typeface="Cambria" panose="02040503050406030204" pitchFamily="18" charset="0"/>
              </a:rPr>
              <a:t>Còn một vài lá đỏ</a:t>
            </a:r>
          </a:p>
          <a:p>
            <a:pPr algn="just"/>
            <a:r>
              <a:rPr lang="vi-VN" sz="2400" b="1" i="0" dirty="0">
                <a:solidFill>
                  <a:srgbClr val="000000"/>
                </a:solidFill>
                <a:effectLst/>
                <a:latin typeface="+mj-lt"/>
                <a:ea typeface="Cambria" panose="02040503050406030204" pitchFamily="18" charset="0"/>
              </a:rPr>
              <a:t>Một mầm non nho nhỏ</a:t>
            </a:r>
          </a:p>
          <a:p>
            <a:pPr algn="just"/>
            <a:r>
              <a:rPr lang="vi-VN" sz="2400" b="1" i="0" dirty="0">
                <a:solidFill>
                  <a:srgbClr val="000000"/>
                </a:solidFill>
                <a:effectLst/>
                <a:latin typeface="+mj-lt"/>
                <a:ea typeface="Cambria" panose="02040503050406030204" pitchFamily="18" charset="0"/>
              </a:rPr>
              <a:t>Còn nằm nép lặng im...</a:t>
            </a:r>
          </a:p>
          <a:p>
            <a:pPr algn="just"/>
            <a:endParaRPr lang="en-US" sz="2400" b="1" dirty="0">
              <a:latin typeface="+mj-lt"/>
              <a:ea typeface="Cambria" panose="02040503050406030204" pitchFamily="18" charset="0"/>
            </a:endParaRPr>
          </a:p>
        </p:txBody>
      </p:sp>
      <p:sp>
        <p:nvSpPr>
          <p:cNvPr id="15" name="TextBox 14">
            <a:extLst>
              <a:ext uri="{FF2B5EF4-FFF2-40B4-BE49-F238E27FC236}">
                <a16:creationId xmlns="" xmlns:a16="http://schemas.microsoft.com/office/drawing/2014/main" id="{E2F62222-E8C5-AFD8-7AA7-A156C19442CC}"/>
              </a:ext>
            </a:extLst>
          </p:cNvPr>
          <p:cNvSpPr txBox="1"/>
          <p:nvPr/>
        </p:nvSpPr>
        <p:spPr>
          <a:xfrm>
            <a:off x="914400" y="2204258"/>
            <a:ext cx="4462669" cy="4524315"/>
          </a:xfrm>
          <a:prstGeom prst="rect">
            <a:avLst/>
          </a:prstGeom>
          <a:noFill/>
        </p:spPr>
        <p:txBody>
          <a:bodyPr wrap="square" rtlCol="0">
            <a:spAutoFit/>
          </a:bodyPr>
          <a:lstStyle/>
          <a:p>
            <a:pPr algn="just"/>
            <a:r>
              <a:rPr lang="vi-VN" sz="2400" b="1" i="0" dirty="0" smtClean="0">
                <a:solidFill>
                  <a:srgbClr val="000000"/>
                </a:solidFill>
                <a:effectLst/>
                <a:latin typeface="+mj-lt"/>
                <a:ea typeface="Cambria" panose="02040503050406030204" pitchFamily="18" charset="0"/>
              </a:rPr>
              <a:t>Mầm non mắt lim dim</a:t>
            </a:r>
          </a:p>
          <a:p>
            <a:pPr algn="just"/>
            <a:r>
              <a:rPr lang="vi-VN" sz="2400" b="1" dirty="0" smtClean="0">
                <a:solidFill>
                  <a:srgbClr val="000000"/>
                </a:solidFill>
                <a:latin typeface="+mj-lt"/>
                <a:ea typeface="Cambria" panose="02040503050406030204" pitchFamily="18" charset="0"/>
              </a:rPr>
              <a:t>Cố nhìn qua kẽ lá</a:t>
            </a:r>
          </a:p>
          <a:p>
            <a:pPr algn="just"/>
            <a:r>
              <a:rPr lang="vi-VN" sz="2400" b="1" i="0" dirty="0" smtClean="0">
                <a:solidFill>
                  <a:srgbClr val="000000"/>
                </a:solidFill>
                <a:effectLst/>
                <a:latin typeface="+mj-lt"/>
                <a:ea typeface="Cambria" panose="02040503050406030204" pitchFamily="18" charset="0"/>
              </a:rPr>
              <a:t>Thấy </a:t>
            </a:r>
            <a:r>
              <a:rPr lang="vi-VN" sz="2400" b="1" i="0" dirty="0">
                <a:solidFill>
                  <a:srgbClr val="000000"/>
                </a:solidFill>
                <a:effectLst/>
                <a:latin typeface="+mj-lt"/>
                <a:ea typeface="Cambria" panose="02040503050406030204" pitchFamily="18" charset="0"/>
              </a:rPr>
              <a:t>mây bay hối hả</a:t>
            </a:r>
          </a:p>
          <a:p>
            <a:pPr algn="just"/>
            <a:r>
              <a:rPr lang="vi-VN" sz="2400" b="1" i="0" dirty="0">
                <a:solidFill>
                  <a:srgbClr val="000000"/>
                </a:solidFill>
                <a:effectLst/>
                <a:latin typeface="+mj-lt"/>
                <a:ea typeface="Cambria" panose="02040503050406030204" pitchFamily="18" charset="0"/>
              </a:rPr>
              <a:t>Thấy lất phất mưa phùn.</a:t>
            </a:r>
          </a:p>
          <a:p>
            <a:pPr algn="just"/>
            <a:r>
              <a:rPr lang="vi-VN" sz="2400" b="1" i="0" dirty="0">
                <a:solidFill>
                  <a:srgbClr val="000000"/>
                </a:solidFill>
                <a:effectLst/>
                <a:latin typeface="+mj-lt"/>
                <a:ea typeface="Cambria" panose="02040503050406030204" pitchFamily="18" charset="0"/>
              </a:rPr>
              <a:t>Rào rào trận lá tuôn</a:t>
            </a:r>
          </a:p>
          <a:p>
            <a:pPr algn="just"/>
            <a:r>
              <a:rPr lang="vi-VN" sz="2400" b="1" i="0" dirty="0">
                <a:solidFill>
                  <a:srgbClr val="000000"/>
                </a:solidFill>
                <a:effectLst/>
                <a:latin typeface="+mj-lt"/>
                <a:ea typeface="Cambria" panose="02040503050406030204" pitchFamily="18" charset="0"/>
              </a:rPr>
              <a:t>Rải vàng đầy mặt đất</a:t>
            </a:r>
          </a:p>
          <a:p>
            <a:pPr algn="just"/>
            <a:r>
              <a:rPr lang="vi-VN" sz="2400" b="1" i="0" dirty="0">
                <a:solidFill>
                  <a:srgbClr val="000000"/>
                </a:solidFill>
                <a:effectLst/>
                <a:latin typeface="+mj-lt"/>
                <a:ea typeface="Cambria" panose="02040503050406030204" pitchFamily="18" charset="0"/>
              </a:rPr>
              <a:t>Rừng cây trông thưa thớt</a:t>
            </a:r>
          </a:p>
          <a:p>
            <a:pPr algn="just"/>
            <a:r>
              <a:rPr lang="vi-VN" sz="2400" b="1" i="0" dirty="0">
                <a:solidFill>
                  <a:srgbClr val="000000"/>
                </a:solidFill>
                <a:effectLst/>
                <a:latin typeface="+mj-lt"/>
                <a:ea typeface="Cambria" panose="02040503050406030204" pitchFamily="18" charset="0"/>
              </a:rPr>
              <a:t>Thấy chỉ cội với cành.</a:t>
            </a:r>
          </a:p>
          <a:p>
            <a:pPr algn="just"/>
            <a:r>
              <a:rPr lang="vi-VN" sz="2400" b="1" i="0" dirty="0">
                <a:solidFill>
                  <a:srgbClr val="000000"/>
                </a:solidFill>
                <a:effectLst/>
                <a:latin typeface="+mj-lt"/>
                <a:ea typeface="Cambria" panose="02040503050406030204" pitchFamily="18" charset="0"/>
              </a:rPr>
              <a:t>Một chú thỏ phóng nhanh</a:t>
            </a:r>
          </a:p>
          <a:p>
            <a:pPr algn="just"/>
            <a:r>
              <a:rPr lang="vi-VN" sz="2400" b="1" i="0" dirty="0">
                <a:solidFill>
                  <a:srgbClr val="000000"/>
                </a:solidFill>
                <a:effectLst/>
                <a:latin typeface="+mj-lt"/>
                <a:ea typeface="Cambria" panose="02040503050406030204" pitchFamily="18" charset="0"/>
              </a:rPr>
              <a:t>Chạy nấp vào bụi vắng.</a:t>
            </a:r>
          </a:p>
          <a:p>
            <a:pPr algn="just"/>
            <a:r>
              <a:rPr lang="vi-VN" sz="2400" b="1" i="0" dirty="0">
                <a:solidFill>
                  <a:srgbClr val="000000"/>
                </a:solidFill>
                <a:effectLst/>
                <a:latin typeface="+mj-lt"/>
                <a:ea typeface="Cambria" panose="02040503050406030204" pitchFamily="18" charset="0"/>
              </a:rPr>
              <a:t>Và tất cả im ắng</a:t>
            </a:r>
          </a:p>
          <a:p>
            <a:pPr algn="just"/>
            <a:r>
              <a:rPr lang="vi-VN" sz="2400" b="1" i="0" dirty="0">
                <a:solidFill>
                  <a:srgbClr val="000000"/>
                </a:solidFill>
                <a:effectLst/>
                <a:latin typeface="+mj-lt"/>
                <a:ea typeface="Cambria" panose="02040503050406030204" pitchFamily="18" charset="0"/>
              </a:rPr>
              <a:t>Từ ngọn cỏ làn rêu...</a:t>
            </a:r>
          </a:p>
        </p:txBody>
      </p:sp>
      <p:sp>
        <p:nvSpPr>
          <p:cNvPr id="20" name="TextBox 19">
            <a:extLst>
              <a:ext uri="{FF2B5EF4-FFF2-40B4-BE49-F238E27FC236}">
                <a16:creationId xmlns="" xmlns:a16="http://schemas.microsoft.com/office/drawing/2014/main" id="{B234B95B-8EE4-C1DD-7677-1F5E662B959F}"/>
              </a:ext>
            </a:extLst>
          </p:cNvPr>
          <p:cNvSpPr txBox="1"/>
          <p:nvPr/>
        </p:nvSpPr>
        <p:spPr>
          <a:xfrm>
            <a:off x="6297723" y="1124575"/>
            <a:ext cx="4913616" cy="2308324"/>
          </a:xfrm>
          <a:prstGeom prst="rect">
            <a:avLst/>
          </a:prstGeom>
          <a:noFill/>
        </p:spPr>
        <p:txBody>
          <a:bodyPr wrap="square" rtlCol="0">
            <a:spAutoFit/>
          </a:bodyPr>
          <a:lstStyle/>
          <a:p>
            <a:pPr algn="just"/>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Chợt</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một</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tiếng</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chim</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kêu</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Chíp</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chiu</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chiu</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Xuân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đến</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Tức</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thì</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trăm</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ngọn</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suối</a:t>
            </a:r>
            <a:endPar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Nổi</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róc</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rách</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reo</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mừng</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Tức</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thì</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ngàn</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chim</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muông</a:t>
            </a:r>
            <a:endPar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Nổi</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hát</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ca vang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dậy</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4" name="TextBox 23">
            <a:extLst>
              <a:ext uri="{FF2B5EF4-FFF2-40B4-BE49-F238E27FC236}">
                <a16:creationId xmlns="" xmlns:a16="http://schemas.microsoft.com/office/drawing/2014/main" id="{03C547D2-AA30-8C86-00B9-3B78EDD2B927}"/>
              </a:ext>
            </a:extLst>
          </p:cNvPr>
          <p:cNvSpPr txBox="1"/>
          <p:nvPr/>
        </p:nvSpPr>
        <p:spPr>
          <a:xfrm>
            <a:off x="6380252" y="3727957"/>
            <a:ext cx="4109662" cy="1938992"/>
          </a:xfrm>
          <a:prstGeom prst="rect">
            <a:avLst/>
          </a:prstGeom>
          <a:noFill/>
        </p:spPr>
        <p:txBody>
          <a:bodyPr wrap="square" rtlCol="0">
            <a:spAutoFit/>
          </a:bodyPr>
          <a:lstStyle/>
          <a:p>
            <a:pPr algn="just"/>
            <a:r>
              <a:rPr lang="vi-VN" sz="2400" b="1" i="0" dirty="0">
                <a:solidFill>
                  <a:srgbClr val="000000"/>
                </a:solidFill>
                <a:effectLst/>
                <a:latin typeface="+mj-lt"/>
                <a:ea typeface="Cambria" panose="02040503050406030204" pitchFamily="18" charset="0"/>
              </a:rPr>
              <a:t>Mầm non vừa nghe thấy</a:t>
            </a:r>
          </a:p>
          <a:p>
            <a:pPr algn="just"/>
            <a:r>
              <a:rPr lang="vi-VN" sz="2400" b="1" i="0" dirty="0">
                <a:solidFill>
                  <a:srgbClr val="000000"/>
                </a:solidFill>
                <a:effectLst/>
                <a:latin typeface="+mj-lt"/>
                <a:ea typeface="Cambria" panose="02040503050406030204" pitchFamily="18" charset="0"/>
              </a:rPr>
              <a:t>Vội bật chiếc vỏ rơi</a:t>
            </a:r>
          </a:p>
          <a:p>
            <a:pPr algn="just"/>
            <a:r>
              <a:rPr lang="vi-VN" sz="2400" b="1" i="0" dirty="0">
                <a:solidFill>
                  <a:srgbClr val="000000"/>
                </a:solidFill>
                <a:effectLst/>
                <a:latin typeface="+mj-lt"/>
                <a:ea typeface="Cambria" panose="02040503050406030204" pitchFamily="18" charset="0"/>
              </a:rPr>
              <a:t>Nó đứng dậy giữa trời</a:t>
            </a:r>
          </a:p>
          <a:p>
            <a:pPr algn="just"/>
            <a:r>
              <a:rPr lang="vi-VN" sz="2400" b="1" i="0" dirty="0">
                <a:solidFill>
                  <a:srgbClr val="000000"/>
                </a:solidFill>
                <a:effectLst/>
                <a:latin typeface="+mj-lt"/>
                <a:ea typeface="Cambria" panose="02040503050406030204" pitchFamily="18" charset="0"/>
              </a:rPr>
              <a:t>Khoác áo màu xanh biếc.</a:t>
            </a:r>
          </a:p>
          <a:p>
            <a:pPr algn="r"/>
            <a:r>
              <a:rPr lang="vi-VN" sz="2400" b="1" i="0" dirty="0">
                <a:solidFill>
                  <a:srgbClr val="000000"/>
                </a:solidFill>
                <a:effectLst/>
                <a:latin typeface="+mj-lt"/>
                <a:ea typeface="Cambria" panose="02040503050406030204" pitchFamily="18" charset="0"/>
              </a:rPr>
              <a:t>(Võ Quảng)</a:t>
            </a:r>
          </a:p>
        </p:txBody>
      </p:sp>
      <p:pic>
        <p:nvPicPr>
          <p:cNvPr id="25" name="Picture 24">
            <a:extLst>
              <a:ext uri="{FF2B5EF4-FFF2-40B4-BE49-F238E27FC236}">
                <a16:creationId xmlns:a16="http://schemas.microsoft.com/office/drawing/2014/main" xmlns="" id="{F848FEFE-B3FA-7389-9D83-252A8894B028}"/>
              </a:ext>
            </a:extLst>
          </p:cNvPr>
          <p:cNvPicPr>
            <a:picLocks noChangeAspect="1"/>
          </p:cNvPicPr>
          <p:nvPr/>
        </p:nvPicPr>
        <p:blipFill>
          <a:blip r:embed="rId4"/>
          <a:stretch>
            <a:fillRect/>
          </a:stretch>
        </p:blipFill>
        <p:spPr>
          <a:xfrm>
            <a:off x="9060104" y="254291"/>
            <a:ext cx="3840888" cy="926672"/>
          </a:xfrm>
          <a:prstGeom prst="rect">
            <a:avLst/>
          </a:prstGeom>
        </p:spPr>
      </p:pic>
    </p:spTree>
    <p:extLst>
      <p:ext uri="{BB962C8B-B14F-4D97-AF65-F5344CB8AC3E}">
        <p14:creationId xmlns:p14="http://schemas.microsoft.com/office/powerpoint/2010/main" val="5689138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4" grpId="0"/>
      <p:bldP spid="15" grpId="0"/>
      <p:bldP spid="20"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pic>
        <p:nvPicPr>
          <p:cNvPr id="23" name="Picture 2" descr="Vector boy and girl holding magnifying glas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25700" y="2768305"/>
            <a:ext cx="5540844" cy="41624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770C03B9-0D47-B26B-BDC3-BDE5E5A9E1DF}"/>
              </a:ext>
            </a:extLst>
          </p:cNvPr>
          <p:cNvPicPr>
            <a:picLocks noChangeAspect="1"/>
          </p:cNvPicPr>
          <p:nvPr/>
        </p:nvPicPr>
        <p:blipFill>
          <a:blip r:embed="rId5">
            <a:clrChange>
              <a:clrFrom>
                <a:srgbClr val="49885C"/>
              </a:clrFrom>
              <a:clrTo>
                <a:srgbClr val="49885C">
                  <a:alpha val="0"/>
                </a:srgbClr>
              </a:clrTo>
            </a:clrChange>
          </a:blip>
          <a:stretch>
            <a:fillRect/>
          </a:stretch>
        </p:blipFill>
        <p:spPr>
          <a:xfrm>
            <a:off x="2567241" y="223326"/>
            <a:ext cx="8401016" cy="2249619"/>
          </a:xfrm>
          <a:prstGeom prst="rect">
            <a:avLst/>
          </a:prstGeom>
        </p:spPr>
      </p:pic>
    </p:spTree>
    <p:extLst>
      <p:ext uri="{BB962C8B-B14F-4D97-AF65-F5344CB8AC3E}">
        <p14:creationId xmlns:p14="http://schemas.microsoft.com/office/powerpoint/2010/main" val="36562499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3CD4189A-C97C-4EE7-9597-92368EE62415}"/>
              </a:ext>
            </a:extLst>
          </p:cNvPr>
          <p:cNvSpPr/>
          <p:nvPr/>
        </p:nvSpPr>
        <p:spPr>
          <a:xfrm>
            <a:off x="384642"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 xmlns:a16="http://schemas.microsoft.com/office/drawing/2014/main" id="{700D6580-BBC4-56BD-3B81-BA5DE7CD5A43}"/>
              </a:ext>
            </a:extLst>
          </p:cNvPr>
          <p:cNvSpPr txBox="1"/>
          <p:nvPr/>
        </p:nvSpPr>
        <p:spPr>
          <a:xfrm>
            <a:off x="955497" y="556036"/>
            <a:ext cx="4109662" cy="1938992"/>
          </a:xfrm>
          <a:prstGeom prst="rect">
            <a:avLst/>
          </a:prstGeom>
          <a:noFill/>
        </p:spPr>
        <p:txBody>
          <a:bodyPr wrap="square" rtlCol="0">
            <a:spAutoFit/>
          </a:bodyPr>
          <a:lstStyle/>
          <a:p>
            <a:pPr algn="just"/>
            <a:r>
              <a:rPr lang="vi-VN" sz="2400" b="1" i="0" dirty="0">
                <a:solidFill>
                  <a:srgbClr val="000000"/>
                </a:solidFill>
                <a:effectLst/>
                <a:latin typeface="+mj-lt"/>
                <a:ea typeface="Cambria" panose="02040503050406030204" pitchFamily="18" charset="0"/>
              </a:rPr>
              <a:t>Dưới vỏ một cành bàng</a:t>
            </a:r>
          </a:p>
          <a:p>
            <a:pPr algn="just"/>
            <a:r>
              <a:rPr lang="vi-VN" sz="2400" b="1" i="0" dirty="0">
                <a:solidFill>
                  <a:srgbClr val="000000"/>
                </a:solidFill>
                <a:effectLst/>
                <a:latin typeface="+mj-lt"/>
                <a:ea typeface="Cambria" panose="02040503050406030204" pitchFamily="18" charset="0"/>
              </a:rPr>
              <a:t>Còn một vài lá đỏ</a:t>
            </a:r>
          </a:p>
          <a:p>
            <a:pPr algn="just"/>
            <a:r>
              <a:rPr lang="vi-VN" sz="2400" b="1" i="0" dirty="0">
                <a:solidFill>
                  <a:srgbClr val="000000"/>
                </a:solidFill>
                <a:effectLst/>
                <a:latin typeface="+mj-lt"/>
                <a:ea typeface="Cambria" panose="02040503050406030204" pitchFamily="18" charset="0"/>
              </a:rPr>
              <a:t>Một mầm non nho nhỏ</a:t>
            </a:r>
          </a:p>
          <a:p>
            <a:pPr algn="just"/>
            <a:r>
              <a:rPr lang="vi-VN" sz="2400" b="1" i="0" dirty="0">
                <a:solidFill>
                  <a:srgbClr val="000000"/>
                </a:solidFill>
                <a:effectLst/>
                <a:latin typeface="+mj-lt"/>
                <a:ea typeface="Cambria" panose="02040503050406030204" pitchFamily="18" charset="0"/>
              </a:rPr>
              <a:t>Còn nằm nép lặng im...</a:t>
            </a:r>
          </a:p>
          <a:p>
            <a:pPr algn="just"/>
            <a:endParaRPr lang="en-US" sz="2400" b="1" dirty="0">
              <a:latin typeface="+mj-lt"/>
              <a:ea typeface="Cambria" panose="02040503050406030204" pitchFamily="18" charset="0"/>
            </a:endParaRPr>
          </a:p>
        </p:txBody>
      </p:sp>
      <p:sp>
        <p:nvSpPr>
          <p:cNvPr id="4" name="TextBox 3">
            <a:extLst>
              <a:ext uri="{FF2B5EF4-FFF2-40B4-BE49-F238E27FC236}">
                <a16:creationId xmlns="" xmlns:a16="http://schemas.microsoft.com/office/drawing/2014/main" id="{E2F62222-E8C5-AFD8-7AA7-A156C19442CC}"/>
              </a:ext>
            </a:extLst>
          </p:cNvPr>
          <p:cNvSpPr txBox="1"/>
          <p:nvPr/>
        </p:nvSpPr>
        <p:spPr>
          <a:xfrm>
            <a:off x="914400" y="2204258"/>
            <a:ext cx="4462669" cy="4524315"/>
          </a:xfrm>
          <a:prstGeom prst="rect">
            <a:avLst/>
          </a:prstGeom>
          <a:noFill/>
        </p:spPr>
        <p:txBody>
          <a:bodyPr wrap="square" rtlCol="0">
            <a:spAutoFit/>
          </a:bodyPr>
          <a:lstStyle/>
          <a:p>
            <a:pPr algn="just"/>
            <a:r>
              <a:rPr lang="vi-VN" sz="2400" b="1" i="0" dirty="0" smtClean="0">
                <a:solidFill>
                  <a:srgbClr val="000000"/>
                </a:solidFill>
                <a:effectLst/>
                <a:latin typeface="+mj-lt"/>
                <a:ea typeface="Cambria" panose="02040503050406030204" pitchFamily="18" charset="0"/>
              </a:rPr>
              <a:t>Mầm non mắt lim dim</a:t>
            </a:r>
          </a:p>
          <a:p>
            <a:pPr algn="just"/>
            <a:r>
              <a:rPr lang="vi-VN" sz="2400" b="1" dirty="0" smtClean="0">
                <a:solidFill>
                  <a:srgbClr val="000000"/>
                </a:solidFill>
                <a:latin typeface="+mj-lt"/>
                <a:ea typeface="Cambria" panose="02040503050406030204" pitchFamily="18" charset="0"/>
              </a:rPr>
              <a:t>Cố nhìn qua kẽ lá</a:t>
            </a:r>
          </a:p>
          <a:p>
            <a:pPr algn="just"/>
            <a:r>
              <a:rPr lang="vi-VN" sz="2400" b="1" i="0" dirty="0" smtClean="0">
                <a:solidFill>
                  <a:srgbClr val="000000"/>
                </a:solidFill>
                <a:effectLst/>
                <a:latin typeface="+mj-lt"/>
                <a:ea typeface="Cambria" panose="02040503050406030204" pitchFamily="18" charset="0"/>
              </a:rPr>
              <a:t>Thấy </a:t>
            </a:r>
            <a:r>
              <a:rPr lang="vi-VN" sz="2400" b="1" i="0" dirty="0">
                <a:solidFill>
                  <a:srgbClr val="000000"/>
                </a:solidFill>
                <a:effectLst/>
                <a:latin typeface="+mj-lt"/>
                <a:ea typeface="Cambria" panose="02040503050406030204" pitchFamily="18" charset="0"/>
              </a:rPr>
              <a:t>mây bay hối hả</a:t>
            </a:r>
          </a:p>
          <a:p>
            <a:pPr algn="just"/>
            <a:r>
              <a:rPr lang="vi-VN" sz="2400" b="1" i="0" dirty="0">
                <a:solidFill>
                  <a:srgbClr val="000000"/>
                </a:solidFill>
                <a:effectLst/>
                <a:latin typeface="+mj-lt"/>
                <a:ea typeface="Cambria" panose="02040503050406030204" pitchFamily="18" charset="0"/>
              </a:rPr>
              <a:t>Thấy lất phất mưa phùn.</a:t>
            </a:r>
          </a:p>
          <a:p>
            <a:pPr algn="just"/>
            <a:r>
              <a:rPr lang="vi-VN" sz="2400" b="1" i="0" dirty="0">
                <a:solidFill>
                  <a:srgbClr val="000000"/>
                </a:solidFill>
                <a:effectLst/>
                <a:latin typeface="+mj-lt"/>
                <a:ea typeface="Cambria" panose="02040503050406030204" pitchFamily="18" charset="0"/>
              </a:rPr>
              <a:t>Rào rào trận lá tuôn</a:t>
            </a:r>
          </a:p>
          <a:p>
            <a:pPr algn="just"/>
            <a:r>
              <a:rPr lang="vi-VN" sz="2400" b="1" i="0" dirty="0">
                <a:solidFill>
                  <a:srgbClr val="000000"/>
                </a:solidFill>
                <a:effectLst/>
                <a:latin typeface="+mj-lt"/>
                <a:ea typeface="Cambria" panose="02040503050406030204" pitchFamily="18" charset="0"/>
              </a:rPr>
              <a:t>Rải vàng đầy mặt đất</a:t>
            </a:r>
          </a:p>
          <a:p>
            <a:pPr algn="just"/>
            <a:r>
              <a:rPr lang="vi-VN" sz="2400" b="1" i="0" dirty="0">
                <a:solidFill>
                  <a:srgbClr val="000000"/>
                </a:solidFill>
                <a:effectLst/>
                <a:latin typeface="+mj-lt"/>
                <a:ea typeface="Cambria" panose="02040503050406030204" pitchFamily="18" charset="0"/>
              </a:rPr>
              <a:t>Rừng cây trông thưa thớt</a:t>
            </a:r>
          </a:p>
          <a:p>
            <a:pPr algn="just"/>
            <a:r>
              <a:rPr lang="vi-VN" sz="2400" b="1" i="0" dirty="0">
                <a:solidFill>
                  <a:srgbClr val="000000"/>
                </a:solidFill>
                <a:effectLst/>
                <a:latin typeface="+mj-lt"/>
                <a:ea typeface="Cambria" panose="02040503050406030204" pitchFamily="18" charset="0"/>
              </a:rPr>
              <a:t>Thấy chỉ cội với cành.</a:t>
            </a:r>
          </a:p>
          <a:p>
            <a:pPr algn="just"/>
            <a:r>
              <a:rPr lang="vi-VN" sz="2400" b="1" i="0" dirty="0">
                <a:solidFill>
                  <a:srgbClr val="000000"/>
                </a:solidFill>
                <a:effectLst/>
                <a:latin typeface="+mj-lt"/>
                <a:ea typeface="Cambria" panose="02040503050406030204" pitchFamily="18" charset="0"/>
              </a:rPr>
              <a:t>Một chú thỏ phóng nhanh</a:t>
            </a:r>
          </a:p>
          <a:p>
            <a:pPr algn="just"/>
            <a:r>
              <a:rPr lang="vi-VN" sz="2400" b="1" i="0" dirty="0">
                <a:solidFill>
                  <a:srgbClr val="000000"/>
                </a:solidFill>
                <a:effectLst/>
                <a:latin typeface="+mj-lt"/>
                <a:ea typeface="Cambria" panose="02040503050406030204" pitchFamily="18" charset="0"/>
              </a:rPr>
              <a:t>Chạy nấp vào bụi vắng.</a:t>
            </a:r>
          </a:p>
          <a:p>
            <a:pPr algn="just"/>
            <a:r>
              <a:rPr lang="vi-VN" sz="2400" b="1" i="0" dirty="0">
                <a:solidFill>
                  <a:srgbClr val="000000"/>
                </a:solidFill>
                <a:effectLst/>
                <a:latin typeface="+mj-lt"/>
                <a:ea typeface="Cambria" panose="02040503050406030204" pitchFamily="18" charset="0"/>
              </a:rPr>
              <a:t>Và tất cả im ắng</a:t>
            </a:r>
          </a:p>
          <a:p>
            <a:pPr algn="just"/>
            <a:r>
              <a:rPr lang="vi-VN" sz="2400" b="1" i="0" dirty="0">
                <a:solidFill>
                  <a:srgbClr val="000000"/>
                </a:solidFill>
                <a:effectLst/>
                <a:latin typeface="+mj-lt"/>
                <a:ea typeface="Cambria" panose="02040503050406030204" pitchFamily="18" charset="0"/>
              </a:rPr>
              <a:t>Từ ngọn cỏ làn rêu...</a:t>
            </a:r>
          </a:p>
        </p:txBody>
      </p:sp>
      <p:sp>
        <p:nvSpPr>
          <p:cNvPr id="6" name="TextBox 5">
            <a:extLst>
              <a:ext uri="{FF2B5EF4-FFF2-40B4-BE49-F238E27FC236}">
                <a16:creationId xmlns="" xmlns:a16="http://schemas.microsoft.com/office/drawing/2014/main" id="{B234B95B-8EE4-C1DD-7677-1F5E662B959F}"/>
              </a:ext>
            </a:extLst>
          </p:cNvPr>
          <p:cNvSpPr txBox="1"/>
          <p:nvPr/>
        </p:nvSpPr>
        <p:spPr>
          <a:xfrm>
            <a:off x="6287784" y="995367"/>
            <a:ext cx="4913616" cy="2308324"/>
          </a:xfrm>
          <a:prstGeom prst="rect">
            <a:avLst/>
          </a:prstGeom>
          <a:noFill/>
        </p:spPr>
        <p:txBody>
          <a:bodyPr wrap="square" rtlCol="0">
            <a:spAutoFit/>
          </a:bodyPr>
          <a:lstStyle/>
          <a:p>
            <a:pPr algn="just"/>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Chợt</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một</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tiếng</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chim</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kêu</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Chíp</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chiu</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chiu</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Xuân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đến</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Tức</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thì</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trăm</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ngọn</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suối</a:t>
            </a:r>
            <a:endPar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Nổi</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róc</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rách</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reo</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mừng</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Tức</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thì</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ngàn</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chim</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muông</a:t>
            </a:r>
            <a:endPar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Nổi</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hát</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ca vang </a:t>
            </a:r>
            <a:r>
              <a:rPr lang="en-US" sz="2400" b="1" i="0" dirty="0" err="1">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dậy</a:t>
            </a:r>
            <a:r>
              <a:rPr lang="en-US"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t>
            </a:r>
          </a:p>
        </p:txBody>
      </p:sp>
      <p:sp>
        <p:nvSpPr>
          <p:cNvPr id="7" name="TextBox 6">
            <a:extLst>
              <a:ext uri="{FF2B5EF4-FFF2-40B4-BE49-F238E27FC236}">
                <a16:creationId xmlns="" xmlns:a16="http://schemas.microsoft.com/office/drawing/2014/main" id="{03C547D2-AA30-8C86-00B9-3B78EDD2B927}"/>
              </a:ext>
            </a:extLst>
          </p:cNvPr>
          <p:cNvSpPr txBox="1"/>
          <p:nvPr/>
        </p:nvSpPr>
        <p:spPr>
          <a:xfrm>
            <a:off x="6380252" y="3727957"/>
            <a:ext cx="4109662" cy="1938992"/>
          </a:xfrm>
          <a:prstGeom prst="rect">
            <a:avLst/>
          </a:prstGeom>
          <a:noFill/>
        </p:spPr>
        <p:txBody>
          <a:bodyPr wrap="square" rtlCol="0">
            <a:spAutoFit/>
          </a:bodyPr>
          <a:lstStyle/>
          <a:p>
            <a:pPr algn="just"/>
            <a:r>
              <a:rPr lang="vi-VN" sz="2400" b="1" i="0" dirty="0">
                <a:solidFill>
                  <a:srgbClr val="000000"/>
                </a:solidFill>
                <a:effectLst/>
                <a:latin typeface="+mj-lt"/>
                <a:ea typeface="Cambria" panose="02040503050406030204" pitchFamily="18" charset="0"/>
              </a:rPr>
              <a:t>Mầm non vừa nghe thấy</a:t>
            </a:r>
          </a:p>
          <a:p>
            <a:pPr algn="just"/>
            <a:r>
              <a:rPr lang="vi-VN" sz="2400" b="1" i="0" dirty="0">
                <a:solidFill>
                  <a:srgbClr val="000000"/>
                </a:solidFill>
                <a:effectLst/>
                <a:latin typeface="+mj-lt"/>
                <a:ea typeface="Cambria" panose="02040503050406030204" pitchFamily="18" charset="0"/>
              </a:rPr>
              <a:t>Vội bật chiếc vỏ rơi</a:t>
            </a:r>
          </a:p>
          <a:p>
            <a:pPr algn="just"/>
            <a:r>
              <a:rPr lang="vi-VN" sz="2400" b="1" i="0" dirty="0">
                <a:solidFill>
                  <a:srgbClr val="000000"/>
                </a:solidFill>
                <a:effectLst/>
                <a:latin typeface="+mj-lt"/>
                <a:ea typeface="Cambria" panose="02040503050406030204" pitchFamily="18" charset="0"/>
              </a:rPr>
              <a:t>Nó đứng dậy giữa trời</a:t>
            </a:r>
          </a:p>
          <a:p>
            <a:pPr algn="just"/>
            <a:r>
              <a:rPr lang="vi-VN" sz="2400" b="1" i="0" dirty="0">
                <a:solidFill>
                  <a:srgbClr val="000000"/>
                </a:solidFill>
                <a:effectLst/>
                <a:latin typeface="+mj-lt"/>
                <a:ea typeface="Cambria" panose="02040503050406030204" pitchFamily="18" charset="0"/>
              </a:rPr>
              <a:t>Khoác áo màu xanh biếc.</a:t>
            </a:r>
          </a:p>
          <a:p>
            <a:pPr algn="r"/>
            <a:r>
              <a:rPr lang="vi-VN" sz="2400" b="1" i="0" dirty="0">
                <a:solidFill>
                  <a:srgbClr val="000000"/>
                </a:solidFill>
                <a:effectLst/>
                <a:latin typeface="+mj-lt"/>
                <a:ea typeface="Cambria" panose="02040503050406030204" pitchFamily="18" charset="0"/>
              </a:rPr>
              <a:t>(Võ Quảng)</a:t>
            </a:r>
          </a:p>
        </p:txBody>
      </p:sp>
      <p:sp>
        <p:nvSpPr>
          <p:cNvPr id="8" name="TextBox 7"/>
          <p:cNvSpPr txBox="1"/>
          <p:nvPr/>
        </p:nvSpPr>
        <p:spPr>
          <a:xfrm>
            <a:off x="4721087" y="168968"/>
            <a:ext cx="2663687" cy="707886"/>
          </a:xfrm>
          <a:prstGeom prst="rect">
            <a:avLst/>
          </a:prstGeom>
          <a:noFill/>
        </p:spPr>
        <p:txBody>
          <a:bodyPr wrap="square" rtlCol="0">
            <a:spAutoFit/>
          </a:bodyPr>
          <a:lstStyle/>
          <a:p>
            <a:r>
              <a:rPr lang="vi-VN" sz="4000" b="1" dirty="0" smtClean="0">
                <a:solidFill>
                  <a:srgbClr val="FF0000"/>
                </a:solidFill>
                <a:latin typeface="+mj-lt"/>
              </a:rPr>
              <a:t>Mầm non</a:t>
            </a:r>
            <a:endParaRPr lang="en-US" sz="4000" b="1" dirty="0">
              <a:solidFill>
                <a:srgbClr val="FF0000"/>
              </a:solidFill>
              <a:latin typeface="+mj-lt"/>
            </a:endParaRPr>
          </a:p>
        </p:txBody>
      </p:sp>
    </p:spTree>
    <p:extLst>
      <p:ext uri="{BB962C8B-B14F-4D97-AF65-F5344CB8AC3E}">
        <p14:creationId xmlns:p14="http://schemas.microsoft.com/office/powerpoint/2010/main" val="40612986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1697</TotalTime>
  <Words>1397</Words>
  <Application>Microsoft Office PowerPoint</Application>
  <PresentationFormat>Widescreen</PresentationFormat>
  <Paragraphs>215</Paragraphs>
  <Slides>28</Slides>
  <Notes>18</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Calibri</vt:lpstr>
      <vt:lpstr>Calibri Light</vt:lpstr>
      <vt:lpstr>Cambria</vt:lpstr>
      <vt:lpstr>Freestyle Script</vt:lpstr>
      <vt:lpstr>Times New Roman</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PHUC-LE</cp:lastModifiedBy>
  <cp:revision>113</cp:revision>
  <dcterms:created xsi:type="dcterms:W3CDTF">2024-07-21T01:36:26Z</dcterms:created>
  <dcterms:modified xsi:type="dcterms:W3CDTF">2024-11-06T14:00:05Z</dcterms:modified>
</cp:coreProperties>
</file>