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57" r:id="rId4"/>
    <p:sldId id="314" r:id="rId5"/>
    <p:sldId id="315" r:id="rId6"/>
    <p:sldId id="316" r:id="rId7"/>
    <p:sldId id="317" r:id="rId8"/>
    <p:sldId id="319" r:id="rId9"/>
    <p:sldId id="256" r:id="rId10"/>
    <p:sldId id="336" r:id="rId11"/>
    <p:sldId id="320" r:id="rId12"/>
    <p:sldId id="258" r:id="rId13"/>
    <p:sldId id="259" r:id="rId14"/>
    <p:sldId id="321" r:id="rId15"/>
    <p:sldId id="322" r:id="rId16"/>
    <p:sldId id="323" r:id="rId17"/>
    <p:sldId id="324" r:id="rId18"/>
    <p:sldId id="325" r:id="rId19"/>
    <p:sldId id="328" r:id="rId20"/>
    <p:sldId id="335" r:id="rId21"/>
    <p:sldId id="330" r:id="rId22"/>
    <p:sldId id="331" r:id="rId23"/>
    <p:sldId id="334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E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-810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6826-0212-40BE-A0E7-DF97E6806B7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7DEC-DB49-4216-8B07-9A4CF3F4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→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→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→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09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5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85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8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9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7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6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02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6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9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60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74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8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685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79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9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2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7227"/>
            <a:ext cx="15544800" cy="2203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 userDrawn="1"/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sz="2800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143214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682235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967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7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="" xmlns:a16="http://schemas.microsoft.com/office/drawing/2014/main" id="{CAAE2E9A-00B5-4805-AE03-73A763711D58}"/>
              </a:ext>
            </a:extLst>
          </p:cNvPr>
          <p:cNvSpPr txBox="1"/>
          <p:nvPr userDrawn="1"/>
        </p:nvSpPr>
        <p:spPr>
          <a:xfrm>
            <a:off x="0" y="-30246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936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28.sv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0.sv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3.png"/><Relationship Id="rId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2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3.png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3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3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4.png"/><Relationship Id="rId4" Type="http://schemas.openxmlformats.org/officeDocument/2006/relationships/image" Target="../media/image9.sv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jpg"/><Relationship Id="rId7" Type="http://schemas.openxmlformats.org/officeDocument/2006/relationships/slide" Target="slide4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9.sv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openxmlformats.org/officeDocument/2006/relationships/image" Target="../media/image23.sv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25.sv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4.png"/><Relationship Id="rId4" Type="http://schemas.openxmlformats.org/officeDocument/2006/relationships/image" Target="../media/image9.sv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F8EB10A-4A12-9EB5-A43D-471252C9D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876300"/>
            <a:ext cx="9067800" cy="8161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=""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114300"/>
            <a:ext cx="15846278" cy="1467761"/>
            <a:chOff x="1160742" y="342900"/>
            <a:chExt cx="158462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=""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=""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=""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=""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550163" y="644106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4" name="Freeform 11">
              <a:extLst>
                <a:ext uri="{FF2B5EF4-FFF2-40B4-BE49-F238E27FC236}">
                  <a16:creationId xmlns=""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=""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733800" y="647700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8" name="Picture 177">
            <a:extLst>
              <a:ext uri="{FF2B5EF4-FFF2-40B4-BE49-F238E27FC236}">
                <a16:creationId xmlns="" xmlns:a16="http://schemas.microsoft.com/office/drawing/2014/main" id="{C3AC25BD-DCB1-B661-90AB-F876FF3A7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2999" y="1810661"/>
            <a:ext cx="15936183" cy="3332838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="" xmlns:a16="http://schemas.microsoft.com/office/drawing/2014/main" id="{9D6088A1-66B0-C564-8895-4398911BE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1600" y="5143499"/>
            <a:ext cx="15544800" cy="2971802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="" xmlns:a16="http://schemas.microsoft.com/office/drawing/2014/main" id="{48DBECA2-5D8C-607E-B12C-938D6244C9E0}"/>
              </a:ext>
            </a:extLst>
          </p:cNvPr>
          <p:cNvSpPr txBox="1"/>
          <p:nvPr/>
        </p:nvSpPr>
        <p:spPr>
          <a:xfrm>
            <a:off x="1371600" y="7734300"/>
            <a:ext cx="15011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a.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Những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từ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in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đậm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đoạn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văn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nghĩa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giống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nhau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b.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Những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từ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in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đậm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đoạn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văn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nghĩa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gần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giống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nhau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Nêu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nét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nghĩa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khác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nhau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giữa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chúng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4991100"/>
            <a:ext cx="7620000" cy="4953000"/>
            <a:chOff x="8877299" y="-879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=""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-879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798969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en-US" sz="48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chứa</a:t>
              </a:r>
              <a:r>
                <a:rPr lang="en-US" sz="4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nghĩa</a:t>
              </a:r>
              <a:r>
                <a:rPr lang="en-US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gần</a:t>
              </a:r>
              <a:r>
                <a:rPr lang="en-US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giống</a:t>
              </a:r>
              <a:r>
                <a:rPr lang="en-US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khuân</a:t>
              </a:r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tha</a:t>
              </a:r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vác</a:t>
              </a:r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nhấc</a:t>
              </a:r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0C9EC001-FC68-6D85-5C63-9EE7F06FC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8991600" cy="474096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753600" y="723900"/>
            <a:ext cx="8001000" cy="88152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420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-</a:t>
            </a:r>
            <a:r>
              <a:rPr lang="en-US" sz="4200" b="1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4200" b="1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4 từ đều nói về hành động tác động vào một vật nặng (thường là</a:t>
            </a:r>
            <a:r>
              <a:rPr lang="en-US" sz="4200" b="1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4200" b="1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mang/chuyển) và làm cho vật đó thay đổi vị trí.</a:t>
            </a:r>
            <a:endParaRPr lang="vi-VN" sz="4200" b="1" dirty="0">
              <a:solidFill>
                <a:srgbClr val="002060"/>
              </a:solidFill>
              <a:effectLst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420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–</a:t>
            </a:r>
            <a:r>
              <a:rPr lang="vi-VN" sz="4200" b="1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Nét nghĩa khác nhau: </a:t>
            </a:r>
            <a:r>
              <a:rPr lang="vi-VN" sz="42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cách thức tác động và làm cho vật thay đổi vi trí.</a:t>
            </a:r>
            <a:endParaRPr lang="vi-VN" sz="4200" b="0" dirty="0">
              <a:solidFill>
                <a:srgbClr val="002060"/>
              </a:solidFill>
              <a:effectLst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4200" b="1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+ khuân: </a:t>
            </a:r>
            <a:r>
              <a:rPr lang="vi-VN" sz="42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khiêng vác đồ vật nặng;</a:t>
            </a:r>
            <a:endParaRPr lang="en-US" sz="4200" b="0" i="0" u="none" strike="noStrike" dirty="0">
              <a:solidFill>
                <a:srgbClr val="002060"/>
              </a:solidFill>
              <a:effectLst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4200" b="1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+ tha: </a:t>
            </a:r>
            <a:r>
              <a:rPr lang="vi-VN" sz="42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mang đi bằng cách ngậm chặt ở miệng hoặc mỏ;</a:t>
            </a:r>
            <a:endParaRPr lang="vi-VN" sz="4200" b="0" dirty="0">
              <a:solidFill>
                <a:srgbClr val="002060"/>
              </a:solidFill>
              <a:effectLst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4200" b="1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+ vác: </a:t>
            </a:r>
            <a:r>
              <a:rPr lang="vi-VN" sz="42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mang vật nặng bằng cách đặt lên vai;</a:t>
            </a:r>
            <a:endParaRPr lang="vi-VN" sz="4200" b="0" dirty="0">
              <a:solidFill>
                <a:srgbClr val="002060"/>
              </a:solidFill>
              <a:effectLst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4200" b="1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+ nhấc: </a:t>
            </a:r>
            <a:r>
              <a:rPr lang="vi-VN" sz="42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nâng lên, đưa lên cao hơn.</a:t>
            </a:r>
            <a:endParaRPr lang="vi-VN" sz="4200" b="0" dirty="0">
              <a:solidFill>
                <a:srgbClr val="002060"/>
              </a:solidFill>
              <a:effectLst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=""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3390900"/>
            <a:ext cx="9645744" cy="67849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4686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=""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2 </a:t>
              </a:r>
              <a:r>
                <a:rPr kumimoji="0" lang="en-US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chứa</a:t>
              </a: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giống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: </a:t>
              </a:r>
              <a:endPara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ban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mai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sớm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753600" y="5449312"/>
            <a:ext cx="7086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2 </a:t>
            </a:r>
            <a:r>
              <a:rPr lang="vi-VN" sz="4800" b="1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từ</a:t>
            </a:r>
            <a:r>
              <a:rPr lang="en-US" sz="4800" b="1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ban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mai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sáng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sớm</a:t>
            </a:r>
            <a:r>
              <a:rPr lang="vi-VN" sz="48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4800" b="1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đều </a:t>
            </a:r>
            <a:r>
              <a:rPr lang="vi-VN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nói về thời điểm bắt đầu buổi sáng, khi mặt trời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mới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mọc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vi-VN" sz="4800" b="1" dirty="0">
              <a:solidFill>
                <a:srgbClr val="00206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FA7998D-551F-A404-6097-B78B191AB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760631"/>
            <a:ext cx="16992600" cy="31636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B9A75FD-CA34-56F1-37D5-23553380DAB4}"/>
              </a:ext>
            </a:extLst>
          </p:cNvPr>
          <p:cNvSpPr txBox="1"/>
          <p:nvPr/>
        </p:nvSpPr>
        <p:spPr>
          <a:xfrm>
            <a:off x="4724400" y="1143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 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0"/>
            <a:ext cx="17611587" cy="9622805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 sz="4800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=""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338207" y="342899"/>
            <a:ext cx="17077177" cy="2182807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=""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=""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 sz="5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=""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=""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5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4" name="Freeform 11">
              <a:extLst>
                <a:ext uri="{FF2B5EF4-FFF2-40B4-BE49-F238E27FC236}">
                  <a16:creationId xmlns=""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5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=""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505200" y="493574"/>
            <a:ext cx="1082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Tìm trong mỗi nhóm từ dưới đây những từ có nghĩa giống nhau.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EAD4026-99A2-2AFB-6D06-7EDA4F4B75C7}"/>
              </a:ext>
            </a:extLst>
          </p:cNvPr>
          <p:cNvSpPr txBox="1"/>
          <p:nvPr/>
        </p:nvSpPr>
        <p:spPr>
          <a:xfrm>
            <a:off x="1447800" y="3162300"/>
            <a:ext cx="1569720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a. chăm chỉ, cần cù, sắt đá, siêng năng, chịu khó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b. non sông, đất nước, núi non, giang sơn, quốc gia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c. yên bình, tĩnh lặng, thanh bình, bình tĩnh, yên tĩnh</a:t>
            </a:r>
          </a:p>
        </p:txBody>
      </p:sp>
    </p:spTree>
    <p:extLst>
      <p:ext uri="{BB962C8B-B14F-4D97-AF65-F5344CB8AC3E}">
        <p14:creationId xmlns:p14="http://schemas.microsoft.com/office/powerpoint/2010/main" val="127542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AF491FA6-CBDD-7AD1-C826-CA387AEFA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393813"/>
              </p:ext>
            </p:extLst>
          </p:nvPr>
        </p:nvGraphicFramePr>
        <p:xfrm>
          <a:off x="1143000" y="876301"/>
          <a:ext cx="16002000" cy="87465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94935">
                  <a:extLst>
                    <a:ext uri="{9D8B030D-6E8A-4147-A177-3AD203B41FA5}">
                      <a16:colId xmlns="" xmlns:a16="http://schemas.microsoft.com/office/drawing/2014/main" val="1361138982"/>
                    </a:ext>
                  </a:extLst>
                </a:gridCol>
                <a:gridCol w="8630265">
                  <a:extLst>
                    <a:ext uri="{9D8B030D-6E8A-4147-A177-3AD203B41FA5}">
                      <a16:colId xmlns="" xmlns:a16="http://schemas.microsoft.com/office/drawing/2014/main" val="3373130109"/>
                    </a:ext>
                  </a:extLst>
                </a:gridCol>
                <a:gridCol w="4876800">
                  <a:extLst>
                    <a:ext uri="{9D8B030D-6E8A-4147-A177-3AD203B41FA5}">
                      <a16:colId xmlns="" xmlns:a16="http://schemas.microsoft.com/office/drawing/2014/main" val="3750243288"/>
                    </a:ext>
                  </a:extLst>
                </a:gridCol>
              </a:tblGrid>
              <a:tr h="1919633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endParaRPr lang="en-US" sz="4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lang="en-US" sz="4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endParaRPr lang="en-US" sz="4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02989538"/>
                  </a:ext>
                </a:extLst>
              </a:tr>
              <a:tr h="2243942">
                <a:tc>
                  <a:txBody>
                    <a:bodyPr/>
                    <a:lstStyle/>
                    <a:p>
                      <a:pPr algn="ctr"/>
                      <a:endParaRPr lang="en-US" sz="48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4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4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74650097"/>
                  </a:ext>
                </a:extLst>
              </a:tr>
              <a:tr h="2066811">
                <a:tc>
                  <a:txBody>
                    <a:bodyPr/>
                    <a:lstStyle/>
                    <a:p>
                      <a:pPr algn="ctr"/>
                      <a:endParaRPr lang="en-US" sz="48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4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4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59611313"/>
                  </a:ext>
                </a:extLst>
              </a:tr>
              <a:tr h="2516118">
                <a:tc>
                  <a:txBody>
                    <a:bodyPr/>
                    <a:lstStyle/>
                    <a:p>
                      <a:pPr algn="ctr"/>
                      <a:endParaRPr lang="en-US" sz="48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4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4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6323162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D6D48B1-561C-57F1-605A-B972EAC59D5C}"/>
              </a:ext>
            </a:extLst>
          </p:cNvPr>
          <p:cNvSpPr txBox="1"/>
          <p:nvPr/>
        </p:nvSpPr>
        <p:spPr>
          <a:xfrm>
            <a:off x="3962400" y="30861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4005464-93CD-0A60-630A-178EC349088A}"/>
              </a:ext>
            </a:extLst>
          </p:cNvPr>
          <p:cNvSpPr txBox="1"/>
          <p:nvPr/>
        </p:nvSpPr>
        <p:spPr>
          <a:xfrm>
            <a:off x="3962400" y="5195637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3DE08BB-DE47-3B74-6870-5A18EADB148E}"/>
              </a:ext>
            </a:extLst>
          </p:cNvPr>
          <p:cNvSpPr txBox="1"/>
          <p:nvPr/>
        </p:nvSpPr>
        <p:spPr>
          <a:xfrm>
            <a:off x="3962400" y="7351574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AE8CA00-FA0E-95E4-BEFE-CCDFC5477352}"/>
              </a:ext>
            </a:extLst>
          </p:cNvPr>
          <p:cNvSpPr txBox="1"/>
          <p:nvPr/>
        </p:nvSpPr>
        <p:spPr>
          <a:xfrm>
            <a:off x="13220700" y="3619500"/>
            <a:ext cx="2705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FE4FA52-EB6F-BBA6-DF08-03A71DF5CBD8}"/>
              </a:ext>
            </a:extLst>
          </p:cNvPr>
          <p:cNvSpPr txBox="1"/>
          <p:nvPr/>
        </p:nvSpPr>
        <p:spPr>
          <a:xfrm>
            <a:off x="13030200" y="566797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3390722-B01F-3C77-6E88-19605C29B7A4}"/>
              </a:ext>
            </a:extLst>
          </p:cNvPr>
          <p:cNvSpPr txBox="1"/>
          <p:nvPr/>
        </p:nvSpPr>
        <p:spPr>
          <a:xfrm>
            <a:off x="12725400" y="787777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Bình </a:t>
            </a:r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342900"/>
            <a:ext cx="17611587" cy="9601200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AD375653-1805-42D1-016A-351C40770384}"/>
              </a:ext>
            </a:extLst>
          </p:cNvPr>
          <p:cNvSpPr/>
          <p:nvPr/>
        </p:nvSpPr>
        <p:spPr>
          <a:xfrm>
            <a:off x="838199" y="2133600"/>
            <a:ext cx="7620001" cy="4000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4400">
              <a:solidFill>
                <a:prstClr val="black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3A397AAE-41C1-1248-1E84-8B33B279F180}"/>
              </a:ext>
            </a:extLst>
          </p:cNvPr>
          <p:cNvSpPr/>
          <p:nvPr/>
        </p:nvSpPr>
        <p:spPr>
          <a:xfrm>
            <a:off x="9296399" y="2133600"/>
            <a:ext cx="8001001" cy="4000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Oval 13">
            <a:extLst>
              <a:ext uri="{FF2B5EF4-FFF2-40B4-BE49-F238E27FC236}">
                <a16:creationId xmlns="" xmlns:a16="http://schemas.microsoft.com/office/drawing/2014/main" id="{294E1D2F-E91A-6164-A2F9-2EC065C5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800" y="5143500"/>
            <a:ext cx="43434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Ví</a:t>
            </a:r>
            <a:r>
              <a:rPr lang="en-US" alt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alt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alt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ăn</a:t>
            </a:r>
            <a:r>
              <a:rPr lang="en-US" alt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xơi</a:t>
            </a:r>
            <a:r>
              <a:rPr lang="en-US" alt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chén</a:t>
            </a:r>
            <a:endParaRPr lang="en-US" altLang="en-US" sz="44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4" name="Oval 13">
            <a:extLst>
              <a:ext uri="{FF2B5EF4-FFF2-40B4-BE49-F238E27FC236}">
                <a16:creationId xmlns="" xmlns:a16="http://schemas.microsoft.com/office/drawing/2014/main" id="{135CF9D5-8855-F144-E5CD-82758A2C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067300"/>
            <a:ext cx="57150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Ví</a:t>
            </a:r>
            <a:r>
              <a:rPr lang="en-US" alt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alt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alt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Bố</a:t>
            </a:r>
            <a:r>
              <a:rPr lang="en-US" alt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ba</a:t>
            </a:r>
            <a:r>
              <a:rPr lang="en-US" alt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cha</a:t>
            </a:r>
            <a:endParaRPr lang="en-US" altLang="en-US" sz="44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260BC995-3E51-9A86-98F0-20039AC667DB}"/>
              </a:ext>
            </a:extLst>
          </p:cNvPr>
          <p:cNvSpPr/>
          <p:nvPr/>
        </p:nvSpPr>
        <p:spPr>
          <a:xfrm>
            <a:off x="6212680" y="8265320"/>
            <a:ext cx="5443538" cy="1371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13">
            <a:extLst>
              <a:ext uri="{FF2B5EF4-FFF2-40B4-BE49-F238E27FC236}">
                <a16:creationId xmlns="" xmlns:a16="http://schemas.microsoft.com/office/drawing/2014/main" id="{9B18B05F-60D5-7A9B-7B1B-4D5E941A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42" y="8515350"/>
            <a:ext cx="535305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4400" b="1" dirty="0">
                <a:solidFill>
                  <a:srgbClr val="FF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TỪ ĐỒNG NGHĨA</a:t>
            </a:r>
            <a:endParaRPr lang="en-US" altLang="en-US" sz="4400" b="1" dirty="0">
              <a:solidFill>
                <a:srgbClr val="FF33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C666AEC9-532C-A4ED-6BF2-466BDC50A358}"/>
              </a:ext>
            </a:extLst>
          </p:cNvPr>
          <p:cNvSpPr/>
          <p:nvPr/>
        </p:nvSpPr>
        <p:spPr>
          <a:xfrm>
            <a:off x="10265568" y="6300789"/>
            <a:ext cx="6650832" cy="1047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0FC0A881-D90A-86EC-D448-27372C4EB973}"/>
              </a:ext>
            </a:extLst>
          </p:cNvPr>
          <p:cNvSpPr/>
          <p:nvPr/>
        </p:nvSpPr>
        <p:spPr>
          <a:xfrm>
            <a:off x="2285998" y="6288883"/>
            <a:ext cx="5443538" cy="110251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Oval 13">
            <a:extLst>
              <a:ext uri="{FF2B5EF4-FFF2-40B4-BE49-F238E27FC236}">
                <a16:creationId xmlns="" xmlns:a16="http://schemas.microsoft.com/office/drawing/2014/main" id="{3D7539F9-DB92-5F64-369F-4D918454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5337" y="6386763"/>
            <a:ext cx="63627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4400" b="1" dirty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Có nghĩa gần giống nhau</a:t>
            </a:r>
            <a:endParaRPr lang="en-US" altLang="en-US" sz="4400" b="1" dirty="0">
              <a:solidFill>
                <a:srgbClr val="C0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59" name="Oval 13">
            <a:extLst>
              <a:ext uri="{FF2B5EF4-FFF2-40B4-BE49-F238E27FC236}">
                <a16:creationId xmlns="" xmlns:a16="http://schemas.microsoft.com/office/drawing/2014/main" id="{4C60F362-5EED-175B-F461-EE64B6B3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998" y="6362700"/>
            <a:ext cx="4864896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4400" b="1" dirty="0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smtClean="0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vi-VN" altLang="en-US" sz="4400" b="1" dirty="0" smtClean="0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Có </a:t>
            </a:r>
            <a:r>
              <a:rPr lang="vi-VN" altLang="en-US" sz="4400" b="1" dirty="0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nghĩa giống nhau</a:t>
            </a:r>
            <a:endParaRPr lang="en-US" altLang="en-US" sz="4400" b="1" dirty="0">
              <a:solidFill>
                <a:schemeClr val="bg1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="" xmlns:a16="http://schemas.microsoft.com/office/drawing/2014/main" id="{ECD2F8AB-4C10-BD4F-7D7E-9AE0FA6AF4C4}"/>
              </a:ext>
            </a:extLst>
          </p:cNvPr>
          <p:cNvCxnSpPr>
            <a:cxnSpLocks/>
            <a:endCxn id="57" idx="3"/>
          </p:cNvCxnSpPr>
          <p:nvPr/>
        </p:nvCxnSpPr>
        <p:spPr>
          <a:xfrm flipH="1" flipV="1">
            <a:off x="7729535" y="6841332"/>
            <a:ext cx="1202532" cy="1423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="" xmlns:a16="http://schemas.microsoft.com/office/drawing/2014/main" id="{E7CC3CF8-ACF8-BF69-9FF8-C87D139B22CB}"/>
              </a:ext>
            </a:extLst>
          </p:cNvPr>
          <p:cNvCxnSpPr>
            <a:cxnSpLocks/>
            <a:stCxn id="48" idx="0"/>
            <a:endCxn id="56" idx="1"/>
          </p:cNvCxnSpPr>
          <p:nvPr/>
        </p:nvCxnSpPr>
        <p:spPr>
          <a:xfrm flipV="1">
            <a:off x="8934449" y="6824664"/>
            <a:ext cx="1331119" cy="14406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Freeform 2">
            <a:extLst>
              <a:ext uri="{FF2B5EF4-FFF2-40B4-BE49-F238E27FC236}">
                <a16:creationId xmlns="" xmlns:a16="http://schemas.microsoft.com/office/drawing/2014/main" id="{F8DBCC52-F2C9-7561-904F-2425849F0548}"/>
              </a:ext>
            </a:extLst>
          </p:cNvPr>
          <p:cNvSpPr/>
          <p:nvPr/>
        </p:nvSpPr>
        <p:spPr>
          <a:xfrm>
            <a:off x="3352800" y="2324100"/>
            <a:ext cx="2819400" cy="2743200"/>
          </a:xfrm>
          <a:custGeom>
            <a:avLst/>
            <a:gdLst/>
            <a:ahLst/>
            <a:cxnLst/>
            <a:rect l="l" t="t" r="r" b="b"/>
            <a:pathLst>
              <a:path w="3119737" h="3775779">
                <a:moveTo>
                  <a:pt x="0" y="0"/>
                </a:moveTo>
                <a:lnTo>
                  <a:pt x="3119737" y="0"/>
                </a:lnTo>
                <a:lnTo>
                  <a:pt x="3119737" y="3775778"/>
                </a:lnTo>
                <a:lnTo>
                  <a:pt x="0" y="3775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3">
            <a:extLst>
              <a:ext uri="{FF2B5EF4-FFF2-40B4-BE49-F238E27FC236}">
                <a16:creationId xmlns="" xmlns:a16="http://schemas.microsoft.com/office/drawing/2014/main" id="{32BD681D-EAF2-98C0-71C0-C4433954D331}"/>
              </a:ext>
            </a:extLst>
          </p:cNvPr>
          <p:cNvSpPr/>
          <p:nvPr/>
        </p:nvSpPr>
        <p:spPr>
          <a:xfrm>
            <a:off x="11125200" y="2324100"/>
            <a:ext cx="4276800" cy="2918916"/>
          </a:xfrm>
          <a:custGeom>
            <a:avLst/>
            <a:gdLst/>
            <a:ahLst/>
            <a:cxnLst/>
            <a:rect l="l" t="t" r="r" b="b"/>
            <a:pathLst>
              <a:path w="4276800" h="2918916">
                <a:moveTo>
                  <a:pt x="0" y="0"/>
                </a:moveTo>
                <a:lnTo>
                  <a:pt x="4276800" y="0"/>
                </a:lnTo>
                <a:lnTo>
                  <a:pt x="4276800" y="2918916"/>
                </a:lnTo>
                <a:lnTo>
                  <a:pt x="0" y="2918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FC82469-8C76-7616-010E-14C8FCB8A76D}"/>
              </a:ext>
            </a:extLst>
          </p:cNvPr>
          <p:cNvGrpSpPr/>
          <p:nvPr/>
        </p:nvGrpSpPr>
        <p:grpSpPr>
          <a:xfrm>
            <a:off x="2438400" y="266700"/>
            <a:ext cx="13106400" cy="1828800"/>
            <a:chOff x="3444130" y="4602735"/>
            <a:chExt cx="3024000" cy="1088640"/>
          </a:xfrm>
        </p:grpSpPr>
        <p:sp>
          <p:nvSpPr>
            <p:cNvPr id="70" name="Freeform 12">
              <a:extLst>
                <a:ext uri="{FF2B5EF4-FFF2-40B4-BE49-F238E27FC236}">
                  <a16:creationId xmlns="" xmlns:a16="http://schemas.microsoft.com/office/drawing/2014/main" id="{AFFC3D64-87FC-E015-8D38-DE34FBB0C655}"/>
                </a:ext>
              </a:extLst>
            </p:cNvPr>
            <p:cNvSpPr/>
            <p:nvPr/>
          </p:nvSpPr>
          <p:spPr>
            <a:xfrm>
              <a:off x="3444130" y="4602735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C4C5A04B-90F0-8EAA-A8DF-1F7C6D7894E3}"/>
                </a:ext>
              </a:extLst>
            </p:cNvPr>
            <p:cNvSpPr txBox="1"/>
            <p:nvPr/>
          </p:nvSpPr>
          <p:spPr>
            <a:xfrm>
              <a:off x="3629025" y="4693455"/>
              <a:ext cx="2686050" cy="861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i="0" dirty="0">
                  <a:solidFill>
                    <a:srgbClr val="000000"/>
                  </a:solidFill>
                  <a:effectLst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Khi viết hoặc nói, cần lựa chọn từ phù hợp nhất với ý nghĩa được thể hiện.</a:t>
              </a:r>
              <a:endParaRPr lang="en-US" sz="4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1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2" grpId="0"/>
      <p:bldP spid="44" grpId="0"/>
      <p:bldP spid="48" grpId="0" animBg="1"/>
      <p:bldP spid="49" grpId="0"/>
      <p:bldP spid="56" grpId="0" animBg="1"/>
      <p:bldP spid="57" grpId="0" animBg="1"/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=""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=""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=""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 sz="4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=""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=""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4" name="Freeform 11">
              <a:extLst>
                <a:ext uri="{FF2B5EF4-FFF2-40B4-BE49-F238E27FC236}">
                  <a16:creationId xmlns=""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=""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 thành ngữ nào dưới đây chứa các từ đồng nghĩa? Đó là những từ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8BA429BC-CBCB-44B1-1525-C35BAE1DBD83}"/>
              </a:ext>
            </a:extLst>
          </p:cNvPr>
          <p:cNvSpPr/>
          <p:nvPr/>
        </p:nvSpPr>
        <p:spPr>
          <a:xfrm>
            <a:off x="1163053" y="2705100"/>
            <a:ext cx="6837947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DFDB2B9A-7ED3-B8BB-AE02-EAD319D63EDA}"/>
              </a:ext>
            </a:extLst>
          </p:cNvPr>
          <p:cNvSpPr/>
          <p:nvPr/>
        </p:nvSpPr>
        <p:spPr>
          <a:xfrm>
            <a:off x="9906000" y="7853563"/>
            <a:ext cx="7086598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g.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: Rounded Corners 7">
            <a:extLst>
              <a:ext uri="{FF2B5EF4-FFF2-40B4-BE49-F238E27FC236}">
                <a16:creationId xmlns="" xmlns:a16="http://schemas.microsoft.com/office/drawing/2014/main" id="{972D95D9-AC64-2D57-D4C5-8E1A9AE2C523}"/>
              </a:ext>
            </a:extLst>
          </p:cNvPr>
          <p:cNvSpPr/>
          <p:nvPr/>
        </p:nvSpPr>
        <p:spPr>
          <a:xfrm>
            <a:off x="1110916" y="7829500"/>
            <a:ext cx="6813884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e.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: Rounded Corners 5">
            <a:extLst>
              <a:ext uri="{FF2B5EF4-FFF2-40B4-BE49-F238E27FC236}">
                <a16:creationId xmlns="" xmlns:a16="http://schemas.microsoft.com/office/drawing/2014/main" id="{A7DE2321-2933-5F8B-461C-EC2278796BC3}"/>
              </a:ext>
            </a:extLst>
          </p:cNvPr>
          <p:cNvSpPr/>
          <p:nvPr/>
        </p:nvSpPr>
        <p:spPr>
          <a:xfrm>
            <a:off x="1159042" y="5143498"/>
            <a:ext cx="6765758" cy="1600201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: Rounded Corners 4">
            <a:extLst>
              <a:ext uri="{FF2B5EF4-FFF2-40B4-BE49-F238E27FC236}">
                <a16:creationId xmlns="" xmlns:a16="http://schemas.microsoft.com/office/drawing/2014/main" id="{FC8C6087-88F7-5115-DB2E-927E40228AAD}"/>
              </a:ext>
            </a:extLst>
          </p:cNvPr>
          <p:cNvSpPr/>
          <p:nvPr/>
        </p:nvSpPr>
        <p:spPr>
          <a:xfrm>
            <a:off x="9906000" y="2705100"/>
            <a:ext cx="7086599" cy="16002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: Rounded Corners 6">
            <a:extLst>
              <a:ext uri="{FF2B5EF4-FFF2-40B4-BE49-F238E27FC236}">
                <a16:creationId xmlns="" xmlns:a16="http://schemas.microsoft.com/office/drawing/2014/main" id="{CD697370-8C4D-BDF9-3C2B-6C5958B053A5}"/>
              </a:ext>
            </a:extLst>
          </p:cNvPr>
          <p:cNvSpPr/>
          <p:nvPr/>
        </p:nvSpPr>
        <p:spPr>
          <a:xfrm>
            <a:off x="9905998" y="5161546"/>
            <a:ext cx="7086599" cy="1582154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286000" y="8877300"/>
            <a:ext cx="139459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181600" y="8877300"/>
            <a:ext cx="105530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1277600" y="8877300"/>
            <a:ext cx="105530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3936579" y="8859253"/>
            <a:ext cx="105530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725400" y="8889332"/>
            <a:ext cx="105530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099096" y="8859253"/>
            <a:ext cx="105530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58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 animBg="1"/>
      <p:bldP spid="9" grpId="0" animBg="1"/>
      <p:bldP spid="18" grpId="0" animBg="1"/>
      <p:bldP spid="20" grpId="0" animBg="1"/>
      <p:bldP spid="21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=""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=""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=""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=""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=""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=""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=""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81E4E96-4E11-51DE-6604-A964BE6DCA58}"/>
              </a:ext>
            </a:extLst>
          </p:cNvPr>
          <p:cNvSpPr txBox="1"/>
          <p:nvPr/>
        </p:nvSpPr>
        <p:spPr>
          <a:xfrm>
            <a:off x="1143000" y="2400300"/>
            <a:ext cx="15697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0" i="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   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Tháng Ba, tháng Tư, Tây Trường Sơn </a:t>
            </a:r>
            <a:r>
              <a:rPr lang="vi-VN" sz="4400" b="0" i="0" baseline="3000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(1) 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</a:t>
            </a:r>
            <a:r>
              <a:rPr lang="vi-VN" sz="4400" b="0" i="1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khai mạc/ bắt đầu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) mùa mưa. Mưa tới đâu, cỏ lá </a:t>
            </a:r>
            <a:r>
              <a:rPr lang="vi-VN" sz="4400" b="0" i="0" baseline="3000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(2) 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</a:t>
            </a:r>
            <a:r>
              <a:rPr lang="vi-VN" sz="4400" b="0" i="1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tốt tươi/ tươi tắn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) tới đó. Phía trước bầy voi luôn luôn là những vùng đất </a:t>
            </a:r>
            <a:r>
              <a:rPr lang="vi-VN" sz="4400" b="0" i="0" baseline="3000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(3) 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</a:t>
            </a:r>
            <a:r>
              <a:rPr lang="vi-VN" sz="4400" b="0" i="1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no nê/ no đủ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), nơi chúng có thể sống những ngày sung sướng bù lại thời gian </a:t>
            </a:r>
            <a:r>
              <a:rPr lang="vi-VN" sz="4400" b="0" i="0" baseline="3000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(4) 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</a:t>
            </a:r>
            <a:r>
              <a:rPr lang="vi-VN" sz="4400" b="0" i="1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đói khát/ đói rách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) của mùa thu. Vì thế, bầy voi cứ theo sau những cơn mưa mà đi. Đó là luật lệ của rừng.</a:t>
            </a:r>
          </a:p>
          <a:p>
            <a:pPr algn="r"/>
            <a:r>
              <a:rPr lang="vi-VN" sz="4400" b="0" i="1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(Theo 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6729038"/>
            <a:ext cx="15392400" cy="33674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7451B735-3D3A-8872-6D1E-26EB53A32C98}"/>
              </a:ext>
            </a:extLst>
          </p:cNvPr>
          <p:cNvSpPr/>
          <p:nvPr/>
        </p:nvSpPr>
        <p:spPr>
          <a:xfrm>
            <a:off x="13563600" y="2400300"/>
            <a:ext cx="19812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39DA79BB-A97D-F41D-AD1F-6384DAC4B17D}"/>
              </a:ext>
            </a:extLst>
          </p:cNvPr>
          <p:cNvSpPr/>
          <p:nvPr/>
        </p:nvSpPr>
        <p:spPr>
          <a:xfrm>
            <a:off x="7391400" y="3086100"/>
            <a:ext cx="2133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49CC282F-C98E-C43E-8A19-6598501D2B0D}"/>
              </a:ext>
            </a:extLst>
          </p:cNvPr>
          <p:cNvSpPr/>
          <p:nvPr/>
        </p:nvSpPr>
        <p:spPr>
          <a:xfrm>
            <a:off x="10972800" y="3771900"/>
            <a:ext cx="16764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DDAFAD86-2E39-ADCA-E049-2D2C784619E0}"/>
              </a:ext>
            </a:extLst>
          </p:cNvPr>
          <p:cNvSpPr/>
          <p:nvPr/>
        </p:nvSpPr>
        <p:spPr>
          <a:xfrm>
            <a:off x="12192000" y="4381500"/>
            <a:ext cx="2286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/>
      <p:bldP spid="7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=""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=""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=""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=""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=""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=""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=""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81E4E96-4E11-51DE-6604-A964BE6DCA58}"/>
              </a:ext>
            </a:extLst>
          </p:cNvPr>
          <p:cNvSpPr txBox="1"/>
          <p:nvPr/>
        </p:nvSpPr>
        <p:spPr>
          <a:xfrm>
            <a:off x="1143000" y="2095500"/>
            <a:ext cx="15697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0" i="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   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Tháng Ba, tháng Tư, Tây Trường Sơn </a:t>
            </a:r>
            <a:r>
              <a:rPr lang="vi-VN" sz="4800" b="0" i="0" baseline="3000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(1</a:t>
            </a:r>
            <a:r>
              <a:rPr lang="vi-VN" sz="4800" b="0" i="0" baseline="30000" dirty="0" smtClean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)</a:t>
            </a:r>
            <a:r>
              <a:rPr lang="vi-VN" sz="4800" b="0" i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4800" b="1" i="1" dirty="0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bắt </a:t>
            </a:r>
            <a:r>
              <a:rPr lang="vi-VN" sz="4800" b="1" i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đầu 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mùa mưa. Mưa tới đâu, cỏ lá </a:t>
            </a:r>
            <a:r>
              <a:rPr lang="vi-VN" sz="4800" b="0" i="0" baseline="3000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(2) </a:t>
            </a:r>
            <a:r>
              <a:rPr lang="vi-VN" sz="4800" b="1" i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tốt tươi</a:t>
            </a:r>
            <a:r>
              <a:rPr lang="vi-VN" sz="4800" b="1" i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tới đó. Phía trước bầy voi luôn luôn là những vùng đất </a:t>
            </a:r>
            <a:r>
              <a:rPr lang="vi-VN" sz="4800" b="0" i="0" baseline="3000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(3) </a:t>
            </a:r>
            <a:r>
              <a:rPr lang="vi-VN" sz="4800" b="1" i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no đủ</a:t>
            </a:r>
            <a:r>
              <a:rPr lang="vi-VN" sz="4800" b="0" i="0" dirty="0" smtClean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nơi chúng có thể sống những ngày sung sướng bù lại thời gian </a:t>
            </a:r>
            <a:r>
              <a:rPr lang="vi-VN" sz="4800" b="0" i="0" baseline="3000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(4) </a:t>
            </a:r>
            <a:r>
              <a:rPr lang="vi-VN" sz="4800" b="1" i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đói khát</a:t>
            </a:r>
            <a:r>
              <a:rPr lang="vi-VN" sz="4800" b="1" i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 mùa thu. Vì thế, bầy voi cứ theo sau những cơn mưa mà đi. Đó là luật lệ của rừng.</a:t>
            </a:r>
          </a:p>
          <a:p>
            <a:pPr algn="r"/>
            <a:r>
              <a:rPr lang="vi-VN" sz="4800" b="0" i="1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(Theo </a:t>
            </a:r>
            <a:r>
              <a:rPr lang="vi-VN" sz="4800" b="0" i="0" dirty="0">
                <a:solidFill>
                  <a:srgbClr val="00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6652838"/>
            <a:ext cx="15392400" cy="336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1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="" xmlns:a16="http://schemas.microsoft.com/office/drawing/2014/main" id="{1A43969A-07C7-CE23-0FE2-11B337726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38300"/>
            <a:ext cx="9749410" cy="78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4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3771900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=""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=""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=""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11382571" y="4573478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9" action="ppaction://hlinksldjump"/>
            <a:extLst>
              <a:ext uri="{FF2B5EF4-FFF2-40B4-BE49-F238E27FC236}">
                <a16:creationId xmlns=""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=""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3209289" y="1088573"/>
            <a:ext cx="5517060" cy="33528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3391126" y="1490145"/>
            <a:ext cx="512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thu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hoạch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bông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hoa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 panose="020F0502020204030204"/>
              </a:rPr>
              <a:t>trả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 panose="020F0502020204030204"/>
              </a:rPr>
              <a:t>lời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libri" panose="020F0502020204030204"/>
              </a:rPr>
              <a:t>hỏi</a:t>
            </a:r>
            <a:r>
              <a:rPr lang="en-US" sz="4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Calibri" panose="020F0502020204030204"/>
              </a:rPr>
              <a:t>bên</a:t>
            </a:r>
            <a:r>
              <a:rPr lang="en-US" sz="4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4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Calibri" panose="020F0502020204030204"/>
              </a:rPr>
              <a:t>nhé</a:t>
            </a:r>
            <a:r>
              <a:rPr lang="en-US" sz="4200" dirty="0">
                <a:solidFill>
                  <a:prstClr val="black"/>
                </a:solidFill>
                <a:latin typeface="Calibri" panose="020F0502020204030204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0120" y="13692"/>
            <a:ext cx="886130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6" y="266701"/>
            <a:ext cx="17611587" cy="9753600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lvl="0">
              <a:spcAft>
                <a:spcPts val="500"/>
              </a:spcAft>
            </a:pP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8D8BA640-BA4F-5437-D7B6-7B187F824741}"/>
              </a:ext>
            </a:extLst>
          </p:cNvPr>
          <p:cNvGrpSpPr/>
          <p:nvPr/>
        </p:nvGrpSpPr>
        <p:grpSpPr>
          <a:xfrm>
            <a:off x="3733800" y="0"/>
            <a:ext cx="10134600" cy="3657600"/>
            <a:chOff x="3733800" y="0"/>
            <a:chExt cx="10134600" cy="3657600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0C2C6E42-A0D7-2A84-33BB-0F3432E9EB76}"/>
                </a:ext>
              </a:extLst>
            </p:cNvPr>
            <p:cNvGrpSpPr/>
            <p:nvPr/>
          </p:nvGrpSpPr>
          <p:grpSpPr>
            <a:xfrm>
              <a:off x="3733800" y="0"/>
              <a:ext cx="10134600" cy="3657600"/>
              <a:chOff x="8877299" y="85725"/>
              <a:chExt cx="2428876" cy="1876425"/>
            </a:xfrm>
          </p:grpSpPr>
          <p:sp>
            <p:nvSpPr>
              <p:cNvPr id="11" name="Freeform 8">
                <a:extLst>
                  <a:ext uri="{FF2B5EF4-FFF2-40B4-BE49-F238E27FC236}">
                    <a16:creationId xmlns="" xmlns:a16="http://schemas.microsoft.com/office/drawing/2014/main" id="{39F27989-C4B1-A48A-DB4B-D6DB90EE34DD}"/>
                  </a:ext>
                </a:extLst>
              </p:cNvPr>
              <p:cNvSpPr/>
              <p:nvPr/>
            </p:nvSpPr>
            <p:spPr>
              <a:xfrm>
                <a:off x="8877299" y="85725"/>
                <a:ext cx="2428876" cy="1876425"/>
              </a:xfrm>
              <a:custGeom>
                <a:avLst/>
                <a:gdLst/>
                <a:ahLst/>
                <a:cxnLst/>
                <a:rect l="l" t="t" r="r" b="b"/>
                <a:pathLst>
                  <a:path w="3024000" h="2691360">
                    <a:moveTo>
                      <a:pt x="0" y="0"/>
                    </a:moveTo>
                    <a:lnTo>
                      <a:pt x="3024000" y="0"/>
                    </a:lnTo>
                    <a:lnTo>
                      <a:pt x="3024000" y="2691360"/>
                    </a:lnTo>
                    <a:lnTo>
                      <a:pt x="0" y="26913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B74468A8-22E6-047D-1BFA-C74B408DC1C0}"/>
                  </a:ext>
                </a:extLst>
              </p:cNvPr>
              <p:cNvSpPr txBox="1"/>
              <p:nvPr/>
            </p:nvSpPr>
            <p:spPr>
              <a:xfrm>
                <a:off x="8987532" y="885825"/>
                <a:ext cx="2238231" cy="67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endParaRPr lang="vi-VN" sz="80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D0B28425-2AA2-3A16-8A11-A03A8241744D}"/>
                </a:ext>
              </a:extLst>
            </p:cNvPr>
            <p:cNvSpPr txBox="1"/>
            <p:nvPr/>
          </p:nvSpPr>
          <p:spPr>
            <a:xfrm>
              <a:off x="4193752" y="1714500"/>
              <a:ext cx="914124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i="0" u="none" strike="noStrike" dirty="0">
                  <a:solidFill>
                    <a:srgbClr val="002060"/>
                  </a:solidFill>
                  <a:effectLst/>
                  <a:latin typeface="+mj-lt"/>
                  <a:ea typeface="Cambria" panose="02040503050406030204" pitchFamily="18" charset="0"/>
                </a:rPr>
                <a:t>Tm từ đồng nghĩa với mỗi từ in đậm trong bà</a:t>
              </a:r>
              <a:r>
                <a:rPr lang="en-US" sz="4800" b="1" i="0" u="none" strike="noStrike" dirty="0" err="1">
                  <a:solidFill>
                    <a:srgbClr val="002060"/>
                  </a:solidFill>
                  <a:effectLst/>
                  <a:latin typeface="+mj-lt"/>
                  <a:ea typeface="Cambria" panose="02040503050406030204" pitchFamily="18" charset="0"/>
                </a:rPr>
                <a:t>i</a:t>
              </a:r>
              <a:r>
                <a:rPr lang="en-US" sz="4800" b="1" i="0" u="none" strike="noStrike" dirty="0">
                  <a:solidFill>
                    <a:srgbClr val="002060"/>
                  </a:solidFill>
                  <a:effectLst/>
                  <a:latin typeface="+mj-lt"/>
                  <a:ea typeface="Cambria" panose="02040503050406030204" pitchFamily="18" charset="0"/>
                </a:rPr>
                <a:t> </a:t>
              </a:r>
              <a:r>
                <a:rPr lang="vi-VN" sz="4800" b="1" i="0" u="none" strike="noStrike" dirty="0">
                  <a:solidFill>
                    <a:srgbClr val="002060"/>
                  </a:solidFill>
                  <a:effectLst/>
                  <a:latin typeface="+mj-lt"/>
                  <a:ea typeface="Cambria" panose="02040503050406030204" pitchFamily="18" charset="0"/>
                </a:rPr>
                <a:t>ca dao</a:t>
              </a:r>
              <a:r>
                <a:rPr lang="en-US" sz="4800" b="1" i="0" u="none" strike="noStrike" dirty="0">
                  <a:solidFill>
                    <a:srgbClr val="002060"/>
                  </a:solidFill>
                  <a:effectLst/>
                  <a:latin typeface="+mj-lt"/>
                  <a:ea typeface="Cambria" panose="02040503050406030204" pitchFamily="18" charset="0"/>
                </a:rPr>
                <a:t> </a:t>
              </a:r>
              <a:r>
                <a:rPr lang="vi-VN" sz="4800" b="1" i="0" u="none" strike="noStrike" dirty="0">
                  <a:solidFill>
                    <a:srgbClr val="002060"/>
                  </a:solidFill>
                  <a:effectLst/>
                  <a:latin typeface="+mj-lt"/>
                  <a:ea typeface="Cambria" panose="02040503050406030204" pitchFamily="18" charset="0"/>
                </a:rPr>
                <a:t>dưới đây:</a:t>
              </a:r>
              <a:endParaRPr lang="vi-VN" sz="4800" b="1" dirty="0">
                <a:solidFill>
                  <a:srgbClr val="002060"/>
                </a:solidFill>
                <a:effectLst/>
                <a:latin typeface="+mj-lt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ACA732B-FEA7-CA19-8BC4-A9AF91962098}"/>
              </a:ext>
            </a:extLst>
          </p:cNvPr>
          <p:cNvSpPr txBox="1"/>
          <p:nvPr/>
        </p:nvSpPr>
        <p:spPr>
          <a:xfrm>
            <a:off x="2286000" y="3771900"/>
            <a:ext cx="13716000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Lên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rừng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bắt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tép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kho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cà</a:t>
            </a:r>
            <a:endParaRPr lang="en-US" sz="4800" b="0" dirty="0">
              <a:solidFill>
                <a:srgbClr val="002060"/>
              </a:solidFill>
              <a:effectLst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Xuống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sông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hái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i="0" u="none" strike="noStrike" dirty="0" err="1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quả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thanh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trà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ăn</a:t>
            </a:r>
            <a:endParaRPr lang="en-US" sz="4800" b="0" dirty="0">
              <a:solidFill>
                <a:srgbClr val="002060"/>
              </a:solidFill>
              <a:effectLst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Lên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rừng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bắt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con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măng</a:t>
            </a:r>
            <a:endParaRPr lang="en-US" sz="4800" b="0" dirty="0">
              <a:solidFill>
                <a:srgbClr val="002060"/>
              </a:solidFill>
              <a:effectLst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Xuống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sông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đánh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i="0" u="none" strike="noStrike" dirty="0" err="1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hổ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đánh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trăn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i="0" u="none" strike="noStrike" dirty="0" err="1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mang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...</a:t>
            </a:r>
            <a:endParaRPr lang="en-US" sz="4800" b="0" dirty="0">
              <a:solidFill>
                <a:srgbClr val="002060"/>
              </a:solidFill>
              <a:effectLst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r" rtl="0">
              <a:spcBef>
                <a:spcPts val="0"/>
              </a:spcBef>
              <a:spcAft>
                <a:spcPts val="500"/>
              </a:spcAft>
            </a:pP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(Ca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dao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)</a:t>
            </a:r>
            <a:endParaRPr lang="en-US" sz="4800" b="0" dirty="0">
              <a:solidFill>
                <a:srgbClr val="002060"/>
              </a:solidFill>
              <a:effectLst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ACA732B-FEA7-CA19-8BC4-A9AF91962098}"/>
              </a:ext>
            </a:extLst>
          </p:cNvPr>
          <p:cNvSpPr txBox="1"/>
          <p:nvPr/>
        </p:nvSpPr>
        <p:spPr>
          <a:xfrm>
            <a:off x="1600200" y="6963370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5400" b="1" i="0" u="none" strike="noStrike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</a:t>
            </a:r>
            <a:r>
              <a:rPr lang="en-US" sz="5400" b="1" i="0" u="none" strike="noStrike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5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ACA732B-FEA7-CA19-8BC4-A9AF91962098}"/>
              </a:ext>
            </a:extLst>
          </p:cNvPr>
          <p:cNvSpPr txBox="1"/>
          <p:nvPr/>
        </p:nvSpPr>
        <p:spPr>
          <a:xfrm>
            <a:off x="1676400" y="8113574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5400" b="1" i="0" u="none" strike="noStrike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</a:t>
            </a:r>
            <a:r>
              <a:rPr lang="en-US" sz="5400" b="1" i="0" u="none" strike="noStrike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5400" b="1" i="0" u="none" strike="noStrike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ACA732B-FEA7-CA19-8BC4-A9AF91962098}"/>
              </a:ext>
            </a:extLst>
          </p:cNvPr>
          <p:cNvSpPr txBox="1"/>
          <p:nvPr/>
        </p:nvSpPr>
        <p:spPr>
          <a:xfrm>
            <a:off x="842784" y="9116253"/>
            <a:ext cx="10096500" cy="1818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1" i="0" u="none" strike="noStrike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5400" b="1" i="0" u="none" strike="noStrike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5400" b="1" i="0" u="none" strike="noStrike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1" i="0" u="none" strike="noStrike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924800" y="9715500"/>
            <a:ext cx="1371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848600" y="8572500"/>
            <a:ext cx="1371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924800" y="7581900"/>
            <a:ext cx="1371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677400" y="6970574"/>
            <a:ext cx="12618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trái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ACA732B-FEA7-CA19-8BC4-A9AF91962098}"/>
              </a:ext>
            </a:extLst>
          </p:cNvPr>
          <p:cNvSpPr txBox="1"/>
          <p:nvPr/>
        </p:nvSpPr>
        <p:spPr>
          <a:xfrm>
            <a:off x="8763000" y="8030170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5400" b="1" i="0" u="none" strike="noStrike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5400" b="1" i="0" u="none" strike="noStrike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cọp</a:t>
            </a:r>
            <a:r>
              <a:rPr lang="en-US" sz="5400" b="1" i="0" u="none" strike="noStrike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; </a:t>
            </a:r>
            <a:r>
              <a:rPr lang="en-US" sz="5400" b="1" i="0" u="none" strike="noStrike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hùm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ACA732B-FEA7-CA19-8BC4-A9AF91962098}"/>
              </a:ext>
            </a:extLst>
          </p:cNvPr>
          <p:cNvSpPr txBox="1"/>
          <p:nvPr/>
        </p:nvSpPr>
        <p:spPr>
          <a:xfrm>
            <a:off x="6019800" y="9020770"/>
            <a:ext cx="876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1" i="0" u="none" strike="noStrike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đem</a:t>
            </a:r>
            <a:r>
              <a:rPr lang="en-US" sz="5400" b="1" i="0" u="none" strike="noStrike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6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6" grpId="0"/>
      <p:bldP spid="17" grpId="0"/>
      <p:bldP spid="4" grpId="0"/>
      <p:bldP spid="21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=""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9F8592F-2675-21F0-CC6E-9B4769C79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2247900"/>
            <a:ext cx="1047692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=""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=""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Giêng, Hai rét cứa như dao,</a:t>
              </a:r>
              <a:endParaRPr lang="vi-VN" sz="4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Nghe tiếng chào mào chống gậy ra trông</a:t>
              </a:r>
              <a:endParaRPr lang="vi-VN" sz="4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Nom Đoài rồi lại ngắm Đông</a:t>
              </a:r>
              <a:endParaRPr lang="vi-VN" sz="4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Bề lo sương táp, bề phòng chim ăn.</a:t>
              </a:r>
              <a:endParaRPr lang="vi-VN" sz="4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=""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D9E4C9C-2AC7-8B12-E74D-B9081C37DA54}"/>
              </a:ext>
            </a:extLst>
          </p:cNvPr>
          <p:cNvGrpSpPr/>
          <p:nvPr/>
        </p:nvGrpSpPr>
        <p:grpSpPr>
          <a:xfrm>
            <a:off x="5867400" y="7353300"/>
            <a:ext cx="7239000" cy="1429143"/>
            <a:chOff x="5635407" y="7524357"/>
            <a:chExt cx="5839975" cy="1176915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=""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=""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7172242" y="7649860"/>
              <a:ext cx="4303140" cy="988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trông</a:t>
              </a:r>
              <a:r>
                <a:rPr lang="en-US" sz="7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- nom</a:t>
              </a: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=""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1CC6887-07F6-82E5-E9DB-EBBFB276528F}"/>
              </a:ext>
            </a:extLst>
          </p:cNvPr>
          <p:cNvCxnSpPr>
            <a:cxnSpLocks/>
          </p:cNvCxnSpPr>
          <p:nvPr/>
        </p:nvCxnSpPr>
        <p:spPr>
          <a:xfrm>
            <a:off x="13335000" y="43053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E836373E-3ACD-5BEA-71DB-CC238EB7E71B}"/>
              </a:ext>
            </a:extLst>
          </p:cNvPr>
          <p:cNvCxnSpPr/>
          <p:nvPr/>
        </p:nvCxnSpPr>
        <p:spPr>
          <a:xfrm>
            <a:off x="5953626" y="49911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="" xmlns:a16="http://schemas.microsoft.com/office/drawing/2014/main" id="{D9CFE74A-5E81-29DF-728A-CC92BE51CC24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="" xmlns:a16="http://schemas.microsoft.com/office/drawing/2014/main" id="{52C4F3E8-A86D-B99A-399A-5A39958ED447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="" xmlns:a16="http://schemas.microsoft.com/office/drawing/2014/main" id="{47113A4D-917E-980D-7FC8-4FD83090A916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trong những </a:t>
              </a:r>
              <a:r>
                <a:rPr lang="en-US" sz="48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4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4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sau:</a:t>
              </a:r>
            </a:p>
            <a:p>
              <a:pPr algn="ctr"/>
              <a:r>
                <a:rPr lang="vi-VN" sz="6000" b="0" i="1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Đất nước ta sạch bóng quân thù. Hai Bà Trưng trở thành hai vị anh hùng đầu tiên được lưu danh trong lịch sử nước nhà</a:t>
              </a:r>
              <a:r>
                <a:rPr lang="vi-VN" sz="4800" b="0" i="1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4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="" xmlns:a16="http://schemas.microsoft.com/office/drawing/2014/main" id="{BD324733-17D2-4648-01D8-1D88CF6F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EBD2DD0-0DA0-1F91-52D4-11CCFBAA384C}"/>
              </a:ext>
            </a:extLst>
          </p:cNvPr>
          <p:cNvGrpSpPr/>
          <p:nvPr/>
        </p:nvGrpSpPr>
        <p:grpSpPr>
          <a:xfrm>
            <a:off x="3505200" y="6819894"/>
            <a:ext cx="9906000" cy="2209799"/>
            <a:chOff x="5635407" y="7524357"/>
            <a:chExt cx="5535345" cy="1176915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="" xmlns:a16="http://schemas.microsoft.com/office/drawing/2014/main" id="{15473624-5845-E843-C21D-C098BA001A58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="" xmlns:a16="http://schemas.microsoft.com/office/drawing/2014/main" id="{2A634A0C-6F00-FDFB-2451-3481D33B0AF6}"/>
                </a:ext>
              </a:extLst>
            </p:cNvPr>
            <p:cNvSpPr txBox="1"/>
            <p:nvPr/>
          </p:nvSpPr>
          <p:spPr>
            <a:xfrm>
              <a:off x="6997953" y="7849027"/>
              <a:ext cx="3954201" cy="54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6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endPara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="" xmlns:a16="http://schemas.microsoft.com/office/drawing/2014/main" id="{E391A20F-3F89-886F-1A89-F3C389257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EBA1DB03-D2CB-DD16-C4AE-DFB84EA8FF30}"/>
              </a:ext>
            </a:extLst>
          </p:cNvPr>
          <p:cNvCxnSpPr>
            <a:cxnSpLocks/>
          </p:cNvCxnSpPr>
          <p:nvPr/>
        </p:nvCxnSpPr>
        <p:spPr>
          <a:xfrm>
            <a:off x="2286000" y="37719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594AC44E-B037-3299-D672-1EC3565EBFEF}"/>
              </a:ext>
            </a:extLst>
          </p:cNvPr>
          <p:cNvCxnSpPr>
            <a:cxnSpLocks/>
          </p:cNvCxnSpPr>
          <p:nvPr/>
        </p:nvCxnSpPr>
        <p:spPr>
          <a:xfrm>
            <a:off x="10058400" y="56007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="" xmlns:a16="http://schemas.microsoft.com/office/drawing/2014/main" id="{7BF094EE-C207-5B24-B3F4-420B5D54E916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="" xmlns:a16="http://schemas.microsoft.com/office/drawing/2014/main" id="{A3BAE726-CFBA-60B5-AF40-082CF055D2EF}"/>
              </a:ext>
            </a:extLst>
          </p:cNvPr>
          <p:cNvGrpSpPr/>
          <p:nvPr/>
        </p:nvGrpSpPr>
        <p:grpSpPr>
          <a:xfrm>
            <a:off x="890340" y="919274"/>
            <a:ext cx="17092860" cy="5062426"/>
            <a:chOff x="308203" y="2337884"/>
            <a:chExt cx="12870924" cy="350328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="" xmlns:a16="http://schemas.microsoft.com/office/drawing/2014/main" id="{B007264E-D9BA-DAA8-5B46-D71CED011DBF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Con tàu như mũi tên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Đang lao về phía trước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Em muốn con tàu này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Đưa em đi khắp nước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Ơi Tổ quốc! Tổ quốc!</a:t>
              </a:r>
              <a:endParaRPr lang="vi-VN" sz="4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="" xmlns:a16="http://schemas.microsoft.com/office/drawing/2014/main" id="{3D10551D-2412-E8CC-FEDA-865453EF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044309F-A6D1-A4DA-6CE9-8B7434BDB342}"/>
              </a:ext>
            </a:extLst>
          </p:cNvPr>
          <p:cNvGrpSpPr/>
          <p:nvPr/>
        </p:nvGrpSpPr>
        <p:grpSpPr>
          <a:xfrm>
            <a:off x="5867400" y="7353302"/>
            <a:ext cx="7543800" cy="2091392"/>
            <a:chOff x="5635407" y="7524357"/>
            <a:chExt cx="5535345" cy="1722284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="" xmlns:a16="http://schemas.microsoft.com/office/drawing/2014/main" id="{037DA71A-92B4-BBD6-A722-51A997F7BFAE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="" xmlns:a16="http://schemas.microsoft.com/office/drawing/2014/main" id="{7D20C724-8C80-AA51-BDF8-5968F585B9A1}"/>
                </a:ext>
              </a:extLst>
            </p:cNvPr>
            <p:cNvSpPr txBox="1"/>
            <p:nvPr/>
          </p:nvSpPr>
          <p:spPr>
            <a:xfrm>
              <a:off x="6987822" y="7649860"/>
              <a:ext cx="4118720" cy="1596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Tổ</a:t>
              </a:r>
              <a:r>
                <a:rPr lang="en-US" sz="6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quốc</a:t>
              </a:r>
              <a:endParaRPr lang="en-US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="" xmlns:a16="http://schemas.microsoft.com/office/drawing/2014/main" id="{E33DD648-F56B-2BDB-D3E2-F10640655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DC36404-9A34-C297-C836-3C1085699226}"/>
              </a:ext>
            </a:extLst>
          </p:cNvPr>
          <p:cNvCxnSpPr>
            <a:cxnSpLocks/>
          </p:cNvCxnSpPr>
          <p:nvPr/>
        </p:nvCxnSpPr>
        <p:spPr>
          <a:xfrm>
            <a:off x="11201400" y="49911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4CFD0942-AF59-ECA1-9860-B95AD87D3AAE}"/>
              </a:ext>
            </a:extLst>
          </p:cNvPr>
          <p:cNvCxnSpPr>
            <a:cxnSpLocks/>
          </p:cNvCxnSpPr>
          <p:nvPr/>
        </p:nvCxnSpPr>
        <p:spPr>
          <a:xfrm>
            <a:off x="8153400" y="57531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=""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8" y="4327023"/>
            <a:ext cx="6100359" cy="610035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59" y="5237203"/>
            <a:ext cx="1642208" cy="219645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8" y="6216560"/>
            <a:ext cx="1642208" cy="21964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06" y="5489980"/>
            <a:ext cx="1642208" cy="219645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=""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07" y="6272215"/>
            <a:ext cx="1642208" cy="2196452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=""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6742100" y="610934"/>
            <a:ext cx="5517060" cy="33528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6936046" y="1211907"/>
            <a:ext cx="5129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=""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17407" y="1543967"/>
            <a:ext cx="8744693" cy="100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3">
            <a:extLst>
              <a:ext uri="{FF2B5EF4-FFF2-40B4-BE49-F238E27FC236}">
                <a16:creationId xmlns="" xmlns:a16="http://schemas.microsoft.com/office/drawing/2014/main" id="{B007264E-D9BA-DAA8-5B46-D71CED011DBF}"/>
              </a:ext>
            </a:extLst>
          </p:cNvPr>
          <p:cNvSpPr/>
          <p:nvPr/>
        </p:nvSpPr>
        <p:spPr>
          <a:xfrm>
            <a:off x="2489791" y="856881"/>
            <a:ext cx="15645060" cy="6782408"/>
          </a:xfrm>
          <a:custGeom>
            <a:avLst/>
            <a:gdLst>
              <a:gd name="connsiteX0" fmla="*/ 0 w 12429195"/>
              <a:gd name="connsiteY0" fmla="*/ 293910 h 1203512"/>
              <a:gd name="connsiteX1" fmla="*/ 293910 w 12429195"/>
              <a:gd name="connsiteY1" fmla="*/ 0 h 1203512"/>
              <a:gd name="connsiteX2" fmla="*/ 12135285 w 12429195"/>
              <a:gd name="connsiteY2" fmla="*/ 0 h 1203512"/>
              <a:gd name="connsiteX3" fmla="*/ 12429195 w 12429195"/>
              <a:gd name="connsiteY3" fmla="*/ 293910 h 1203512"/>
              <a:gd name="connsiteX4" fmla="*/ 12429195 w 12429195"/>
              <a:gd name="connsiteY4" fmla="*/ 909602 h 1203512"/>
              <a:gd name="connsiteX5" fmla="*/ 12135285 w 12429195"/>
              <a:gd name="connsiteY5" fmla="*/ 1203512 h 1203512"/>
              <a:gd name="connsiteX6" fmla="*/ 293910 w 12429195"/>
              <a:gd name="connsiteY6" fmla="*/ 1203512 h 1203512"/>
              <a:gd name="connsiteX7" fmla="*/ 0 w 12429195"/>
              <a:gd name="connsiteY7" fmla="*/ 909602 h 1203512"/>
              <a:gd name="connsiteX8" fmla="*/ 0 w 12429195"/>
              <a:gd name="connsiteY8" fmla="*/ 293910 h 120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29195" h="1203512" fill="none" extrusionOk="0">
                <a:moveTo>
                  <a:pt x="0" y="293910"/>
                </a:moveTo>
                <a:cubicBezTo>
                  <a:pt x="-3916" y="145309"/>
                  <a:pt x="117629" y="-9381"/>
                  <a:pt x="293910" y="0"/>
                </a:cubicBezTo>
                <a:cubicBezTo>
                  <a:pt x="3978335" y="-35273"/>
                  <a:pt x="9140995" y="-144294"/>
                  <a:pt x="12135285" y="0"/>
                </a:cubicBezTo>
                <a:cubicBezTo>
                  <a:pt x="12301539" y="1197"/>
                  <a:pt x="12424462" y="127597"/>
                  <a:pt x="12429195" y="293910"/>
                </a:cubicBezTo>
                <a:cubicBezTo>
                  <a:pt x="12484554" y="469424"/>
                  <a:pt x="12388720" y="679758"/>
                  <a:pt x="12429195" y="909602"/>
                </a:cubicBezTo>
                <a:cubicBezTo>
                  <a:pt x="12438532" y="1064863"/>
                  <a:pt x="12301263" y="1199549"/>
                  <a:pt x="12135285" y="1203512"/>
                </a:cubicBezTo>
                <a:cubicBezTo>
                  <a:pt x="10250153" y="1281037"/>
                  <a:pt x="3806053" y="1159809"/>
                  <a:pt x="293910" y="1203512"/>
                </a:cubicBezTo>
                <a:cubicBezTo>
                  <a:pt x="118225" y="1199809"/>
                  <a:pt x="-23678" y="1071600"/>
                  <a:pt x="0" y="909602"/>
                </a:cubicBezTo>
                <a:cubicBezTo>
                  <a:pt x="-9745" y="696765"/>
                  <a:pt x="6923" y="439635"/>
                  <a:pt x="0" y="293910"/>
                </a:cubicBezTo>
                <a:close/>
              </a:path>
              <a:path w="12429195" h="1203512" stroke="0" extrusionOk="0">
                <a:moveTo>
                  <a:pt x="0" y="293910"/>
                </a:moveTo>
                <a:cubicBezTo>
                  <a:pt x="-7190" y="106744"/>
                  <a:pt x="129829" y="1425"/>
                  <a:pt x="293910" y="0"/>
                </a:cubicBezTo>
                <a:cubicBezTo>
                  <a:pt x="1566339" y="-95379"/>
                  <a:pt x="10927552" y="58096"/>
                  <a:pt x="12135285" y="0"/>
                </a:cubicBezTo>
                <a:cubicBezTo>
                  <a:pt x="12292031" y="-3925"/>
                  <a:pt x="12420917" y="125639"/>
                  <a:pt x="12429195" y="293910"/>
                </a:cubicBezTo>
                <a:cubicBezTo>
                  <a:pt x="12384113" y="522932"/>
                  <a:pt x="12411587" y="723484"/>
                  <a:pt x="12429195" y="909602"/>
                </a:cubicBezTo>
                <a:cubicBezTo>
                  <a:pt x="12436534" y="1063200"/>
                  <a:pt x="12290058" y="1195992"/>
                  <a:pt x="12135285" y="1203512"/>
                </a:cubicBezTo>
                <a:cubicBezTo>
                  <a:pt x="7638865" y="1143606"/>
                  <a:pt x="5460504" y="1286026"/>
                  <a:pt x="293910" y="1203512"/>
                </a:cubicBezTo>
                <a:cubicBezTo>
                  <a:pt x="129072" y="1204134"/>
                  <a:pt x="-18542" y="1090743"/>
                  <a:pt x="0" y="909602"/>
                </a:cubicBezTo>
                <a:cubicBezTo>
                  <a:pt x="-14275" y="701072"/>
                  <a:pt x="-46857" y="416560"/>
                  <a:pt x="0" y="29391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800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custGeom>
                    <a:avLst/>
                    <a:gdLst>
                      <a:gd name="connsiteX0" fmla="*/ 0 w 15645060"/>
                      <a:gd name="connsiteY0" fmla="*/ 1167166 h 4779349"/>
                      <a:gd name="connsiteX1" fmla="*/ 369954 w 15645060"/>
                      <a:gd name="connsiteY1" fmla="*/ 0 h 4779349"/>
                      <a:gd name="connsiteX2" fmla="*/ 15275105 w 15645060"/>
                      <a:gd name="connsiteY2" fmla="*/ 0 h 4779349"/>
                      <a:gd name="connsiteX3" fmla="*/ 15645059 w 15645060"/>
                      <a:gd name="connsiteY3" fmla="*/ 1167166 h 4779349"/>
                      <a:gd name="connsiteX4" fmla="*/ 15645059 w 15645060"/>
                      <a:gd name="connsiteY4" fmla="*/ 3612182 h 4779349"/>
                      <a:gd name="connsiteX5" fmla="*/ 15275105 w 15645060"/>
                      <a:gd name="connsiteY5" fmla="*/ 4779349 h 4779349"/>
                      <a:gd name="connsiteX6" fmla="*/ 369954 w 15645060"/>
                      <a:gd name="connsiteY6" fmla="*/ 4779349 h 4779349"/>
                      <a:gd name="connsiteX7" fmla="*/ 0 w 15645060"/>
                      <a:gd name="connsiteY7" fmla="*/ 3612182 h 4779349"/>
                      <a:gd name="connsiteX8" fmla="*/ 0 w 15645060"/>
                      <a:gd name="connsiteY8" fmla="*/ 1167166 h 4779349"/>
                      <a:gd name="connsiteX0" fmla="*/ 0 w 15645060"/>
                      <a:gd name="connsiteY0" fmla="*/ 1167166 h 4779349"/>
                      <a:gd name="connsiteX1" fmla="*/ 369954 w 15645060"/>
                      <a:gd name="connsiteY1" fmla="*/ 0 h 4779349"/>
                      <a:gd name="connsiteX2" fmla="*/ 15275105 w 15645060"/>
                      <a:gd name="connsiteY2" fmla="*/ 0 h 4779349"/>
                      <a:gd name="connsiteX3" fmla="*/ 15645059 w 15645060"/>
                      <a:gd name="connsiteY3" fmla="*/ 1167166 h 4779349"/>
                      <a:gd name="connsiteX4" fmla="*/ 15645059 w 15645060"/>
                      <a:gd name="connsiteY4" fmla="*/ 3612182 h 4779349"/>
                      <a:gd name="connsiteX5" fmla="*/ 15275105 w 15645060"/>
                      <a:gd name="connsiteY5" fmla="*/ 4779349 h 4779349"/>
                      <a:gd name="connsiteX6" fmla="*/ 369954 w 15645060"/>
                      <a:gd name="connsiteY6" fmla="*/ 4779349 h 4779349"/>
                      <a:gd name="connsiteX7" fmla="*/ 0 w 15645060"/>
                      <a:gd name="connsiteY7" fmla="*/ 3612182 h 4779349"/>
                      <a:gd name="connsiteX8" fmla="*/ 0 w 15645060"/>
                      <a:gd name="connsiteY8" fmla="*/ 1167166 h 4779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645060" h="4779349" fill="none" extrusionOk="0">
                        <a:moveTo>
                          <a:pt x="0" y="1167166"/>
                        </a:moveTo>
                        <a:cubicBezTo>
                          <a:pt x="-11818" y="601182"/>
                          <a:pt x="113715" y="-60337"/>
                          <a:pt x="369954" y="0"/>
                        </a:cubicBezTo>
                        <a:cubicBezTo>
                          <a:pt x="4420007" y="33258"/>
                          <a:pt x="11483379" y="-1293649"/>
                          <a:pt x="15275105" y="0"/>
                        </a:cubicBezTo>
                        <a:cubicBezTo>
                          <a:pt x="15494154" y="7730"/>
                          <a:pt x="15575636" y="453198"/>
                          <a:pt x="15645059" y="1167166"/>
                        </a:cubicBezTo>
                        <a:cubicBezTo>
                          <a:pt x="15858904" y="1848709"/>
                          <a:pt x="15606622" y="2745846"/>
                          <a:pt x="15645059" y="3612182"/>
                        </a:cubicBezTo>
                        <a:cubicBezTo>
                          <a:pt x="15677050" y="4213447"/>
                          <a:pt x="15490326" y="4756783"/>
                          <a:pt x="15275105" y="4779349"/>
                        </a:cubicBezTo>
                        <a:cubicBezTo>
                          <a:pt x="12716960" y="5077952"/>
                          <a:pt x="4026200" y="4273685"/>
                          <a:pt x="369954" y="4779349"/>
                        </a:cubicBezTo>
                        <a:cubicBezTo>
                          <a:pt x="88670" y="4747979"/>
                          <a:pt x="-123049" y="4254229"/>
                          <a:pt x="0" y="3612182"/>
                        </a:cubicBezTo>
                        <a:cubicBezTo>
                          <a:pt x="-5054" y="2656739"/>
                          <a:pt x="10233" y="1733704"/>
                          <a:pt x="0" y="1167166"/>
                        </a:cubicBezTo>
                        <a:close/>
                      </a:path>
                      <a:path w="15645060" h="4779349" stroke="0" extrusionOk="0">
                        <a:moveTo>
                          <a:pt x="0" y="1167166"/>
                        </a:moveTo>
                        <a:cubicBezTo>
                          <a:pt x="-43973" y="413267"/>
                          <a:pt x="124343" y="3240"/>
                          <a:pt x="369954" y="0"/>
                        </a:cubicBezTo>
                        <a:cubicBezTo>
                          <a:pt x="2076577" y="-470404"/>
                          <a:pt x="13670042" y="437778"/>
                          <a:pt x="15275105" y="0"/>
                        </a:cubicBezTo>
                        <a:cubicBezTo>
                          <a:pt x="15475631" y="-40444"/>
                          <a:pt x="15545456" y="534804"/>
                          <a:pt x="15645059" y="1167166"/>
                        </a:cubicBezTo>
                        <a:cubicBezTo>
                          <a:pt x="15496348" y="2045377"/>
                          <a:pt x="15631944" y="2865449"/>
                          <a:pt x="15645059" y="3612182"/>
                        </a:cubicBezTo>
                        <a:cubicBezTo>
                          <a:pt x="15661908" y="4183613"/>
                          <a:pt x="15489649" y="4743683"/>
                          <a:pt x="15275105" y="4779349"/>
                        </a:cubicBezTo>
                        <a:cubicBezTo>
                          <a:pt x="9085842" y="4575403"/>
                          <a:pt x="6833821" y="5098776"/>
                          <a:pt x="369954" y="4779349"/>
                        </a:cubicBezTo>
                        <a:cubicBezTo>
                          <a:pt x="203753" y="4805895"/>
                          <a:pt x="-54593" y="4400090"/>
                          <a:pt x="0" y="3612182"/>
                        </a:cubicBezTo>
                        <a:cubicBezTo>
                          <a:pt x="-38746" y="2798820"/>
                          <a:pt x="14887" y="1714747"/>
                          <a:pt x="0" y="1167166"/>
                        </a:cubicBezTo>
                        <a:close/>
                      </a:path>
                      <a:path w="15645060" h="4779349" fill="none" stroke="0" extrusionOk="0">
                        <a:moveTo>
                          <a:pt x="0" y="1167166"/>
                        </a:moveTo>
                        <a:cubicBezTo>
                          <a:pt x="-7388" y="568554"/>
                          <a:pt x="134718" y="-26445"/>
                          <a:pt x="369954" y="0"/>
                        </a:cubicBezTo>
                        <a:cubicBezTo>
                          <a:pt x="5328900" y="55600"/>
                          <a:pt x="11613419" y="-551160"/>
                          <a:pt x="15275105" y="0"/>
                        </a:cubicBezTo>
                        <a:cubicBezTo>
                          <a:pt x="15469647" y="-5614"/>
                          <a:pt x="15555079" y="446322"/>
                          <a:pt x="15645059" y="1167166"/>
                        </a:cubicBezTo>
                        <a:cubicBezTo>
                          <a:pt x="15758702" y="1900720"/>
                          <a:pt x="15627394" y="2671419"/>
                          <a:pt x="15645059" y="3612182"/>
                        </a:cubicBezTo>
                        <a:cubicBezTo>
                          <a:pt x="15660094" y="4224849"/>
                          <a:pt x="15473828" y="4753451"/>
                          <a:pt x="15275105" y="4779349"/>
                        </a:cubicBezTo>
                        <a:cubicBezTo>
                          <a:pt x="13063991" y="5840009"/>
                          <a:pt x="4569434" y="4573027"/>
                          <a:pt x="369954" y="4779349"/>
                        </a:cubicBezTo>
                        <a:cubicBezTo>
                          <a:pt x="69578" y="4784231"/>
                          <a:pt x="-96714" y="4323412"/>
                          <a:pt x="0" y="3612182"/>
                        </a:cubicBezTo>
                        <a:cubicBezTo>
                          <a:pt x="-14469" y="2776286"/>
                          <a:pt x="-65325" y="1724879"/>
                          <a:pt x="0" y="11671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343400" y="876300"/>
            <a:ext cx="7315200" cy="1225126"/>
          </a:xfrm>
          <a:custGeom>
            <a:avLst/>
            <a:gdLst/>
            <a:ahLst/>
            <a:cxnLst/>
            <a:rect l="l" t="t" r="r" b="b"/>
            <a:pathLst>
              <a:path w="3564645" h="920326">
                <a:moveTo>
                  <a:pt x="0" y="0"/>
                </a:moveTo>
                <a:lnTo>
                  <a:pt x="3564644" y="0"/>
                </a:lnTo>
                <a:lnTo>
                  <a:pt x="3564644" y="920326"/>
                </a:lnTo>
                <a:lnTo>
                  <a:pt x="0" y="920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534254">
            <a:off x="2806997" y="-81548"/>
            <a:ext cx="1454101" cy="2338467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19906">
            <a:off x="11285218" y="253880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69"/>
                </a:lnTo>
                <a:lnTo>
                  <a:pt x="0" y="1777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=""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549DC006-824C-5F69-0727-4C40B61652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6886" y="424081"/>
            <a:ext cx="7834039" cy="3103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A88D779-2AA7-3D64-2CB8-E7413F0AE6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4047" y="2874872"/>
            <a:ext cx="10443353" cy="346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0" y="1714500"/>
            <a:ext cx="49359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5818" y="3467100"/>
            <a:ext cx="16794982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685800" indent="-685800" algn="just">
              <a:buFontTx/>
              <a:buChar char="-"/>
            </a:pPr>
            <a:r>
              <a:rPr lang="vi-VN" sz="5400" dirty="0" smtClean="0">
                <a:latin typeface="+mj-lt"/>
              </a:rPr>
              <a:t>Nhận </a:t>
            </a:r>
            <a:r>
              <a:rPr lang="vi-VN" sz="5400" dirty="0">
                <a:latin typeface="+mj-lt"/>
              </a:rPr>
              <a:t>biết được từ đồng nghĩa, bước đầu phân biệt được </a:t>
            </a:r>
            <a:endParaRPr lang="en-US" sz="5400" dirty="0" smtClean="0">
              <a:latin typeface="+mj-lt"/>
            </a:endParaRPr>
          </a:p>
          <a:p>
            <a:pPr algn="just"/>
            <a:r>
              <a:rPr lang="vi-VN" sz="5400" dirty="0" smtClean="0">
                <a:latin typeface="+mj-lt"/>
              </a:rPr>
              <a:t>những </a:t>
            </a:r>
            <a:r>
              <a:rPr lang="vi-VN" sz="5400" dirty="0">
                <a:latin typeface="+mj-lt"/>
              </a:rPr>
              <a:t>từ có nghĩa giống nhau và các từ có nghĩa gần </a:t>
            </a:r>
            <a:r>
              <a:rPr lang="vi-VN" sz="5400" dirty="0" smtClean="0">
                <a:latin typeface="+mj-lt"/>
              </a:rPr>
              <a:t>giống </a:t>
            </a:r>
            <a:endParaRPr lang="en-US" sz="5400" dirty="0" smtClean="0">
              <a:latin typeface="+mj-lt"/>
            </a:endParaRPr>
          </a:p>
          <a:p>
            <a:pPr algn="just"/>
            <a:r>
              <a:rPr lang="vi-VN" sz="5400" dirty="0" smtClean="0">
                <a:latin typeface="+mj-lt"/>
              </a:rPr>
              <a:t>nhau</a:t>
            </a:r>
            <a:r>
              <a:rPr lang="vi-VN" sz="5400" dirty="0">
                <a:latin typeface="+mj-lt"/>
              </a:rPr>
              <a:t>. </a:t>
            </a:r>
            <a:endParaRPr lang="en-US" sz="5400" dirty="0">
              <a:latin typeface="+mj-lt"/>
            </a:endParaRPr>
          </a:p>
          <a:p>
            <a:pPr algn="just"/>
            <a:r>
              <a:rPr lang="vi-VN" sz="5400" dirty="0">
                <a:latin typeface="+mj-lt"/>
              </a:rPr>
              <a:t>- Biết vận dụng bài học vào thực tiễn cuộc sống</a:t>
            </a:r>
            <a:r>
              <a:rPr lang="vi-VN" sz="5400" dirty="0" smtClean="0">
                <a:latin typeface="+mj-lt"/>
              </a:rPr>
              <a:t>.</a:t>
            </a:r>
            <a:endParaRPr lang="en-US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840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="" xmlns:a16="http://schemas.microsoft.com/office/drawing/2014/main" id="{0633465C-4F06-3AC7-31C4-43D4CA3AC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19300"/>
            <a:ext cx="10580819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815</Words>
  <Application>Microsoft Office PowerPoint</Application>
  <PresentationFormat>Custom</PresentationFormat>
  <Paragraphs>103</Paragraphs>
  <Slides>21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1_Chủ đề Office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</cp:revision>
  <dcterms:created xsi:type="dcterms:W3CDTF">2006-08-16T00:00:00Z</dcterms:created>
  <dcterms:modified xsi:type="dcterms:W3CDTF">2024-11-05T05:46:12Z</dcterms:modified>
  <dc:identifier>DAGFWQ5R7NY</dc:identifier>
</cp:coreProperties>
</file>