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64" r:id="rId3"/>
    <p:sldId id="3850" r:id="rId4"/>
    <p:sldId id="266" r:id="rId5"/>
    <p:sldId id="3852" r:id="rId6"/>
    <p:sldId id="3851" r:id="rId7"/>
    <p:sldId id="272" r:id="rId8"/>
    <p:sldId id="3835" r:id="rId9"/>
    <p:sldId id="275" r:id="rId10"/>
    <p:sldId id="3846" r:id="rId11"/>
    <p:sldId id="3853" r:id="rId12"/>
    <p:sldId id="3854" r:id="rId13"/>
    <p:sldId id="3866" r:id="rId14"/>
    <p:sldId id="3855" r:id="rId15"/>
    <p:sldId id="301" r:id="rId16"/>
    <p:sldId id="294" r:id="rId17"/>
    <p:sldId id="3856" r:id="rId18"/>
    <p:sldId id="299" r:id="rId19"/>
    <p:sldId id="298" r:id="rId20"/>
    <p:sldId id="3857" r:id="rId21"/>
    <p:sldId id="3858" r:id="rId22"/>
    <p:sldId id="3834" r:id="rId23"/>
    <p:sldId id="384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679E9-1D11-4320-AED2-BB05C8F4D5DC}" type="datetimeFigureOut">
              <a:rPr lang="en-US" smtClean="0"/>
              <a:t>29/11/2024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3FE91-65E8-49D6-93EA-45078B3044DF}" type="slidenum">
              <a:rPr lang="en-US" smtClean="0"/>
              <a:t>‹#›</a:t>
            </a:fld>
            <a:endParaRPr lang="en-US"/>
          </a:p>
        </p:txBody>
      </p:sp>
    </p:spTree>
    <p:extLst>
      <p:ext uri="{BB962C8B-B14F-4D97-AF65-F5344CB8AC3E}">
        <p14:creationId xmlns:p14="http://schemas.microsoft.com/office/powerpoint/2010/main" val="258322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a:t>
            </a:fld>
            <a:endParaRPr lang="zh-CN" altLang="en-US"/>
          </a:p>
        </p:txBody>
      </p:sp>
    </p:spTree>
    <p:extLst>
      <p:ext uri="{BB962C8B-B14F-4D97-AF65-F5344CB8AC3E}">
        <p14:creationId xmlns:p14="http://schemas.microsoft.com/office/powerpoint/2010/main" val="190286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10</a:t>
            </a:fld>
            <a:endParaRPr lang="zh-CN" altLang="en-US"/>
          </a:p>
        </p:txBody>
      </p:sp>
    </p:spTree>
    <p:extLst>
      <p:ext uri="{BB962C8B-B14F-4D97-AF65-F5344CB8AC3E}">
        <p14:creationId xmlns:p14="http://schemas.microsoft.com/office/powerpoint/2010/main" val="78293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653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69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8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F80703-50DB-4CF9-AED1-378856D5556E}" type="slidenum">
              <a:rPr lang="zh-CN" altLang="en-US" smtClean="0"/>
              <a:t>15</a:t>
            </a:fld>
            <a:endParaRPr lang="zh-CN" altLang="en-US"/>
          </a:p>
        </p:txBody>
      </p:sp>
    </p:spTree>
    <p:extLst>
      <p:ext uri="{BB962C8B-B14F-4D97-AF65-F5344CB8AC3E}">
        <p14:creationId xmlns:p14="http://schemas.microsoft.com/office/powerpoint/2010/main" val="33146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40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E589B5-A323-444B-9143-B068A09F1935}" type="slidenum">
              <a:rPr lang="zh-CN" altLang="en-US" smtClean="0"/>
              <a:t>18</a:t>
            </a:fld>
            <a:endParaRPr lang="zh-CN" altLang="en-US"/>
          </a:p>
        </p:txBody>
      </p:sp>
    </p:spTree>
    <p:extLst>
      <p:ext uri="{BB962C8B-B14F-4D97-AF65-F5344CB8AC3E}">
        <p14:creationId xmlns:p14="http://schemas.microsoft.com/office/powerpoint/2010/main" val="226931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603ED-F156-43BE-989A-FC8BF178531B}" type="slidenum">
              <a:rPr lang="zh-CN" altLang="en-US" smtClean="0"/>
              <a:t>19</a:t>
            </a:fld>
            <a:endParaRPr lang="zh-CN" altLang="en-US"/>
          </a:p>
        </p:txBody>
      </p:sp>
    </p:spTree>
    <p:extLst>
      <p:ext uri="{BB962C8B-B14F-4D97-AF65-F5344CB8AC3E}">
        <p14:creationId xmlns:p14="http://schemas.microsoft.com/office/powerpoint/2010/main" val="322975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36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2</a:t>
            </a:fld>
            <a:endParaRPr lang="zh-CN" altLang="en-US"/>
          </a:p>
        </p:txBody>
      </p:sp>
    </p:spTree>
    <p:extLst>
      <p:ext uri="{BB962C8B-B14F-4D97-AF65-F5344CB8AC3E}">
        <p14:creationId xmlns:p14="http://schemas.microsoft.com/office/powerpoint/2010/main" val="89815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1240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800766-8098-4D23-A48B-D04E1643784A}" type="slidenum">
              <a:rPr lang="zh-CN" altLang="en-US" smtClean="0"/>
              <a:t>22</a:t>
            </a:fld>
            <a:endParaRPr lang="zh-CN" altLang="en-US"/>
          </a:p>
        </p:txBody>
      </p:sp>
    </p:spTree>
    <p:extLst>
      <p:ext uri="{BB962C8B-B14F-4D97-AF65-F5344CB8AC3E}">
        <p14:creationId xmlns:p14="http://schemas.microsoft.com/office/powerpoint/2010/main" val="416288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23</a:t>
            </a:fld>
            <a:endParaRPr lang="zh-CN" altLang="en-US"/>
          </a:p>
        </p:txBody>
      </p:sp>
    </p:spTree>
    <p:extLst>
      <p:ext uri="{BB962C8B-B14F-4D97-AF65-F5344CB8AC3E}">
        <p14:creationId xmlns:p14="http://schemas.microsoft.com/office/powerpoint/2010/main" val="34420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606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173001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66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7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223014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F34AB7-F693-4501-9CE6-AE57FC0F2858}" type="slidenum">
              <a:rPr lang="zh-CN" altLang="en-US" smtClean="0"/>
              <a:t>8</a:t>
            </a:fld>
            <a:endParaRPr lang="zh-CN" altLang="en-US"/>
          </a:p>
        </p:txBody>
      </p:sp>
    </p:spTree>
    <p:extLst>
      <p:ext uri="{BB962C8B-B14F-4D97-AF65-F5344CB8AC3E}">
        <p14:creationId xmlns:p14="http://schemas.microsoft.com/office/powerpoint/2010/main" val="359255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96B42-2B2F-4E3F-8F9D-F6D73CF7562D}" type="slidenum">
              <a:rPr lang="zh-CN" altLang="en-US" smtClean="0"/>
              <a:t>9</a:t>
            </a:fld>
            <a:endParaRPr lang="zh-CN" altLang="en-US"/>
          </a:p>
        </p:txBody>
      </p:sp>
    </p:spTree>
    <p:extLst>
      <p:ext uri="{BB962C8B-B14F-4D97-AF65-F5344CB8AC3E}">
        <p14:creationId xmlns:p14="http://schemas.microsoft.com/office/powerpoint/2010/main" val="145709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54C9-DEA7-153C-AEB3-CE36D5F11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FEE675-C757-1FD2-869F-77634867FB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3D3C-D074-DB1A-22A1-BF0CB256D69E}"/>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5" name="Footer Placeholder 4">
            <a:extLst>
              <a:ext uri="{FF2B5EF4-FFF2-40B4-BE49-F238E27FC236}">
                <a16:creationId xmlns:a16="http://schemas.microsoft.com/office/drawing/2014/main" id="{6810755D-9327-98FB-DCB4-884CADEB6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929C2-69FB-4596-B5D2-8A28E22A9C2B}"/>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31420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9400-3C4A-70AA-7079-C86E86FBE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C33FBF-15C2-99E4-5706-7BB86587E3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B4D50B-E486-0ED3-BD31-8A2426F37345}"/>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5" name="Footer Placeholder 4">
            <a:extLst>
              <a:ext uri="{FF2B5EF4-FFF2-40B4-BE49-F238E27FC236}">
                <a16:creationId xmlns:a16="http://schemas.microsoft.com/office/drawing/2014/main" id="{6E06B8E8-18E5-256F-5751-A954D0617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2820C-AB9A-65ED-7AB8-4A8A1EA92947}"/>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418166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02C68-D75D-AC66-6EF2-8C1286B7AB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2BF9-D617-E6A5-F835-8AC2109ADF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6909B-9A70-AB6D-5684-CF066B7B7284}"/>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5" name="Footer Placeholder 4">
            <a:extLst>
              <a:ext uri="{FF2B5EF4-FFF2-40B4-BE49-F238E27FC236}">
                <a16:creationId xmlns:a16="http://schemas.microsoft.com/office/drawing/2014/main" id="{EC113C16-4466-E7AE-E652-EE384CF15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7FEA7-AD78-8AA9-3138-FDA624EB0979}"/>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3893745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338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33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545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E199-01BD-92C8-7D05-AEABFFB7B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A44ECF-E7EC-BF74-E3E0-FF44CEC772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69EB-73CA-AECC-F3AC-3E0389219239}"/>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5" name="Footer Placeholder 4">
            <a:extLst>
              <a:ext uri="{FF2B5EF4-FFF2-40B4-BE49-F238E27FC236}">
                <a16:creationId xmlns:a16="http://schemas.microsoft.com/office/drawing/2014/main" id="{8F48B242-1294-DB39-6DBE-383A9B9BC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6C102-3E07-1E40-6976-2D3FB1565B8C}"/>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113877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D506-EE38-510A-CE3B-5B6F54B454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63C14A-6D29-CD96-5EA7-AD2EB8018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28B789-971E-914E-16DA-C760AE680B21}"/>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5" name="Footer Placeholder 4">
            <a:extLst>
              <a:ext uri="{FF2B5EF4-FFF2-40B4-BE49-F238E27FC236}">
                <a16:creationId xmlns:a16="http://schemas.microsoft.com/office/drawing/2014/main" id="{290A607D-AFE2-6F75-D373-A179CA147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7ADB1-09E6-A56B-CBA3-9189DFA52C22}"/>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132952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9B75-0AEF-2C16-E0C4-7F31CA66E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F8467D-7940-C562-EA11-C4274A5ACD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B7CD8A-9788-2C6F-CE3F-852CAD13C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5129F9-B9A1-3D93-05F2-6482347FF257}"/>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6" name="Footer Placeholder 5">
            <a:extLst>
              <a:ext uri="{FF2B5EF4-FFF2-40B4-BE49-F238E27FC236}">
                <a16:creationId xmlns:a16="http://schemas.microsoft.com/office/drawing/2014/main" id="{E4942B79-5EDF-B392-F2CF-B020AE6D0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BBAA9-85B6-496D-8BF7-98548D648F2F}"/>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98900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58C6-A8C1-DC62-43FF-A470BE367F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F9C557-71D3-8466-2666-69ACECC9D1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D0533B-D884-C18A-BB06-811C2572F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463694-505D-C62A-DFD0-563693171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742911-5858-1CF6-D241-BFE596D08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39683B-E5F8-0ACA-ECA6-1D37D93ED9F2}"/>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8" name="Footer Placeholder 7">
            <a:extLst>
              <a:ext uri="{FF2B5EF4-FFF2-40B4-BE49-F238E27FC236}">
                <a16:creationId xmlns:a16="http://schemas.microsoft.com/office/drawing/2014/main" id="{1DEB67D9-DE46-597B-7894-96B493F725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3D8095-F6B3-662F-2556-B86D27B61BED}"/>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47134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66A6-054F-1D80-6720-224102A6D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D9F7FE-1BD7-4484-3668-9CBF72C10DD1}"/>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4" name="Footer Placeholder 3">
            <a:extLst>
              <a:ext uri="{FF2B5EF4-FFF2-40B4-BE49-F238E27FC236}">
                <a16:creationId xmlns:a16="http://schemas.microsoft.com/office/drawing/2014/main" id="{3A8B11EC-C347-1E72-3B0D-D5336179C2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7AE58-A92B-CBE9-B315-7A5294F45F7F}"/>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2898428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04C3C-2896-BC56-4BA9-85A30D6004B7}"/>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3" name="Footer Placeholder 2">
            <a:extLst>
              <a:ext uri="{FF2B5EF4-FFF2-40B4-BE49-F238E27FC236}">
                <a16:creationId xmlns:a16="http://schemas.microsoft.com/office/drawing/2014/main" id="{837919B3-98DB-8E2B-216D-7D60717EB9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11AE0B-B7DB-FA96-17A3-DADB02CAAF7E}"/>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374245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A509-A000-B1E2-D903-240CDD073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A8BB21-DCA7-DE06-0434-DD1218467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B8A1F2-2B17-42F1-5ACD-E26BE5F1A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94107-BF4C-A3DF-7A89-18779F1C7002}"/>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6" name="Footer Placeholder 5">
            <a:extLst>
              <a:ext uri="{FF2B5EF4-FFF2-40B4-BE49-F238E27FC236}">
                <a16:creationId xmlns:a16="http://schemas.microsoft.com/office/drawing/2014/main" id="{2AFF029E-FF66-0205-53BE-F3DD32C558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B9E8D-57EA-EA37-AAE7-1E8C0C35AD37}"/>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62446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0C3D-E98F-A48C-905D-98BEFE2D2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724BB6-B77C-20DF-50E0-BFB8F3254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25FABA-7FB0-02BE-D7BB-07998164A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BAFFF-67E3-7CDD-5947-86F8893369E9}"/>
              </a:ext>
            </a:extLst>
          </p:cNvPr>
          <p:cNvSpPr>
            <a:spLocks noGrp="1"/>
          </p:cNvSpPr>
          <p:nvPr>
            <p:ph type="dt" sz="half" idx="10"/>
          </p:nvPr>
        </p:nvSpPr>
        <p:spPr/>
        <p:txBody>
          <a:bodyPr/>
          <a:lstStyle/>
          <a:p>
            <a:fld id="{D69CE52B-23EA-4016-A9AA-BE97047E9088}" type="datetimeFigureOut">
              <a:rPr lang="en-US" smtClean="0"/>
              <a:t>29/11/2024</a:t>
            </a:fld>
            <a:endParaRPr lang="en-US"/>
          </a:p>
        </p:txBody>
      </p:sp>
      <p:sp>
        <p:nvSpPr>
          <p:cNvPr id="6" name="Footer Placeholder 5">
            <a:extLst>
              <a:ext uri="{FF2B5EF4-FFF2-40B4-BE49-F238E27FC236}">
                <a16:creationId xmlns:a16="http://schemas.microsoft.com/office/drawing/2014/main" id="{9D0B9D78-B77B-DB8D-3FA8-43B857130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6D262-676E-2968-16E5-1456563C554D}"/>
              </a:ext>
            </a:extLst>
          </p:cNvPr>
          <p:cNvSpPr>
            <a:spLocks noGrp="1"/>
          </p:cNvSpPr>
          <p:nvPr>
            <p:ph type="sldNum" sz="quarter" idx="12"/>
          </p:nvPr>
        </p:nvSpPr>
        <p:spPr/>
        <p:txBody>
          <a:bodyPr/>
          <a:lstStyle/>
          <a:p>
            <a:fld id="{433C4CA5-E41C-404F-8454-87C051511DB3}" type="slidenum">
              <a:rPr lang="en-US" smtClean="0"/>
              <a:t>‹#›</a:t>
            </a:fld>
            <a:endParaRPr lang="en-US"/>
          </a:p>
        </p:txBody>
      </p:sp>
    </p:spTree>
    <p:extLst>
      <p:ext uri="{BB962C8B-B14F-4D97-AF65-F5344CB8AC3E}">
        <p14:creationId xmlns:p14="http://schemas.microsoft.com/office/powerpoint/2010/main" val="103420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860A3B-D2A9-7AED-9E32-18F878912E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6887E3-9132-C9F1-71F0-B728CD10A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2F30C-9B40-7566-5A63-94F36430F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CE52B-23EA-4016-A9AA-BE97047E9088}" type="datetimeFigureOut">
              <a:rPr lang="en-US" smtClean="0"/>
              <a:t>29/11/2024</a:t>
            </a:fld>
            <a:endParaRPr lang="en-US"/>
          </a:p>
        </p:txBody>
      </p:sp>
      <p:sp>
        <p:nvSpPr>
          <p:cNvPr id="5" name="Footer Placeholder 4">
            <a:extLst>
              <a:ext uri="{FF2B5EF4-FFF2-40B4-BE49-F238E27FC236}">
                <a16:creationId xmlns:a16="http://schemas.microsoft.com/office/drawing/2014/main" id="{EC03EB16-B052-1976-3CF2-564D6F06BD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EF2FB0-E447-F869-7312-83C32A570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4CA5-E41C-404F-8454-87C051511DB3}" type="slidenum">
              <a:rPr lang="en-US" smtClean="0"/>
              <a:t>‹#›</a:t>
            </a:fld>
            <a:endParaRPr lang="en-US"/>
          </a:p>
        </p:txBody>
      </p:sp>
    </p:spTree>
    <p:extLst>
      <p:ext uri="{BB962C8B-B14F-4D97-AF65-F5344CB8AC3E}">
        <p14:creationId xmlns:p14="http://schemas.microsoft.com/office/powerpoint/2010/main" val="1904602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slide" Target="slide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slide" Target="slide5.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914400" y="-1610530"/>
            <a:ext cx="11076039" cy="7790665"/>
          </a:xfrm>
          <a:prstGeom prst="rect">
            <a:avLst/>
          </a:prstGeom>
        </p:spPr>
      </p:pic>
      <p:pic>
        <p:nvPicPr>
          <p:cNvPr id="4" name="Picture 3">
            <a:extLst>
              <a:ext uri="{FF2B5EF4-FFF2-40B4-BE49-F238E27FC236}">
                <a16:creationId xmlns:a16="http://schemas.microsoft.com/office/drawing/2014/main" id="{E5F42030-7708-72F7-9C17-303851813D61}"/>
              </a:ext>
            </a:extLst>
          </p:cNvPr>
          <p:cNvPicPr>
            <a:picLocks noChangeAspect="1"/>
          </p:cNvPicPr>
          <p:nvPr/>
        </p:nvPicPr>
        <p:blipFill>
          <a:blip r:embed="rId5"/>
          <a:stretch>
            <a:fillRect/>
          </a:stretch>
        </p:blipFill>
        <p:spPr>
          <a:xfrm>
            <a:off x="3984934" y="471386"/>
            <a:ext cx="4938188" cy="579170"/>
          </a:xfrm>
          <a:prstGeom prst="rect">
            <a:avLst/>
          </a:prstGeom>
        </p:spPr>
      </p:pic>
      <p:sp>
        <p:nvSpPr>
          <p:cNvPr id="5" name="TextBox 4">
            <a:extLst>
              <a:ext uri="{FF2B5EF4-FFF2-40B4-BE49-F238E27FC236}">
                <a16:creationId xmlns:a16="http://schemas.microsoft.com/office/drawing/2014/main" id="{F6A9E252-9E9F-F033-48AC-05C6B4806A22}"/>
              </a:ext>
            </a:extLst>
          </p:cNvPr>
          <p:cNvSpPr txBox="1"/>
          <p:nvPr/>
        </p:nvSpPr>
        <p:spPr>
          <a:xfrm>
            <a:off x="2522964" y="2531920"/>
            <a:ext cx="7274104" cy="1643865"/>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61182311-2831-458C-8988-848345DA786B}"/>
              </a:ext>
            </a:extLst>
          </p:cNvPr>
          <p:cNvPicPr>
            <a:picLocks noChangeAspect="1"/>
          </p:cNvPicPr>
          <p:nvPr/>
        </p:nvPicPr>
        <p:blipFill>
          <a:blip r:embed="rId6"/>
          <a:stretch>
            <a:fillRect/>
          </a:stretch>
        </p:blipFill>
        <p:spPr>
          <a:xfrm>
            <a:off x="2914655" y="1648580"/>
            <a:ext cx="7675529" cy="1859441"/>
          </a:xfrm>
          <a:prstGeom prst="rect">
            <a:avLst/>
          </a:prstGeom>
        </p:spPr>
      </p:pic>
      <p:sp>
        <p:nvSpPr>
          <p:cNvPr id="2" name="TextBox 1">
            <a:extLst>
              <a:ext uri="{FF2B5EF4-FFF2-40B4-BE49-F238E27FC236}">
                <a16:creationId xmlns:a16="http://schemas.microsoft.com/office/drawing/2014/main" id="{AD4D3E9A-74C8-32F4-87C8-7D916540B5B4}"/>
              </a:ext>
            </a:extLst>
          </p:cNvPr>
          <p:cNvSpPr txBox="1"/>
          <p:nvPr/>
        </p:nvSpPr>
        <p:spPr>
          <a:xfrm>
            <a:off x="3805994" y="1108193"/>
            <a:ext cx="536466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SINH HOẠT THEO CHỦ ĐỀ </a:t>
            </a:r>
          </a:p>
        </p:txBody>
      </p:sp>
      <p:sp>
        <p:nvSpPr>
          <p:cNvPr id="6" name="TextBox 5">
            <a:extLst>
              <a:ext uri="{FF2B5EF4-FFF2-40B4-BE49-F238E27FC236}">
                <a16:creationId xmlns:a16="http://schemas.microsoft.com/office/drawing/2014/main" id="{16544F53-1029-0537-28FD-AA1AFBFF08D8}"/>
              </a:ext>
            </a:extLst>
          </p:cNvPr>
          <p:cNvSpPr txBox="1"/>
          <p:nvPr/>
        </p:nvSpPr>
        <p:spPr>
          <a:xfrm>
            <a:off x="4219086" y="3686279"/>
            <a:ext cx="4137946"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Lớp 4C</a:t>
            </a:r>
          </a:p>
          <a:p>
            <a:r>
              <a:rPr lang="en-US" sz="3200" b="1">
                <a:latin typeface="Times New Roman" panose="02020603050405020304" pitchFamily="18" charset="0"/>
                <a:cs typeface="Times New Roman" panose="02020603050405020304" pitchFamily="18" charset="0"/>
              </a:rPr>
              <a:t>GV : Nguyễn Thị Lục</a:t>
            </a:r>
          </a:p>
        </p:txBody>
      </p:sp>
    </p:spTree>
    <p:extLst>
      <p:ext uri="{BB962C8B-B14F-4D97-AF65-F5344CB8AC3E}">
        <p14:creationId xmlns:p14="http://schemas.microsoft.com/office/powerpoint/2010/main" val="391299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862322"/>
          </a:xfrm>
          <a:prstGeom prst="rect">
            <a:avLst/>
          </a:prstGeom>
          <a:noFill/>
        </p:spPr>
        <p:txBody>
          <a:bodyPr wrap="square" rtlCol="0">
            <a:spAutoFit/>
          </a:bodyPr>
          <a:lstStyle/>
          <a:p>
            <a:pPr algn="ctr"/>
            <a:r>
              <a:rPr lang="vi-VN" sz="3600" b="1" i="1" dirty="0">
                <a:solidFill>
                  <a:srgbClr val="002060"/>
                </a:solidFill>
                <a:effectLst/>
                <a:latin typeface="Cambria" panose="02040503050406030204" pitchFamily="18" charset="0"/>
                <a:ea typeface="Cambria" panose="02040503050406030204" pitchFamily="18" charset="0"/>
              </a:rPr>
              <a:t>Khi các em nhìn ra được những điều hài lòng hoặc những điều chưa hài lòng về mình, về bạn chúng ta sẽ nhận ra những điểm cần điều chỉnh để hiểu nhau hơn và hợp tác với nhau tốt hơn.</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021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0E8A21AC-E890-A5C4-5242-2F77B6B74CC6}"/>
              </a:ext>
            </a:extLst>
          </p:cNvPr>
          <p:cNvPicPr>
            <a:picLocks noChangeAspect="1"/>
          </p:cNvPicPr>
          <p:nvPr/>
        </p:nvPicPr>
        <p:blipFill>
          <a:blip r:embed="rId7"/>
          <a:stretch>
            <a:fillRect/>
          </a:stretch>
        </p:blipFill>
        <p:spPr>
          <a:xfrm>
            <a:off x="3626586" y="2603600"/>
            <a:ext cx="5986791" cy="1774090"/>
          </a:xfrm>
          <a:prstGeom prst="rect">
            <a:avLst/>
          </a:prstGeom>
        </p:spPr>
      </p:pic>
    </p:spTree>
    <p:extLst>
      <p:ext uri="{BB962C8B-B14F-4D97-AF65-F5344CB8AC3E}">
        <p14:creationId xmlns:p14="http://schemas.microsoft.com/office/powerpoint/2010/main" val="272566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1551398"/>
            <a:ext cx="7583764" cy="3524036"/>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729344" y="1735297"/>
            <a:ext cx="6911222" cy="2031325"/>
          </a:xfrm>
          <a:prstGeom prst="rect">
            <a:avLst/>
          </a:prstGeom>
          <a:noFill/>
        </p:spPr>
        <p:txBody>
          <a:bodyPr wrap="square" lIns="0" tIns="0" rIns="0" bIns="0" rtlCol="0">
            <a:spAutoFit/>
          </a:bodyPr>
          <a:lstStyle/>
          <a:p>
            <a:pPr lvl="0" algn="ctr"/>
            <a:r>
              <a:rPr lang="en-US" sz="4400" b="1" dirty="0">
                <a:solidFill>
                  <a:srgbClr val="FF0000"/>
                </a:solidFill>
                <a:latin typeface="Calibri" panose="020F0502020204030204" pitchFamily="34" charset="0"/>
                <a:cs typeface="Calibri" panose="020F0502020204030204" pitchFamily="34" charset="0"/>
              </a:rPr>
              <a:t>2. </a:t>
            </a:r>
            <a:r>
              <a:rPr lang="vi-VN" sz="4400" b="1" dirty="0">
                <a:solidFill>
                  <a:srgbClr val="FF0000"/>
                </a:solidFill>
                <a:latin typeface="Calibri" panose="020F0502020204030204" pitchFamily="34" charset="0"/>
                <a:cs typeface="Calibri" panose="020F0502020204030204" pitchFamily="34" charset="0"/>
              </a:rPr>
              <a:t>Đề xuất cách giải quyết các vấn đề thường xảy ra trong quan hệ bạn bè</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6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h trang sô (2)">
            <a:hlinkClick r:id="" action="ppaction://media"/>
            <a:extLst>
              <a:ext uri="{FF2B5EF4-FFF2-40B4-BE49-F238E27FC236}">
                <a16:creationId xmlns:a16="http://schemas.microsoft.com/office/drawing/2014/main" id="{15B073A3-2E99-EECE-3FDB-D1E27AB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242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6</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4993243" y="1551398"/>
            <a:ext cx="6893958" cy="2496621"/>
            <a:chOff x="267012" y="1913134"/>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223267" cy="1499887"/>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Kể về những tình huống bất hòa xảy ra giữa bạn bè (Hiểu lầm nhau, bảo thủ ý kiến, không lắng nghe nhau, trêu đùa quá giới hạn,...)</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51399" y="585627"/>
            <a:ext cx="8846048"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hia sẻ về những vấn đề thường xảy ra giữa bạn bè mà em từng gặp phải hoặc chứng kiến ở lớp, ở trường.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E1867FDE-C920-4A52-7C70-1BF1BFA4EAE2}"/>
              </a:ext>
            </a:extLst>
          </p:cNvPr>
          <p:cNvGrpSpPr/>
          <p:nvPr/>
        </p:nvGrpSpPr>
        <p:grpSpPr>
          <a:xfrm>
            <a:off x="5106259" y="4181584"/>
            <a:ext cx="6893958" cy="1202076"/>
            <a:chOff x="267012" y="1913134"/>
            <a:chExt cx="8452053" cy="2062165"/>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788076"/>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Chia sẻ cách em đã ứng xử trong tình huống đó.</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5185026" y="5496676"/>
            <a:ext cx="6893958" cy="1202076"/>
            <a:chOff x="267012" y="1913134"/>
            <a:chExt cx="8452053" cy="2062165"/>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1636773"/>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Đưa ra lời khuyên cho từng tình huống.</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7544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94E1E-7A0E-626C-091A-7CE51D10A4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6" name="Picture 30">
            <a:extLst>
              <a:ext uri="{FF2B5EF4-FFF2-40B4-BE49-F238E27FC236}">
                <a16:creationId xmlns:a16="http://schemas.microsoft.com/office/drawing/2014/main" id="{6F373701-0B25-3990-9932-3E0B7BC35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1643866"/>
            <a:ext cx="8153400" cy="1417834"/>
          </a:xfrm>
          <a:prstGeom prst="rect">
            <a:avLst/>
          </a:prstGeom>
        </p:spPr>
      </p:pic>
      <p:sp>
        <p:nvSpPr>
          <p:cNvPr id="7" name="TextBox 6">
            <a:extLst>
              <a:ext uri="{FF2B5EF4-FFF2-40B4-BE49-F238E27FC236}">
                <a16:creationId xmlns:a16="http://schemas.microsoft.com/office/drawing/2014/main" id="{39198AAA-BFC8-94FF-1736-7EEDC2525F4A}"/>
              </a:ext>
            </a:extLst>
          </p:cNvPr>
          <p:cNvSpPr txBox="1"/>
          <p:nvPr/>
        </p:nvSpPr>
        <p:spPr>
          <a:xfrm>
            <a:off x="4154107" y="1796295"/>
            <a:ext cx="7169567"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từng bất hoà với bạn nào bao giờ chưa? Vì sao lại xảy ra bất hoà đó? </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4A1F395-F0C5-C13F-8B4E-FC30699A85C1}"/>
              </a:ext>
            </a:extLst>
          </p:cNvPr>
          <p:cNvPicPr>
            <a:picLocks noChangeAspect="1"/>
          </p:cNvPicPr>
          <p:nvPr/>
        </p:nvPicPr>
        <p:blipFill>
          <a:blip r:embed="rId7"/>
          <a:stretch>
            <a:fillRect/>
          </a:stretch>
        </p:blipFill>
        <p:spPr>
          <a:xfrm>
            <a:off x="5040401" y="83713"/>
            <a:ext cx="2316681" cy="1286367"/>
          </a:xfrm>
          <a:prstGeom prst="rect">
            <a:avLst/>
          </a:prstGeom>
        </p:spPr>
      </p:pic>
      <p:pic>
        <p:nvPicPr>
          <p:cNvPr id="12" name="Picture 30">
            <a:extLst>
              <a:ext uri="{FF2B5EF4-FFF2-40B4-BE49-F238E27FC236}">
                <a16:creationId xmlns:a16="http://schemas.microsoft.com/office/drawing/2014/main" id="{CCC987F8-31E4-C1CC-C0E0-BACE634084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30549" y="3246635"/>
            <a:ext cx="8153400" cy="708915"/>
          </a:xfrm>
          <a:prstGeom prst="rect">
            <a:avLst/>
          </a:prstGeom>
        </p:spPr>
      </p:pic>
      <p:sp>
        <p:nvSpPr>
          <p:cNvPr id="13" name="TextBox 12">
            <a:extLst>
              <a:ext uri="{FF2B5EF4-FFF2-40B4-BE49-F238E27FC236}">
                <a16:creationId xmlns:a16="http://schemas.microsoft.com/office/drawing/2014/main" id="{E1492C3A-B10C-6227-BF29-5B66482E4DAC}"/>
              </a:ext>
            </a:extLst>
          </p:cNvPr>
          <p:cNvSpPr txBox="1"/>
          <p:nvPr/>
        </p:nvSpPr>
        <p:spPr>
          <a:xfrm>
            <a:off x="4174656" y="3399064"/>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cảm thấy như thế nào khi xảy ra bất hoà?</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30">
            <a:extLst>
              <a:ext uri="{FF2B5EF4-FFF2-40B4-BE49-F238E27FC236}">
                <a16:creationId xmlns:a16="http://schemas.microsoft.com/office/drawing/2014/main" id="{4213821D-1F69-7576-4982-2CE70F537C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2467" y="4150760"/>
            <a:ext cx="8153400" cy="760287"/>
          </a:xfrm>
          <a:prstGeom prst="rect">
            <a:avLst/>
          </a:prstGeom>
        </p:spPr>
      </p:pic>
      <p:sp>
        <p:nvSpPr>
          <p:cNvPr id="15" name="TextBox 14">
            <a:extLst>
              <a:ext uri="{FF2B5EF4-FFF2-40B4-BE49-F238E27FC236}">
                <a16:creationId xmlns:a16="http://schemas.microsoft.com/office/drawing/2014/main" id="{DDDE32BF-79E4-7F69-AA56-98274646488F}"/>
              </a:ext>
            </a:extLst>
          </p:cNvPr>
          <p:cNvSpPr txBox="1"/>
          <p:nvPr/>
        </p:nvSpPr>
        <p:spPr>
          <a:xfrm>
            <a:off x="4246574" y="4303189"/>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làm gì khi gặp trường hợp đó?</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30">
            <a:extLst>
              <a:ext uri="{FF2B5EF4-FFF2-40B4-BE49-F238E27FC236}">
                <a16:creationId xmlns:a16="http://schemas.microsoft.com/office/drawing/2014/main" id="{1FAEAA22-6538-6DFF-E0AB-AF58CAABA0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1784" y="5085708"/>
            <a:ext cx="8153400" cy="1160980"/>
          </a:xfrm>
          <a:prstGeom prst="rect">
            <a:avLst/>
          </a:prstGeom>
        </p:spPr>
      </p:pic>
      <p:sp>
        <p:nvSpPr>
          <p:cNvPr id="17" name="TextBox 16">
            <a:extLst>
              <a:ext uri="{FF2B5EF4-FFF2-40B4-BE49-F238E27FC236}">
                <a16:creationId xmlns:a16="http://schemas.microsoft.com/office/drawing/2014/main" id="{BB901A58-F98E-AE91-433A-E066519DA2B9}"/>
              </a:ext>
            </a:extLst>
          </p:cNvPr>
          <p:cNvSpPr txBox="1"/>
          <p:nvPr/>
        </p:nvSpPr>
        <p:spPr>
          <a:xfrm>
            <a:off x="4345891" y="5227863"/>
            <a:ext cx="7846109"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có cần đến trợ giúp của ai để giải quyết trường hợp đó không?</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80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2D38FC-FA94-5F1A-B306-C00C44F50EF7}"/>
              </a:ext>
            </a:extLst>
          </p:cNvPr>
          <p:cNvSpPr txBox="1"/>
          <p:nvPr/>
        </p:nvSpPr>
        <p:spPr>
          <a:xfrm>
            <a:off x="3362325" y="1619250"/>
            <a:ext cx="53149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trước</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Mỗi khi bất hoà xảy ra, nó như hòn đá nặng trĩu và các em không thể mang nó mãi được. Em cần tìm cách gạt bỏ hòn đá gánh nặng ấy</a:t>
            </a:r>
            <a:r>
              <a:rPr lang="en-US" sz="4000" b="1" i="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356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DA9F5F2-629E-742D-D7C1-8CD06F5BB772}"/>
              </a:ext>
            </a:extLst>
          </p:cNvPr>
          <p:cNvSpPr txBox="1"/>
          <p:nvPr/>
        </p:nvSpPr>
        <p:spPr>
          <a:xfrm>
            <a:off x="1577083" y="1288294"/>
            <a:ext cx="4443573" cy="3970318"/>
          </a:xfrm>
          <a:prstGeom prst="rect">
            <a:avLst/>
          </a:prstGeom>
          <a:noFill/>
        </p:spPr>
        <p:txBody>
          <a:bodyPr wrap="square">
            <a:spAutoFit/>
          </a:bodyPr>
          <a:lstStyle/>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to</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nặng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bầu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xám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xịt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cười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méo</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xệch</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C5054E3C-B14D-2EFD-96F1-E063E70DCE5E}"/>
              </a:ext>
            </a:extLst>
          </p:cNvPr>
          <p:cNvSpPr txBox="1"/>
          <p:nvPr/>
        </p:nvSpPr>
        <p:spPr>
          <a:xfrm>
            <a:off x="7135403" y="949246"/>
            <a:ext cx="4443573" cy="5555367"/>
          </a:xfrm>
          <a:prstGeom prst="rect">
            <a:avLst/>
          </a:prstGeom>
          <a:noFill/>
        </p:spPr>
        <p:txBody>
          <a:bodyPr wrap="square">
            <a:spAutoFit/>
          </a:bodyPr>
          <a:lstStyle/>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đừng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giữ</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buồn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chắc</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chẳng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Xin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nói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tung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Đang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khổ</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r">
              <a:spcBef>
                <a:spcPts val="0"/>
              </a:spcBef>
              <a:spcAft>
                <a:spcPts val="1000"/>
              </a:spcAft>
            </a:pP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Thuỵ</a:t>
            </a: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Anh)</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E292B30-8001-9906-EFB3-3B07B0C8565F}"/>
              </a:ext>
            </a:extLst>
          </p:cNvPr>
          <p:cNvSpPr txBox="1"/>
          <p:nvPr/>
        </p:nvSpPr>
        <p:spPr>
          <a:xfrm>
            <a:off x="4387065" y="647272"/>
            <a:ext cx="2661007"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Hòn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đá</a:t>
            </a:r>
            <a:endParaRPr lang="en-US" sz="4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2408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B1F25-C417-FD37-D3CD-5084796C5D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3" name="Picture 30">
            <a:extLst>
              <a:ext uri="{FF2B5EF4-FFF2-40B4-BE49-F238E27FC236}">
                <a16:creationId xmlns:a16="http://schemas.microsoft.com/office/drawing/2014/main" id="{927DC4C5-0C1D-8396-4750-2ACD62CF1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8890" y="760289"/>
            <a:ext cx="8153400" cy="1417834"/>
          </a:xfrm>
          <a:prstGeom prst="rect">
            <a:avLst/>
          </a:prstGeom>
        </p:spPr>
      </p:pic>
      <p:sp>
        <p:nvSpPr>
          <p:cNvPr id="4" name="TextBox 3">
            <a:extLst>
              <a:ext uri="{FF2B5EF4-FFF2-40B4-BE49-F238E27FC236}">
                <a16:creationId xmlns:a16="http://schemas.microsoft.com/office/drawing/2014/main" id="{1344F633-E255-8315-2F43-E674E029CA45}"/>
              </a:ext>
            </a:extLst>
          </p:cNvPr>
          <p:cNvSpPr txBox="1"/>
          <p:nvPr/>
        </p:nvSpPr>
        <p:spPr>
          <a:xfrm>
            <a:off x="3362997" y="912718"/>
            <a:ext cx="7722819" cy="984885"/>
          </a:xfrm>
          <a:prstGeom prst="rect">
            <a:avLst/>
          </a:prstGeom>
          <a:noFill/>
        </p:spPr>
        <p:txBody>
          <a:bodyPr wrap="square" lIns="0" tIns="0" rIns="0" bIns="0" rtlCol="0">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Sáng tác thêm nối vào những ý nghĩ, không cần quá vần điệu.</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7FCD4B9-33F1-1195-A644-51B83865F2F6}"/>
              </a:ext>
            </a:extLst>
          </p:cNvPr>
          <p:cNvSpPr txBox="1"/>
          <p:nvPr/>
        </p:nvSpPr>
        <p:spPr>
          <a:xfrm>
            <a:off x="4150760" y="2630184"/>
            <a:ext cx="6842588" cy="3170099"/>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Nào ta cùng nghĩ</a:t>
            </a:r>
          </a:p>
          <a:p>
            <a:r>
              <a:rPr lang="vi-VN" sz="4000" dirty="0">
                <a:latin typeface="Cambria" panose="02040503050406030204" pitchFamily="18" charset="0"/>
                <a:ea typeface="Cambria" panose="02040503050406030204" pitchFamily="18" charset="0"/>
              </a:rPr>
              <a:t>Về…?</a:t>
            </a:r>
          </a:p>
          <a:p>
            <a:r>
              <a:rPr lang="vi-VN" sz="4000" dirty="0">
                <a:latin typeface="Cambria" panose="02040503050406030204" pitchFamily="18" charset="0"/>
                <a:ea typeface="Cambria" panose="02040503050406030204" pitchFamily="18" charset="0"/>
              </a:rPr>
              <a:t>Về những niềm vui</a:t>
            </a:r>
          </a:p>
          <a:p>
            <a:r>
              <a:rPr lang="vi-VN" sz="4000" dirty="0">
                <a:latin typeface="Cambria" panose="02040503050406030204" pitchFamily="18" charset="0"/>
                <a:ea typeface="Cambria" panose="02040503050406030204" pitchFamily="18" charset="0"/>
              </a:rPr>
              <a:t>Về những kỉ niệm</a:t>
            </a:r>
          </a:p>
          <a:p>
            <a:r>
              <a:rPr lang="vi-VN" sz="4000" dirty="0">
                <a:latin typeface="Cambria" panose="02040503050406030204" pitchFamily="18" charset="0"/>
                <a:ea typeface="Cambria" panose="02040503050406030204" pitchFamily="18" charset="0"/>
              </a:rPr>
              <a:t>Về những trò chơi…</a:t>
            </a:r>
          </a:p>
        </p:txBody>
      </p:sp>
    </p:spTree>
    <p:extLst>
      <p:ext uri="{BB962C8B-B14F-4D97-AF65-F5344CB8AC3E}">
        <p14:creationId xmlns:p14="http://schemas.microsoft.com/office/powerpoint/2010/main" val="259527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5">
            <a:extLst>
              <a:ext uri="{FF2B5EF4-FFF2-40B4-BE49-F238E27FC236}">
                <a16:creationId xmlns:a16="http://schemas.microsoft.com/office/drawing/2014/main" id="{BA273CDA-4855-7006-C1AF-C4C558A70A7D}"/>
              </a:ext>
            </a:extLst>
          </p:cNvPr>
          <p:cNvSpPr txBox="1"/>
          <p:nvPr/>
        </p:nvSpPr>
        <p:spPr>
          <a:xfrm>
            <a:off x="2057144" y="2632335"/>
            <a:ext cx="8763124" cy="1384995"/>
          </a:xfrm>
          <a:prstGeom prst="rect">
            <a:avLst/>
          </a:prstGeom>
          <a:noFill/>
        </p:spPr>
        <p:txBody>
          <a:bodyPr wrap="square" rtlCol="0">
            <a:spAutoFit/>
          </a:bodyPr>
          <a:lstStyle/>
          <a:p>
            <a:pPr algn="just"/>
            <a:r>
              <a:rPr lang="vi-VN" sz="2800" dirty="0"/>
              <a:t>Chia sẻ được với bạn những điều em cảm thấy hài lòng hoặc chưa hài lòng về mình, về bạn khi tham gia hoạt động chung, làm việc nhóm cùng nhau.</a:t>
            </a:r>
            <a:endParaRPr lang="en-US" sz="2800" dirty="0"/>
          </a:p>
        </p:txBody>
      </p:sp>
      <p:sp>
        <p:nvSpPr>
          <p:cNvPr id="5" name="Hộp Văn bản 10">
            <a:extLst>
              <a:ext uri="{FF2B5EF4-FFF2-40B4-BE49-F238E27FC236}">
                <a16:creationId xmlns:a16="http://schemas.microsoft.com/office/drawing/2014/main" id="{2943C746-2778-E393-EDD5-F4775BE4116E}"/>
              </a:ext>
            </a:extLst>
          </p:cNvPr>
          <p:cNvSpPr txBox="1"/>
          <p:nvPr/>
        </p:nvSpPr>
        <p:spPr>
          <a:xfrm>
            <a:off x="2046870" y="4348168"/>
            <a:ext cx="8875665" cy="954107"/>
          </a:xfrm>
          <a:prstGeom prst="rect">
            <a:avLst/>
          </a:prstGeom>
          <a:noFill/>
        </p:spPr>
        <p:txBody>
          <a:bodyPr wrap="square" rtlCol="0">
            <a:spAutoFit/>
          </a:bodyPr>
          <a:lstStyle/>
          <a:p>
            <a:pPr algn="just"/>
            <a:r>
              <a:rPr lang="en-US" sz="2800"/>
              <a:t>Biết cách xử lí các tình huống mâu thuẫn, bất hoà với nhau và cùng xây dựng “Cam kết tình bạn”.</a:t>
            </a:r>
            <a:endParaRPr lang="en-US" sz="2800" b="1" i="1" dirty="0"/>
          </a:p>
        </p:txBody>
      </p:sp>
      <p:pic>
        <p:nvPicPr>
          <p:cNvPr id="7" name="Hình ảnh 19" descr="Ảnh có chứa mẫu họa&#10;&#10;Mô tả được tạo tự động">
            <a:extLst>
              <a:ext uri="{FF2B5EF4-FFF2-40B4-BE49-F238E27FC236}">
                <a16:creationId xmlns:a16="http://schemas.microsoft.com/office/drawing/2014/main" id="{FA2A99FC-D4ED-3CE0-1C58-575BB2FE4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41433" y="2755384"/>
            <a:ext cx="1119875" cy="824228"/>
          </a:xfrm>
          <a:prstGeom prst="rect">
            <a:avLst/>
          </a:prstGeom>
        </p:spPr>
      </p:pic>
      <p:pic>
        <p:nvPicPr>
          <p:cNvPr id="8" name="Hình ảnh 21" descr="Ảnh có chứa mẫu họa&#10;&#10;Mô tả được tạo tự động">
            <a:extLst>
              <a:ext uri="{FF2B5EF4-FFF2-40B4-BE49-F238E27FC236}">
                <a16:creationId xmlns:a16="http://schemas.microsoft.com/office/drawing/2014/main" id="{CD3FD674-B73D-03FC-6D49-0BA8829F28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31161" y="4395570"/>
            <a:ext cx="1119875" cy="824228"/>
          </a:xfrm>
          <a:prstGeom prst="rect">
            <a:avLst/>
          </a:prstGeom>
        </p:spPr>
      </p:pic>
      <p:pic>
        <p:nvPicPr>
          <p:cNvPr id="12" name="Picture 11">
            <a:extLst>
              <a:ext uri="{FF2B5EF4-FFF2-40B4-BE49-F238E27FC236}">
                <a16:creationId xmlns:a16="http://schemas.microsoft.com/office/drawing/2014/main" id="{BE7345EC-9E2E-5CF5-A7E4-406F0AA53F1E}"/>
              </a:ext>
            </a:extLst>
          </p:cNvPr>
          <p:cNvPicPr>
            <a:picLocks noChangeAspect="1"/>
          </p:cNvPicPr>
          <p:nvPr/>
        </p:nvPicPr>
        <p:blipFill>
          <a:blip r:embed="rId5"/>
          <a:stretch>
            <a:fillRect/>
          </a:stretch>
        </p:blipFill>
        <p:spPr>
          <a:xfrm>
            <a:off x="1069863" y="410468"/>
            <a:ext cx="9949534" cy="2030144"/>
          </a:xfrm>
          <a:prstGeom prst="rect">
            <a:avLst/>
          </a:prstGeom>
        </p:spPr>
      </p:pic>
    </p:spTree>
    <p:extLst>
      <p:ext uri="{BB962C8B-B14F-4D97-AF65-F5344CB8AC3E}">
        <p14:creationId xmlns:p14="http://schemas.microsoft.com/office/powerpoint/2010/main" val="413380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Việc nhận ra những khúc mắc, những hiểu lầm trong tình bạn sẽ giúp ta tìm ra cách giải quyết và tình bạn sẽ trở nên gắn bó hơn.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06433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81A9BF4F-6324-FBBC-6F30-68AE67159788}"/>
              </a:ext>
            </a:extLst>
          </p:cNvPr>
          <p:cNvPicPr>
            <a:picLocks noChangeAspect="1"/>
          </p:cNvPicPr>
          <p:nvPr/>
        </p:nvPicPr>
        <p:blipFill>
          <a:blip r:embed="rId7"/>
          <a:stretch>
            <a:fillRect/>
          </a:stretch>
        </p:blipFill>
        <p:spPr>
          <a:xfrm>
            <a:off x="4006951" y="2511133"/>
            <a:ext cx="5657578" cy="1774090"/>
          </a:xfrm>
          <a:prstGeom prst="rect">
            <a:avLst/>
          </a:prstGeom>
        </p:spPr>
      </p:pic>
    </p:spTree>
    <p:extLst>
      <p:ext uri="{BB962C8B-B14F-4D97-AF65-F5344CB8AC3E}">
        <p14:creationId xmlns:p14="http://schemas.microsoft.com/office/powerpoint/2010/main" val="170507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mẫu họa&#10;&#10;Mô tả được tạo tự động">
            <a:extLst>
              <a:ext uri="{FF2B5EF4-FFF2-40B4-BE49-F238E27FC236}">
                <a16:creationId xmlns:a16="http://schemas.microsoft.com/office/drawing/2014/main" id="{9CD6612E-EE4A-849E-891C-A7DCC7227D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12320" y="3109801"/>
            <a:ext cx="2955539" cy="3607959"/>
          </a:xfrm>
          <a:prstGeom prst="rect">
            <a:avLst/>
          </a:prstGeom>
        </p:spPr>
      </p:pic>
      <p:sp>
        <p:nvSpPr>
          <p:cNvPr id="30" name="Rectangle: Rounded Corners 29">
            <a:extLst>
              <a:ext uri="{FF2B5EF4-FFF2-40B4-BE49-F238E27FC236}">
                <a16:creationId xmlns:a16="http://schemas.microsoft.com/office/drawing/2014/main" id="{A51F451E-D6AB-461C-248C-D974F84B33D0}"/>
              </a:ext>
            </a:extLst>
          </p:cNvPr>
          <p:cNvSpPr/>
          <p:nvPr/>
        </p:nvSpPr>
        <p:spPr>
          <a:xfrm>
            <a:off x="2178120" y="1458930"/>
            <a:ext cx="9505693" cy="1993187"/>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002060"/>
                </a:solidFill>
                <a:latin typeface="Cambria" panose="02040503050406030204" pitchFamily="18" charset="0"/>
                <a:ea typeface="Cambria" panose="02040503050406030204" pitchFamily="18" charset="0"/>
              </a:rPr>
              <a:t>Tự làm một món quà hoặc một thông điệp yêu thương để gửi tới người bạn thân của em.</a:t>
            </a:r>
            <a:endParaRPr lang="en-US" sz="4000" b="1" dirty="0">
              <a:solidFill>
                <a:srgbClr val="002060"/>
              </a:solidFill>
              <a:latin typeface="Cambria" panose="02040503050406030204" pitchFamily="18" charset="0"/>
              <a:ea typeface="Cambria" panose="02040503050406030204" pitchFamily="18" charset="0"/>
            </a:endParaRPr>
          </a:p>
        </p:txBody>
      </p:sp>
      <p:pic>
        <p:nvPicPr>
          <p:cNvPr id="31" name="Picture 30">
            <a:hlinkClick r:id="rId5" action="ppaction://hlinksldjump"/>
            <a:extLst>
              <a:ext uri="{FF2B5EF4-FFF2-40B4-BE49-F238E27FC236}">
                <a16:creationId xmlns:a16="http://schemas.microsoft.com/office/drawing/2014/main" id="{4DDFC9DE-B9F3-85D7-285B-7F3B5D9E2832}"/>
              </a:ext>
            </a:extLst>
          </p:cNvPr>
          <p:cNvPicPr>
            <a:picLocks noChangeAspect="1"/>
          </p:cNvPicPr>
          <p:nvPr/>
        </p:nvPicPr>
        <p:blipFill>
          <a:blip r:embed="rId6"/>
          <a:stretch>
            <a:fillRect/>
          </a:stretch>
        </p:blipFill>
        <p:spPr>
          <a:xfrm>
            <a:off x="6830509" y="3940948"/>
            <a:ext cx="2937730" cy="2588308"/>
          </a:xfrm>
          <a:prstGeom prst="rect">
            <a:avLst/>
          </a:prstGeom>
        </p:spPr>
      </p:pic>
      <p:pic>
        <p:nvPicPr>
          <p:cNvPr id="32" name="Picture 31">
            <a:hlinkClick r:id="rId7" action="ppaction://hlinksldjump"/>
            <a:extLst>
              <a:ext uri="{FF2B5EF4-FFF2-40B4-BE49-F238E27FC236}">
                <a16:creationId xmlns:a16="http://schemas.microsoft.com/office/drawing/2014/main" id="{6D3F78C8-CA60-AF89-8CBB-528E56415574}"/>
              </a:ext>
            </a:extLst>
          </p:cNvPr>
          <p:cNvPicPr>
            <a:picLocks noChangeAspect="1"/>
          </p:cNvPicPr>
          <p:nvPr/>
        </p:nvPicPr>
        <p:blipFill rotWithShape="1">
          <a:blip r:embed="rId8"/>
          <a:srcRect l="23324" t="3061"/>
          <a:stretch/>
        </p:blipFill>
        <p:spPr>
          <a:xfrm>
            <a:off x="4201552" y="3960162"/>
            <a:ext cx="2289157" cy="2549881"/>
          </a:xfrm>
          <a:prstGeom prst="rect">
            <a:avLst/>
          </a:prstGeom>
        </p:spPr>
      </p:pic>
    </p:spTree>
    <p:extLst>
      <p:ext uri="{BB962C8B-B14F-4D97-AF65-F5344CB8AC3E}">
        <p14:creationId xmlns:p14="http://schemas.microsoft.com/office/powerpoint/2010/main" val="342424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2823708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2B950EDD-FDCF-9278-2781-DDD3795BC5AF}"/>
              </a:ext>
            </a:extLst>
          </p:cNvPr>
          <p:cNvPicPr>
            <a:picLocks noChangeAspect="1"/>
          </p:cNvPicPr>
          <p:nvPr/>
        </p:nvPicPr>
        <p:blipFill>
          <a:blip r:embed="rId7"/>
          <a:stretch>
            <a:fillRect/>
          </a:stretch>
        </p:blipFill>
        <p:spPr>
          <a:xfrm>
            <a:off x="3237659" y="1580842"/>
            <a:ext cx="7175614" cy="3346994"/>
          </a:xfrm>
          <a:prstGeom prst="rect">
            <a:avLst/>
          </a:prstGeom>
        </p:spPr>
      </p:pic>
    </p:spTree>
    <p:extLst>
      <p:ext uri="{BB962C8B-B14F-4D97-AF65-F5344CB8AC3E}">
        <p14:creationId xmlns:p14="http://schemas.microsoft.com/office/powerpoint/2010/main" val="51773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2" descr="Ảnh có chứa văn bản&#10;&#10;Mô tả được tạo tự động">
            <a:extLst>
              <a:ext uri="{FF2B5EF4-FFF2-40B4-BE49-F238E27FC236}">
                <a16:creationId xmlns:a16="http://schemas.microsoft.com/office/drawing/2014/main" id="{480CD21C-E314-B4B6-8BCE-44E757B5C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90" y="3709040"/>
            <a:ext cx="4633659" cy="3275418"/>
          </a:xfrm>
          <a:prstGeom prst="rect">
            <a:avLst/>
          </a:prstGeom>
        </p:spPr>
      </p:pic>
      <p:pic>
        <p:nvPicPr>
          <p:cNvPr id="15" name="Picture 14">
            <a:extLst>
              <a:ext uri="{FF2B5EF4-FFF2-40B4-BE49-F238E27FC236}">
                <a16:creationId xmlns:a16="http://schemas.microsoft.com/office/drawing/2014/main" id="{02124707-0F21-1800-CBFE-E007CA409206}"/>
              </a:ext>
            </a:extLst>
          </p:cNvPr>
          <p:cNvPicPr>
            <a:picLocks noChangeAspect="1"/>
          </p:cNvPicPr>
          <p:nvPr/>
        </p:nvPicPr>
        <p:blipFill>
          <a:blip r:embed="rId5"/>
          <a:stretch>
            <a:fillRect/>
          </a:stretch>
        </p:blipFill>
        <p:spPr>
          <a:xfrm>
            <a:off x="0" y="2099038"/>
            <a:ext cx="5334462" cy="1755800"/>
          </a:xfrm>
          <a:prstGeom prst="rect">
            <a:avLst/>
          </a:prstGeom>
        </p:spPr>
      </p:pic>
      <p:sp>
        <p:nvSpPr>
          <p:cNvPr id="16" name="椭圆 31">
            <a:extLst>
              <a:ext uri="{FF2B5EF4-FFF2-40B4-BE49-F238E27FC236}">
                <a16:creationId xmlns:a16="http://schemas.microsoft.com/office/drawing/2014/main" id="{FF1A1D5B-ADE9-F255-497A-2988DE2C9F94}"/>
              </a:ext>
            </a:extLst>
          </p:cNvPr>
          <p:cNvSpPr/>
          <p:nvPr/>
        </p:nvSpPr>
        <p:spPr>
          <a:xfrm flipH="1">
            <a:off x="4933103" y="504946"/>
            <a:ext cx="6964370" cy="16731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vi-VN" altLang="zh-CN" sz="2800" b="1" dirty="0">
                <a:solidFill>
                  <a:srgbClr val="002060"/>
                </a:solidFill>
                <a:latin typeface="Calibri" panose="020F0502020204030204" pitchFamily="34" charset="0"/>
                <a:cs typeface="Calibri" panose="020F0502020204030204" pitchFamily="34" charset="0"/>
                <a:sym typeface="+mn-lt"/>
              </a:rPr>
              <a:t>Hãy nghĩ về một người bạn bất kì trong lớp và 5 đặc điểm nổi bật của bạn (ngoại hình, tính cách, sở thích, sở trường...).</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sp>
        <p:nvSpPr>
          <p:cNvPr id="22" name="椭圆 31">
            <a:extLst>
              <a:ext uri="{FF2B5EF4-FFF2-40B4-BE49-F238E27FC236}">
                <a16:creationId xmlns:a16="http://schemas.microsoft.com/office/drawing/2014/main" id="{45E9B9A6-1FBE-99A9-5763-4B2FB0535E81}"/>
              </a:ext>
            </a:extLst>
          </p:cNvPr>
          <p:cNvSpPr/>
          <p:nvPr/>
        </p:nvSpPr>
        <p:spPr>
          <a:xfrm flipH="1">
            <a:off x="4984472" y="2426214"/>
            <a:ext cx="7207527"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a:solidFill>
                  <a:srgbClr val="002060"/>
                </a:solidFill>
                <a:latin typeface="Calibri" panose="020F0502020204030204" pitchFamily="34" charset="0"/>
                <a:cs typeface="Calibri" panose="020F0502020204030204" pitchFamily="34" charset="0"/>
                <a:sym typeface="+mn-lt"/>
              </a:rPr>
              <a:t>V</a:t>
            </a:r>
            <a:r>
              <a:rPr lang="vi-VN" altLang="zh-CN" sz="2800" b="1" dirty="0">
                <a:solidFill>
                  <a:srgbClr val="002060"/>
                </a:solidFill>
                <a:latin typeface="Calibri" panose="020F0502020204030204" pitchFamily="34" charset="0"/>
                <a:cs typeface="Calibri" panose="020F0502020204030204" pitchFamily="34" charset="0"/>
                <a:sym typeface="+mn-lt"/>
              </a:rPr>
              <a:t>iết 5 đặc điểm của người bạn đó lên các cánh của ngôi sao.</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nvGrpSpPr>
          <p:cNvPr id="26" name="Group 25">
            <a:extLst>
              <a:ext uri="{FF2B5EF4-FFF2-40B4-BE49-F238E27FC236}">
                <a16:creationId xmlns:a16="http://schemas.microsoft.com/office/drawing/2014/main" id="{877FF68B-5EED-92BD-F83B-8E938D785883}"/>
              </a:ext>
            </a:extLst>
          </p:cNvPr>
          <p:cNvGrpSpPr/>
          <p:nvPr/>
        </p:nvGrpSpPr>
        <p:grpSpPr>
          <a:xfrm>
            <a:off x="4489807" y="3575405"/>
            <a:ext cx="2126750" cy="1932397"/>
            <a:chOff x="4623371" y="3610509"/>
            <a:chExt cx="2770598" cy="2770598"/>
          </a:xfrm>
        </p:grpSpPr>
        <p:pic>
          <p:nvPicPr>
            <p:cNvPr id="21" name="Picture 20" descr="A yellow star on a black background&#10;&#10;Description automatically generated">
              <a:extLst>
                <a:ext uri="{FF2B5EF4-FFF2-40B4-BE49-F238E27FC236}">
                  <a16:creationId xmlns:a16="http://schemas.microsoft.com/office/drawing/2014/main" id="{7F54538D-CB05-4A28-E2A3-AF2AF0197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23" name="TextBox 22">
              <a:extLst>
                <a:ext uri="{FF2B5EF4-FFF2-40B4-BE49-F238E27FC236}">
                  <a16:creationId xmlns:a16="http://schemas.microsoft.com/office/drawing/2014/main" id="{C34F775F-0B39-59B5-E323-0D8BA99E577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nhỏ </a:t>
              </a:r>
              <a:r>
                <a:rPr lang="en-US" sz="2400" dirty="0" err="1">
                  <a:latin typeface="Calibri" panose="020F0502020204030204" pitchFamily="34" charset="0"/>
                  <a:cs typeface="Calibri" panose="020F0502020204030204" pitchFamily="34" charset="0"/>
                </a:rPr>
                <a:t>nhắn</a:t>
              </a:r>
              <a:endParaRPr lang="en-US" sz="2400" dirty="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8E3356F8-0970-CAD2-C1F3-C1C4FE65E34B}"/>
              </a:ext>
            </a:extLst>
          </p:cNvPr>
          <p:cNvGrpSpPr/>
          <p:nvPr/>
        </p:nvGrpSpPr>
        <p:grpSpPr>
          <a:xfrm>
            <a:off x="6647381" y="3606229"/>
            <a:ext cx="2095927" cy="1932397"/>
            <a:chOff x="4623371" y="3610509"/>
            <a:chExt cx="2770598" cy="2770598"/>
          </a:xfrm>
        </p:grpSpPr>
        <p:pic>
          <p:nvPicPr>
            <p:cNvPr id="29" name="Picture 28" descr="A yellow star on a black background&#10;&#10;Description automatically generated">
              <a:extLst>
                <a:ext uri="{FF2B5EF4-FFF2-40B4-BE49-F238E27FC236}">
                  <a16:creationId xmlns:a16="http://schemas.microsoft.com/office/drawing/2014/main" id="{42BA54A0-87BA-2881-07D0-77F1C520F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31" name="TextBox 30">
              <a:extLst>
                <a:ext uri="{FF2B5EF4-FFF2-40B4-BE49-F238E27FC236}">
                  <a16:creationId xmlns:a16="http://schemas.microsoft.com/office/drawing/2014/main" id="{193B7CA0-77AD-D154-0307-410C9251BB4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Mái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tóc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dài</a:t>
              </a:r>
              <a:endParaRPr lang="en-US" sz="2400" dirty="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CCDEEB42-D766-70D5-1A7E-610552B4B0F2}"/>
              </a:ext>
            </a:extLst>
          </p:cNvPr>
          <p:cNvGrpSpPr/>
          <p:nvPr/>
        </p:nvGrpSpPr>
        <p:grpSpPr>
          <a:xfrm>
            <a:off x="8568650" y="3554858"/>
            <a:ext cx="2239766" cy="1932397"/>
            <a:chOff x="4623371" y="3610509"/>
            <a:chExt cx="2770598" cy="2770598"/>
          </a:xfrm>
        </p:grpSpPr>
        <p:pic>
          <p:nvPicPr>
            <p:cNvPr id="41" name="Picture 40" descr="A yellow star on a black background&#10;&#10;Description automatically generated">
              <a:extLst>
                <a:ext uri="{FF2B5EF4-FFF2-40B4-BE49-F238E27FC236}">
                  <a16:creationId xmlns:a16="http://schemas.microsoft.com/office/drawing/2014/main" id="{E7E08AB6-CDAC-0CDD-4F19-565AD8352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2" name="TextBox 41">
              <a:extLst>
                <a:ext uri="{FF2B5EF4-FFF2-40B4-BE49-F238E27FC236}">
                  <a16:creationId xmlns:a16="http://schemas.microsoft.com/office/drawing/2014/main" id="{022B80AF-E2B0-A361-0C7B-4AFD4BD06503}"/>
                </a:ext>
              </a:extLst>
            </p:cNvPr>
            <p:cNvSpPr txBox="1"/>
            <p:nvPr/>
          </p:nvSpPr>
          <p:spPr>
            <a:xfrm>
              <a:off x="5136246" y="4869335"/>
              <a:ext cx="1723937" cy="1191452"/>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Thích </a:t>
              </a:r>
              <a:r>
                <a:rPr lang="en-US" sz="2400" dirty="0" err="1">
                  <a:latin typeface="Calibri" panose="020F0502020204030204" pitchFamily="34" charset="0"/>
                  <a:cs typeface="Calibri" panose="020F0502020204030204" pitchFamily="34" charset="0"/>
                </a:rPr>
                <a:t>chơi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cờ</a:t>
              </a:r>
              <a:endParaRPr lang="en-US" sz="2400" dirty="0">
                <a:latin typeface="Calibri" panose="020F0502020204030204" pitchFamily="34" charset="0"/>
                <a:cs typeface="Calibri" panose="020F0502020204030204" pitchFamily="34" charset="0"/>
              </a:endParaRPr>
            </a:p>
          </p:txBody>
        </p:sp>
      </p:grpSp>
      <p:grpSp>
        <p:nvGrpSpPr>
          <p:cNvPr id="43" name="Group 42">
            <a:extLst>
              <a:ext uri="{FF2B5EF4-FFF2-40B4-BE49-F238E27FC236}">
                <a16:creationId xmlns:a16="http://schemas.microsoft.com/office/drawing/2014/main" id="{C620672D-3CC0-EADC-FEC5-DF1CE0999884}"/>
              </a:ext>
            </a:extLst>
          </p:cNvPr>
          <p:cNvGrpSpPr/>
          <p:nvPr/>
        </p:nvGrpSpPr>
        <p:grpSpPr>
          <a:xfrm>
            <a:off x="10633753" y="3585680"/>
            <a:ext cx="1767158" cy="1932397"/>
            <a:chOff x="4623371" y="3610509"/>
            <a:chExt cx="2770598" cy="2770598"/>
          </a:xfrm>
        </p:grpSpPr>
        <p:pic>
          <p:nvPicPr>
            <p:cNvPr id="44" name="Picture 43" descr="A yellow star on a black background&#10;&#10;Description automatically generated">
              <a:extLst>
                <a:ext uri="{FF2B5EF4-FFF2-40B4-BE49-F238E27FC236}">
                  <a16:creationId xmlns:a16="http://schemas.microsoft.com/office/drawing/2014/main" id="{ED90AD2F-5859-C9BF-BA02-B6068C5A0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5" name="TextBox 44">
              <a:extLst>
                <a:ext uri="{FF2B5EF4-FFF2-40B4-BE49-F238E27FC236}">
                  <a16:creationId xmlns:a16="http://schemas.microsoft.com/office/drawing/2014/main" id="{DE4DFC2E-3025-24BA-028B-88ECCD6A69DE}"/>
                </a:ext>
              </a:extLst>
            </p:cNvPr>
            <p:cNvSpPr txBox="1"/>
            <p:nvPr/>
          </p:nvSpPr>
          <p:spPr>
            <a:xfrm>
              <a:off x="5136246" y="4869335"/>
              <a:ext cx="1723937" cy="661918"/>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30566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sp>
        <p:nvSpPr>
          <p:cNvPr id="4" name="TextBox 3">
            <a:extLst>
              <a:ext uri="{FF2B5EF4-FFF2-40B4-BE49-F238E27FC236}">
                <a16:creationId xmlns:a16="http://schemas.microsoft.com/office/drawing/2014/main" id="{8C8E1E43-0551-C6DD-A0E9-8062CBCA316D}"/>
              </a:ext>
            </a:extLst>
          </p:cNvPr>
          <p:cNvSpPr txBox="1"/>
          <p:nvPr/>
        </p:nvSpPr>
        <p:spPr>
          <a:xfrm>
            <a:off x="4222678" y="2763748"/>
            <a:ext cx="5178176" cy="1107996"/>
          </a:xfrm>
          <a:prstGeom prst="rect">
            <a:avLst/>
          </a:prstGeom>
          <a:noFill/>
        </p:spPr>
        <p:txBody>
          <a:bodyPr wrap="square" rtlCol="0">
            <a:spAutoFit/>
          </a:bodyPr>
          <a:lstStyle/>
          <a:p>
            <a:pPr algn="ctr"/>
            <a:r>
              <a:rPr lang="en-US" sz="6600" dirty="0">
                <a:latin typeface="Coiny" panose="02000903060500060000" pitchFamily="2" charset="0"/>
              </a:rPr>
              <a:t>KHÁM PHÁ</a:t>
            </a:r>
          </a:p>
        </p:txBody>
      </p:sp>
    </p:spTree>
    <p:extLst>
      <p:ext uri="{BB962C8B-B14F-4D97-AF65-F5344CB8AC3E}">
        <p14:creationId xmlns:p14="http://schemas.microsoft.com/office/powerpoint/2010/main" val="2257172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2046270"/>
            <a:ext cx="7583764" cy="3029164"/>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801263" y="2269553"/>
            <a:ext cx="6746836" cy="1661993"/>
          </a:xfrm>
          <a:prstGeom prst="rect">
            <a:avLst/>
          </a:prstGeom>
          <a:noFill/>
        </p:spPr>
        <p:txBody>
          <a:bodyPr wrap="square" lIns="0" tIns="0" rIns="0" bIns="0" rtlCol="0">
            <a:spAutoFit/>
          </a:bodyPr>
          <a:lstStyle/>
          <a:p>
            <a:pPr algn="ctr"/>
            <a:r>
              <a:rPr lang="en-US" sz="5400" b="1" dirty="0">
                <a:solidFill>
                  <a:srgbClr val="FF0000"/>
                </a:solidFill>
                <a:latin typeface="Calibri" panose="020F0502020204030204" pitchFamily="34" charset="0"/>
                <a:cs typeface="Calibri" panose="020F0502020204030204" pitchFamily="34" charset="0"/>
              </a:rPr>
              <a:t>1. </a:t>
            </a:r>
            <a:r>
              <a:rPr lang="en-US" sz="5400" b="1" dirty="0" err="1">
                <a:solidFill>
                  <a:srgbClr val="FF0000"/>
                </a:solidFill>
                <a:latin typeface="Calibri" panose="020F0502020204030204" pitchFamily="34" charset="0"/>
                <a:cs typeface="Calibri" panose="020F0502020204030204" pitchFamily="34" charset="0"/>
              </a:rPr>
              <a:t>Hoạt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động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Nói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ra</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đừng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ngại</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914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err="1">
                  <a:solidFill>
                    <a:srgbClr val="002060"/>
                  </a:solidFill>
                  <a:latin typeface="Calibri" panose="020F0502020204030204" pitchFamily="34" charset="0"/>
                  <a:cs typeface="Calibri" panose="020F0502020204030204" pitchFamily="34" charset="0"/>
                  <a:sym typeface="+mn-lt"/>
                </a:rPr>
                <a:t>Thảo</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luận</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nhóm</a:t>
              </a:r>
              <a:r>
                <a:rPr lang="en-US" altLang="zh-CN" sz="2800" b="1" dirty="0">
                  <a:solidFill>
                    <a:srgbClr val="002060"/>
                  </a:solidFill>
                  <a:latin typeface="Calibri" panose="020F0502020204030204" pitchFamily="34" charset="0"/>
                  <a:cs typeface="Calibri" panose="020F0502020204030204" pitchFamily="34" charset="0"/>
                  <a:sym typeface="+mn-lt"/>
                </a:rPr>
                <a:t> 4</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5188451" y="2201238"/>
            <a:ext cx="6298058" cy="1415265"/>
            <a:chOff x="304800" y="2057400"/>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381222" cy="1659292"/>
            </a:xfrm>
            <a:prstGeom prst="rect">
              <a:avLst/>
            </a:prstGeom>
            <a:noFill/>
          </p:spPr>
          <p:txBody>
            <a:bodyPr wrap="square">
              <a:spAutoFit/>
            </a:bodyPr>
            <a:lstStyle/>
            <a:p>
              <a:pPr algn="just"/>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điều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thấy</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hài</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lòng</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mình</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bạn</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4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61671" y="1037690"/>
            <a:ext cx="9565241" cy="1077218"/>
          </a:xfrm>
          <a:prstGeom prst="rect">
            <a:avLst/>
          </a:prstGeom>
          <a:noFill/>
        </p:spPr>
        <p:txBody>
          <a:bodyPr wrap="square" rtlCol="0">
            <a:spAutoFit/>
          </a:bodyPr>
          <a:lstStyle/>
          <a:p>
            <a:pPr algn="ct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Chia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sẻ</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hợp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giữa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viên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học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tập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rèn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luyện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theo</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sau</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58AF8530-562C-537D-4B43-A4459FEE2F30}"/>
              </a:ext>
            </a:extLst>
          </p:cNvPr>
          <p:cNvGrpSpPr/>
          <p:nvPr/>
        </p:nvGrpSpPr>
        <p:grpSpPr>
          <a:xfrm>
            <a:off x="5322014" y="3814281"/>
            <a:ext cx="6544637" cy="1877602"/>
            <a:chOff x="304800" y="2057400"/>
            <a:chExt cx="8452053" cy="2062165"/>
          </a:xfrm>
        </p:grpSpPr>
        <p:pic>
          <p:nvPicPr>
            <p:cNvPr id="10" name="Picture 25">
              <a:extLst>
                <a:ext uri="{FF2B5EF4-FFF2-40B4-BE49-F238E27FC236}">
                  <a16:creationId xmlns:a16="http://schemas.microsoft.com/office/drawing/2014/main" id="{BB69AC5B-AE2B-DC89-B2C4-B07EC78F61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id="{3AAABD0B-2424-8DDC-1221-FA0C62F54A29}"/>
                </a:ext>
              </a:extLst>
            </p:cNvPr>
            <p:cNvSpPr txBox="1"/>
            <p:nvPr/>
          </p:nvSpPr>
          <p:spPr>
            <a:xfrm>
              <a:off x="801168" y="2377223"/>
              <a:ext cx="7584168" cy="1521136"/>
            </a:xfrm>
            <a:prstGeom prst="rect">
              <a:avLst/>
            </a:prstGeom>
            <a:noFill/>
          </p:spPr>
          <p:txBody>
            <a:bodyPr wrap="square">
              <a:spAutoFit/>
            </a:bodyPr>
            <a:lstStyle/>
            <a:p>
              <a:pPr marL="0" marR="0" algn="just">
                <a:spcBef>
                  <a:spcPts val="0"/>
                </a:spcBef>
                <a:spcAft>
                  <a:spcPts val="0"/>
                </a:spcAft>
              </a:pPr>
              <a:r>
                <a:rPr lang="vi-VN" sz="2800" b="1" dirty="0">
                  <a:effectLst/>
                  <a:latin typeface="Calibri" panose="020F0502020204030204" pitchFamily="34" charset="0"/>
                  <a:ea typeface="Calibri" panose="020F0502020204030204" pitchFamily="34" charset="0"/>
                  <a:cs typeface="Calibri" panose="020F0502020204030204" pitchFamily="34" charset="0"/>
                </a:rPr>
                <a:t>Em còn băn khoăn, chưa hài lòng về mình hoặc về sự hợp tác giữa các bạn trong nhóm vì điều gì?</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725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id="{D4B884E0-C8F5-0B96-347B-C3222B97BB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3595955" y="2372223"/>
            <a:ext cx="5861074" cy="4187342"/>
          </a:xfrm>
          <a:prstGeom prst="rect">
            <a:avLst/>
          </a:prstGeom>
        </p:spPr>
      </p:pic>
      <p:pic>
        <p:nvPicPr>
          <p:cNvPr id="14" name="Picture 7">
            <a:extLst>
              <a:ext uri="{FF2B5EF4-FFF2-40B4-BE49-F238E27FC236}">
                <a16:creationId xmlns:a16="http://schemas.microsoft.com/office/drawing/2014/main" id="{0A176833-3D21-AFF6-4FC9-30BC03294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2761">
            <a:off x="7087013" y="993489"/>
            <a:ext cx="4232158" cy="3740169"/>
          </a:xfrm>
          <a:prstGeom prst="rect">
            <a:avLst/>
          </a:prstGeom>
        </p:spPr>
      </p:pic>
      <p:sp>
        <p:nvSpPr>
          <p:cNvPr id="16" name="TextBox 15">
            <a:extLst>
              <a:ext uri="{FF2B5EF4-FFF2-40B4-BE49-F238E27FC236}">
                <a16:creationId xmlns:a16="http://schemas.microsoft.com/office/drawing/2014/main" id="{BB9E729E-8671-59C1-8983-62A295B3AB46}"/>
              </a:ext>
            </a:extLst>
          </p:cNvPr>
          <p:cNvSpPr txBox="1"/>
          <p:nvPr/>
        </p:nvSpPr>
        <p:spPr>
          <a:xfrm>
            <a:off x="7380761" y="1823320"/>
            <a:ext cx="3607965" cy="1661993"/>
          </a:xfrm>
          <a:prstGeom prst="rect">
            <a:avLst/>
          </a:prstGeom>
          <a:noFill/>
        </p:spPr>
        <p:txBody>
          <a:bodyPr wrap="square" lIns="0" tIns="0" rIns="0" bIns="0"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Mình</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hài</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lòng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vì</a:t>
            </a:r>
            <a:r>
              <a:rPr lang="en-US" sz="5400" dirty="0">
                <a:solidFill>
                  <a:srgbClr val="002060"/>
                </a:solidFill>
                <a:latin typeface="Calibri" panose="020F0502020204030204" pitchFamily="34" charset="0"/>
                <a:cs typeface="Calibri" panose="020F0502020204030204" pitchFamily="34" charset="0"/>
              </a:rPr>
              <a:t>…</a:t>
            </a:r>
          </a:p>
        </p:txBody>
      </p:sp>
      <p:pic>
        <p:nvPicPr>
          <p:cNvPr id="17" name="Picture 7">
            <a:extLst>
              <a:ext uri="{FF2B5EF4-FFF2-40B4-BE49-F238E27FC236}">
                <a16:creationId xmlns:a16="http://schemas.microsoft.com/office/drawing/2014/main" id="{145523D6-CDB0-5062-1956-EFB72E940A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09874" flipH="1">
            <a:off x="691051" y="833149"/>
            <a:ext cx="4211109" cy="3740169"/>
          </a:xfrm>
          <a:prstGeom prst="rect">
            <a:avLst/>
          </a:prstGeom>
        </p:spPr>
      </p:pic>
      <p:sp>
        <p:nvSpPr>
          <p:cNvPr id="18" name="TextBox 17">
            <a:extLst>
              <a:ext uri="{FF2B5EF4-FFF2-40B4-BE49-F238E27FC236}">
                <a16:creationId xmlns:a16="http://schemas.microsoft.com/office/drawing/2014/main" id="{BBB7FDF2-ED30-353D-F9F8-B0A214A6A01B}"/>
              </a:ext>
            </a:extLst>
          </p:cNvPr>
          <p:cNvSpPr txBox="1"/>
          <p:nvPr/>
        </p:nvSpPr>
        <p:spPr>
          <a:xfrm>
            <a:off x="1010784" y="1771950"/>
            <a:ext cx="3607965" cy="1477328"/>
          </a:xfrm>
          <a:prstGeom prst="rect">
            <a:avLst/>
          </a:prstGeom>
          <a:noFill/>
        </p:spPr>
        <p:txBody>
          <a:bodyPr wrap="square" lIns="0" tIns="0" rIns="0" bIns="0" rtlCol="0">
            <a:spAutoFit/>
          </a:bodyPr>
          <a:lstStyle/>
          <a:p>
            <a:pPr algn="ctr"/>
            <a:r>
              <a:rPr lang="en-US" sz="4800" dirty="0" err="1">
                <a:solidFill>
                  <a:srgbClr val="002060"/>
                </a:solidFill>
                <a:latin typeface="Calibri" panose="020F0502020204030204" pitchFamily="34" charset="0"/>
                <a:cs typeface="Calibri" panose="020F0502020204030204" pitchFamily="34" charset="0"/>
              </a:rPr>
              <a:t>Mình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chưa</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hài</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lòng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432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Scale>
                                      <p:cBhvr>
                                        <p:cTn id="1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8"/>
                                        </p:tgtEl>
                                        <p:attrNameLst>
                                          <p:attrName>ppt_x</p:attrName>
                                          <p:attrName>ppt_y</p:attrName>
                                        </p:attrNameLst>
                                      </p:cBhvr>
                                    </p:animMotion>
                                    <p:animEffect transition="in" filter="fade">
                                      <p:cBhvr>
                                        <p:cTn id="21" dur="1000"/>
                                        <p:tgtEl>
                                          <p:spTgt spid="18"/>
                                        </p:tgtEl>
                                      </p:cBhvr>
                                    </p:animEffect>
                                  </p:childTnLst>
                                </p:cTn>
                              </p:par>
                              <p:par>
                                <p:cTn id="22" presetID="5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Scale>
                                      <p:cBhvr>
                                        <p:cTn id="2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7"/>
                                        </p:tgtEl>
                                        <p:attrNameLst>
                                          <p:attrName>ppt_x</p:attrName>
                                          <p:attrName>ppt_y</p:attrName>
                                        </p:attrNameLst>
                                      </p:cBhvr>
                                    </p:animMotion>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CE040-C98E-A8A0-0F5A-1EAE391A82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0115" y="1655325"/>
            <a:ext cx="5657799" cy="5657799"/>
          </a:xfrm>
          <a:prstGeom prst="rect">
            <a:avLst/>
          </a:prstGeom>
        </p:spPr>
      </p:pic>
      <p:pic>
        <p:nvPicPr>
          <p:cNvPr id="4" name="Picture 30">
            <a:extLst>
              <a:ext uri="{FF2B5EF4-FFF2-40B4-BE49-F238E27FC236}">
                <a16:creationId xmlns:a16="http://schemas.microsoft.com/office/drawing/2014/main" id="{0182A0CD-2F04-E0C5-EA6B-BE05359CE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42180" y="1216913"/>
            <a:ext cx="8153400" cy="1965930"/>
          </a:xfrm>
          <a:prstGeom prst="rect">
            <a:avLst/>
          </a:prstGeom>
        </p:spPr>
      </p:pic>
      <p:sp>
        <p:nvSpPr>
          <p:cNvPr id="25" name="TextBox 24">
            <a:extLst>
              <a:ext uri="{FF2B5EF4-FFF2-40B4-BE49-F238E27FC236}">
                <a16:creationId xmlns:a16="http://schemas.microsoft.com/office/drawing/2014/main" id="{BAF32287-41EF-B0CB-A0EE-5C6F8901CE17}"/>
              </a:ext>
            </a:extLst>
          </p:cNvPr>
          <p:cNvSpPr txBox="1"/>
          <p:nvPr/>
        </p:nvSpPr>
        <p:spPr>
          <a:xfrm>
            <a:off x="3702044" y="1416151"/>
            <a:ext cx="7118555" cy="1661993"/>
          </a:xfrm>
          <a:prstGeom prst="rect">
            <a:avLst/>
          </a:prstGeom>
          <a:noFill/>
        </p:spPr>
        <p:txBody>
          <a:bodyPr wrap="square" lIns="0" tIns="0" rIns="0" bIns="0"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Đ</a:t>
            </a:r>
            <a:r>
              <a:rPr lang="vi-VN" sz="3600" b="1" dirty="0">
                <a:latin typeface="Calibri" panose="020F0502020204030204" pitchFamily="34" charset="0"/>
                <a:ea typeface="Calibri" panose="020F0502020204030204" pitchFamily="34" charset="0"/>
                <a:cs typeface="Calibri" panose="020F0502020204030204" pitchFamily="34" charset="0"/>
              </a:rPr>
              <a:t>ưa ra lời khuyên cho nhau để có thể hợp tác, đoàn kết hơn khi làm việc nhóm.</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AC68FCE-EC79-9692-96A3-D5CB93C0A74D}"/>
              </a:ext>
            </a:extLst>
          </p:cNvPr>
          <p:cNvSpPr txBox="1"/>
          <p:nvPr/>
        </p:nvSpPr>
        <p:spPr>
          <a:xfrm>
            <a:off x="4253501" y="3328827"/>
            <a:ext cx="7407667" cy="3108543"/>
          </a:xfrm>
          <a:prstGeom prst="rect">
            <a:avLst/>
          </a:prstGeom>
          <a:noFill/>
        </p:spPr>
        <p:txBody>
          <a:bodyPr wrap="square" rtlCol="0">
            <a:spAutoFit/>
          </a:bodyPr>
          <a:lstStyle/>
          <a:p>
            <a:pPr marL="0" marR="0" algn="just">
              <a:spcBef>
                <a:spcPts val="0"/>
              </a:spcBef>
              <a:spcAft>
                <a:spcPts val="0"/>
              </a:spcAft>
            </a:pP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u="sng"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góp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nhiên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chậm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kết</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35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d9c545fc-501a-4c84-96b4-155e0cd2b0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722</Words>
  <Application>Microsoft Office PowerPoint</Application>
  <PresentationFormat>Widescreen</PresentationFormat>
  <Paragraphs>85</Paragraphs>
  <Slides>23</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Coiny</vt:lpstr>
      <vt:lpstr>等线</vt:lpstr>
      <vt:lpstr>Arial</vt:lpstr>
      <vt:lpstr>Calibri</vt:lpstr>
      <vt:lpstr>Calibri Light</vt:lpstr>
      <vt:lpstr>Cambria</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lục nguyễn</dc:creator>
  <cp:lastModifiedBy>lục nguyễn</cp:lastModifiedBy>
  <cp:revision>2</cp:revision>
  <dcterms:created xsi:type="dcterms:W3CDTF">2024-11-24T09:05:45Z</dcterms:created>
  <dcterms:modified xsi:type="dcterms:W3CDTF">2024-11-29T10:39:39Z</dcterms:modified>
</cp:coreProperties>
</file>